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197"/>
  </p:normalViewPr>
  <p:slideViewPr>
    <p:cSldViewPr snapToGrid="0" showGuides="1">
      <p:cViewPr varScale="1">
        <p:scale>
          <a:sx n="119" d="100"/>
          <a:sy n="119" d="100"/>
        </p:scale>
        <p:origin x="216" y="26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7/11/23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GB"/>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7/11/23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GB"/>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7/11/23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7/11/23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7/11/23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GB"/>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7/11/23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7/11/23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7/11/23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99DEC-23D9-DF35-CAE3-A2C1C766C6E6}"/>
              </a:ext>
            </a:extLst>
          </p:cNvPr>
          <p:cNvSpPr>
            <a:spLocks noGrp="1"/>
          </p:cNvSpPr>
          <p:nvPr>
            <p:ph type="ctrTitle"/>
          </p:nvPr>
        </p:nvSpPr>
        <p:spPr/>
        <p:txBody>
          <a:bodyPr/>
          <a:lstStyle/>
          <a:p>
            <a:r>
              <a:rPr lang="en-SI" dirty="0"/>
              <a:t>INNOVATION IN THE FIELD</a:t>
            </a:r>
          </a:p>
        </p:txBody>
      </p:sp>
      <p:sp>
        <p:nvSpPr>
          <p:cNvPr id="3" name="Subtitle 2">
            <a:extLst>
              <a:ext uri="{FF2B5EF4-FFF2-40B4-BE49-F238E27FC236}">
                <a16:creationId xmlns:a16="http://schemas.microsoft.com/office/drawing/2014/main" id="{C9486EE0-8620-A5E9-8493-6FF4CEDC283D}"/>
              </a:ext>
            </a:extLst>
          </p:cNvPr>
          <p:cNvSpPr>
            <a:spLocks noGrp="1"/>
          </p:cNvSpPr>
          <p:nvPr>
            <p:ph type="subTitle" idx="1"/>
          </p:nvPr>
        </p:nvSpPr>
        <p:spPr>
          <a:xfrm>
            <a:off x="2417780" y="3531204"/>
            <a:ext cx="8637072" cy="1406556"/>
          </a:xfrm>
        </p:spPr>
        <p:txBody>
          <a:bodyPr>
            <a:normAutofit/>
          </a:bodyPr>
          <a:lstStyle/>
          <a:p>
            <a:r>
              <a:rPr lang="en-SI" dirty="0"/>
              <a:t>FIRST SUMMER SCHOOL - PROJECT REGINNA 4.0</a:t>
            </a:r>
          </a:p>
          <a:p>
            <a:r>
              <a:rPr lang="en-SI" dirty="0"/>
              <a:t>11.7.2023</a:t>
            </a:r>
          </a:p>
          <a:p>
            <a:r>
              <a:rPr lang="en-SI" dirty="0"/>
              <a:t>SIMON MOKOREL</a:t>
            </a:r>
          </a:p>
        </p:txBody>
      </p:sp>
    </p:spTree>
    <p:extLst>
      <p:ext uri="{BB962C8B-B14F-4D97-AF65-F5344CB8AC3E}">
        <p14:creationId xmlns:p14="http://schemas.microsoft.com/office/powerpoint/2010/main" val="2820799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hUMAN CENTERED DESIGN THINKING</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342900" lvl="0" indent="-342900">
              <a:buFont typeface="Calibri Light" panose="020F0302020204030204" pitchFamily="34" charset="0"/>
              <a:buChar char="-"/>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Introduction to the human-centered design thinking approach</a:t>
            </a:r>
          </a:p>
          <a:p>
            <a:pPr marL="342900" lvl="0" indent="-342900">
              <a:buFont typeface="Calibri Light" panose="020F0302020204030204" pitchFamily="34" charset="0"/>
              <a:buChar char="-"/>
            </a:pPr>
            <a:r>
              <a:rPr lang="en-SI" sz="2400" dirty="0">
                <a:latin typeface="Calibri Light" panose="020F0302020204030204" pitchFamily="34" charset="0"/>
                <a:ea typeface="Calibri" panose="020F0502020204030204" pitchFamily="34" charset="0"/>
                <a:cs typeface="Times New Roman" panose="02020603050405020304" pitchFamily="18" charset="0"/>
              </a:rPr>
              <a:t>Iterative</a:t>
            </a:r>
            <a:r>
              <a:rPr lang="en-SI" sz="2400" dirty="0">
                <a:effectLst/>
                <a:latin typeface="Calibri Light" panose="020F0302020204030204" pitchFamily="34" charset="0"/>
                <a:ea typeface="Calibri" panose="020F0502020204030204" pitchFamily="34" charset="0"/>
                <a:cs typeface="Times New Roman" panose="02020603050405020304" pitchFamily="18" charset="0"/>
              </a:rPr>
              <a:t> stages: empathy, problem definition, ideation, prototyping, and testing.</a:t>
            </a:r>
          </a:p>
          <a:p>
            <a:pPr marL="342900" lvl="0" indent="-342900">
              <a:buFont typeface="Calibri Light" panose="020F0302020204030204" pitchFamily="34" charset="0"/>
              <a:buChar char="-"/>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Case studies showcasing how human-centered design thinking has led to successful field innovations.</a:t>
            </a:r>
          </a:p>
        </p:txBody>
      </p:sp>
    </p:spTree>
    <p:extLst>
      <p:ext uri="{BB962C8B-B14F-4D97-AF65-F5344CB8AC3E}">
        <p14:creationId xmlns:p14="http://schemas.microsoft.com/office/powerpoint/2010/main" val="2832188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hUMAN CENTERED DESIGN THINKING</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lv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Human-centered design thinking is an approach to problem-solving and innovation that places the needs, desires, and experiences of people at the center of the design process.</a:t>
            </a:r>
          </a:p>
          <a:p>
            <a:pPr marL="0" lv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It involves understanding the perspectives and empathizing with the end-users or stakeholders for whom the solution is intended. </a:t>
            </a:r>
          </a:p>
          <a:p>
            <a:pPr marL="0" lv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The goal of human-centered design thinking is to create solutions that are intuitive, useful, and meaningful to the people who will use or be affected by them.</a:t>
            </a:r>
          </a:p>
        </p:txBody>
      </p:sp>
    </p:spTree>
    <p:extLst>
      <p:ext uri="{BB962C8B-B14F-4D97-AF65-F5344CB8AC3E}">
        <p14:creationId xmlns:p14="http://schemas.microsoft.com/office/powerpoint/2010/main" val="14876704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hUMAN CENTERED DESIGN THINKING – ITERATIVE STAGES </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lvl="0" indent="0">
              <a:buNone/>
            </a:pPr>
            <a:r>
              <a:rPr lang="en-SI" sz="1500" b="1" dirty="0">
                <a:solidFill>
                  <a:srgbClr val="374151"/>
                </a:solidFill>
                <a:effectLst/>
                <a:latin typeface="Segoe UI" panose="020B0502040204020203" pitchFamily="34" charset="0"/>
                <a:ea typeface="Calibri" panose="020F0502020204030204" pitchFamily="34" charset="0"/>
              </a:rPr>
              <a:t>Empathize</a:t>
            </a:r>
            <a:r>
              <a:rPr lang="en-SI" sz="1500" dirty="0">
                <a:solidFill>
                  <a:srgbClr val="374151"/>
                </a:solidFill>
                <a:effectLst/>
                <a:latin typeface="Segoe UI" panose="020B0502040204020203" pitchFamily="34" charset="0"/>
                <a:ea typeface="Calibri" panose="020F0502020204030204" pitchFamily="34" charset="0"/>
              </a:rPr>
              <a:t>: The first stage involves actively engaging with users or stakeholders to understand their needs, challenges, and aspirations. How can we do this?</a:t>
            </a:r>
          </a:p>
          <a:p>
            <a:pPr marL="0" lvl="0" indent="0">
              <a:buNone/>
            </a:pPr>
            <a:r>
              <a:rPr lang="en-SI" sz="1500" b="1" dirty="0">
                <a:solidFill>
                  <a:srgbClr val="374151"/>
                </a:solidFill>
                <a:effectLst/>
                <a:latin typeface="Segoe UI" panose="020B0502040204020203" pitchFamily="34" charset="0"/>
                <a:ea typeface="Calibri" panose="020F0502020204030204" pitchFamily="34" charset="0"/>
              </a:rPr>
              <a:t>Define</a:t>
            </a:r>
            <a:r>
              <a:rPr lang="en-SI" sz="1500" dirty="0">
                <a:solidFill>
                  <a:srgbClr val="374151"/>
                </a:solidFill>
                <a:effectLst/>
                <a:latin typeface="Segoe UI" panose="020B0502040204020203" pitchFamily="34" charset="0"/>
                <a:ea typeface="Calibri" panose="020F0502020204030204" pitchFamily="34" charset="0"/>
              </a:rPr>
              <a:t>: In this stage, the gathered insights are synthesized and the problem or challenge is defined.</a:t>
            </a:r>
            <a:r>
              <a:rPr lang="en-SI" sz="1500" dirty="0">
                <a:solidFill>
                  <a:srgbClr val="374151"/>
                </a:solidFill>
                <a:latin typeface="Segoe UI" panose="020B0502040204020203" pitchFamily="34" charset="0"/>
                <a:ea typeface="Calibri" panose="020F0502020204030204" pitchFamily="34" charset="0"/>
              </a:rPr>
              <a:t> How?</a:t>
            </a:r>
          </a:p>
          <a:p>
            <a:pPr marL="0" lvl="0" indent="0">
              <a:buNone/>
            </a:pPr>
            <a:r>
              <a:rPr lang="en-SI" sz="1500" b="1" dirty="0">
                <a:solidFill>
                  <a:srgbClr val="374151"/>
                </a:solidFill>
                <a:effectLst/>
                <a:latin typeface="Segoe UI" panose="020B0502040204020203" pitchFamily="34" charset="0"/>
                <a:ea typeface="Calibri" panose="020F0502020204030204" pitchFamily="34" charset="0"/>
              </a:rPr>
              <a:t>Ideate</a:t>
            </a:r>
            <a:r>
              <a:rPr lang="en-SI" sz="1500" dirty="0">
                <a:solidFill>
                  <a:srgbClr val="374151"/>
                </a:solidFill>
                <a:effectLst/>
                <a:latin typeface="Segoe UI" panose="020B0502040204020203" pitchFamily="34" charset="0"/>
                <a:ea typeface="Calibri" panose="020F0502020204030204" pitchFamily="34" charset="0"/>
              </a:rPr>
              <a:t>: The ideation stage involves generating a wide range of creative ideas and potential solutions to address the defined problem. How?</a:t>
            </a:r>
          </a:p>
          <a:p>
            <a:pPr marL="0" lvl="0" indent="0">
              <a:buNone/>
            </a:pPr>
            <a:r>
              <a:rPr lang="en-SI" sz="1500" b="1" dirty="0">
                <a:solidFill>
                  <a:srgbClr val="374151"/>
                </a:solidFill>
                <a:effectLst/>
                <a:latin typeface="Segoe UI" panose="020B0502040204020203" pitchFamily="34" charset="0"/>
                <a:ea typeface="Calibri" panose="020F0502020204030204" pitchFamily="34" charset="0"/>
              </a:rPr>
              <a:t>Prototype</a:t>
            </a:r>
            <a:r>
              <a:rPr lang="en-SI" sz="1500" dirty="0">
                <a:solidFill>
                  <a:srgbClr val="374151"/>
                </a:solidFill>
                <a:effectLst/>
                <a:latin typeface="Segoe UI" panose="020B0502040204020203" pitchFamily="34" charset="0"/>
                <a:ea typeface="Calibri" panose="020F0502020204030204" pitchFamily="34" charset="0"/>
              </a:rPr>
              <a:t>: In this stage, rough prototypes or representations of the ideas are created to explore and test possible solutions. </a:t>
            </a:r>
          </a:p>
          <a:p>
            <a:pPr marL="0" lvl="0" indent="0">
              <a:buNone/>
            </a:pPr>
            <a:r>
              <a:rPr lang="en-SI" sz="1500" b="1" dirty="0">
                <a:solidFill>
                  <a:srgbClr val="374151"/>
                </a:solidFill>
                <a:effectLst/>
                <a:latin typeface="Segoe UI" panose="020B0502040204020203" pitchFamily="34" charset="0"/>
                <a:ea typeface="Calibri" panose="020F0502020204030204" pitchFamily="34" charset="0"/>
              </a:rPr>
              <a:t>Test</a:t>
            </a:r>
            <a:r>
              <a:rPr lang="en-SI" sz="1500" dirty="0">
                <a:solidFill>
                  <a:srgbClr val="374151"/>
                </a:solidFill>
                <a:effectLst/>
                <a:latin typeface="Segoe UI" panose="020B0502040204020203" pitchFamily="34" charset="0"/>
                <a:ea typeface="Calibri" panose="020F0502020204030204" pitchFamily="34" charset="0"/>
              </a:rPr>
              <a:t>: The prototypes are tested with the target users or stakeholders to gather feedback and insights. </a:t>
            </a:r>
          </a:p>
          <a:p>
            <a:pPr marL="0" lvl="0" indent="0">
              <a:buNone/>
            </a:pPr>
            <a:r>
              <a:rPr lang="en-SI" sz="1500" b="1" dirty="0">
                <a:solidFill>
                  <a:srgbClr val="374151"/>
                </a:solidFill>
                <a:effectLst/>
                <a:latin typeface="Segoe UI" panose="020B0502040204020203" pitchFamily="34" charset="0"/>
                <a:ea typeface="Calibri" panose="020F0502020204030204" pitchFamily="34" charset="0"/>
              </a:rPr>
              <a:t>Iterate</a:t>
            </a:r>
            <a:r>
              <a:rPr lang="en-SI" sz="1500" dirty="0">
                <a:solidFill>
                  <a:srgbClr val="374151"/>
                </a:solidFill>
                <a:effectLst/>
                <a:latin typeface="Segoe UI" panose="020B0502040204020203" pitchFamily="34" charset="0"/>
                <a:ea typeface="Calibri" panose="020F0502020204030204" pitchFamily="34" charset="0"/>
              </a:rPr>
              <a:t>: Based on the feedback received during testing, the design is refined and iterated upon.</a:t>
            </a:r>
            <a:endParaRPr lang="en-SI" sz="1500"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1760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hUMAN CENTERED DESIGN THINKING</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Human-centered design thinking encourages a collaborative and multidisciplinary approach, involving designers, engineers, researchers, and stakeholders throughout the process. By continuously engaging with users, incorporating their feedback, and iterating on designs, human-centered design thinking aims to create solutions that truly meet the needs and aspirations of the people they are intended for.</a:t>
            </a:r>
          </a:p>
        </p:txBody>
      </p:sp>
    </p:spTree>
    <p:extLst>
      <p:ext uri="{BB962C8B-B14F-4D97-AF65-F5344CB8AC3E}">
        <p14:creationId xmlns:p14="http://schemas.microsoft.com/office/powerpoint/2010/main" val="1064686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hUMAN CENTERED DESIGN THINKING - CASES</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a:buFontTx/>
              <a:buChar char="-"/>
            </a:pPr>
            <a:r>
              <a:rPr lang="en-GB" sz="2000" dirty="0">
                <a:solidFill>
                  <a:srgbClr val="374151"/>
                </a:solidFill>
                <a:effectLst/>
                <a:latin typeface="Calibri Light" panose="020F0302020204030204" pitchFamily="34" charset="0"/>
                <a:cs typeface="Calibri Light" panose="020F0302020204030204" pitchFamily="34" charset="0"/>
              </a:rPr>
              <a:t>Project </a:t>
            </a:r>
            <a:r>
              <a:rPr lang="en-GB" sz="2000" dirty="0" err="1">
                <a:solidFill>
                  <a:srgbClr val="374151"/>
                </a:solidFill>
                <a:effectLst/>
                <a:latin typeface="Calibri Light" panose="020F0302020204030204" pitchFamily="34" charset="0"/>
                <a:cs typeface="Calibri Light" panose="020F0302020204030204" pitchFamily="34" charset="0"/>
              </a:rPr>
              <a:t>Masiluleke</a:t>
            </a:r>
            <a:r>
              <a:rPr lang="en-GB" sz="2000" dirty="0">
                <a:solidFill>
                  <a:srgbClr val="374151"/>
                </a:solidFill>
                <a:effectLst/>
                <a:latin typeface="Calibri Light" panose="020F0302020204030204" pitchFamily="34" charset="0"/>
                <a:cs typeface="Calibri Light" panose="020F0302020204030204" pitchFamily="34" charset="0"/>
              </a:rPr>
              <a:t> aimed to combat the HIV/AIDS epidemic in South Africa</a:t>
            </a:r>
          </a:p>
          <a:p>
            <a:pPr>
              <a:buFontTx/>
              <a:buChar char="-"/>
            </a:pPr>
            <a:r>
              <a:rPr lang="en-GB" sz="2000" dirty="0" err="1">
                <a:solidFill>
                  <a:srgbClr val="374151"/>
                </a:solidFill>
                <a:effectLst/>
                <a:latin typeface="Calibri Light" panose="020F0302020204030204" pitchFamily="34" charset="0"/>
                <a:cs typeface="Calibri Light" panose="020F0302020204030204" pitchFamily="34" charset="0"/>
              </a:rPr>
              <a:t>d.light</a:t>
            </a:r>
            <a:r>
              <a:rPr lang="en-GB" sz="2000" dirty="0">
                <a:solidFill>
                  <a:srgbClr val="374151"/>
                </a:solidFill>
                <a:effectLst/>
                <a:latin typeface="Calibri Light" panose="020F0302020204030204" pitchFamily="34" charset="0"/>
                <a:cs typeface="Calibri Light" panose="020F0302020204030204" pitchFamily="34" charset="0"/>
              </a:rPr>
              <a:t> Solar</a:t>
            </a:r>
          </a:p>
          <a:p>
            <a:pPr>
              <a:buFontTx/>
              <a:buChar char="-"/>
            </a:pPr>
            <a:r>
              <a:rPr lang="en-GB" sz="2000" dirty="0">
                <a:solidFill>
                  <a:srgbClr val="374151"/>
                </a:solidFill>
                <a:effectLst/>
                <a:latin typeface="Calibri Light" panose="020F0302020204030204" pitchFamily="34" charset="0"/>
                <a:cs typeface="Calibri Light" panose="020F0302020204030204" pitchFamily="34" charset="0"/>
              </a:rPr>
              <a:t>Airbnb's </a:t>
            </a:r>
            <a:r>
              <a:rPr lang="en-GB" sz="2000" dirty="0" err="1">
                <a:solidFill>
                  <a:srgbClr val="374151"/>
                </a:solidFill>
                <a:effectLst/>
                <a:latin typeface="Calibri Light" panose="020F0302020204030204" pitchFamily="34" charset="0"/>
                <a:cs typeface="Calibri Light" panose="020F0302020204030204" pitchFamily="34" charset="0"/>
              </a:rPr>
              <a:t>Neighborhood</a:t>
            </a:r>
            <a:r>
              <a:rPr lang="en-GB" sz="2000" dirty="0">
                <a:solidFill>
                  <a:srgbClr val="374151"/>
                </a:solidFill>
                <a:effectLst/>
                <a:latin typeface="Calibri Light" panose="020F0302020204030204" pitchFamily="34" charset="0"/>
                <a:cs typeface="Calibri Light" panose="020F0302020204030204" pitchFamily="34" charset="0"/>
              </a:rPr>
              <a:t> Support Line</a:t>
            </a:r>
          </a:p>
          <a:p>
            <a:pPr>
              <a:buFontTx/>
              <a:buChar char="-"/>
            </a:pPr>
            <a:r>
              <a:rPr lang="en-GB" dirty="0">
                <a:solidFill>
                  <a:srgbClr val="374151"/>
                </a:solidFill>
                <a:latin typeface="Calibri Light" panose="020F0302020204030204" pitchFamily="34" charset="0"/>
                <a:ea typeface="Calibri" panose="020F0502020204030204" pitchFamily="34" charset="0"/>
                <a:cs typeface="Calibri Light" panose="020F0302020204030204" pitchFamily="34" charset="0"/>
              </a:rPr>
              <a:t>MORE …</a:t>
            </a:r>
            <a:endParaRPr lang="en-SI" sz="2400" dirty="0">
              <a:effectLst/>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4253082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latin typeface="Calibri Light" panose="020F0302020204030204" pitchFamily="34" charset="0"/>
                <a:cs typeface="Times New Roman" panose="02020603050405020304" pitchFamily="18" charset="0"/>
              </a:rPr>
              <a:t>HAVE ALSO IN MIND</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Building Collaborative Partnerships</a:t>
            </a: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Technology and Innovation</a:t>
            </a: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Sustainable and Ethical Innovation</a:t>
            </a: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Evaluating Impact and Sustainability</a:t>
            </a: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Inspiring Innovation</a:t>
            </a:r>
          </a:p>
          <a:p>
            <a:endParaRPr lang="en-SI" sz="2400"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8501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sz="3200" dirty="0">
                <a:effectLst/>
                <a:latin typeface="Calibri Light" panose="020F0302020204030204" pitchFamily="34" charset="0"/>
                <a:ea typeface="Calibri" panose="020F0502020204030204" pitchFamily="34" charset="0"/>
                <a:cs typeface="Times New Roman" panose="02020603050405020304" pitchFamily="18" charset="0"/>
              </a:rPr>
              <a:t>Building Collaborative Partnerships</a:t>
            </a:r>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Diverse Expertise and Perspectives</a:t>
            </a:r>
            <a:r>
              <a:rPr lang="en-SI" sz="2400" dirty="0">
                <a:effectLst/>
              </a:rPr>
              <a:t> </a:t>
            </a: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Resource Sharing and Leveraging</a:t>
            </a:r>
            <a:r>
              <a:rPr lang="en-SI" sz="2400" dirty="0">
                <a:effectLst/>
              </a:rPr>
              <a:t> </a:t>
            </a:r>
            <a:endParaRPr lang="en-SI" sz="2400" dirty="0"/>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Access to Networks and Markets</a:t>
            </a:r>
            <a:r>
              <a:rPr lang="en-SI" sz="2400" dirty="0">
                <a:effectLst/>
              </a:rPr>
              <a:t> </a:t>
            </a: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Risk Mitigation and Learning</a:t>
            </a:r>
            <a:endParaRPr lang="en-SI" sz="2400" dirty="0">
              <a:latin typeface="Calibri Light" panose="020F0302020204030204" pitchFamily="34" charset="0"/>
              <a:ea typeface="Calibri" panose="020F0502020204030204" pitchFamily="34" charset="0"/>
              <a:cs typeface="Times New Roman" panose="02020603050405020304" pitchFamily="18" charset="0"/>
            </a:endParaRP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Capacity Building and Knowledge Exchange</a:t>
            </a:r>
            <a:r>
              <a:rPr lang="en-SI" sz="2400" dirty="0">
                <a:effectLst/>
              </a:rPr>
              <a:t> </a:t>
            </a:r>
            <a:endParaRPr lang="en-SI" sz="2400" dirty="0">
              <a:effectLst/>
              <a:latin typeface="Calibri Light" panose="020F0302020204030204" pitchFamily="34" charset="0"/>
              <a:cs typeface="Times New Roman" panose="02020603050405020304" pitchFamily="18" charset="0"/>
            </a:endParaRP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Stakeholder Engagement and Co-creation</a:t>
            </a:r>
            <a:r>
              <a:rPr lang="en-SI" sz="2400" dirty="0">
                <a:effectLst/>
              </a:rPr>
              <a:t> </a:t>
            </a:r>
            <a:endParaRPr lang="en-SI" sz="2400"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8612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sz="3200" dirty="0">
                <a:effectLst/>
                <a:latin typeface="Calibri Light" panose="020F0302020204030204" pitchFamily="34" charset="0"/>
                <a:ea typeface="Calibri" panose="020F0502020204030204" pitchFamily="34" charset="0"/>
                <a:cs typeface="Times New Roman" panose="02020603050405020304" pitchFamily="18" charset="0"/>
              </a:rPr>
              <a:t>Technology and Innovation</a:t>
            </a:r>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en-SI" dirty="0">
                <a:effectLst/>
                <a:latin typeface="Calibri Light" panose="020F0302020204030204" pitchFamily="34" charset="0"/>
                <a:ea typeface="Calibri" panose="020F0502020204030204" pitchFamily="34" charset="0"/>
                <a:cs typeface="Times New Roman" panose="02020603050405020304" pitchFamily="18" charset="0"/>
              </a:rPr>
              <a:t>Technology plays a crucial role in driving innovation in several ways:</a:t>
            </a:r>
          </a:p>
          <a:p>
            <a:r>
              <a:rPr lang="en-SI" dirty="0">
                <a:effectLst/>
                <a:latin typeface="Calibri Light" panose="020F0302020204030204" pitchFamily="34" charset="0"/>
                <a:ea typeface="Calibri" panose="020F0502020204030204" pitchFamily="34" charset="0"/>
                <a:cs typeface="Times New Roman" panose="02020603050405020304" pitchFamily="18" charset="0"/>
              </a:rPr>
              <a:t>Enabling New Solutions and Possibilities</a:t>
            </a:r>
            <a:r>
              <a:rPr lang="en-SI" dirty="0">
                <a:effectLst/>
              </a:rPr>
              <a:t> </a:t>
            </a:r>
          </a:p>
          <a:p>
            <a:r>
              <a:rPr lang="en-SI" dirty="0">
                <a:effectLst/>
                <a:latin typeface="Calibri Light" panose="020F0302020204030204" pitchFamily="34" charset="0"/>
                <a:ea typeface="Calibri" panose="020F0502020204030204" pitchFamily="34" charset="0"/>
                <a:cs typeface="Times New Roman" panose="02020603050405020304" pitchFamily="18" charset="0"/>
              </a:rPr>
              <a:t>Enhancing Efficiency and Productivity</a:t>
            </a:r>
            <a:r>
              <a:rPr lang="en-SI" dirty="0">
                <a:effectLst/>
              </a:rPr>
              <a:t> </a:t>
            </a:r>
            <a:endParaRPr lang="en-SI" dirty="0"/>
          </a:p>
          <a:p>
            <a:r>
              <a:rPr lang="en-SI" dirty="0">
                <a:effectLst/>
                <a:latin typeface="Calibri Light" panose="020F0302020204030204" pitchFamily="34" charset="0"/>
                <a:ea typeface="Calibri" panose="020F0502020204030204" pitchFamily="34" charset="0"/>
                <a:cs typeface="Times New Roman" panose="02020603050405020304" pitchFamily="18" charset="0"/>
              </a:rPr>
              <a:t>Facilitating Collaboration and Connectivity</a:t>
            </a:r>
            <a:r>
              <a:rPr lang="en-SI" dirty="0">
                <a:effectLst/>
              </a:rPr>
              <a:t> </a:t>
            </a:r>
          </a:p>
          <a:p>
            <a:r>
              <a:rPr lang="en-SI" dirty="0">
                <a:effectLst/>
                <a:latin typeface="Calibri Light" panose="020F0302020204030204" pitchFamily="34" charset="0"/>
                <a:ea typeface="Calibri" panose="020F0502020204030204" pitchFamily="34" charset="0"/>
                <a:cs typeface="Times New Roman" panose="02020603050405020304" pitchFamily="18" charset="0"/>
              </a:rPr>
              <a:t>Expanding Access to Information and Education</a:t>
            </a:r>
            <a:r>
              <a:rPr lang="en-SI" dirty="0">
                <a:effectLst/>
              </a:rPr>
              <a:t> </a:t>
            </a:r>
            <a:endParaRPr lang="en-SI" dirty="0"/>
          </a:p>
          <a:p>
            <a:r>
              <a:rPr lang="en-SI" dirty="0">
                <a:effectLst/>
                <a:latin typeface="Calibri Light" panose="020F0302020204030204" pitchFamily="34" charset="0"/>
                <a:ea typeface="Calibri" panose="020F0502020204030204" pitchFamily="34" charset="0"/>
                <a:cs typeface="Times New Roman" panose="02020603050405020304" pitchFamily="18" charset="0"/>
              </a:rPr>
              <a:t>Fostering Data-Driven Decision Making</a:t>
            </a:r>
            <a:r>
              <a:rPr lang="en-SI" dirty="0">
                <a:effectLst/>
              </a:rPr>
              <a:t> </a:t>
            </a:r>
          </a:p>
          <a:p>
            <a:r>
              <a:rPr lang="en-SI" dirty="0">
                <a:effectLst/>
                <a:latin typeface="Calibri Light" panose="020F0302020204030204" pitchFamily="34" charset="0"/>
                <a:ea typeface="Calibri" panose="020F0502020204030204" pitchFamily="34" charset="0"/>
                <a:cs typeface="Times New Roman" panose="02020603050405020304" pitchFamily="18" charset="0"/>
              </a:rPr>
              <a:t>Accelerating Research and Development</a:t>
            </a:r>
            <a:r>
              <a:rPr lang="en-SI" dirty="0">
                <a:effectLst/>
              </a:rPr>
              <a:t> </a:t>
            </a:r>
            <a:endParaRPr lang="en-SI" dirty="0"/>
          </a:p>
          <a:p>
            <a:r>
              <a:rPr lang="en-SI" dirty="0">
                <a:effectLst/>
                <a:latin typeface="Calibri Light" panose="020F0302020204030204" pitchFamily="34" charset="0"/>
                <a:ea typeface="Calibri" panose="020F0502020204030204" pitchFamily="34" charset="0"/>
                <a:cs typeface="Times New Roman" panose="02020603050405020304" pitchFamily="18" charset="0"/>
              </a:rPr>
              <a:t>Democratizing Innovation</a:t>
            </a:r>
            <a:r>
              <a:rPr lang="en-SI" dirty="0">
                <a:effectLst/>
              </a:rPr>
              <a:t> </a:t>
            </a:r>
            <a:endParaRPr lang="en-SI" dirty="0">
              <a:latin typeface="Calibri Light" panose="020F0302020204030204" pitchFamily="34" charset="0"/>
              <a:cs typeface="Times New Roman" panose="02020603050405020304" pitchFamily="18" charset="0"/>
            </a:endParaRPr>
          </a:p>
          <a:p>
            <a:pPr marL="0" indent="0">
              <a:buNone/>
            </a:pPr>
            <a:endParaRPr lang="en-SI"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369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sz="3200" dirty="0">
                <a:effectLst/>
                <a:latin typeface="Calibri Light" panose="020F0302020204030204" pitchFamily="34" charset="0"/>
                <a:ea typeface="Calibri" panose="020F0502020204030204" pitchFamily="34" charset="0"/>
                <a:cs typeface="Times New Roman" panose="02020603050405020304" pitchFamily="18" charset="0"/>
              </a:rPr>
              <a:t>Technology and Innovation</a:t>
            </a:r>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en-SI" sz="2400" dirty="0">
                <a:solidFill>
                  <a:srgbClr val="374151"/>
                </a:solidFill>
                <a:latin typeface="Calibri Light" panose="020F0302020204030204" pitchFamily="34" charset="0"/>
                <a:ea typeface="Times New Roman" panose="02020603050405020304" pitchFamily="18" charset="0"/>
                <a:cs typeface="Calibri Light" panose="020F0302020204030204" pitchFamily="34" charset="0"/>
              </a:rPr>
              <a:t>E</a:t>
            </a:r>
            <a:r>
              <a:rPr lang="en-SI" sz="2400" dirty="0">
                <a:solidFill>
                  <a:srgbClr val="374151"/>
                </a:solidFill>
                <a:effectLst/>
                <a:latin typeface="Calibri Light" panose="020F0302020204030204" pitchFamily="34" charset="0"/>
                <a:ea typeface="Times New Roman" panose="02020603050405020304" pitchFamily="18" charset="0"/>
                <a:cs typeface="Calibri Light" panose="020F0302020204030204" pitchFamily="34" charset="0"/>
              </a:rPr>
              <a:t>merging technologies:</a:t>
            </a:r>
          </a:p>
          <a:p>
            <a:r>
              <a:rPr lang="en-SI" sz="2400" dirty="0">
                <a:solidFill>
                  <a:srgbClr val="374151"/>
                </a:solidFill>
                <a:effectLst/>
                <a:latin typeface="Calibri Light" panose="020F0302020204030204" pitchFamily="34" charset="0"/>
                <a:ea typeface="Times New Roman" panose="02020603050405020304" pitchFamily="18" charset="0"/>
                <a:cs typeface="Calibri Light" panose="020F0302020204030204" pitchFamily="34" charset="0"/>
              </a:rPr>
              <a:t>artificial intelligence, </a:t>
            </a:r>
          </a:p>
          <a:p>
            <a:r>
              <a:rPr lang="en-GB" sz="2400" dirty="0">
                <a:solidFill>
                  <a:srgbClr val="374151"/>
                </a:solidFill>
                <a:latin typeface="Calibri Light" panose="020F0302020204030204" pitchFamily="34" charset="0"/>
                <a:ea typeface="Times New Roman" panose="02020603050405020304" pitchFamily="18" charset="0"/>
                <a:cs typeface="Calibri Light" panose="020F0302020204030204" pitchFamily="34" charset="0"/>
              </a:rPr>
              <a:t>n</a:t>
            </a:r>
            <a:r>
              <a:rPr lang="en-SI" sz="2400" dirty="0">
                <a:solidFill>
                  <a:srgbClr val="374151"/>
                </a:solidFill>
                <a:effectLst/>
                <a:latin typeface="Calibri Light" panose="020F0302020204030204" pitchFamily="34" charset="0"/>
                <a:ea typeface="Times New Roman" panose="02020603050405020304" pitchFamily="18" charset="0"/>
                <a:cs typeface="Calibri Light" panose="020F0302020204030204" pitchFamily="34" charset="0"/>
              </a:rPr>
              <a:t>ano</a:t>
            </a:r>
            <a:r>
              <a:rPr lang="en-SI" sz="2400" dirty="0">
                <a:solidFill>
                  <a:srgbClr val="374151"/>
                </a:solidFill>
                <a:latin typeface="Calibri Light" panose="020F0302020204030204" pitchFamily="34" charset="0"/>
                <a:ea typeface="Times New Roman" panose="02020603050405020304" pitchFamily="18" charset="0"/>
                <a:cs typeface="Calibri Light" panose="020F0302020204030204" pitchFamily="34" charset="0"/>
              </a:rPr>
              <a:t>technologies,</a:t>
            </a:r>
            <a:endParaRPr lang="en-SI" sz="2400" dirty="0">
              <a:solidFill>
                <a:srgbClr val="374151"/>
              </a:solidFill>
              <a:effectLst/>
              <a:latin typeface="Calibri Light" panose="020F0302020204030204" pitchFamily="34" charset="0"/>
              <a:ea typeface="Times New Roman" panose="02020603050405020304" pitchFamily="18" charset="0"/>
              <a:cs typeface="Calibri Light" panose="020F0302020204030204" pitchFamily="34" charset="0"/>
            </a:endParaRPr>
          </a:p>
          <a:p>
            <a:r>
              <a:rPr lang="en-SI" sz="2400" dirty="0">
                <a:solidFill>
                  <a:srgbClr val="374151"/>
                </a:solidFill>
                <a:effectLst/>
                <a:latin typeface="Calibri Light" panose="020F0302020204030204" pitchFamily="34" charset="0"/>
                <a:ea typeface="Times New Roman" panose="02020603050405020304" pitchFamily="18" charset="0"/>
                <a:cs typeface="Calibri Light" panose="020F0302020204030204" pitchFamily="34" charset="0"/>
              </a:rPr>
              <a:t>blockchain, and </a:t>
            </a:r>
          </a:p>
          <a:p>
            <a:r>
              <a:rPr lang="en-SI" sz="2400" dirty="0">
                <a:solidFill>
                  <a:srgbClr val="374151"/>
                </a:solidFill>
                <a:effectLst/>
                <a:latin typeface="Calibri Light" panose="020F0302020204030204" pitchFamily="34" charset="0"/>
                <a:ea typeface="Times New Roman" panose="02020603050405020304" pitchFamily="18" charset="0"/>
                <a:cs typeface="Calibri Light" panose="020F0302020204030204" pitchFamily="34" charset="0"/>
              </a:rPr>
              <a:t>Internet of Things (IoT)</a:t>
            </a:r>
            <a:r>
              <a:rPr lang="en-SI" sz="2400" dirty="0">
                <a:effectLst/>
                <a:latin typeface="Calibri Light" panose="020F0302020204030204" pitchFamily="34" charset="0"/>
                <a:cs typeface="Calibri Light" panose="020F0302020204030204" pitchFamily="34" charset="0"/>
              </a:rPr>
              <a:t>  </a:t>
            </a:r>
            <a:endParaRPr lang="en-SI" sz="2400" dirty="0">
              <a:effectLst/>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82559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sz="3200" dirty="0">
                <a:effectLst/>
                <a:latin typeface="Calibri Light" panose="020F0302020204030204" pitchFamily="34" charset="0"/>
                <a:ea typeface="Calibri" panose="020F0502020204030204" pitchFamily="34" charset="0"/>
                <a:cs typeface="Times New Roman" panose="02020603050405020304" pitchFamily="18" charset="0"/>
              </a:rPr>
              <a:t>Sustainable and Ethical Innovation</a:t>
            </a:r>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en-SI" sz="2400" dirty="0">
                <a:solidFill>
                  <a:srgbClr val="374151"/>
                </a:solidFill>
                <a:effectLst/>
                <a:latin typeface="Calibri Light" panose="020F0302020204030204" pitchFamily="34" charset="0"/>
                <a:ea typeface="Calibri" panose="020F0502020204030204" pitchFamily="34" charset="0"/>
                <a:cs typeface="Calibri Light" panose="020F0302020204030204" pitchFamily="34" charset="0"/>
              </a:rPr>
              <a:t>Sustainability and ethical considerations:</a:t>
            </a:r>
            <a:endParaRPr lang="en-SI" sz="2400" dirty="0">
              <a:effectLst/>
              <a:latin typeface="Calibri Light" panose="020F0302020204030204" pitchFamily="34" charset="0"/>
              <a:ea typeface="Calibri" panose="020F0502020204030204" pitchFamily="34" charset="0"/>
              <a:cs typeface="Calibri Light" panose="020F0302020204030204" pitchFamily="34" charset="0"/>
            </a:endParaRP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Environmental Impact</a:t>
            </a: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Social Responsibility</a:t>
            </a:r>
            <a:r>
              <a:rPr lang="en-SI" sz="2400" dirty="0">
                <a:effectLst/>
              </a:rPr>
              <a:t> </a:t>
            </a:r>
            <a:endParaRPr lang="en-SI" sz="2400" dirty="0">
              <a:latin typeface="Calibri Light" panose="020F0302020204030204" pitchFamily="34" charset="0"/>
              <a:cs typeface="Times New Roman" panose="02020603050405020304" pitchFamily="18" charset="0"/>
            </a:endParaRP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Stakeholder Engagement</a:t>
            </a:r>
            <a:r>
              <a:rPr lang="en-SI" sz="2400" dirty="0">
                <a:effectLst/>
              </a:rPr>
              <a:t> </a:t>
            </a:r>
            <a:endParaRPr lang="en-SI" sz="2400" dirty="0">
              <a:effectLst/>
              <a:latin typeface="Calibri Light" panose="020F0302020204030204" pitchFamily="34" charset="0"/>
              <a:cs typeface="Times New Roman" panose="02020603050405020304" pitchFamily="18" charset="0"/>
            </a:endParaRP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Long-term Viability and Resilience</a:t>
            </a:r>
            <a:r>
              <a:rPr lang="en-SI" sz="2400" dirty="0">
                <a:effectLst/>
              </a:rPr>
              <a:t> </a:t>
            </a:r>
            <a:endParaRPr lang="en-SI" sz="2400" dirty="0">
              <a:latin typeface="Calibri Light" panose="020F0302020204030204" pitchFamily="34" charset="0"/>
              <a:cs typeface="Times New Roman" panose="02020603050405020304" pitchFamily="18" charset="0"/>
            </a:endParaRPr>
          </a:p>
          <a:p>
            <a:r>
              <a:rPr lang="en-SI" sz="2400" dirty="0">
                <a:effectLst/>
                <a:latin typeface="Calibri Light" panose="020F0302020204030204" pitchFamily="34" charset="0"/>
                <a:ea typeface="Calibri" panose="020F0502020204030204" pitchFamily="34" charset="0"/>
                <a:cs typeface="Times New Roman" panose="02020603050405020304" pitchFamily="18" charset="0"/>
              </a:rPr>
              <a:t>Future-Proofing and Innovation Adaptability</a:t>
            </a:r>
            <a:r>
              <a:rPr lang="en-SI" sz="2400" dirty="0">
                <a:effectLst/>
              </a:rPr>
              <a:t> </a:t>
            </a:r>
            <a:endParaRPr lang="en-SI" sz="2400"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42617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5C5A7-AB5C-B5E3-B602-2FDCE92BD86C}"/>
              </a:ext>
            </a:extLst>
          </p:cNvPr>
          <p:cNvSpPr>
            <a:spLocks noGrp="1"/>
          </p:cNvSpPr>
          <p:nvPr>
            <p:ph type="title"/>
          </p:nvPr>
        </p:nvSpPr>
        <p:spPr/>
        <p:txBody>
          <a:bodyPr>
            <a:normAutofit/>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Introduction to Innovation in the Field</a:t>
            </a:r>
            <a:r>
              <a:rPr lang="en-SI" dirty="0">
                <a:effectLst/>
              </a:rPr>
              <a:t> </a:t>
            </a:r>
            <a:endParaRPr lang="en-SI" dirty="0"/>
          </a:p>
        </p:txBody>
      </p:sp>
      <p:sp>
        <p:nvSpPr>
          <p:cNvPr id="3" name="Content Placeholder 2">
            <a:extLst>
              <a:ext uri="{FF2B5EF4-FFF2-40B4-BE49-F238E27FC236}">
                <a16:creationId xmlns:a16="http://schemas.microsoft.com/office/drawing/2014/main" id="{7A214AD2-3F41-5022-8D97-6E51244DA18C}"/>
              </a:ext>
            </a:extLst>
          </p:cNvPr>
          <p:cNvSpPr>
            <a:spLocks noGrp="1"/>
          </p:cNvSpPr>
          <p:nvPr>
            <p:ph idx="1"/>
          </p:nvPr>
        </p:nvSpPr>
        <p:spPr/>
        <p:txBody>
          <a:bodyPr/>
          <a:lstStyle/>
          <a:p>
            <a:pPr marL="342900" lvl="0" indent="-342900">
              <a:buFont typeface="Calibri Light" panose="020F0302020204030204" pitchFamily="34" charset="0"/>
              <a:buChar char="-"/>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Definition of innovation and its importance in driving progress and solving real-world challenges</a:t>
            </a:r>
          </a:p>
          <a:p>
            <a:pPr marL="342900" lvl="0" indent="-342900">
              <a:buFont typeface="Calibri Light" panose="020F0302020204030204" pitchFamily="34" charset="0"/>
              <a:buChar char="-"/>
            </a:pPr>
            <a:r>
              <a:rPr lang="sl-SI" sz="1800" dirty="0">
                <a:effectLst/>
                <a:latin typeface="Calibri Light" panose="020F0302020204030204" pitchFamily="34" charset="0"/>
                <a:ea typeface="Calibri" panose="020F0502020204030204" pitchFamily="34" charset="0"/>
                <a:cs typeface="Times New Roman" panose="02020603050405020304" pitchFamily="18" charset="0"/>
              </a:rPr>
              <a:t>S</a:t>
            </a:r>
            <a:r>
              <a:rPr lang="en-SI" sz="1800" dirty="0">
                <a:effectLst/>
                <a:latin typeface="Calibri Light" panose="020F0302020204030204" pitchFamily="34" charset="0"/>
                <a:ea typeface="Calibri" panose="020F0502020204030204" pitchFamily="34" charset="0"/>
                <a:cs typeface="Times New Roman" panose="02020603050405020304" pitchFamily="18" charset="0"/>
              </a:rPr>
              <a:t>ignificance </a:t>
            </a:r>
            <a:r>
              <a:rPr lang="sl-SI" sz="1800" dirty="0">
                <a:effectLst/>
                <a:latin typeface="Calibri Light" panose="020F0302020204030204" pitchFamily="34" charset="0"/>
                <a:ea typeface="Calibri" panose="020F0502020204030204" pitchFamily="34" charset="0"/>
                <a:cs typeface="Times New Roman" panose="02020603050405020304" pitchFamily="18" charset="0"/>
              </a:rPr>
              <a:t>(importance) </a:t>
            </a:r>
            <a:r>
              <a:rPr lang="en-SI" sz="1800" dirty="0">
                <a:effectLst/>
                <a:latin typeface="Calibri Light" panose="020F0302020204030204" pitchFamily="34" charset="0"/>
                <a:ea typeface="Calibri" panose="020F0502020204030204" pitchFamily="34" charset="0"/>
                <a:cs typeface="Times New Roman" panose="02020603050405020304" pitchFamily="18" charset="0"/>
              </a:rPr>
              <a:t>of innovation in various fields such as technology, healthcare, environment, and social entrepreneurship.</a:t>
            </a:r>
          </a:p>
          <a:p>
            <a:pPr marL="342900" lvl="0" indent="-342900">
              <a:buFont typeface="Calibri Light" panose="020F0302020204030204" pitchFamily="34" charset="0"/>
              <a:buChar char="-"/>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Examples of successful innovations in the field and their impact on society.</a:t>
            </a:r>
          </a:p>
          <a:p>
            <a:pPr marL="342900" lvl="0" indent="-342900">
              <a:buFont typeface="Calibri Light" panose="020F0302020204030204" pitchFamily="34" charset="0"/>
              <a:buChar char="-"/>
            </a:pPr>
            <a:r>
              <a:rPr lang="sl-SI" sz="1800" dirty="0">
                <a:effectLst/>
                <a:latin typeface="Calibri Light" panose="020F0302020204030204" pitchFamily="34" charset="0"/>
                <a:ea typeface="Calibri" panose="020F0502020204030204" pitchFamily="34" charset="0"/>
                <a:cs typeface="Times New Roman" panose="02020603050405020304" pitchFamily="18" charset="0"/>
              </a:rPr>
              <a:t>Processes of innovation: Introduce Art Thinking &amp; Design thinkinG</a:t>
            </a:r>
            <a:endParaRPr lang="en-SI" sz="1800"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1327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sz="3200" dirty="0">
                <a:effectLst/>
                <a:latin typeface="Calibri Light" panose="020F0302020204030204" pitchFamily="34" charset="0"/>
                <a:ea typeface="Calibri" panose="020F0502020204030204" pitchFamily="34" charset="0"/>
                <a:cs typeface="Times New Roman" panose="02020603050405020304" pitchFamily="18" charset="0"/>
              </a:rPr>
              <a:t>Evaluating Impact and Sustainability</a:t>
            </a:r>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en-GB" sz="2400" dirty="0">
                <a:solidFill>
                  <a:srgbClr val="374151"/>
                </a:solidFill>
                <a:latin typeface="Calibri Light" panose="020F0302020204030204" pitchFamily="34" charset="0"/>
                <a:cs typeface="Calibri Light" panose="020F0302020204030204" pitchFamily="34" charset="0"/>
              </a:rPr>
              <a:t>M</a:t>
            </a:r>
            <a:r>
              <a:rPr lang="en-GB" sz="2400" dirty="0">
                <a:solidFill>
                  <a:srgbClr val="374151"/>
                </a:solidFill>
                <a:effectLst/>
                <a:latin typeface="Calibri Light" panose="020F0302020204030204" pitchFamily="34" charset="0"/>
                <a:cs typeface="Calibri Light" panose="020F0302020204030204" pitchFamily="34" charset="0"/>
              </a:rPr>
              <a:t>onitoring and evaluating the impact of innovations are essential for accountability, learning, evidence-based decision making, impact assessment, stakeholder engagement, efficient resource allocation, and effective reporting. It enables organizations to optimize their innovation strategies, improve outcomes, and demonstrate the value and significance of their innovations to stakeholders and society at large.</a:t>
            </a:r>
            <a:endParaRPr lang="en-SI" sz="2400" dirty="0">
              <a:effectLst/>
              <a:latin typeface="Calibri Light" panose="020F0302020204030204" pitchFamily="34"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12274831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sz="3200" dirty="0">
                <a:effectLst/>
                <a:latin typeface="Calibri Light" panose="020F0302020204030204" pitchFamily="34" charset="0"/>
                <a:ea typeface="Calibri" panose="020F0502020204030204" pitchFamily="34" charset="0"/>
                <a:cs typeface="Times New Roman" panose="02020603050405020304" pitchFamily="18" charset="0"/>
              </a:rPr>
              <a:t>INSPIRING INNOVATION</a:t>
            </a:r>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71476" y="1979543"/>
            <a:ext cx="2926784" cy="3450613"/>
          </a:xfrm>
        </p:spPr>
        <p:txBody>
          <a:bodyPr>
            <a:noAutofit/>
          </a:bodyPr>
          <a:lstStyle/>
          <a:p>
            <a:pPr marL="0" indent="0">
              <a:buNone/>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1. Thomas Edison </a:t>
            </a:r>
          </a:p>
          <a:p>
            <a:pPr marL="0" indent="0">
              <a:buNone/>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2. Steve Jobs</a:t>
            </a:r>
          </a:p>
          <a:p>
            <a:pPr marL="0" indent="0">
              <a:buNone/>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3. Nikola Tesla</a:t>
            </a:r>
          </a:p>
          <a:p>
            <a:pPr marL="0" indent="0">
              <a:buNone/>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4. Bill Gates</a:t>
            </a:r>
          </a:p>
          <a:p>
            <a:pPr marL="0" indent="0">
              <a:buNone/>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5. Benjamin Franklin</a:t>
            </a:r>
          </a:p>
          <a:p>
            <a:pPr marL="0" indent="0">
              <a:buNone/>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6. Leonardo Da Vinci</a:t>
            </a:r>
          </a:p>
          <a:p>
            <a:pPr marL="0" indent="0">
              <a:buNone/>
            </a:pPr>
            <a:r>
              <a:rPr lang="en-SI" sz="1800" dirty="0">
                <a:effectLst/>
                <a:latin typeface="Calibri Light" panose="020F0302020204030204" pitchFamily="34" charset="0"/>
                <a:ea typeface="Calibri" panose="020F0502020204030204" pitchFamily="34" charset="0"/>
                <a:cs typeface="Times New Roman" panose="02020603050405020304" pitchFamily="18" charset="0"/>
              </a:rPr>
              <a:t>7. Alexander Graham Bell</a:t>
            </a:r>
          </a:p>
        </p:txBody>
      </p:sp>
      <p:sp>
        <p:nvSpPr>
          <p:cNvPr id="4" name="Content Placeholder 2">
            <a:extLst>
              <a:ext uri="{FF2B5EF4-FFF2-40B4-BE49-F238E27FC236}">
                <a16:creationId xmlns:a16="http://schemas.microsoft.com/office/drawing/2014/main" id="{624A90ED-4CA4-6DA6-32A3-A38E7A222EFF}"/>
              </a:ext>
            </a:extLst>
          </p:cNvPr>
          <p:cNvSpPr txBox="1">
            <a:spLocks/>
          </p:cNvSpPr>
          <p:nvPr/>
        </p:nvSpPr>
        <p:spPr>
          <a:xfrm>
            <a:off x="4866958" y="1968785"/>
            <a:ext cx="2926784" cy="3450613"/>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8. Sandford Fleming</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9. Marie Curie</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10. The Wright brothers</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11. Galileo Galilei</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12. Richard Feynman</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13. Maria Telkes</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14. Josephine Cochrane</a:t>
            </a:r>
          </a:p>
        </p:txBody>
      </p:sp>
      <p:sp>
        <p:nvSpPr>
          <p:cNvPr id="5" name="Content Placeholder 2">
            <a:extLst>
              <a:ext uri="{FF2B5EF4-FFF2-40B4-BE49-F238E27FC236}">
                <a16:creationId xmlns:a16="http://schemas.microsoft.com/office/drawing/2014/main" id="{330ABC33-0DA8-4678-1A9B-6E7B221581B1}"/>
              </a:ext>
            </a:extLst>
          </p:cNvPr>
          <p:cNvSpPr txBox="1">
            <a:spLocks/>
          </p:cNvSpPr>
          <p:nvPr/>
        </p:nvSpPr>
        <p:spPr>
          <a:xfrm>
            <a:off x="8028089" y="1974096"/>
            <a:ext cx="2926784" cy="3450613"/>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15. Patricia Bath</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16. Mary Anderson</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17. Melitta Bentz</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18. Grace Hopper</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19. Marion Donovan</a:t>
            </a:r>
          </a:p>
          <a:p>
            <a:pPr marL="0" indent="0">
              <a:buNone/>
            </a:pPr>
            <a:r>
              <a:rPr lang="en-SI" sz="1800" dirty="0">
                <a:latin typeface="Calibri Light" panose="020F0302020204030204" pitchFamily="34" charset="0"/>
                <a:ea typeface="Calibri" panose="020F0502020204030204" pitchFamily="34" charset="0"/>
                <a:cs typeface="Times New Roman" panose="02020603050405020304" pitchFamily="18" charset="0"/>
              </a:rPr>
              <a:t>20. Tim Berners-Lee</a:t>
            </a:r>
          </a:p>
        </p:txBody>
      </p:sp>
    </p:spTree>
    <p:extLst>
      <p:ext uri="{BB962C8B-B14F-4D97-AF65-F5344CB8AC3E}">
        <p14:creationId xmlns:p14="http://schemas.microsoft.com/office/powerpoint/2010/main" val="426655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DEFINITION OF Innovation</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p:txBody>
          <a:bodyPr>
            <a:noAutofit/>
          </a:bodyPr>
          <a:lstStyle/>
          <a:p>
            <a:pPr marL="0" indent="0">
              <a:buNone/>
            </a:pPr>
            <a:r>
              <a:rPr lang="en-SI" sz="2200" dirty="0">
                <a:effectLst/>
                <a:latin typeface="Calibri Light" panose="020F0302020204030204" pitchFamily="34" charset="0"/>
                <a:ea typeface="Calibri" panose="020F0502020204030204" pitchFamily="34" charset="0"/>
                <a:cs typeface="Times New Roman" panose="02020603050405020304" pitchFamily="18" charset="0"/>
              </a:rPr>
              <a:t>Innovation can be defined as the process of creating and implementing new ideas, products, services, or processes that bring about significant improvement, change, or value. </a:t>
            </a:r>
          </a:p>
          <a:p>
            <a:pPr marL="0" indent="0">
              <a:buNone/>
            </a:pPr>
            <a:r>
              <a:rPr lang="en-SI" sz="2200" dirty="0">
                <a:effectLst/>
                <a:latin typeface="Calibri Light" panose="020F0302020204030204" pitchFamily="34" charset="0"/>
                <a:ea typeface="Calibri" panose="020F0502020204030204" pitchFamily="34" charset="0"/>
                <a:cs typeface="Times New Roman" panose="02020603050405020304" pitchFamily="18" charset="0"/>
              </a:rPr>
              <a:t>It involves transforming existing methods, approaches, or technologies to introduce something novel and impactful.</a:t>
            </a:r>
            <a:r>
              <a:rPr lang="en-SI" sz="2200" dirty="0">
                <a:effectLst/>
              </a:rPr>
              <a:t> </a:t>
            </a:r>
            <a:endParaRPr lang="en-SI" sz="2200" dirty="0">
              <a:latin typeface="Calibri Light" panose="020F0302020204030204" pitchFamily="34" charset="0"/>
              <a:cs typeface="Times New Roman" panose="02020603050405020304" pitchFamily="18" charset="0"/>
            </a:endParaRPr>
          </a:p>
          <a:p>
            <a:pPr marL="0" indent="0">
              <a:buNone/>
            </a:pPr>
            <a:r>
              <a:rPr lang="en-SI" sz="2200" dirty="0">
                <a:effectLst/>
                <a:latin typeface="Calibri Light" panose="020F0302020204030204" pitchFamily="34" charset="0"/>
                <a:ea typeface="Calibri" panose="020F0502020204030204" pitchFamily="34" charset="0"/>
                <a:cs typeface="Times New Roman" panose="02020603050405020304" pitchFamily="18" charset="0"/>
              </a:rPr>
              <a:t>Innovation is driven by ….</a:t>
            </a:r>
          </a:p>
          <a:p>
            <a:pPr marL="0" indent="0">
              <a:buNone/>
            </a:pPr>
            <a:r>
              <a:rPr lang="en-SI" sz="2200" dirty="0">
                <a:effectLst/>
                <a:latin typeface="Calibri Light" panose="020F0302020204030204" pitchFamily="34" charset="0"/>
                <a:ea typeface="Calibri" panose="020F0502020204030204" pitchFamily="34" charset="0"/>
                <a:cs typeface="Times New Roman" panose="02020603050405020304" pitchFamily="18" charset="0"/>
              </a:rPr>
              <a:t>It often involves combining ……….  to develop and deliver solutions that are …….., and have a positive impact on ……….</a:t>
            </a:r>
            <a:r>
              <a:rPr lang="en-SI" sz="2200" dirty="0">
                <a:effectLst/>
              </a:rPr>
              <a:t> </a:t>
            </a:r>
            <a:endParaRPr lang="en-SI" sz="2200" dirty="0"/>
          </a:p>
        </p:txBody>
      </p:sp>
    </p:spTree>
    <p:extLst>
      <p:ext uri="{BB962C8B-B14F-4D97-AF65-F5344CB8AC3E}">
        <p14:creationId xmlns:p14="http://schemas.microsoft.com/office/powerpoint/2010/main" val="108574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DEFINITION OF Innovation</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p:txBody>
          <a:bodyPr>
            <a:normAutofit/>
          </a:bodyPr>
          <a:lstStyle/>
          <a:p>
            <a:pPr marL="0" indent="0">
              <a:buNone/>
            </a:pPr>
            <a:r>
              <a:rPr lang="sl-SI" sz="2400" dirty="0">
                <a:effectLst/>
                <a:latin typeface="Calibri Light" panose="020F0302020204030204" pitchFamily="34" charset="0"/>
                <a:ea typeface="Calibri" panose="020F0502020204030204" pitchFamily="34" charset="0"/>
                <a:cs typeface="Times New Roman" panose="02020603050405020304" pitchFamily="18" charset="0"/>
              </a:rPr>
              <a:t>Why we innovate, why the innovation is important?</a:t>
            </a:r>
            <a:r>
              <a:rPr lang="en-SI" sz="2400" dirty="0">
                <a:effectLst/>
              </a:rPr>
              <a:t> </a:t>
            </a:r>
            <a:endParaRPr lang="en-SI" sz="2400" dirty="0"/>
          </a:p>
        </p:txBody>
      </p:sp>
    </p:spTree>
    <p:extLst>
      <p:ext uri="{BB962C8B-B14F-4D97-AF65-F5344CB8AC3E}">
        <p14:creationId xmlns:p14="http://schemas.microsoft.com/office/powerpoint/2010/main" val="1339297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IMPORTANCE OF Innovation</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p:txBody>
          <a:bodyPr>
            <a:normAutofit lnSpcReduction="10000"/>
          </a:bodyPr>
          <a:lstStyle/>
          <a:p>
            <a:pPr marL="0" indent="0">
              <a:buNone/>
            </a:pPr>
            <a:r>
              <a:rPr lang="sl-SI" sz="2400" dirty="0">
                <a:effectLst/>
                <a:latin typeface="Calibri Light" panose="020F0302020204030204" pitchFamily="34" charset="0"/>
                <a:ea typeface="Calibri" panose="020F0502020204030204" pitchFamily="34" charset="0"/>
                <a:cs typeface="Times New Roman" panose="02020603050405020304" pitchFamily="18" charset="0"/>
              </a:rPr>
              <a:t>TECHNOLOGY: </a:t>
            </a:r>
            <a:r>
              <a:rPr lang="en-SI" sz="1800" dirty="0">
                <a:effectLst/>
                <a:latin typeface="Calibri Light" panose="020F0302020204030204" pitchFamily="34" charset="0"/>
                <a:ea typeface="Calibri" panose="020F0502020204030204" pitchFamily="34" charset="0"/>
                <a:cs typeface="Times New Roman" panose="02020603050405020304" pitchFamily="18" charset="0"/>
              </a:rPr>
              <a:t>Innovation drives advancements in technology, leading to groundbreaking inventions and transformative changes in how we live, work, and communicate. I1.0  to I4.0 (I5.0)</a:t>
            </a:r>
          </a:p>
          <a:p>
            <a:pPr marL="0" indent="0">
              <a:buNone/>
            </a:pPr>
            <a:r>
              <a:rPr lang="en-SI" sz="2400" dirty="0">
                <a:latin typeface="Calibri Light" panose="020F0302020204030204" pitchFamily="34" charset="0"/>
                <a:ea typeface="Calibri" panose="020F0502020204030204" pitchFamily="34" charset="0"/>
                <a:cs typeface="Times New Roman" panose="02020603050405020304" pitchFamily="18" charset="0"/>
              </a:rPr>
              <a:t>HEALTHCARE: </a:t>
            </a:r>
            <a:r>
              <a:rPr lang="en-SI" sz="1800" dirty="0">
                <a:effectLst/>
                <a:latin typeface="Calibri Light" panose="020F0302020204030204" pitchFamily="34" charset="0"/>
                <a:ea typeface="Calibri" panose="020F0502020204030204" pitchFamily="34" charset="0"/>
                <a:cs typeface="Times New Roman" panose="02020603050405020304" pitchFamily="18" charset="0"/>
              </a:rPr>
              <a:t>Innovation in healthcare plays a vital role in improving patient outcomes, enhancing diagnostics and treatments, and addressing complex medical challenges. </a:t>
            </a:r>
          </a:p>
          <a:p>
            <a:pPr marL="0" indent="0">
              <a:buNone/>
            </a:pPr>
            <a:r>
              <a:rPr lang="en-SI" sz="2400" dirty="0">
                <a:latin typeface="Calibri Light" panose="020F0302020204030204" pitchFamily="34" charset="0"/>
                <a:ea typeface="Calibri" panose="020F0502020204030204" pitchFamily="34" charset="0"/>
                <a:cs typeface="Times New Roman" panose="02020603050405020304" pitchFamily="18" charset="0"/>
              </a:rPr>
              <a:t>ENVIRONMENT: </a:t>
            </a:r>
            <a:r>
              <a:rPr lang="en-SI" sz="1800" dirty="0">
                <a:effectLst/>
                <a:latin typeface="Calibri Light" panose="020F0302020204030204" pitchFamily="34" charset="0"/>
                <a:ea typeface="Calibri" panose="020F0502020204030204" pitchFamily="34" charset="0"/>
                <a:cs typeface="Times New Roman" panose="02020603050405020304" pitchFamily="18" charset="0"/>
              </a:rPr>
              <a:t>Innovation is critical for addressing environmental challenges and achieving sustainability.</a:t>
            </a:r>
            <a:r>
              <a:rPr lang="en-SI" sz="2000" dirty="0">
                <a:effectLst/>
              </a:rPr>
              <a:t> </a:t>
            </a: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SOCIAL ENTREPRENEURSHIP: </a:t>
            </a:r>
            <a:r>
              <a:rPr lang="en-SI" sz="1800" dirty="0">
                <a:effectLst/>
                <a:latin typeface="Calibri Light" panose="020F0302020204030204" pitchFamily="34" charset="0"/>
                <a:ea typeface="Calibri" panose="020F0502020204030204" pitchFamily="34" charset="0"/>
                <a:cs typeface="Times New Roman" panose="02020603050405020304" pitchFamily="18" charset="0"/>
              </a:rPr>
              <a:t>Innovation in social entrepreneurship combines business principles with a focus on creating positive FINANCIAL impact. </a:t>
            </a:r>
            <a:endParaRPr lang="en-SI" sz="2400" dirty="0">
              <a:effectLst/>
              <a:latin typeface="Calibri Light" panose="020F0302020204030204" pitchFamily="34" charset="0"/>
              <a:ea typeface="Calibri" panose="020F0502020204030204" pitchFamily="34" charset="0"/>
              <a:cs typeface="Times New Roman" panose="02020603050405020304" pitchFamily="18" charset="0"/>
            </a:endParaRPr>
          </a:p>
          <a:p>
            <a:pPr marL="0" indent="0">
              <a:buNone/>
            </a:pPr>
            <a:endParaRPr lang="en-SI" sz="2400" dirty="0"/>
          </a:p>
        </p:txBody>
      </p:sp>
    </p:spTree>
    <p:extLst>
      <p:ext uri="{BB962C8B-B14F-4D97-AF65-F5344CB8AC3E}">
        <p14:creationId xmlns:p14="http://schemas.microsoft.com/office/powerpoint/2010/main" val="1540930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EXAMPLES OF SUCCESSFUL INNOVATIONS</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9" y="2030541"/>
            <a:ext cx="4873216" cy="3450613"/>
          </a:xfrm>
        </p:spPr>
        <p:txBody>
          <a:bodyPr>
            <a:noAutofit/>
          </a:bodyPr>
          <a:lstStyle/>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Mobile Banking and Digital Payments</a:t>
            </a: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3D Printing</a:t>
            </a:r>
            <a:endParaRPr lang="en-SI" sz="2400" dirty="0">
              <a:latin typeface="Calibri Light" panose="020F0302020204030204" pitchFamily="34" charset="0"/>
              <a:ea typeface="Calibri" panose="020F0502020204030204" pitchFamily="34" charset="0"/>
              <a:cs typeface="Times New Roman" panose="02020603050405020304" pitchFamily="18" charset="0"/>
            </a:endParaRP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Renewable Energy Technologies</a:t>
            </a: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Telemedicine</a:t>
            </a:r>
            <a:endParaRPr lang="en-SI" sz="2400" dirty="0">
              <a:latin typeface="Calibri Light" panose="020F0302020204030204" pitchFamily="34" charset="0"/>
              <a:ea typeface="Calibri" panose="020F0502020204030204" pitchFamily="34" charset="0"/>
              <a:cs typeface="Times New Roman" panose="02020603050405020304" pitchFamily="18" charset="0"/>
            </a:endParaRP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Social Media and Online Networking</a:t>
            </a: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Electric Vehicles</a:t>
            </a:r>
            <a:endParaRPr lang="en-SI" sz="2400" dirty="0">
              <a:latin typeface="Calibri Light" panose="020F0302020204030204" pitchFamily="34" charset="0"/>
              <a:ea typeface="Calibri" panose="020F0502020204030204" pitchFamily="34" charset="0"/>
              <a:cs typeface="Times New Roman" panose="02020603050405020304" pitchFamily="18" charset="0"/>
            </a:endParaRPr>
          </a:p>
        </p:txBody>
      </p:sp>
      <p:sp>
        <p:nvSpPr>
          <p:cNvPr id="4" name="Content Placeholder 2">
            <a:extLst>
              <a:ext uri="{FF2B5EF4-FFF2-40B4-BE49-F238E27FC236}">
                <a16:creationId xmlns:a16="http://schemas.microsoft.com/office/drawing/2014/main" id="{4DD376CD-0930-901D-4A7D-061CAA0CE770}"/>
              </a:ext>
            </a:extLst>
          </p:cNvPr>
          <p:cNvSpPr txBox="1">
            <a:spLocks/>
          </p:cNvSpPr>
          <p:nvPr/>
        </p:nvSpPr>
        <p:spPr>
          <a:xfrm>
            <a:off x="6794122" y="2030542"/>
            <a:ext cx="4260732" cy="3450613"/>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 typeface="Arial" panose="020B0604020202020204" pitchFamily="34" charset="0"/>
              <a:buNone/>
            </a:pPr>
            <a:r>
              <a:rPr lang="en-SI" sz="2400" dirty="0">
                <a:latin typeface="Calibri Light" panose="020F0302020204030204" pitchFamily="34" charset="0"/>
                <a:ea typeface="Calibri" panose="020F0502020204030204" pitchFamily="34" charset="0"/>
                <a:cs typeface="Times New Roman" panose="02020603050405020304" pitchFamily="18" charset="0"/>
              </a:rPr>
              <a:t>Precision Agriculture</a:t>
            </a:r>
          </a:p>
          <a:p>
            <a:pPr marL="0" indent="0">
              <a:buFont typeface="Arial" panose="020B0604020202020204" pitchFamily="34" charset="0"/>
              <a:buNone/>
            </a:pPr>
            <a:r>
              <a:rPr lang="en-SI" sz="2400" dirty="0">
                <a:latin typeface="Calibri Light" panose="020F0302020204030204" pitchFamily="34" charset="0"/>
                <a:ea typeface="Calibri" panose="020F0502020204030204" pitchFamily="34" charset="0"/>
                <a:cs typeface="Times New Roman" panose="02020603050405020304" pitchFamily="18" charset="0"/>
              </a:rPr>
              <a:t>Assistive Technologies</a:t>
            </a:r>
          </a:p>
          <a:p>
            <a:pPr marL="0" indent="0">
              <a:buFont typeface="Arial" panose="020B0604020202020204" pitchFamily="34" charse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Online Learning Platforms</a:t>
            </a:r>
          </a:p>
          <a:p>
            <a:pPr marL="0" indent="0">
              <a:buFont typeface="Arial" panose="020B0604020202020204" pitchFamily="34" charse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Water Purification Technologies</a:t>
            </a:r>
            <a:endParaRPr lang="en-SI" sz="2400" dirty="0">
              <a:latin typeface="Calibri Light" panose="020F03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Blockchain Technology</a:t>
            </a:r>
            <a:endParaRPr lang="en-SI" sz="2400" dirty="0"/>
          </a:p>
        </p:txBody>
      </p:sp>
    </p:spTree>
    <p:extLst>
      <p:ext uri="{BB962C8B-B14F-4D97-AF65-F5344CB8AC3E}">
        <p14:creationId xmlns:p14="http://schemas.microsoft.com/office/powerpoint/2010/main" val="1291441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INTRODUCE ART &amp; DESIGN THINKING</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Art thinking is a creative problem-solving approach inspired by artists and designers.</a:t>
            </a:r>
          </a:p>
          <a:p>
            <a:pPr marL="0" indent="0">
              <a:buNone/>
            </a:pPr>
            <a:r>
              <a:rPr lang="en-SI" sz="2400" dirty="0">
                <a:latin typeface="Calibri Light" panose="020F0302020204030204" pitchFamily="34" charset="0"/>
                <a:ea typeface="Calibri" panose="020F0502020204030204" pitchFamily="34" charset="0"/>
                <a:cs typeface="Times New Roman" panose="02020603050405020304" pitchFamily="18" charset="0"/>
              </a:rPr>
              <a:t>Design thinking is ….</a:t>
            </a:r>
            <a:endParaRPr lang="en-SI" sz="2400" dirty="0">
              <a:effectLst/>
              <a:latin typeface="Calibri Light" panose="020F03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09470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ART THINKING</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sl-SI" sz="2200" dirty="0">
                <a:effectLst/>
                <a:latin typeface="Calibri Light" panose="020F0302020204030204" pitchFamily="34" charset="0"/>
                <a:ea typeface="Calibri" panose="020F0502020204030204" pitchFamily="34" charset="0"/>
                <a:cs typeface="Times New Roman" panose="02020603050405020304" pitchFamily="18" charset="0"/>
              </a:rPr>
              <a:t>T</a:t>
            </a:r>
            <a:r>
              <a:rPr lang="en-SI" sz="2200" dirty="0">
                <a:effectLst/>
                <a:latin typeface="Calibri Light" panose="020F0302020204030204" pitchFamily="34" charset="0"/>
                <a:ea typeface="Calibri" panose="020F0502020204030204" pitchFamily="34" charset="0"/>
                <a:cs typeface="Times New Roman" panose="02020603050405020304" pitchFamily="18" charset="0"/>
              </a:rPr>
              <a:t>he key principles guiding art thinking:</a:t>
            </a:r>
          </a:p>
          <a:p>
            <a:r>
              <a:rPr lang="en-SI" sz="2200" b="1" dirty="0">
                <a:effectLst/>
                <a:latin typeface="Calibri Light" panose="020F0302020204030204" pitchFamily="34" charset="0"/>
                <a:ea typeface="Calibri" panose="020F0502020204030204" pitchFamily="34" charset="0"/>
                <a:cs typeface="Times New Roman" panose="02020603050405020304" pitchFamily="18" charset="0"/>
              </a:rPr>
              <a:t>Empathy</a:t>
            </a:r>
            <a:r>
              <a:rPr lang="en-SI" sz="2200" dirty="0">
                <a:effectLst/>
                <a:latin typeface="Calibri Light" panose="020F0302020204030204" pitchFamily="34" charset="0"/>
                <a:ea typeface="Calibri" panose="020F0502020204030204" pitchFamily="34" charset="0"/>
                <a:cs typeface="Times New Roman" panose="02020603050405020304" pitchFamily="18" charset="0"/>
              </a:rPr>
              <a:t>: Understanding the needs and perspectives of users.</a:t>
            </a:r>
          </a:p>
          <a:p>
            <a:r>
              <a:rPr lang="en-SI" sz="2200" b="1" dirty="0">
                <a:effectLst/>
                <a:latin typeface="Calibri Light" panose="020F0302020204030204" pitchFamily="34" charset="0"/>
                <a:ea typeface="Calibri" panose="020F0502020204030204" pitchFamily="34" charset="0"/>
                <a:cs typeface="Times New Roman" panose="02020603050405020304" pitchFamily="18" charset="0"/>
              </a:rPr>
              <a:t>Ideation</a:t>
            </a:r>
            <a:r>
              <a:rPr lang="en-SI" sz="2200" dirty="0">
                <a:effectLst/>
                <a:latin typeface="Calibri Light" panose="020F0302020204030204" pitchFamily="34" charset="0"/>
                <a:ea typeface="Calibri" panose="020F0502020204030204" pitchFamily="34" charset="0"/>
                <a:cs typeface="Times New Roman" panose="02020603050405020304" pitchFamily="18" charset="0"/>
              </a:rPr>
              <a:t>: Generating a wide range of ideas without judgment.</a:t>
            </a:r>
          </a:p>
          <a:p>
            <a:r>
              <a:rPr lang="en-SI" sz="2200" b="1" dirty="0">
                <a:effectLst/>
                <a:latin typeface="Calibri Light" panose="020F0302020204030204" pitchFamily="34" charset="0"/>
                <a:ea typeface="Calibri" panose="020F0502020204030204" pitchFamily="34" charset="0"/>
                <a:cs typeface="Times New Roman" panose="02020603050405020304" pitchFamily="18" charset="0"/>
              </a:rPr>
              <a:t>Prototyping</a:t>
            </a:r>
            <a:r>
              <a:rPr lang="en-SI" sz="2200" dirty="0">
                <a:effectLst/>
                <a:latin typeface="Calibri Light" panose="020F0302020204030204" pitchFamily="34" charset="0"/>
                <a:ea typeface="Calibri" panose="020F0502020204030204" pitchFamily="34" charset="0"/>
                <a:cs typeface="Times New Roman" panose="02020603050405020304" pitchFamily="18" charset="0"/>
              </a:rPr>
              <a:t>: Creating tangible representations to test and refine solutions.</a:t>
            </a:r>
          </a:p>
          <a:p>
            <a:r>
              <a:rPr lang="en-SI" sz="2200" b="1" dirty="0">
                <a:effectLst/>
                <a:latin typeface="Calibri Light" panose="020F0302020204030204" pitchFamily="34" charset="0"/>
                <a:ea typeface="Calibri" panose="020F0502020204030204" pitchFamily="34" charset="0"/>
                <a:cs typeface="Times New Roman" panose="02020603050405020304" pitchFamily="18" charset="0"/>
              </a:rPr>
              <a:t>Iteration</a:t>
            </a:r>
            <a:r>
              <a:rPr lang="en-SI" sz="2200" dirty="0">
                <a:effectLst/>
                <a:latin typeface="Calibri Light" panose="020F0302020204030204" pitchFamily="34" charset="0"/>
                <a:ea typeface="Calibri" panose="020F0502020204030204" pitchFamily="34" charset="0"/>
                <a:cs typeface="Times New Roman" panose="02020603050405020304" pitchFamily="18" charset="0"/>
              </a:rPr>
              <a:t>: Continuously improving based on feedback and insights.</a:t>
            </a:r>
          </a:p>
          <a:p>
            <a:r>
              <a:rPr lang="en-SI" sz="2200" b="1" dirty="0">
                <a:effectLst/>
                <a:latin typeface="Calibri Light" panose="020F0302020204030204" pitchFamily="34" charset="0"/>
                <a:ea typeface="Calibri" panose="020F0502020204030204" pitchFamily="34" charset="0"/>
                <a:cs typeface="Times New Roman" panose="02020603050405020304" pitchFamily="18" charset="0"/>
              </a:rPr>
              <a:t>Collaboration</a:t>
            </a:r>
            <a:r>
              <a:rPr lang="en-SI" sz="2200" dirty="0">
                <a:effectLst/>
                <a:latin typeface="Calibri Light" panose="020F0302020204030204" pitchFamily="34" charset="0"/>
                <a:ea typeface="Calibri" panose="020F0502020204030204" pitchFamily="34" charset="0"/>
                <a:cs typeface="Times New Roman" panose="02020603050405020304" pitchFamily="18" charset="0"/>
              </a:rPr>
              <a:t>: Encouraging interdisciplinary collaboration and co-creation.</a:t>
            </a:r>
          </a:p>
        </p:txBody>
      </p:sp>
    </p:spTree>
    <p:extLst>
      <p:ext uri="{BB962C8B-B14F-4D97-AF65-F5344CB8AC3E}">
        <p14:creationId xmlns:p14="http://schemas.microsoft.com/office/powerpoint/2010/main" val="2768366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89C23-1541-9F87-A219-18856CFAA14D}"/>
              </a:ext>
            </a:extLst>
          </p:cNvPr>
          <p:cNvSpPr>
            <a:spLocks noGrp="1"/>
          </p:cNvSpPr>
          <p:nvPr>
            <p:ph type="title"/>
          </p:nvPr>
        </p:nvSpPr>
        <p:spPr/>
        <p:txBody>
          <a:bodyPr/>
          <a:lstStyle/>
          <a:p>
            <a:r>
              <a:rPr lang="en-SI" dirty="0">
                <a:effectLst/>
                <a:latin typeface="Calibri Light" panose="020F0302020204030204" pitchFamily="34" charset="0"/>
                <a:ea typeface="Calibri" panose="020F0502020204030204" pitchFamily="34" charset="0"/>
                <a:cs typeface="Times New Roman" panose="02020603050405020304" pitchFamily="18" charset="0"/>
              </a:rPr>
              <a:t>ART THINKING - cases</a:t>
            </a:r>
            <a:endParaRPr lang="en-SI" dirty="0"/>
          </a:p>
        </p:txBody>
      </p:sp>
      <p:sp>
        <p:nvSpPr>
          <p:cNvPr id="3" name="Content Placeholder 2">
            <a:extLst>
              <a:ext uri="{FF2B5EF4-FFF2-40B4-BE49-F238E27FC236}">
                <a16:creationId xmlns:a16="http://schemas.microsoft.com/office/drawing/2014/main" id="{11FD662D-E116-D249-0E04-F749F6F6B839}"/>
              </a:ext>
            </a:extLst>
          </p:cNvPr>
          <p:cNvSpPr>
            <a:spLocks noGrp="1"/>
          </p:cNvSpPr>
          <p:nvPr>
            <p:ph idx="1"/>
          </p:nvPr>
        </p:nvSpPr>
        <p:spPr>
          <a:xfrm>
            <a:off x="1451578" y="2030541"/>
            <a:ext cx="9603275" cy="3450613"/>
          </a:xfrm>
        </p:spPr>
        <p:txBody>
          <a:bodyPr>
            <a:noAutofit/>
          </a:bodyPr>
          <a:lstStyle/>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Designing User-Friendly Technology: Case? (</a:t>
            </a:r>
            <a:r>
              <a:rPr lang="en-SI" sz="1800" dirty="0">
                <a:effectLst/>
                <a:latin typeface="Calibri Light" panose="020F0302020204030204" pitchFamily="34" charset="0"/>
                <a:ea typeface="Calibri" panose="020F0502020204030204" pitchFamily="34" charset="0"/>
                <a:cs typeface="Times New Roman" panose="02020603050405020304" pitchFamily="18" charset="0"/>
              </a:rPr>
              <a:t>By focusing on empathy, ideation, and iteration</a:t>
            </a:r>
            <a:r>
              <a:rPr lang="en-SI" sz="2000" dirty="0">
                <a:effectLst/>
              </a:rPr>
              <a:t>)</a:t>
            </a:r>
            <a:endParaRPr lang="en-SI" sz="2400" dirty="0">
              <a:effectLst/>
              <a:latin typeface="Calibri Light" panose="020F0302020204030204" pitchFamily="34" charset="0"/>
              <a:ea typeface="Calibri" panose="020F0502020204030204" pitchFamily="34" charset="0"/>
              <a:cs typeface="Times New Roman" panose="02020603050405020304" pitchFamily="18" charset="0"/>
            </a:endParaRP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Redesigning Public Spaces: Case?</a:t>
            </a:r>
            <a:endParaRPr lang="en-SI" sz="2400" dirty="0">
              <a:latin typeface="Calibri Light" panose="020F0302020204030204" pitchFamily="34" charset="0"/>
              <a:ea typeface="Calibri" panose="020F0502020204030204" pitchFamily="34" charset="0"/>
              <a:cs typeface="Times New Roman" panose="02020603050405020304" pitchFamily="18" charset="0"/>
            </a:endParaRP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Developing Sustainable Packaging Solutions: Case?</a:t>
            </a: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Enhancing Healthcare Experiences: Case?</a:t>
            </a:r>
            <a:endParaRPr lang="en-SI" sz="2400" dirty="0">
              <a:latin typeface="Calibri Light" panose="020F0302020204030204" pitchFamily="34" charset="0"/>
              <a:ea typeface="Calibri" panose="020F0502020204030204" pitchFamily="34" charset="0"/>
              <a:cs typeface="Times New Roman" panose="02020603050405020304" pitchFamily="18" charset="0"/>
            </a:endParaRPr>
          </a:p>
          <a:p>
            <a:pPr marL="0" indent="0">
              <a:buNone/>
            </a:pPr>
            <a:r>
              <a:rPr lang="en-SI" sz="2400" dirty="0">
                <a:effectLst/>
                <a:latin typeface="Calibri Light" panose="020F0302020204030204" pitchFamily="34" charset="0"/>
                <a:ea typeface="Calibri" panose="020F0502020204030204" pitchFamily="34" charset="0"/>
                <a:cs typeface="Times New Roman" panose="02020603050405020304" pitchFamily="18" charset="0"/>
              </a:rPr>
              <a:t>Promoting Social Change through Art: Case?</a:t>
            </a:r>
          </a:p>
        </p:txBody>
      </p:sp>
    </p:spTree>
    <p:extLst>
      <p:ext uri="{BB962C8B-B14F-4D97-AF65-F5344CB8AC3E}">
        <p14:creationId xmlns:p14="http://schemas.microsoft.com/office/powerpoint/2010/main" val="142869100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114</TotalTime>
  <Words>1061</Words>
  <Application>Microsoft Macintosh PowerPoint</Application>
  <PresentationFormat>Widescreen</PresentationFormat>
  <Paragraphs>129</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 Light</vt:lpstr>
      <vt:lpstr>Gill Sans MT</vt:lpstr>
      <vt:lpstr>Segoe UI</vt:lpstr>
      <vt:lpstr>Gallery</vt:lpstr>
      <vt:lpstr>INNOVATION IN THE FIELD</vt:lpstr>
      <vt:lpstr>Introduction to Innovation in the Field </vt:lpstr>
      <vt:lpstr>DEFINITION OF Innovation</vt:lpstr>
      <vt:lpstr>DEFINITION OF Innovation</vt:lpstr>
      <vt:lpstr>IMPORTANCE OF Innovation</vt:lpstr>
      <vt:lpstr>EXAMPLES OF SUCCESSFUL INNOVATIONS</vt:lpstr>
      <vt:lpstr>INTRODUCE ART &amp; DESIGN THINKING</vt:lpstr>
      <vt:lpstr>ART THINKING</vt:lpstr>
      <vt:lpstr>ART THINKING - cases</vt:lpstr>
      <vt:lpstr>hUMAN CENTERED DESIGN THINKING</vt:lpstr>
      <vt:lpstr>hUMAN CENTERED DESIGN THINKING</vt:lpstr>
      <vt:lpstr>hUMAN CENTERED DESIGN THINKING – ITERATIVE STAGES </vt:lpstr>
      <vt:lpstr>hUMAN CENTERED DESIGN THINKING</vt:lpstr>
      <vt:lpstr>hUMAN CENTERED DESIGN THINKING - CASES</vt:lpstr>
      <vt:lpstr>HAVE ALSO IN MIND</vt:lpstr>
      <vt:lpstr>Building Collaborative Partnerships</vt:lpstr>
      <vt:lpstr>Technology and Innovation</vt:lpstr>
      <vt:lpstr>Technology and Innovation</vt:lpstr>
      <vt:lpstr>Sustainable and Ethical Innovation</vt:lpstr>
      <vt:lpstr>Evaluating Impact and Sustainability</vt:lpstr>
      <vt:lpstr>INSPIRING INNOVATION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INNOVATION IN THE FIELD</dc:title>
  <dc:creator>Simon Mokorel</dc:creator>
  <cp:lastModifiedBy>Simon Mokorel</cp:lastModifiedBy>
  <cp:revision>5</cp:revision>
  <dcterms:created xsi:type="dcterms:W3CDTF">2023-07-11T07:15:44Z</dcterms:created>
  <dcterms:modified xsi:type="dcterms:W3CDTF">2023-07-11T09:10:19Z</dcterms:modified>
</cp:coreProperties>
</file>