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2"/>
  </p:notesMasterIdLst>
  <p:handoutMasterIdLst>
    <p:handoutMasterId r:id="rId53"/>
  </p:handoutMasterIdLst>
  <p:sldIdLst>
    <p:sldId id="256" r:id="rId2"/>
    <p:sldId id="302" r:id="rId3"/>
    <p:sldId id="356" r:id="rId4"/>
    <p:sldId id="305" r:id="rId5"/>
    <p:sldId id="304" r:id="rId6"/>
    <p:sldId id="306" r:id="rId7"/>
    <p:sldId id="321" r:id="rId8"/>
    <p:sldId id="322" r:id="rId9"/>
    <p:sldId id="323" r:id="rId10"/>
    <p:sldId id="325" r:id="rId11"/>
    <p:sldId id="326" r:id="rId12"/>
    <p:sldId id="357" r:id="rId13"/>
    <p:sldId id="328" r:id="rId14"/>
    <p:sldId id="333" r:id="rId15"/>
    <p:sldId id="308" r:id="rId16"/>
    <p:sldId id="330" r:id="rId17"/>
    <p:sldId id="327" r:id="rId18"/>
    <p:sldId id="329" r:id="rId19"/>
    <p:sldId id="337" r:id="rId20"/>
    <p:sldId id="336" r:id="rId21"/>
    <p:sldId id="338" r:id="rId22"/>
    <p:sldId id="335" r:id="rId23"/>
    <p:sldId id="339" r:id="rId24"/>
    <p:sldId id="347" r:id="rId25"/>
    <p:sldId id="353" r:id="rId26"/>
    <p:sldId id="358" r:id="rId27"/>
    <p:sldId id="340" r:id="rId28"/>
    <p:sldId id="351" r:id="rId29"/>
    <p:sldId id="341" r:id="rId30"/>
    <p:sldId id="348" r:id="rId31"/>
    <p:sldId id="349" r:id="rId32"/>
    <p:sldId id="350" r:id="rId33"/>
    <p:sldId id="352" r:id="rId34"/>
    <p:sldId id="344" r:id="rId35"/>
    <p:sldId id="359" r:id="rId36"/>
    <p:sldId id="343" r:id="rId37"/>
    <p:sldId id="365" r:id="rId38"/>
    <p:sldId id="360" r:id="rId39"/>
    <p:sldId id="363" r:id="rId40"/>
    <p:sldId id="361" r:id="rId41"/>
    <p:sldId id="346" r:id="rId42"/>
    <p:sldId id="362" r:id="rId43"/>
    <p:sldId id="364" r:id="rId44"/>
    <p:sldId id="342" r:id="rId45"/>
    <p:sldId id="324" r:id="rId46"/>
    <p:sldId id="331" r:id="rId47"/>
    <p:sldId id="314" r:id="rId48"/>
    <p:sldId id="354" r:id="rId49"/>
    <p:sldId id="355" r:id="rId50"/>
    <p:sldId id="261" r:id="rId51"/>
  </p:sldIdLst>
  <p:sldSz cx="12192000" cy="6858000"/>
  <p:notesSz cx="6858000" cy="9144000"/>
  <p:embeddedFontLst>
    <p:embeddedFont>
      <p:font typeface="Calibri" panose="020F0502020204030204" pitchFamily="34" charset="0"/>
      <p:regular r:id="rId54"/>
      <p:bold r:id="rId55"/>
      <p:italic r:id="rId56"/>
      <p:boldItalic r:id="rId57"/>
    </p:embeddedFont>
    <p:embeddedFont>
      <p:font typeface="Palatino Linotype" panose="02040502050505030304" pitchFamily="18" charset="0"/>
      <p:regular r:id="rId58"/>
      <p:bold r:id="rId59"/>
      <p:italic r:id="rId60"/>
      <p:boldItalic r:id="rId61"/>
    </p:embeddedFont>
    <p:embeddedFont>
      <p:font typeface="Trebuchet MS" panose="020B0603020202020204" pitchFamily="34" charset="0"/>
      <p:regular r:id="rId62"/>
      <p:bold r:id="rId63"/>
      <p:italic r:id="rId64"/>
      <p:boldItalic r:id="rId65"/>
    </p:embeddedFont>
  </p:embeddedFontLst>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598CE"/>
    <a:srgbClr val="262626"/>
    <a:srgbClr val="9BD6EB"/>
    <a:srgbClr val="16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53615" autoAdjust="0"/>
  </p:normalViewPr>
  <p:slideViewPr>
    <p:cSldViewPr snapToGrid="0">
      <p:cViewPr varScale="1">
        <p:scale>
          <a:sx n="48" d="100"/>
          <a:sy n="48" d="100"/>
        </p:scale>
        <p:origin x="1819" y="58"/>
      </p:cViewPr>
      <p:guideLst>
        <p:guide orient="horz" pos="2160"/>
        <p:guide pos="3840"/>
      </p:guideLst>
    </p:cSldViewPr>
  </p:slideViewPr>
  <p:notesTextViewPr>
    <p:cViewPr>
      <p:scale>
        <a:sx n="100" d="100"/>
        <a:sy n="100" d="100"/>
      </p:scale>
      <p:origin x="0" y="0"/>
    </p:cViewPr>
  </p:notesTextViewPr>
  <p:notesViewPr>
    <p:cSldViewPr snapToGrid="0">
      <p:cViewPr varScale="1">
        <p:scale>
          <a:sx n="96" d="100"/>
          <a:sy n="96" d="100"/>
        </p:scale>
        <p:origin x="3558"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D98E6B-6868-A0B8-35DE-04A9065F7F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Date Placeholder 2">
            <a:extLst>
              <a:ext uri="{FF2B5EF4-FFF2-40B4-BE49-F238E27FC236}">
                <a16:creationId xmlns:a16="http://schemas.microsoft.com/office/drawing/2014/main" id="{7B7E0CC5-6D56-0AE9-2D45-47E0BCAD62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504DA7-4B09-4584-B5A0-C8A1A981FF22}" type="datetimeFigureOut">
              <a:rPr lang="sl-SI" smtClean="0"/>
              <a:pPr/>
              <a:t>3. 09. 2023</a:t>
            </a:fld>
            <a:endParaRPr lang="sl-SI"/>
          </a:p>
        </p:txBody>
      </p:sp>
      <p:sp>
        <p:nvSpPr>
          <p:cNvPr id="4" name="Footer Placeholder 3">
            <a:extLst>
              <a:ext uri="{FF2B5EF4-FFF2-40B4-BE49-F238E27FC236}">
                <a16:creationId xmlns:a16="http://schemas.microsoft.com/office/drawing/2014/main" id="{240CE5DC-DC3A-BE12-70E8-089286C6D9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5" name="Slide Number Placeholder 4">
            <a:extLst>
              <a:ext uri="{FF2B5EF4-FFF2-40B4-BE49-F238E27FC236}">
                <a16:creationId xmlns:a16="http://schemas.microsoft.com/office/drawing/2014/main" id="{F99EA010-8AA2-E960-94FD-BFF402F389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10A2E0-7F45-4957-871F-7C75184ED22E}" type="slidenum">
              <a:rPr lang="sl-SI" smtClean="0"/>
              <a:pPr/>
              <a:t>‹#›</a:t>
            </a:fld>
            <a:endParaRPr lang="sl-SI"/>
          </a:p>
        </p:txBody>
      </p:sp>
    </p:spTree>
    <p:extLst>
      <p:ext uri="{BB962C8B-B14F-4D97-AF65-F5344CB8AC3E}">
        <p14:creationId xmlns:p14="http://schemas.microsoft.com/office/powerpoint/2010/main" val="112420756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3T22:36:16.698"/>
    </inkml:context>
    <inkml:brush xml:id="br0">
      <inkml:brushProperty name="width" value="0.05" units="cm"/>
      <inkml:brushProperty name="height" value="0.05" units="cm"/>
      <inkml:brushProperty name="color" value="#FFFFFF"/>
    </inkml:brush>
  </inkml:definitions>
  <inkml:trace contextRef="#ctx0" brushRef="#br0">339 114 24575,'0'-2'0,"1"-1"0,0 0 0,0 1 0,0-1 0,0 0 0,0 1 0,0-1 0,1 1 0,-1-1 0,1 1 0,-1 0 0,1 0 0,0 0 0,0 0 0,0 0 0,0 0 0,0 0 0,1 1 0,2-3 0,53-28 0,-45 26 0,-12 5 0,10-4 0,1-1 0,-1 2 0,21-6 0,-30 9 0,0 1 0,0-1 0,0 1 0,0 0 0,0 0 0,0 0 0,0 0 0,0 0 0,0 1 0,0-1 0,0 0 0,0 1 0,3 1 0,-4-2 0,0 1 0,0 0 0,-1 0 0,1 0 0,0-1 0,0 1 0,-1 0 0,1 0 0,0 0 0,-1 0 0,1 0 0,-1 0 0,1 1 0,-1-1 0,1 0 0,-1 0 0,0 0 0,0 0 0,0 0 0,1 1 0,-1-1 0,0 0 0,0 0 0,-1 0 0,1 2 0,-2 12 0,-1-1 0,-1 0 0,0 1 0,0-2 0,-2 1 0,0-1 0,-11 20 0,-65 93 0,60-95 0,12-14 0,-18 23 0,27-38 0,0 0 0,-1 0 0,1-1 0,-1 1 0,0-1 0,1 1 0,-1-1 0,0 0 0,0 0 0,0 1 0,0-1 0,0-1 0,0 1 0,0 0 0,0 0 0,-3 0 0,3-2 0,1 1 0,-1-1 0,1 1 0,0-1 0,-1 1 0,1-1 0,0 0 0,-1 0 0,1 0 0,0 1 0,0-1 0,0 0 0,0-1 0,0 1 0,0 0 0,0 0 0,0 0 0,0-1 0,1 1 0,-1 0 0,0-1 0,1 1 0,-1 0 0,1-1 0,0 1 0,-1-1 0,1 1 0,0-1 0,0-2 0,-5-51 0,5 49 0,-1-16 0,0 15 0,0 0 0,0-1 0,1 1 0,1-1 0,-1 1 0,1-1 0,3-12 0,-2 22 0,0 0 0,-1 0 0,0 0 0,1 0 0,-1 0 0,0 1 0,0-1 0,0 0 0,0 0 0,0 1 0,-1-1 0,1 3 0,8 40 0,-3 0 0,-1 1 0,-2-1 0,-3 1 0,-1 0 0,-10 63 0,2-84 0,2-38 0,1-45 0,3 15 0,0-78 0,3 109 0,1 0 0,1 0 0,0 0 0,0 0 0,1 1 0,0-1 0,9-17 0,-11 26 0,0 0 0,1 1 0,-1-1 0,1 0 0,0 1 0,0-1 0,0 1 0,0-1 0,0 1 0,1 0 0,-1 0 0,1 0 0,-1 0 0,1 0 0,0 1 0,0-1 0,3-1 0,-3 3 0,0-1 0,-1 1 0,1 0 0,0 0 0,-1 0 0,1 0 0,-1 1 0,1-1 0,0 1 0,-1-1 0,1 1 0,-1 0 0,1 0 0,-1 0 0,0 0 0,4 3 0,5 4 0,-1 0 0,0 1 0,-1 0 0,0 0 0,0 1 0,-1 0 0,7 12 0,13 22 0,-2 1 0,-1 1 0,-3 1 0,-2 0 0,-2 2 0,-2 0 0,-2 1 0,-3 1 0,6 57 0,-16-96 0,0 1 0,-1-1 0,0 0 0,-1 1 0,0-1 0,-1 1 0,-5 13 0,5-19 0,0 0 0,-1-1 0,0 0 0,-1 1 0,1-1 0,-1 0 0,0-1 0,-1 1 0,1-1 0,-1 0 0,0 0 0,0 0 0,-11 7 0,14-11 0,-1 1 0,1-1 0,0 0 0,-1 1 0,1-1 0,-1 0 0,1 0 0,-1-1 0,0 1 0,1 0 0,-1-1 0,0 0 0,1 0 0,-1 0 0,0 0 0,1 0 0,-1 0 0,0-1 0,1 1 0,-1-1 0,0 1 0,1-1 0,-1 0 0,1 0 0,-1-1 0,1 1 0,0 0 0,-1-1 0,1 1 0,0-1 0,0 0 0,0 0 0,0 0 0,0 0 0,-1-3 0,-6-7 0,0 0 0,2 0 0,-1-1 0,2 0 0,-8-20 0,-4-19 0,1-2 0,3 0 0,-10-77 0,-4-171 0,23 173 0,5 183 0,-4 1 0,-18 101 0,-41 108 0,52-225 0,-68 226 0,59-208 0,-3-2 0,-46 81 0,66-132 0,0 3 0,-1 0 0,0-1 0,0 1 0,-1-1 0,0 0 0,0 0 0,0 0 0,-1-1 0,1 1 0,-11 6 0,16-12 0,-1 0 0,1 0 0,0 0 0,0 0 0,-1 1 0,1-1 0,0 0 0,-1 0 0,1 0 0,0 0 0,0 0 0,-1 0 0,1 0 0,0 0 0,-1 0 0,1 0 0,0 0 0,-1 0 0,1 0 0,0 0 0,-1 0 0,1 0 0,0 0 0,-1 0 0,1 0 0,0-1 0,0 1 0,-1 0 0,1 0 0,0 0 0,0-1 0,-1 1 0,1 0 0,0 0 0,0 0 0,-1-1 0,1 1 0,0 0 0,0 0 0,0-1 0,-1 1 0,1-19 0,9-16 0,-5 28 4,0 1-1,0-1 1,1 0-1,0 1 1,0 0-1,0 0 1,1 1-1,0-1 1,0 1-1,0 1 1,1-1-1,-1 1 1,1 0-1,12-5 1,12-3-106,-1 1 0,43-8 0,-14 3-1010,-22 5-5714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3T22:36:22.120"/>
    </inkml:context>
    <inkml:brush xml:id="br0">
      <inkml:brushProperty name="width" value="0.05" units="cm"/>
      <inkml:brushProperty name="height" value="0.05" units="cm"/>
      <inkml:brushProperty name="color" value="#FFFFFF"/>
    </inkml:brush>
  </inkml:definitions>
  <inkml:trace contextRef="#ctx0" brushRef="#br0">1509 657 24575,'5'1'0,"0"0"0,0 0 0,-1 1 0,1-1 0,0 1 0,-1 0 0,1 0 0,-1 1 0,0-1 0,1 1 0,-1 0 0,-1 0 0,1 0 0,0 1 0,3 4 0,51 63 0,-53-65 0,1 6 0,0-1 0,0 1 0,-1 0 0,-1 0 0,0 1 0,0-1 0,-1 1 0,-1 0 0,1 18 0,-1-17 0,0 0 0,0 0 0,1 0 0,1 0 0,1-1 0,8 20 0,-13-32 0,0-1 0,1 1 0,-1-1 0,0 1 0,0-1 0,1 1 0,-1-1 0,0 1 0,1-1 0,-1 0 0,0 1 0,1-1 0,-1 1 0,1-1 0,-1 0 0,0 1 0,1-1 0,-1 0 0,1 0 0,-1 0 0,1 1 0,-1-1 0,1 0 0,-1 0 0,1 0 0,0 0 0,-1 0 0,1 0 0,-1 0 0,1 0 0,-1 0 0,1 0 0,-1 0 0,1 0 0,-1 0 0,2 0 0,15-19 0,8-32 0,-25 50 0,18-45 0,-3-1 0,-1 0 0,-3-1 0,-2 0 0,-1-1 0,-3 0 0,-2 0 0,-7-95 0,4 142 0,0 1 0,0-1 0,0 1 0,0-1 0,-1 1 0,1-1 0,0 1 0,-1-1 0,1 1 0,-1 0 0,0-1 0,1 1 0,-1 0 0,0-1 0,0 1 0,0 0 0,0 0 0,0 0 0,-2-2 0,2 3 0,1 0 0,-1-1 0,0 1 0,0 0 0,0 0 0,0 0 0,0 0 0,0 0 0,0 0 0,0 0 0,0 1 0,0-1 0,0 0 0,0 0 0,0 1 0,1-1 0,-1 1 0,0-1 0,0 1 0,0-1 0,1 1 0,-2 0 0,-7 7 0,1 0 0,0 0 0,-14 19 0,20-24 0,-87 126 0,-81 159 0,135-226 0,10-22 0,25-40 0,0-1 0,0 1 0,0-1 0,0 1 0,0-1 0,0 1 0,0-1 0,0 1 0,0-1 0,0 1 0,-1-1 0,1 1 0,0 0 0,0-1 0,0 1 0,-1-1 0,1 1 0,0 0 0,-1-1 0,1 1 0,0 0 0,-1-1 0,1 1 0,0 0 0,-1-1 0,1 1 0,-1 0 0,1 0 0,-1 0 0,1-1 0,0 1 0,-1 0 0,1 0 0,-1 0 0,1 0 0,-1 0 0,1 0 0,-1 0 0,1 0 0,-1 0 0,1 0 0,-1 0 0,1 0 0,-1 0 0,1 0 0,-1 1 0,1-1 0,0 0 0,-1 0 0,1 0 0,-1 1 0,1-1 0,0 0 0,-1 0 0,1 1 0,-1-1 0,1 0 0,0 1 0,0-1 0,-1 1 0,1-1 0,0 0 0,0 1 0,-1-1 0,1 1 0,0-1 0,0 1 0,0 0 0,-4-44 0,4 40 0,4-516 0,2 95 0,-23 1018 0,1 19 0,21-538 0,5-55 0,-9-20 0,-1 0 0,1 0 0,-1 0 0,0 0 0,1 1 0,-1-1 0,1 0 0,-1 0 0,1 0 0,-1 0 0,1 0 0,-1 0 0,0 0 0,1 0 0,-1 0 0,1 0 0,-1 0 0,1-1 0,-1 1 0,1 0 0,-1 0 0,0 0 0,1 0 0,-1-1 0,1 1 0,-1 0 0,1-1 0,23-31 0,5-24 0,41-118 0,-38 87 0,50-149 0,9-22 0,-85 242 0,11-26 0,-16 41 0,0-1 0,-1 1 0,1-1 0,0 0 0,0 1 0,0 0 0,0-1 0,1 1 0,-1-1 0,0 1 0,0 0 0,1 0 0,-1 0 0,1 0 0,-1 0 0,1 0 0,2 0 0,-4 1 0,1 0 0,-1 0 0,1 0 0,-1 0 0,1 1 0,0-1 0,-1 0 0,1 0 0,-1 1 0,1-1 0,-1 0 0,1 1 0,-1-1 0,0 1 0,1-1 0,-1 1 0,1-1 0,-1 1 0,0-1 0,1 1 0,-1-1 0,0 1 0,0-1 0,1 1 0,-1-1 0,0 1 0,0 0 0,0-1 0,0 1 0,0-1 0,0 2 0,6 34 0,-2-1 0,-1 1 0,-2 0 0,-5 53 0,1-18 0,1 40 0,19-149 0,101-315 0,-77 247 0,69-128 0,-97 216 0,-5 17 0,-7 4 0,1 0 0,-1-1 0,0 1 0,-1 0 0,1 0 0,0-1 0,-1 1 0,0 0 0,0 0 0,0 4 0,0 283 0,-3-182 0,1-53 0,-3-39 0,-2-28 0,-2-31 0,1-67 0,-5-25 0,5 109 0,7 26 0,1-1 0,0 1 0,0 0 0,-1 0 0,1-1 0,0 1 0,-1 0 0,1 0 0,0-1 0,0 1 0,-1 0 0,1 0 0,-1 0 0,1-1 0,0 1 0,-1 0 0,1 0 0,0 0 0,-1 0 0,1 0 0,-1 0 0,1 0 0,0 0 0,-1 0 0,1 0 0,-1 0 0,1 0 0,0 0 0,-1 0 0,1 0 0,0 1 0,-1-1 0,-3 3 0,1-1 0,0 1 0,1 0 0,-1 1 0,0-1 0,1 0 0,0 1 0,0-1 0,-3 8 0,-119 293 0,70-156 0,-62 181 0,105-293 0,11-36 0,0 0 0,0 1 0,0-1 0,0 0 0,0 0 0,0 1 0,0-1 0,0 0 0,0 0 0,-1 1 0,1-1 0,0 0 0,0 0 0,0 1 0,0-1 0,0 0 0,0 0 0,-1 1 0,1-1 0,0 0 0,0 0 0,0 0 0,0 1 0,-1-1 0,1 0 0,0 0 0,0 0 0,-1 0 0,1 0 0,0 1 0,0-1 0,-1 0 0,1 0 0,0 0 0,0 0 0,-1 0 0,1 0 0,0 0 0,0 0 0,-1 0 0,1 0 0,0 0 0,0 0 0,-1 0 0,1 0 0,0 0 0,-1 0 0,1 0 0,0-1 0,-1 1 0,-5-17 0,2-31 0,0-507 0,6 360 0,-3 125 0,-4 58 0,-3 15 0,-1 13 0,0 0 0,0 0 0,2 1 0,0 0 0,-7 25 0,0-1 0,-173 524 0,48-138 0,137-420 0,-10 28 0,-29 63 0,34-90 0,5-14 0,5-23 0,-3 29 0,49-376 0,-77 483 0,-9 150 0,41-376 0,15-19 0,7 0 0,44-134 0,-58 243 0,-7 31 0,-3 18 0,-6 22 0,-2 1 0,-2-1 0,-1-1 0,-3 1 0,-17 42 0,13-35 0,9-30 0,-210 702 0,200-649 0,10-36 0,-2 0 0,-2 0 0,0-1 0,-19 35 0,20-57 0,3-17 0,0-27 0,4-55 0,3 1 0,21-155 0,-9 132 0,27-357 0,-36 438 0,-5 50 0,-104 506 0,75-400 0,-201 908 0,213-951 0,32-103 0,-12 17 0,0 1 0,-1 0 0,1-1 0,0 1 0,-1 0 0,1 0 0,-1 0 0,1-1 0,-1 1 0,0 0 0,1 0 0,-1 0 0,0 0 0,1 0 0,-1-1 0,0 1 0,0 0 0,0 0 0,0 0 0,0 0 0,0 0 0,0 0 0,0 0 0,0 0 0,-1 0 0,1 0 0,0-1 0,-1 3 0,-4 47 0,-1 1 0,-19 68 0,-41 104 0,35-121 0,-179 665 0,198-731 0,10-35 0,3-8 0,12-54 0,16-30 0,-22 82 0,-2 16 0,0 31 0,1 82 1,-7 0 0,-18 152-1,-63 235-545,-150 475-820,205-900-4918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3T22:36:36.708"/>
    </inkml:context>
    <inkml:brush xml:id="br0">
      <inkml:brushProperty name="width" value="0.35" units="cm"/>
      <inkml:brushProperty name="height" value="0.35" units="cm"/>
      <inkml:brushProperty name="color" value="#FFFFFF"/>
    </inkml:brush>
  </inkml:definitions>
  <inkml:trace contextRef="#ctx0" brushRef="#br0">488 510 24575,'2'105'0,"-4"105"0,0-176 0,-2-1 0,-1 0 0,-2 0 0,-12 37 0,-39 69 0,36-94 0,-27 87 0,17-31 0,-12 46 0,41-131 0,2-10 0,1 0 0,-1 1 0,-1-2 0,1 1 0,-1 0 0,0 0 0,0 0 0,-1-1 0,-5 10 0,8-15 0,-1 0 0,1 0 0,0 0 0,0 0 0,0 0 0,-1 0 0,1 0 0,0 0 0,0 0 0,0 0 0,-1 0 0,1-1 0,0 1 0,0 0 0,0 0 0,-1 0 0,1 0 0,0 0 0,0 0 0,0-1 0,0 1 0,0 0 0,-1 0 0,1 0 0,0 0 0,0-1 0,0 1 0,0 0 0,0 0 0,0 0 0,0-1 0,0 1 0,0 0 0,0 0 0,0-1 0,0 1 0,0 0 0,0 0 0,0 0 0,0-1 0,0 1 0,0 0 0,0 0 0,0 0 0,0-1 0,0 1 0,0 0 0,0 0 0,0 0 0,1-1 0,-1 1 0,0 0 0,0 0 0,0 0 0,8-57 0,3 0 0,2 2 0,23-62 0,-22 72 0,57-181 0,108-390 0,-173 592 0,11-44 0,8-78 0,-19 111 0,-4 27 0,0 0 0,-1 0 0,0 0 0,-1-1 0,1 1 0,-2-12 0,1 20 0,0 0 0,0-1 0,0 1 0,0-1 0,0 1 0,0 0 0,0-1 0,0 1 0,0 0 0,-1-1 0,1 1 0,0 0 0,0 0 0,0-1 0,0 1 0,0 0 0,-1-1 0,1 1 0,0 0 0,0 0 0,-1-1 0,1 1 0,0 0 0,0 0 0,-1-1 0,1 1 0,0 0 0,-1 0 0,1 0 0,0 0 0,-1 0 0,1-1 0,0 1 0,-1 0 0,1 0 0,0 0 0,-1 0 0,1 0 0,0 0 0,-1 0 0,-14 11 0,-11 23 0,-20 52 0,-52 134 0,66-143 0,15-33 0,10-25 0,0-1 0,-1 0 0,-17 27 0,25-44 0,0 0 0,0-1 0,-1 1 0,1 0 0,0 0 0,-1-1 0,1 1 0,0 0 0,-1-1 0,1 1 0,-1-1 0,1 1 0,-1 0 0,1-1 0,-1 1 0,0-1 0,1 1 0,-1-1 0,0 0 0,1 1 0,-1-1 0,0 0 0,0 1 0,1-1 0,-1 0 0,0 0 0,0 0 0,1 1 0,-1-1 0,0 0 0,0 0 0,0 0 0,1 0 0,-1-1 0,0 1 0,0 0 0,0 0 0,1 0 0,-1-1 0,0 1 0,1 0 0,-1-1 0,0 1 0,0 0 0,1-1 0,-1 1 0,1-1 0,-1 1 0,0-1 0,1 1 0,-1-1 0,1 0 0,-1 1 0,1-1 0,0 0 0,-1 1 0,1-1 0,0 0 0,-1 0 0,1 0 0,-17-54 0,17 51 0,-23-138 0,-5-171 0,20 138 0,8 173 0,0 1 0,0-1 0,0 0 0,-1 0 0,1 1 0,0-1 0,-1 1 0,1-1 0,-1 0 0,0 1 0,1-1 0,-1 1 0,0-1 0,-1-1 0,1 3 0,1 0 0,-1-1 0,1 1 0,-1 0 0,1 0 0,0 0 0,-1 0 0,1 0 0,-1 0 0,1 0 0,-1 0 0,1 0 0,-1 0 0,1 0 0,0 0 0,-1 0 0,1 0 0,-1 0 0,1 0 0,-1 0 0,1 1 0,0-1 0,-1 0 0,1 0 0,-1 1 0,1-1 0,0 0 0,-1 0 0,1 1 0,0-1 0,-1 1 0,-3 3 0,1 0 0,0 1 0,-1-1 0,2 1 0,-1 0 0,-4 10 0,0 4 0,-1-1 0,2 1 0,-9 37 0,14-50 0,0 0 0,1 1 0,-1-1 0,1 0 0,1 1 0,-1-1 0,1 0 0,0 0 0,1 0 0,0 0 0,0 0 0,0 0 0,4 9 0,1-2 0,-1 2 0,-1-1 0,0 1 0,-1-1 0,-1 1 0,0 1 0,0 14 0,1 114 0,-5-91 0,35 568 0,-24-568 0,-10-53 0,0 1 0,0 0 0,1-1 0,-1 1 0,0 0 0,1-1 0,-1 1 0,0-1 0,1 1 0,-1 0 0,1-1 0,-1 1 0,1-1 0,-1 1 0,1-1 0,-1 0 0,1 1 0,-1-1 0,1 0 0,0 1 0,-1-1 0,1 0 0,0 1 0,0-1 0,1 0 0,-1-1 0,0 1 0,1-1 0,-1 0 0,0 1 0,0-1 0,0 0 0,0 0 0,0 1 0,0-1 0,0 0 0,0 0 0,0 0 0,0 0 0,0-1 0,0 1 0,-1 0 0,2-2 0,16-30 0,0-2 0,-3 1 0,15-49 0,-6 16 0,99-297 0,-106 315 0,-9 30 0,-8 19 0,0 0 0,1 0 0,-1 0 0,0 0 0,0 0 0,0 0 0,0 0 0,0 0 0,0 0 0,0 0 0,0 0 0,0 0 0,0 0 0,1 0 0,-1 0 0,0 0 0,0 0 0,0 0 0,0 0 0,0 0 0,0 0 0,0 0 0,0 0 0,0 0 0,0 0 0,-197 706 0,46-206 0,141-459 0,2-9 0,0-1 0,-18 41 0,14-54 0,12-18 0,0 0 0,-1 1 0,1-1 0,0 0 0,0 0 0,0 0 0,-1 0 0,1 0 0,0 0 0,0 0 0,-1 1 0,1-1 0,0 0 0,0 0 0,-1 0 0,1 0 0,0 0 0,0 0 0,-1 0 0,1 0 0,0 0 0,0 0 0,0 0 0,-1-1 0,1 1 0,0 0 0,0 0 0,-1 0 0,1 0 0,0 0 0,0 0 0,0 0 0,-1-1 0,1 1 0,0 0 0,0 0 0,0 0 0,-1-1 0,0-1 0,0-1 0,0 1 0,0-1 0,0 0 0,1 1 0,-1-1 0,1 0 0,0 1 0,-1-1 0,1 0 0,1-3 0,0-30 0,3-1 0,0 1 0,3 0 0,1 0 0,23-64 0,-15 70 0,-16 29 0,0 1 0,0 0 0,0-1 0,0 1 0,0 0 0,1 0 0,-1-1 0,0 1 0,0 0 0,0 0 0,1-1 0,-1 1 0,0 0 0,0 0 0,0 0 0,1-1 0,-1 1 0,0 0 0,1 0 0,-1 0 0,0 0 0,0 0 0,1 0 0,-1 0 0,0-1 0,1 1 0,-1 0 0,0 0 0,1 0 0,-1 0 0,0 0 0,0 0 0,1 0 0,-1 0 0,0 1 0,1-1 0,-1 0 0,0 0 0,0 0 0,1 0 0,-1 0 0,0 0 0,1 1 0,-1-1 0,0 0 0,0 0 0,0 0 0,1 1 0,-1-1 0,0 0 0,0 0 0,0 1 0,1-1 0,-1 0 0,0 0 0,0 1 0,0-1 0,0 0 0,0 1 0,5 21 0,-6 13 0,-1 0 0,-1 1 0,-3-1 0,-11 44 0,4-22 0,-5 34 0,-4-1 0,-44 110 0,55-183 0,11-17 0,-1 0 0,1 0 0,0 0 0,-1 0 0,1 0 0,0 0 0,0 0 0,-1 0 0,1 0 0,0 0 0,0 0 0,-1 0 0,1 0 0,0 0 0,0-1 0,-1 1 0,1 0 0,0 0 0,0 0 0,-1 0 0,1-1 0,0 1 0,0 0 0,0 0 0,0 0 0,-1-1 0,1 1 0,0 0 0,0 0 0,0-1 0,0 1 0,0 0 0,0 0 0,0-1 0,0 1 0,-1-1 0,0-3 0,0-1 0,1 1 0,-1 0 0,1-1 0,0 1 0,0-1 0,1-5 0,2-9 0,1-1 0,1 1 0,1 0 0,1 0 0,16-31 0,59-89 0,-24 42 0,7-14 28,39-74-1421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3T22:36:39.531"/>
    </inkml:context>
    <inkml:brush xml:id="br0">
      <inkml:brushProperty name="width" value="0.35" units="cm"/>
      <inkml:brushProperty name="height" value="0.35" units="cm"/>
      <inkml:brushProperty name="color" value="#FFFFFF"/>
    </inkml:brush>
  </inkml:definitions>
  <inkml:trace contextRef="#ctx0" brushRef="#br0">1 829 24575,'1'-20'0,"1"0"0,1 1 0,6-22 0,3-28 0,-5-35 0,-8-104 0,4-77 0,-3 281 0,1 1 0,-1-1 0,1 1 0,0 0 0,0-1 0,0 1 0,0 0 0,0 0 0,1-1 0,-1 1 0,1 0 0,0 0 0,2-3 0,-2 5 0,-1 0 0,0 0 0,1-1 0,-1 1 0,1 0 0,-1 0 0,1 0 0,0 1 0,-1-1 0,1 0 0,0 1 0,0-1 0,0 1 0,-1-1 0,1 1 0,0 0 0,0 0 0,3 0 0,-2 0 0,1 1 0,0 0 0,-1 0 0,1 0 0,-1 1 0,1-1 0,-1 1 0,0 0 0,0 0 0,0 0 0,0 1 0,0-1 0,0 0 0,0 1 0,-1 0 0,1 0 0,-1 0 0,0 0 0,0 0 0,0 0 0,0 0 0,2 7 0,6 20 0,0 1 0,-2 0 0,6 46 0,-4-20 0,-11-141 0,3 27 0,-3-31-1365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3T22:36:44.738"/>
    </inkml:context>
    <inkml:brush xml:id="br0">
      <inkml:brushProperty name="width" value="0.35" units="cm"/>
      <inkml:brushProperty name="height" value="0.35" units="cm"/>
      <inkml:brushProperty name="color" value="#FFFFFF"/>
    </inkml:brush>
  </inkml:definitions>
  <inkml:trace contextRef="#ctx0" brushRef="#br0">1414 366 24575,'-8'-6'0,"-1"1"0,1 1 0,-1-1 0,1 1 0,-1 1 0,0-1 0,-1 2 0,1-1 0,0 1 0,-1 1 0,-14-1 0,-24-7 0,47 9 0,-63-17 0,-1 2 0,-116-10 0,152 23 0,1-1 0,0-2 0,-1-1 0,-53-19 0,-99-56 0,128 57 0,-1 2 0,-1 3 0,-111-24 0,0 16 0,163 27 0,0-1 0,1 1 0,-1 0 0,0 0 0,0 0 0,0 0 0,0 0 0,0 1 0,0-1 0,0 1 0,1 0 0,-1 0 0,0 0 0,-4 2 0,6-2 0,0 0 0,-1 0 0,1 0 0,0 0 0,0 1 0,0-1 0,0 0 0,0 0 0,1 1 0,-1-1 0,0 1 0,1-1 0,-1 1 0,1-1 0,-1 1 0,1-1 0,-1 1 0,1 0 0,0 2 0,0 2 0,1 1 0,0 0 0,0 0 0,1-1 0,0 1 0,0-1 0,0 0 0,1 1 0,0-1 0,6 10 0,63 102-1365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3T22:36:51.639"/>
    </inkml:context>
    <inkml:brush xml:id="br0">
      <inkml:brushProperty name="width" value="0.35" units="cm"/>
      <inkml:brushProperty name="height" value="0.35" units="cm"/>
      <inkml:brushProperty name="color" value="#FFFFFF"/>
    </inkml:brush>
  </inkml:definitions>
  <inkml:trace contextRef="#ctx0" brushRef="#br0">1 26 24575,'1'25'0,"0"0"0,2 0 0,1-1 0,8 30 0,-9-42 0,1 0 0,0 0 0,1 0 0,1-1 0,-1 0 0,2 0 0,-1 0 0,2-1 0,-1 0 0,12 11 0,-17-18 0,0-1 0,0 0 0,1 0 0,-1 0 0,1-1 0,-1 1 0,1-1 0,0 1 0,-1-1 0,1 0 0,0 0 0,0 0 0,0 0 0,0 0 0,0-1 0,0 1 0,0-1 0,0 0 0,0 0 0,0 0 0,0-1 0,0 1 0,4-1 0,-4-1 0,-1 1 0,1-1 0,0 1 0,-1-1 0,1 0 0,-1 0 0,0 0 0,1 0 0,-1-1 0,0 1 0,0 0 0,-1-1 0,1 0 0,0 1 0,-1-1 0,0 0 0,1 0 0,-1 0 0,0 0 0,-1 0 0,1 0 0,0-4 0,3-29 0,-1 0 0,-2 0 0,-5-45 0,2 16 0,2 64 0,0 0 0,0 1 0,1-1 0,-1 0 0,0 1 0,0-1 0,0 0 0,0 0 0,0 1 0,0-1 0,0 0 0,0 1 0,0-1 0,0 0 0,0 0 0,-1 1 0,1-1 0,0 0 0,0 1 0,-1-1 0,1 0 0,-1 1 0,1-1 0,0 1 0,-1-1 0,1 1 0,-1-1 0,1 0 0,-2 0 0,-9 22 0,-13 53 0,22-66 0,-15 49 0,3 2 0,2 0 0,2 1 0,4 0 0,0 61 0,5 18 0,6 99 0,-5-236 0,0 1 0,0-1 0,0 0 0,1 0 0,-1 0 0,1 1 0,-1-1 0,1 0 0,0 0 0,0 0 0,0 0 0,0 0 0,0 0 0,0 0 0,0-1 0,3 3 0,-4-3 0,1-1 0,0 0 0,0 1 0,0-1 0,0 0 0,0 1 0,0-1 0,0 0 0,0 0 0,0 0 0,0 0 0,0 0 0,0 0 0,0 0 0,0 0 0,0 0 0,0 0 0,0-1 0,0 1 0,0 0 0,0-1 0,-1 1 0,1-1 0,1 0 0,7-5 0,-1 0 0,-1 0 0,1-1 0,-1 0 0,9-11 0,19-21 0,-1-2 0,-3-1 0,-1-1 0,-2-2 0,36-76 0,-9-4 0,-67 160 0,3 0 0,-8 50 0,7-27 0,3 1 0,2 0 0,2 0 0,7 63 0,2-88-1365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A73D9C-4147-4784-9030-02D1D30B7D2F}" type="datetimeFigureOut">
              <a:rPr lang="uk-UA" smtClean="0"/>
              <a:t>03.09.2023</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A9B8C1-A8E9-4E8C-8068-9304EE106373}" type="slidenum">
              <a:rPr lang="uk-UA" smtClean="0"/>
              <a:t>‹#›</a:t>
            </a:fld>
            <a:endParaRPr lang="uk-UA"/>
          </a:p>
        </p:txBody>
      </p:sp>
    </p:spTree>
    <p:extLst>
      <p:ext uri="{BB962C8B-B14F-4D97-AF65-F5344CB8AC3E}">
        <p14:creationId xmlns:p14="http://schemas.microsoft.com/office/powerpoint/2010/main" val="4114445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 I represent </a:t>
            </a:r>
            <a:r>
              <a:rPr lang="en-US" dirty="0" err="1"/>
              <a:t>Precarpathian</a:t>
            </a:r>
            <a:r>
              <a:rPr lang="en-US" dirty="0"/>
              <a:t> (</a:t>
            </a:r>
            <a:r>
              <a:rPr lang="uk-UA" dirty="0" err="1"/>
              <a:t>Прікапесіан</a:t>
            </a:r>
            <a:r>
              <a:rPr lang="en-US" dirty="0"/>
              <a:t>) National University, Ukraine</a:t>
            </a:r>
          </a:p>
          <a:p>
            <a:r>
              <a:rPr lang="en-US" dirty="0"/>
              <a:t>The topic of my lecture is </a:t>
            </a:r>
            <a:r>
              <a:rPr lang="en-US" sz="1200" i="1" dirty="0">
                <a:latin typeface="Palatino Linotype" pitchFamily="18" charset="0"/>
              </a:rPr>
              <a:t>Graphene - </a:t>
            </a:r>
            <a:r>
              <a:rPr lang="en-US" i="1" dirty="0"/>
              <a:t>Magic of Carbon</a:t>
            </a:r>
            <a:r>
              <a:rPr lang="en-US" dirty="0"/>
              <a:t>.  You had </a:t>
            </a:r>
            <a:r>
              <a:rPr lang="en-US" i="0" dirty="0">
                <a:solidFill>
                  <a:srgbClr val="FF0000"/>
                </a:solidFill>
              </a:rPr>
              <a:t>the lecture about the reasons for the special properties of nanomaterials, because the explanation of the properties of carbon nano-systems will be carried out using its conclusion. What should we remember? First of all, the basics of general physics and quantum mechanics as well as the basics of chemistry. </a:t>
            </a:r>
            <a:endParaRPr lang="uk-UA" i="0" dirty="0">
              <a:solidFill>
                <a:srgbClr val="FF0000"/>
              </a:solidFill>
            </a:endParaRPr>
          </a:p>
          <a:p>
            <a:endParaRPr lang="uk-UA" i="0" dirty="0"/>
          </a:p>
          <a:p>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1</a:t>
            </a:fld>
            <a:endParaRPr lang="uk-UA"/>
          </a:p>
        </p:txBody>
      </p:sp>
    </p:spTree>
    <p:extLst>
      <p:ext uri="{BB962C8B-B14F-4D97-AF65-F5344CB8AC3E}">
        <p14:creationId xmlns:p14="http://schemas.microsoft.com/office/powerpoint/2010/main" val="3465520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one is graphite. Black or dark grey color with metallic luster. It consists of the same atoms, but its properties differ from diamond.</a:t>
            </a:r>
          </a:p>
          <a:p>
            <a:r>
              <a:rPr lang="en-US" dirty="0"/>
              <a:t>As you know, the light absorbance is a result of photon captured by an electron. And transparent bodies have high energy of valance electron excitation and, as a result, low concentration of free electrons. So, the metal foil is not transparent because excitation energy of valence electrons for metals is very low, which causes good electric conductivity.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Black color and metallic luster of graphite are the manifestation of high density of free electrons. Really,</a:t>
            </a:r>
            <a:r>
              <a:rPr lang="en-US" dirty="0">
                <a:solidFill>
                  <a:srgbClr val="262626"/>
                </a:solidFill>
                <a:latin typeface="Palatino Linotype" pitchFamily="18" charset="0"/>
              </a:rPr>
              <a:t> each carbon in graphite is sp</a:t>
            </a:r>
            <a:r>
              <a:rPr lang="en-US" baseline="30000" dirty="0">
                <a:solidFill>
                  <a:srgbClr val="262626"/>
                </a:solidFill>
                <a:latin typeface="Palatino Linotype" pitchFamily="18" charset="0"/>
              </a:rPr>
              <a:t>2  </a:t>
            </a:r>
            <a:r>
              <a:rPr lang="en-US" dirty="0">
                <a:solidFill>
                  <a:srgbClr val="262626"/>
                </a:solidFill>
                <a:latin typeface="Palatino Linotype" pitchFamily="18" charset="0"/>
              </a:rPr>
              <a:t>hybridized. Thus, one valence electron of each carbon atom is free to move from one point to another. The unhybridized orbitals containing one electron each overlap laterally to form bonds in the same layer. These free electrons are delocalized and move under the influence of heat and electric field. Thus, it makes a good thermal and electric conductor.</a:t>
            </a:r>
          </a:p>
          <a:p>
            <a:r>
              <a:rPr lang="en-US" dirty="0"/>
              <a:t>Graphite has lower density compared to diamond due to large distance between the layers. The sp2 hybridization type of carbon atom leads to planar structure of graphite crystal lattice when the carbons (that form the individual layers) are strongly covalently bonded when the separate layers are respectively weakly bonded.</a:t>
            </a:r>
          </a:p>
          <a:p>
            <a:r>
              <a:rPr lang="en-US" dirty="0"/>
              <a:t>Due to these characteristics, you can produce carbon nanomaterials directly now using only paper and pencil, when you write with a pencil on a paper, the plane fragments of graphite crystals are exfoliated and line drown on the paper consists of a series of carbon nanoparticles (the pencil rod is a polycrystal in reality, but it doesn’t change the case). </a:t>
            </a:r>
          </a:p>
          <a:p>
            <a:r>
              <a:rPr lang="en-US" dirty="0"/>
              <a:t>Now we first use the word “nano”. </a:t>
            </a:r>
          </a:p>
        </p:txBody>
      </p:sp>
      <p:sp>
        <p:nvSpPr>
          <p:cNvPr id="4" name="Slide Number Placeholder 3"/>
          <p:cNvSpPr>
            <a:spLocks noGrp="1"/>
          </p:cNvSpPr>
          <p:nvPr>
            <p:ph type="sldNum" sz="quarter" idx="5"/>
          </p:nvPr>
        </p:nvSpPr>
        <p:spPr/>
        <p:txBody>
          <a:bodyPr/>
          <a:lstStyle/>
          <a:p>
            <a:fld id="{80A9B8C1-A8E9-4E8C-8068-9304EE106373}" type="slidenum">
              <a:rPr lang="uk-UA" smtClean="0"/>
              <a:t>10</a:t>
            </a:fld>
            <a:endParaRPr lang="uk-UA"/>
          </a:p>
        </p:txBody>
      </p:sp>
    </p:spTree>
    <p:extLst>
      <p:ext uri="{BB962C8B-B14F-4D97-AF65-F5344CB8AC3E}">
        <p14:creationId xmlns:p14="http://schemas.microsoft.com/office/powerpoint/2010/main" val="4062596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term graphene was first used in 1962 (nineteen sixty two), a year in which this material was actually observed for the first time by German chemists Ulrich Hofmann and Hanns-Peter Boehm, who named it graphene because of the graphite junction</a:t>
            </a:r>
            <a:r>
              <a:rPr lang="uk-UA" sz="1800" dirty="0">
                <a:effectLst/>
                <a:latin typeface="Calibri" panose="020F0502020204030204" pitchFamily="34" charset="0"/>
                <a:ea typeface="Calibri" panose="020F0502020204030204" pitchFamily="34" charset="0"/>
                <a:cs typeface="Arial" panose="020B0604020202020204" pitchFamily="34" charset="0"/>
              </a:rPr>
              <a:t> (</a:t>
            </a:r>
            <a:r>
              <a:rPr lang="uk-UA" sz="1800" dirty="0" err="1">
                <a:effectLst/>
                <a:latin typeface="Calibri" panose="020F0502020204030204" pitchFamily="34" charset="0"/>
                <a:ea typeface="Calibri" panose="020F0502020204030204" pitchFamily="34" charset="0"/>
                <a:cs typeface="Arial" panose="020B0604020202020204" pitchFamily="34" charset="0"/>
              </a:rPr>
              <a:t>джанкшен</a:t>
            </a:r>
            <a:r>
              <a:rPr lang="uk-UA"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Calibri" panose="020F0502020204030204" pitchFamily="34" charset="0"/>
                <a:ea typeface="Calibri" panose="020F0502020204030204" pitchFamily="34" charset="0"/>
                <a:cs typeface="Arial" panose="020B0604020202020204" pitchFamily="34" charset="0"/>
              </a:rPr>
              <a:t> with the suffix-</a:t>
            </a:r>
            <a:r>
              <a:rPr lang="en-US" sz="1800" dirty="0" err="1">
                <a:effectLst/>
                <a:latin typeface="Calibri" panose="020F0502020204030204" pitchFamily="34" charset="0"/>
                <a:ea typeface="Calibri" panose="020F0502020204030204" pitchFamily="34" charset="0"/>
                <a:cs typeface="Arial" panose="020B0604020202020204" pitchFamily="34" charset="0"/>
              </a:rPr>
              <a:t>ene</a:t>
            </a:r>
            <a:r>
              <a:rPr lang="en-US" sz="1800" dirty="0">
                <a:effectLst/>
                <a:latin typeface="Calibri" panose="020F0502020204030204" pitchFamily="34" charset="0"/>
                <a:ea typeface="Calibri" panose="020F0502020204030204" pitchFamily="34" charset="0"/>
                <a:cs typeface="Arial" panose="020B0604020202020204" pitchFamily="34" charset="0"/>
              </a:rPr>
              <a:t> related to the double bonds existing.</a:t>
            </a:r>
            <a:endParaRPr lang="uk-UA"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However, it was only four decades later when graphene was isolated (</a:t>
            </a:r>
            <a:r>
              <a:rPr lang="uk-UA" sz="1800" dirty="0" err="1">
                <a:effectLst/>
                <a:latin typeface="Calibri" panose="020F0502020204030204" pitchFamily="34" charset="0"/>
                <a:ea typeface="Calibri" panose="020F0502020204030204" pitchFamily="34" charset="0"/>
                <a:cs typeface="Arial" panose="020B0604020202020204" pitchFamily="34" charset="0"/>
              </a:rPr>
              <a:t>айсолейтід</a:t>
            </a:r>
            <a:r>
              <a:rPr lang="en-US" sz="1800" dirty="0">
                <a:effectLst/>
                <a:latin typeface="Calibri" panose="020F0502020204030204" pitchFamily="34" charset="0"/>
                <a:ea typeface="Calibri" panose="020F0502020204030204" pitchFamily="34" charset="0"/>
                <a:cs typeface="Arial" panose="020B0604020202020204" pitchFamily="34" charset="0"/>
              </a:rPr>
              <a:t>) and first characterized by researchers </a:t>
            </a:r>
            <a:r>
              <a:rPr lang="en-US" sz="1800" dirty="0" err="1">
                <a:effectLst/>
                <a:latin typeface="Calibri" panose="020F0502020204030204" pitchFamily="34" charset="0"/>
                <a:ea typeface="Calibri" panose="020F0502020204030204" pitchFamily="34" charset="0"/>
                <a:cs typeface="Arial" panose="020B0604020202020204" pitchFamily="34" charset="0"/>
              </a:rPr>
              <a:t>Geim</a:t>
            </a:r>
            <a:r>
              <a:rPr lang="en-US" sz="1800" dirty="0">
                <a:effectLst/>
                <a:latin typeface="Calibri" panose="020F0502020204030204" pitchFamily="34" charset="0"/>
                <a:ea typeface="Calibri" panose="020F0502020204030204" pitchFamily="34" charset="0"/>
                <a:cs typeface="Arial" panose="020B0604020202020204" pitchFamily="34" charset="0"/>
              </a:rPr>
              <a:t> and </a:t>
            </a:r>
            <a:r>
              <a:rPr lang="en-US" sz="1800" dirty="0" err="1">
                <a:effectLst/>
                <a:latin typeface="Calibri" panose="020F0502020204030204" pitchFamily="34" charset="0"/>
                <a:ea typeface="Calibri" panose="020F0502020204030204" pitchFamily="34" charset="0"/>
                <a:cs typeface="Arial" panose="020B0604020202020204" pitchFamily="34" charset="0"/>
              </a:rPr>
              <a:t>Novoselov</a:t>
            </a:r>
            <a:r>
              <a:rPr lang="en-US" sz="1800" dirty="0">
                <a:effectLst/>
                <a:latin typeface="Calibri" panose="020F0502020204030204" pitchFamily="34" charset="0"/>
                <a:ea typeface="Calibri" panose="020F0502020204030204" pitchFamily="34" charset="0"/>
                <a:cs typeface="Arial" panose="020B0604020202020204" pitchFamily="34" charset="0"/>
              </a:rPr>
              <a:t> of the University of Manchester, through the mechanical exfoliation of graphene sheets in individual layers of small plates of pyrolytic graphite.</a:t>
            </a:r>
            <a:endParaRPr lang="uk-UA"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dirty="0" err="1">
                <a:effectLst/>
                <a:latin typeface="Calibri" panose="020F0502020204030204" pitchFamily="34" charset="0"/>
                <a:ea typeface="Calibri" panose="020F0502020204030204" pitchFamily="34" charset="0"/>
                <a:cs typeface="Arial" panose="020B0604020202020204" pitchFamily="34" charset="0"/>
              </a:rPr>
              <a:t>Novoselov</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err="1">
                <a:effectLst/>
                <a:latin typeface="Calibri" panose="020F0502020204030204" pitchFamily="34" charset="0"/>
                <a:ea typeface="Calibri" panose="020F0502020204030204" pitchFamily="34" charset="0"/>
                <a:cs typeface="Arial" panose="020B0604020202020204" pitchFamily="34" charset="0"/>
              </a:rPr>
              <a:t>Geim</a:t>
            </a:r>
            <a:r>
              <a:rPr lang="en-US" sz="1800" dirty="0">
                <a:effectLst/>
                <a:latin typeface="Calibri" panose="020F0502020204030204" pitchFamily="34" charset="0"/>
                <a:ea typeface="Calibri" panose="020F0502020204030204" pitchFamily="34" charset="0"/>
                <a:cs typeface="Arial" panose="020B0604020202020204" pitchFamily="34" charset="0"/>
              </a:rPr>
              <a:t>, and coworkers improved the efficiency of the material obtained, improving its conductivity, and thinning it to the thickness of an atom. To the researchers’ surprise, the ultrafine material presented not only a structure of flat monolayer of carbon atoms connected hexagonally but also excellent (</a:t>
            </a:r>
            <a:r>
              <a:rPr lang="uk-UA" sz="1800" dirty="0" err="1">
                <a:effectLst/>
                <a:latin typeface="Calibri" panose="020F0502020204030204" pitchFamily="34" charset="0"/>
                <a:ea typeface="Calibri" panose="020F0502020204030204" pitchFamily="34" charset="0"/>
                <a:cs typeface="Arial" panose="020B0604020202020204" pitchFamily="34" charset="0"/>
              </a:rPr>
              <a:t>екселент</a:t>
            </a:r>
            <a:r>
              <a:rPr lang="en-US" sz="1800" dirty="0">
                <a:effectLst/>
                <a:latin typeface="Calibri" panose="020F0502020204030204" pitchFamily="34" charset="0"/>
                <a:ea typeface="Calibri" panose="020F0502020204030204" pitchFamily="34" charset="0"/>
                <a:cs typeface="Arial" panose="020B0604020202020204" pitchFamily="34" charset="0"/>
              </a:rPr>
              <a:t>) thermal and electrical conductivity, good mechanical resistance, being light, flexible, and presenting a large specific surface area.</a:t>
            </a:r>
            <a:endParaRPr lang="uk-UA"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0A9B8C1-A8E9-4E8C-8068-9304EE106373}" type="slidenum">
              <a:rPr lang="uk-UA" smtClean="0"/>
              <a:t>11</a:t>
            </a:fld>
            <a:endParaRPr lang="uk-UA"/>
          </a:p>
        </p:txBody>
      </p:sp>
    </p:spTree>
    <p:extLst>
      <p:ext uri="{BB962C8B-B14F-4D97-AF65-F5344CB8AC3E}">
        <p14:creationId xmlns:p14="http://schemas.microsoft.com/office/powerpoint/2010/main" val="2169704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FF0000"/>
                </a:solidFill>
                <a:latin typeface="Palatino Linotype" pitchFamily="18" charset="0"/>
              </a:rPr>
              <a:t>What are graphene’s advantages over graphite ?  </a:t>
            </a:r>
            <a:endParaRPr lang="uk-UA" i="1" dirty="0">
              <a:solidFill>
                <a:srgbClr val="FF0000"/>
              </a:solidFill>
              <a:latin typeface="Palatino Linotype"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62626"/>
                </a:solidFill>
                <a:latin typeface="Palatino Linotype" pitchFamily="18" charset="0"/>
              </a:rPr>
              <a:t>Strength, flexibility, electrical conductivity, exceptional optical properties  have opened new horizons (</a:t>
            </a:r>
            <a:r>
              <a:rPr lang="uk-UA" dirty="0" err="1">
                <a:solidFill>
                  <a:srgbClr val="262626"/>
                </a:solidFill>
                <a:latin typeface="Palatino Linotype" pitchFamily="18" charset="0"/>
              </a:rPr>
              <a:t>хорайзознс</a:t>
            </a:r>
            <a:r>
              <a:rPr lang="en-US" dirty="0">
                <a:solidFill>
                  <a:srgbClr val="262626"/>
                </a:solidFill>
                <a:latin typeface="Palatino Linotype" pitchFamily="18" charset="0"/>
              </a:rPr>
              <a:t>) for high-energy particle physics research and electronic, optical, and energy applications.</a:t>
            </a:r>
            <a:endParaRPr lang="tr-TR" dirty="0">
              <a:solidFill>
                <a:srgbClr val="262626"/>
              </a:solidFill>
              <a:latin typeface="Palatino Linotype" pitchFamily="18" charset="0"/>
            </a:endParaRPr>
          </a:p>
          <a:p>
            <a:r>
              <a:rPr lang="en-US" dirty="0">
                <a:solidFill>
                  <a:srgbClr val="262626"/>
                </a:solidFill>
                <a:latin typeface="Palatino Linotype" pitchFamily="18" charset="0"/>
              </a:rPr>
              <a:t>In graphene, each carbon atom is covalently bonded to three other carbon atoms. </a:t>
            </a:r>
          </a:p>
          <a:p>
            <a:r>
              <a:rPr lang="en-US" dirty="0">
                <a:solidFill>
                  <a:srgbClr val="262626"/>
                </a:solidFill>
                <a:latin typeface="Palatino Linotype" pitchFamily="18" charset="0"/>
              </a:rPr>
              <a:t>Due to the strength of the covalent bonds, graphene has great stability and a for example (</a:t>
            </a:r>
            <a:r>
              <a:rPr lang="uk-UA" dirty="0" err="1">
                <a:solidFill>
                  <a:srgbClr val="262626"/>
                </a:solidFill>
                <a:latin typeface="Palatino Linotype" pitchFamily="18" charset="0"/>
              </a:rPr>
              <a:t>ікзампл</a:t>
            </a:r>
            <a:r>
              <a:rPr lang="en-US" dirty="0">
                <a:solidFill>
                  <a:srgbClr val="262626"/>
                </a:solidFill>
                <a:latin typeface="Palatino Linotype" pitchFamily="18" charset="0"/>
              </a:rPr>
              <a:t>)</a:t>
            </a:r>
            <a:r>
              <a:rPr lang="uk-UA" dirty="0">
                <a:solidFill>
                  <a:srgbClr val="262626"/>
                </a:solidFill>
                <a:latin typeface="Palatino Linotype" pitchFamily="18" charset="0"/>
              </a:rPr>
              <a:t>,</a:t>
            </a:r>
            <a:r>
              <a:rPr lang="en-US" dirty="0">
                <a:solidFill>
                  <a:srgbClr val="262626"/>
                </a:solidFill>
                <a:latin typeface="Palatino Linotype" pitchFamily="18" charset="0"/>
              </a:rPr>
              <a:t> very high tensile</a:t>
            </a:r>
            <a:r>
              <a:rPr lang="uk-UA" dirty="0">
                <a:solidFill>
                  <a:srgbClr val="262626"/>
                </a:solidFill>
                <a:latin typeface="Palatino Linotype" pitchFamily="18" charset="0"/>
              </a:rPr>
              <a:t> (</a:t>
            </a:r>
            <a:r>
              <a:rPr lang="uk-UA" dirty="0" err="1">
                <a:solidFill>
                  <a:srgbClr val="262626"/>
                </a:solidFill>
                <a:latin typeface="Palatino Linotype" pitchFamily="18" charset="0"/>
              </a:rPr>
              <a:t>тензайл</a:t>
            </a:r>
            <a:r>
              <a:rPr lang="uk-UA" dirty="0">
                <a:solidFill>
                  <a:srgbClr val="262626"/>
                </a:solidFill>
                <a:latin typeface="Palatino Linotype" pitchFamily="18" charset="0"/>
              </a:rPr>
              <a:t>)</a:t>
            </a:r>
            <a:r>
              <a:rPr lang="en-US" dirty="0">
                <a:solidFill>
                  <a:srgbClr val="262626"/>
                </a:solidFill>
                <a:latin typeface="Palatino Linotype" pitchFamily="18" charset="0"/>
              </a:rPr>
              <a:t> strength (the force in which you can stretch something before it breaks).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62626"/>
                </a:solidFill>
                <a:latin typeface="Palatino Linotype" pitchFamily="18" charset="0"/>
              </a:rPr>
              <a:t>What is the difference between graphite and graphene? </a:t>
            </a:r>
          </a:p>
          <a:p>
            <a:r>
              <a:rPr lang="en-US" dirty="0"/>
              <a:t>But firstly, about graphene properties. </a:t>
            </a:r>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12</a:t>
            </a:fld>
            <a:endParaRPr lang="uk-UA"/>
          </a:p>
        </p:txBody>
      </p:sp>
    </p:spTree>
    <p:extLst>
      <p:ext uri="{BB962C8B-B14F-4D97-AF65-F5344CB8AC3E}">
        <p14:creationId xmlns:p14="http://schemas.microsoft.com/office/powerpoint/2010/main" val="3843534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Graphene is transparent with thickness of about 1/3</a:t>
            </a:r>
            <a:r>
              <a:rPr lang="uk-UA" dirty="0"/>
              <a:t> (</a:t>
            </a:r>
            <a:r>
              <a:rPr lang="en-US" dirty="0"/>
              <a:t>one third</a:t>
            </a:r>
            <a:r>
              <a:rPr lang="uk-UA" dirty="0"/>
              <a:t>)</a:t>
            </a:r>
            <a:r>
              <a:rPr lang="en-US" dirty="0"/>
              <a:t> of a nanometer, it absorbs only 1/50 (one fiftieth) of incident light. </a:t>
            </a:r>
          </a:p>
          <a:p>
            <a:r>
              <a:rPr lang="en-US" dirty="0"/>
              <a:t>Graphene has an extremely low electrical resistivity that correspond to highest electron mobility of all conductors. </a:t>
            </a:r>
          </a:p>
          <a:p>
            <a:r>
              <a:rPr lang="en-US" dirty="0"/>
              <a:t>As a result, this material has exceptionally high thermal conductivity. </a:t>
            </a:r>
          </a:p>
          <a:p>
            <a:r>
              <a:rPr lang="en-US" dirty="0"/>
              <a:t>The characteristics of crystal and electronic structure cause the unique mechanical properties. For example, monolayer graphene is the strongest material ever tested. More than 100 times stronger than the strongest steel. </a:t>
            </a:r>
          </a:p>
          <a:p>
            <a:r>
              <a:rPr lang="en-US" dirty="0"/>
              <a:t>Graphene has very high surface area. Theoretical</a:t>
            </a:r>
            <a:r>
              <a:rPr lang="uk-UA" dirty="0"/>
              <a:t> (</a:t>
            </a:r>
            <a:r>
              <a:rPr lang="uk-UA" dirty="0" err="1"/>
              <a:t>сіоретікал</a:t>
            </a:r>
            <a:r>
              <a:rPr lang="uk-UA" dirty="0"/>
              <a:t>)</a:t>
            </a:r>
            <a:r>
              <a:rPr lang="en-US" dirty="0"/>
              <a:t> limit is more than 2600 m2/g. So, 3 g of graphene has the same area as a football field. </a:t>
            </a:r>
          </a:p>
        </p:txBody>
      </p:sp>
      <p:sp>
        <p:nvSpPr>
          <p:cNvPr id="4" name="Slide Number Placeholder 3"/>
          <p:cNvSpPr>
            <a:spLocks noGrp="1"/>
          </p:cNvSpPr>
          <p:nvPr>
            <p:ph type="sldNum" sz="quarter" idx="5"/>
          </p:nvPr>
        </p:nvSpPr>
        <p:spPr/>
        <p:txBody>
          <a:bodyPr/>
          <a:lstStyle/>
          <a:p>
            <a:fld id="{80A9B8C1-A8E9-4E8C-8068-9304EE106373}" type="slidenum">
              <a:rPr lang="uk-UA" smtClean="0"/>
              <a:t>13</a:t>
            </a:fld>
            <a:endParaRPr lang="uk-UA"/>
          </a:p>
        </p:txBody>
      </p:sp>
    </p:spTree>
    <p:extLst>
      <p:ext uri="{BB962C8B-B14F-4D97-AF65-F5344CB8AC3E}">
        <p14:creationId xmlns:p14="http://schemas.microsoft.com/office/powerpoint/2010/main" val="2508362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i="1" dirty="0">
                <a:latin typeface="Palatino Linotype" pitchFamily="18" charset="0"/>
              </a:rPr>
              <a:t>There are two types of electrons in solid carbon - electrons in the s- and p-shells associated with the atom, </a:t>
            </a:r>
          </a:p>
          <a:p>
            <a:pPr marL="342900" indent="-342900"/>
            <a:r>
              <a:rPr lang="en-US" i="1" dirty="0">
                <a:latin typeface="Palatino Linotype" pitchFamily="18" charset="0"/>
              </a:rPr>
              <a:t>	(they can participate in the formation of chemical bonds</a:t>
            </a:r>
            <a:r>
              <a:rPr lang="uk-UA" i="1" dirty="0">
                <a:latin typeface="Palatino Linotype" pitchFamily="18" charset="0"/>
              </a:rPr>
              <a:t>)</a:t>
            </a:r>
            <a:r>
              <a:rPr lang="en-US" i="1" dirty="0">
                <a:latin typeface="Palatino Linotype" pitchFamily="18" charset="0"/>
              </a:rPr>
              <a:t> and electrons that have left the shells and transferred to the crystal due to thermal excitation of external electric field</a:t>
            </a:r>
            <a:endParaRPr lang="uk-UA" i="1" dirty="0">
              <a:latin typeface="Palatino Linotype" pitchFamily="18" charset="0"/>
            </a:endParaRPr>
          </a:p>
          <a:p>
            <a:pPr marL="342900" indent="-342900"/>
            <a:r>
              <a:rPr lang="ru-RU" i="1" dirty="0">
                <a:latin typeface="Palatino Linotype" pitchFamily="18" charset="0"/>
              </a:rPr>
              <a:t>2</a:t>
            </a:r>
            <a:r>
              <a:rPr lang="ru-RU" i="1" dirty="0">
                <a:solidFill>
                  <a:srgbClr val="FF0000"/>
                </a:solidFill>
                <a:latin typeface="Palatino Linotype" pitchFamily="18" charset="0"/>
              </a:rPr>
              <a:t>. </a:t>
            </a:r>
            <a:r>
              <a:rPr lang="en-US" i="1" dirty="0">
                <a:solidFill>
                  <a:srgbClr val="0000FF"/>
                </a:solidFill>
                <a:latin typeface="Palatino Linotype" pitchFamily="18" charset="0"/>
              </a:rPr>
              <a:t>The energy of all electrons is quantized</a:t>
            </a:r>
            <a:endParaRPr lang="uk-UA" i="1" dirty="0">
              <a:solidFill>
                <a:srgbClr val="0000FF"/>
              </a:solidFill>
              <a:latin typeface="Palatino Linotype" pitchFamily="18" charset="0"/>
            </a:endParaRPr>
          </a:p>
          <a:p>
            <a:pPr marL="342900" indent="-342900"/>
            <a:r>
              <a:rPr lang="en-US" i="1" dirty="0">
                <a:latin typeface="Palatino Linotype" pitchFamily="18" charset="0"/>
              </a:rPr>
              <a:t>3. </a:t>
            </a:r>
            <a:r>
              <a:rPr lang="en-US" i="1" dirty="0">
                <a:solidFill>
                  <a:srgbClr val="FF0000"/>
                </a:solidFill>
                <a:latin typeface="Palatino Linotype" pitchFamily="18" charset="0"/>
              </a:rPr>
              <a:t>According to Pauli exclusion principle</a:t>
            </a:r>
            <a:r>
              <a:rPr lang="en-US" i="1" dirty="0">
                <a:latin typeface="Palatino Linotype" pitchFamily="18" charset="0"/>
              </a:rPr>
              <a:t>, only two electrons with opposite spins can have the same energy in the same quantum system (for example, a graphene particle); when a system consists of many identical atoms, the individual energy levels of the electrons of individual atoms </a:t>
            </a:r>
            <a:r>
              <a:rPr lang="en-US" i="1" dirty="0">
                <a:solidFill>
                  <a:srgbClr val="0000FF"/>
                </a:solidFill>
                <a:latin typeface="Palatino Linotype" pitchFamily="18" charset="0"/>
              </a:rPr>
              <a:t>turn into energy bands</a:t>
            </a:r>
          </a:p>
          <a:p>
            <a:pPr marL="266700" indent="-266700"/>
            <a:r>
              <a:rPr lang="en-US" i="1" dirty="0">
                <a:latin typeface="Palatino Linotype" pitchFamily="18" charset="0"/>
              </a:rPr>
              <a:t>4. The energy of electrons depends on the lattice (the type of atoms, the number of electrons in atomic shells and protons in nuclei, lattice symmetry and distance). The spatial distribution of atoms is the reason for a certain symmetry of the intracrystalline electric field, which determines the allowed energy state of electrons (according to the Schrödinger equation).</a:t>
            </a:r>
          </a:p>
          <a:p>
            <a:pPr marL="266700" indent="-266700"/>
            <a:r>
              <a:rPr lang="en-US" i="1" dirty="0">
                <a:latin typeface="Palatino Linotype" pitchFamily="18" charset="0"/>
              </a:rPr>
              <a:t>5. The </a:t>
            </a:r>
            <a:r>
              <a:rPr lang="en-US" i="1" dirty="0" err="1">
                <a:latin typeface="Palatino Linotype" pitchFamily="18" charset="0"/>
              </a:rPr>
              <a:t>gruping</a:t>
            </a:r>
            <a:r>
              <a:rPr lang="en-US" i="1" dirty="0">
                <a:latin typeface="Palatino Linotype" pitchFamily="18" charset="0"/>
              </a:rPr>
              <a:t> of these different energy levels for free and bound electrons forms </a:t>
            </a:r>
            <a:r>
              <a:rPr lang="en-US" i="1" dirty="0">
                <a:solidFill>
                  <a:srgbClr val="FF0000"/>
                </a:solidFill>
                <a:latin typeface="Palatino Linotype" pitchFamily="18" charset="0"/>
              </a:rPr>
              <a:t>energy bands</a:t>
            </a:r>
            <a:r>
              <a:rPr lang="en-US" i="1" dirty="0">
                <a:latin typeface="Palatino Linotype" pitchFamily="18" charset="0"/>
              </a:rPr>
              <a:t>.</a:t>
            </a:r>
          </a:p>
          <a:p>
            <a:pPr marL="266700" indent="-266700"/>
            <a:r>
              <a:rPr lang="en-US" i="1" dirty="0">
                <a:solidFill>
                  <a:srgbClr val="0000FF"/>
                </a:solidFill>
                <a:latin typeface="Palatino Linotype" pitchFamily="18" charset="0"/>
              </a:rPr>
              <a:t>     Valance band</a:t>
            </a:r>
            <a:r>
              <a:rPr lang="en-US" i="1" dirty="0">
                <a:latin typeface="Palatino Linotype" pitchFamily="18" charset="0"/>
              </a:rPr>
              <a:t> consists of energy levels of valence electrons..</a:t>
            </a:r>
            <a:br>
              <a:rPr lang="en-US" i="1" dirty="0">
                <a:latin typeface="Palatino Linotype" pitchFamily="18" charset="0"/>
              </a:rPr>
            </a:br>
            <a:r>
              <a:rPr lang="en-US" i="1" dirty="0">
                <a:solidFill>
                  <a:srgbClr val="0000FF"/>
                </a:solidFill>
                <a:latin typeface="Palatino Linotype" pitchFamily="18" charset="0"/>
              </a:rPr>
              <a:t>Conduction band</a:t>
            </a:r>
            <a:r>
              <a:rPr lang="en-US" i="1" dirty="0">
                <a:latin typeface="Palatino Linotype" pitchFamily="18" charset="0"/>
              </a:rPr>
              <a:t> consists of energy levels of free electrons.</a:t>
            </a:r>
            <a:br>
              <a:rPr lang="en-US" i="1" dirty="0">
                <a:latin typeface="Palatino Linotype" pitchFamily="18" charset="0"/>
              </a:rPr>
            </a:br>
            <a:r>
              <a:rPr lang="en-US" i="1" dirty="0">
                <a:solidFill>
                  <a:srgbClr val="0000FF"/>
                </a:solidFill>
                <a:latin typeface="Palatino Linotype" pitchFamily="18" charset="0"/>
              </a:rPr>
              <a:t>Forbidden energy gap</a:t>
            </a:r>
            <a:r>
              <a:rPr lang="en-US" b="1" i="1" dirty="0">
                <a:latin typeface="Palatino Linotype" pitchFamily="18" charset="0"/>
              </a:rPr>
              <a:t> </a:t>
            </a:r>
            <a:r>
              <a:rPr lang="en-US" i="1" dirty="0">
                <a:latin typeface="Palatino Linotype" pitchFamily="18" charset="0"/>
              </a:rPr>
              <a:t>is the energy gap between the valence band and the conduction band.</a:t>
            </a:r>
          </a:p>
          <a:p>
            <a:pPr marL="990600" indent="-266700"/>
            <a:r>
              <a:rPr lang="en-US" i="1" dirty="0">
                <a:latin typeface="Palatino Linotype" pitchFamily="18" charset="0"/>
              </a:rPr>
              <a:t>The valence band and conduction band overlap in the case of a conductor</a:t>
            </a:r>
          </a:p>
          <a:p>
            <a:pPr marL="990600" indent="-266700"/>
            <a:r>
              <a:rPr lang="en-US" i="1" dirty="0">
                <a:latin typeface="Palatino Linotype" pitchFamily="18" charset="0"/>
              </a:rPr>
              <a:t>There is a small band gap between the valence band and the conduction band in the case of semiconductors.</a:t>
            </a:r>
          </a:p>
          <a:p>
            <a:pPr marL="990600" indent="-266700"/>
            <a:r>
              <a:rPr lang="en-US" i="1" dirty="0">
                <a:latin typeface="Palatino Linotype" pitchFamily="18" charset="0"/>
              </a:rPr>
              <a:t>Between the valence band and the conduction band in the case of insulators there is a large band gap.</a:t>
            </a:r>
            <a:endParaRPr lang="en-US" dirty="0">
              <a:latin typeface="Palatino Linotype" pitchFamily="18" charset="0"/>
            </a:endParaRPr>
          </a:p>
        </p:txBody>
      </p:sp>
      <p:sp>
        <p:nvSpPr>
          <p:cNvPr id="4" name="Slide Number Placeholder 3"/>
          <p:cNvSpPr>
            <a:spLocks noGrp="1"/>
          </p:cNvSpPr>
          <p:nvPr>
            <p:ph type="sldNum" sz="quarter" idx="5"/>
          </p:nvPr>
        </p:nvSpPr>
        <p:spPr/>
        <p:txBody>
          <a:bodyPr/>
          <a:lstStyle/>
          <a:p>
            <a:fld id="{80A9B8C1-A8E9-4E8C-8068-9304EE106373}" type="slidenum">
              <a:rPr lang="uk-UA" smtClean="0"/>
              <a:t>14</a:t>
            </a:fld>
            <a:endParaRPr lang="uk-UA"/>
          </a:p>
        </p:txBody>
      </p:sp>
    </p:spTree>
    <p:extLst>
      <p:ext uri="{BB962C8B-B14F-4D97-AF65-F5344CB8AC3E}">
        <p14:creationId xmlns:p14="http://schemas.microsoft.com/office/powerpoint/2010/main" val="1864695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know, the quasi-momentum of electron in crystal is proportional to its wave vector. So, for the approach of quasi-free electron its kinetic energy is described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it means that kinetic energy is proportional to squared quasi-momentum or squared k-vector. Considering that we should use all 3 components of k-vector: </a:t>
            </a:r>
            <a:r>
              <a:rPr lang="en-US" dirty="0" err="1"/>
              <a:t>kx</a:t>
            </a:r>
            <a:r>
              <a:rPr lang="en-US" dirty="0"/>
              <a:t>, </a:t>
            </a:r>
            <a:r>
              <a:rPr lang="en-US" dirty="0" err="1"/>
              <a:t>ky</a:t>
            </a:r>
            <a:r>
              <a:rPr lang="en-US" dirty="0"/>
              <a:t>, and </a:t>
            </a:r>
            <a:r>
              <a:rPr lang="en-US" dirty="0" err="1"/>
              <a:t>kz</a:t>
            </a:r>
            <a:r>
              <a:rPr lang="en-US" dirty="0"/>
              <a:t>, we can predict that the dependence of energy of electron on its k-vector for each of its component has a parabolic shape. We remember that these dependences aren’t continuous but consist of the separate chains, each of which corresponds to individual cells of k-space, which can contain 2 electrons with opposite spins only. We remember that the absorption or emission of EM waves occurs at electron transition between cells belonging to conduction and valance bands. We remember that the highest probability has transition without changing k-vector. This energy range corresponds to optical band gap. </a:t>
            </a:r>
            <a:r>
              <a:rPr lang="en-US" dirty="0">
                <a:latin typeface="Palatino Linotype" pitchFamily="18" charset="0"/>
              </a:rPr>
              <a:t>The width of the band gap determines the class of material - conductor, semiconductor or insulator.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Palatino Linotype" pitchFamily="18" charset="0"/>
              </a:rPr>
              <a:t>So, where is graphene in this list?</a:t>
            </a:r>
            <a:endParaRPr lang="uk-UA" dirty="0">
              <a:latin typeface="Palatino Linotype" pitchFamily="18" charset="0"/>
            </a:endParaRPr>
          </a:p>
          <a:p>
            <a:endParaRPr lang="en-US" dirty="0"/>
          </a:p>
        </p:txBody>
      </p:sp>
      <p:sp>
        <p:nvSpPr>
          <p:cNvPr id="4" name="Slide Number Placeholder 3"/>
          <p:cNvSpPr>
            <a:spLocks noGrp="1"/>
          </p:cNvSpPr>
          <p:nvPr>
            <p:ph type="sldNum" sz="quarter" idx="5"/>
          </p:nvPr>
        </p:nvSpPr>
        <p:spPr/>
        <p:txBody>
          <a:bodyPr/>
          <a:lstStyle/>
          <a:p>
            <a:fld id="{80A9B8C1-A8E9-4E8C-8068-9304EE106373}" type="slidenum">
              <a:rPr lang="uk-UA" smtClean="0"/>
              <a:t>15</a:t>
            </a:fld>
            <a:endParaRPr lang="uk-UA"/>
          </a:p>
        </p:txBody>
      </p:sp>
    </p:spTree>
    <p:extLst>
      <p:ext uri="{BB962C8B-B14F-4D97-AF65-F5344CB8AC3E}">
        <p14:creationId xmlns:p14="http://schemas.microsoft.com/office/powerpoint/2010/main" val="502506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alatino Linotype" pitchFamily="18" charset="0"/>
              </a:rPr>
              <a:t>Graphene has a special electronic structure: </a:t>
            </a:r>
          </a:p>
          <a:p>
            <a:r>
              <a:rPr lang="en-US" dirty="0">
                <a:latin typeface="Palatino Linotype" pitchFamily="18" charset="0"/>
              </a:rPr>
              <a:t>Each atom in a graphene sheet is connected to three nearest neighbors by σ-bonds and a delocalized π-bond, which contributes to the formation of a valence band that spans the entire sheet.</a:t>
            </a:r>
          </a:p>
          <a:p>
            <a:r>
              <a:rPr lang="en-US" dirty="0">
                <a:latin typeface="Palatino Linotype" pitchFamily="18" charset="0"/>
              </a:rPr>
              <a:t>The valence band touches the conduction band, making graphene a semimetal with unusual electronic properties that are best described by massless relativistic particle theories.</a:t>
            </a:r>
          </a:p>
          <a:p>
            <a:r>
              <a:rPr lang="en-US" dirty="0">
                <a:latin typeface="Palatino Linotype" pitchFamily="18" charset="0"/>
              </a:rPr>
              <a:t> Charge carriers in graphene </a:t>
            </a:r>
            <a:r>
              <a:rPr lang="en-US" i="1" dirty="0">
                <a:solidFill>
                  <a:srgbClr val="0000FF"/>
                </a:solidFill>
                <a:latin typeface="Palatino Linotype" pitchFamily="18" charset="0"/>
              </a:rPr>
              <a:t>show a linear rather than quadratic</a:t>
            </a:r>
            <a:r>
              <a:rPr lang="en-US" dirty="0">
                <a:latin typeface="Palatino Linotype" pitchFamily="18" charset="0"/>
              </a:rPr>
              <a:t> dependence of energy on momentum. </a:t>
            </a:r>
            <a:endParaRPr lang="uk-UA" dirty="0">
              <a:latin typeface="Palatino Linotype" pitchFamily="18" charset="0"/>
            </a:endParaRPr>
          </a:p>
        </p:txBody>
      </p:sp>
      <p:sp>
        <p:nvSpPr>
          <p:cNvPr id="4" name="Slide Number Placeholder 3"/>
          <p:cNvSpPr>
            <a:spLocks noGrp="1"/>
          </p:cNvSpPr>
          <p:nvPr>
            <p:ph type="sldNum" sz="quarter" idx="5"/>
          </p:nvPr>
        </p:nvSpPr>
        <p:spPr/>
        <p:txBody>
          <a:bodyPr/>
          <a:lstStyle/>
          <a:p>
            <a:fld id="{80A9B8C1-A8E9-4E8C-8068-9304EE106373}" type="slidenum">
              <a:rPr lang="uk-UA" smtClean="0"/>
              <a:t>16</a:t>
            </a:fld>
            <a:endParaRPr lang="uk-UA"/>
          </a:p>
        </p:txBody>
      </p:sp>
    </p:spTree>
    <p:extLst>
      <p:ext uri="{BB962C8B-B14F-4D97-AF65-F5344CB8AC3E}">
        <p14:creationId xmlns:p14="http://schemas.microsoft.com/office/powerpoint/2010/main" val="1820183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 is another factor – quantum confinement (</a:t>
            </a:r>
            <a:r>
              <a:rPr lang="uk-UA" dirty="0" err="1"/>
              <a:t>конфайнмент</a:t>
            </a:r>
            <a:r>
              <a:rPr lang="en-US" dirty="0"/>
              <a:t>)</a:t>
            </a:r>
          </a:p>
          <a:p>
            <a:pPr algn="l"/>
            <a:r>
              <a:rPr lang="en-US" dirty="0">
                <a:latin typeface="Palatino Linotype" pitchFamily="18" charset="0"/>
              </a:rPr>
              <a:t>Quantum confinement effect is a restriction on the movement of an electron in a material to specific discrete energy levels rather than to quasi-continuum of energy bands when the length of a particle is reduced to the same order as  </a:t>
            </a:r>
            <a:r>
              <a:rPr lang="en-US" i="1" dirty="0">
                <a:solidFill>
                  <a:srgbClr val="FF0000"/>
                </a:solidFill>
                <a:latin typeface="Palatino Linotype" pitchFamily="18" charset="0"/>
              </a:rPr>
              <a:t>the wave packet (the condition is fulfilled for single and multilayer graphene)</a:t>
            </a:r>
            <a:endParaRPr lang="uk-UA" dirty="0">
              <a:latin typeface="Palatino Linotype" pitchFamily="18" charset="0"/>
            </a:endParaRPr>
          </a:p>
          <a:p>
            <a:r>
              <a:rPr lang="en-US" dirty="0">
                <a:latin typeface="Palatino Linotype" pitchFamily="18" charset="0"/>
              </a:rPr>
              <a:t>The difference in energy between filled states and the empty states depends on the size of graphene particles, so the band gap can be tuned (</a:t>
            </a:r>
            <a:r>
              <a:rPr lang="en-US" i="1" dirty="0">
                <a:latin typeface="Palatino Linotype" pitchFamily="18" charset="0"/>
              </a:rPr>
              <a:t>band gap typically increases with decreasing particle size</a:t>
            </a:r>
            <a:r>
              <a:rPr lang="en-US" dirty="0">
                <a:latin typeface="Palatino Linotype"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The electronic properties of graphene change with the number of layers and with the relative position of atoms in adjacent</a:t>
            </a:r>
            <a:r>
              <a:rPr lang="uk-UA" sz="1800" dirty="0">
                <a:effectLst/>
                <a:latin typeface="Calibri" panose="020F0502020204030204" pitchFamily="34" charset="0"/>
                <a:ea typeface="Calibri" panose="020F0502020204030204" pitchFamily="34" charset="0"/>
                <a:cs typeface="Arial" panose="020B0604020202020204" pitchFamily="34" charset="0"/>
              </a:rPr>
              <a:t> (</a:t>
            </a:r>
            <a:r>
              <a:rPr lang="uk-UA" sz="1800" dirty="0" err="1">
                <a:effectLst/>
                <a:latin typeface="Calibri" panose="020F0502020204030204" pitchFamily="34" charset="0"/>
                <a:ea typeface="Calibri" panose="020F0502020204030204" pitchFamily="34" charset="0"/>
                <a:cs typeface="Arial" panose="020B0604020202020204" pitchFamily="34" charset="0"/>
              </a:rPr>
              <a:t>еджейсент</a:t>
            </a:r>
            <a:r>
              <a:rPr lang="uk-UA"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Calibri" panose="020F0502020204030204" pitchFamily="34" charset="0"/>
                <a:ea typeface="Calibri" panose="020F0502020204030204" pitchFamily="34" charset="0"/>
                <a:cs typeface="Arial" panose="020B0604020202020204" pitchFamily="34" charset="0"/>
              </a:rPr>
              <a:t> layers determined by the order of stacking. Therefore, graphene should not be considered as a single material, but rather as a family of compounds that can be formed by a single layer of atoms (monoatomic sheet), to materials formed by two, three, four, etc. Graphene sheets are stacked in an organized way. Thus, the electronic structure of the graphene presents different couplings with the increase in the number of layers up to the limit of 10–20 layers (3D limit) when the material is considered graphite</a:t>
            </a:r>
            <a:endParaRPr lang="uk-UA"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0A9B8C1-A8E9-4E8C-8068-9304EE106373}" type="slidenum">
              <a:rPr lang="uk-UA" smtClean="0"/>
              <a:t>17</a:t>
            </a:fld>
            <a:endParaRPr lang="uk-UA"/>
          </a:p>
        </p:txBody>
      </p:sp>
    </p:spTree>
    <p:extLst>
      <p:ext uri="{BB962C8B-B14F-4D97-AF65-F5344CB8AC3E}">
        <p14:creationId xmlns:p14="http://schemas.microsoft.com/office/powerpoint/2010/main" val="764981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very important that graphene sheets – single and multi-layered are the building blocks for other graphitic materials.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roll up graphene, we can obtain the carbon nanotube. After cutting and folding the graphene sheets we can obtain closed system formed by carbon atoms – fullerenes. And the properties of nanotubes and fullerenes </a:t>
            </a:r>
            <a:r>
              <a:rPr lang="en-US" i="1" dirty="0">
                <a:solidFill>
                  <a:srgbClr val="FF0000"/>
                </a:solidFill>
                <a:latin typeface="Palatino Linotype" pitchFamily="18" charset="0"/>
              </a:rPr>
              <a:t>are special and size-sensitive</a:t>
            </a:r>
            <a:endParaRPr lang="uk-UA" i="1" dirty="0">
              <a:solidFill>
                <a:srgbClr val="FF0000"/>
              </a:solidFill>
              <a:latin typeface="Palatino Linotype" pitchFamily="18" charset="0"/>
            </a:endParaRPr>
          </a:p>
          <a:p>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18</a:t>
            </a:fld>
            <a:endParaRPr lang="uk-UA"/>
          </a:p>
        </p:txBody>
      </p:sp>
    </p:spTree>
    <p:extLst>
      <p:ext uri="{BB962C8B-B14F-4D97-AF65-F5344CB8AC3E}">
        <p14:creationId xmlns:p14="http://schemas.microsoft.com/office/powerpoint/2010/main" val="2128980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consider the methods for obtaining graphene.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Mechanical exfoliation is the method that allowed the isolation of graphene for the first time and is used until today. In this method, an adhesive tape is used repeatedly to perform exfoliation of high-purity graphite. Next, some captured flakes are transferred to the surface of a silicon/silicon oxide disk, and it is possible to verify the existence of graphene by an atomic microscope. This approach presents good reliability and provides graphene samples that are practically free of defects. However, its main drawback is that it does not allow the production of graphene on a large scale.</a:t>
            </a:r>
            <a:endParaRPr lang="uk-UA"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uk-UA" i="0" dirty="0"/>
          </a:p>
        </p:txBody>
      </p:sp>
      <p:sp>
        <p:nvSpPr>
          <p:cNvPr id="4" name="Slide Number Placeholder 3"/>
          <p:cNvSpPr>
            <a:spLocks noGrp="1"/>
          </p:cNvSpPr>
          <p:nvPr>
            <p:ph type="sldNum" sz="quarter" idx="5"/>
          </p:nvPr>
        </p:nvSpPr>
        <p:spPr/>
        <p:txBody>
          <a:bodyPr/>
          <a:lstStyle/>
          <a:p>
            <a:fld id="{80A9B8C1-A8E9-4E8C-8068-9304EE106373}" type="slidenum">
              <a:rPr lang="uk-UA" smtClean="0"/>
              <a:t>19</a:t>
            </a:fld>
            <a:endParaRPr lang="uk-UA"/>
          </a:p>
        </p:txBody>
      </p:sp>
    </p:spTree>
    <p:extLst>
      <p:ext uri="{BB962C8B-B14F-4D97-AF65-F5344CB8AC3E}">
        <p14:creationId xmlns:p14="http://schemas.microsoft.com/office/powerpoint/2010/main" val="4251734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alatino Linotype" pitchFamily="18" charset="0"/>
              </a:rPr>
              <a:t>Carbon as an element was discovered in 18</a:t>
            </a:r>
            <a:r>
              <a:rPr lang="en-US" baseline="30000" dirty="0">
                <a:latin typeface="Palatino Linotype" pitchFamily="18" charset="0"/>
              </a:rPr>
              <a:t>th</a:t>
            </a:r>
            <a:r>
              <a:rPr lang="en-US" dirty="0">
                <a:latin typeface="Palatino Linotype" pitchFamily="18" charset="0"/>
              </a:rPr>
              <a:t> (eighteenth) century from charcoal and got its name because “carbo” means “coal” in Latin.</a:t>
            </a:r>
          </a:p>
          <a:p>
            <a:r>
              <a:rPr lang="en-US" dirty="0">
                <a:latin typeface="Palatino Linotype" pitchFamily="18" charset="0"/>
              </a:rPr>
              <a:t>Carbon is 4th (fourth) most abundant (</a:t>
            </a:r>
            <a:r>
              <a:rPr lang="uk-UA" dirty="0">
                <a:solidFill>
                  <a:srgbClr val="FF0000"/>
                </a:solidFill>
                <a:highlight>
                  <a:srgbClr val="FFFF00"/>
                </a:highlight>
                <a:latin typeface="Palatino Linotype" pitchFamily="18" charset="0"/>
              </a:rPr>
              <a:t>абендент</a:t>
            </a:r>
            <a:r>
              <a:rPr lang="en-US" dirty="0">
                <a:latin typeface="Palatino Linotype" pitchFamily="18" charset="0"/>
              </a:rPr>
              <a:t>) element in our solar system, and </a:t>
            </a:r>
            <a:r>
              <a:rPr lang="uk-UA" dirty="0">
                <a:latin typeface="Palatino Linotype" pitchFamily="18" charset="0"/>
              </a:rPr>
              <a:t> </a:t>
            </a:r>
            <a:r>
              <a:rPr lang="en-US" dirty="0">
                <a:latin typeface="Palatino Linotype" pitchFamily="18" charset="0"/>
              </a:rPr>
              <a:t>it is 17</a:t>
            </a:r>
            <a:r>
              <a:rPr lang="en-US" baseline="30000" dirty="0">
                <a:latin typeface="Palatino Linotype" pitchFamily="18" charset="0"/>
              </a:rPr>
              <a:t>th</a:t>
            </a:r>
            <a:r>
              <a:rPr lang="en-US" dirty="0">
                <a:latin typeface="Palatino Linotype" pitchFamily="18" charset="0"/>
              </a:rPr>
              <a:t> (seventeenth) </a:t>
            </a:r>
            <a:r>
              <a:rPr lang="uk-UA" dirty="0">
                <a:latin typeface="Palatino Linotype" pitchFamily="18" charset="0"/>
              </a:rPr>
              <a:t>- </a:t>
            </a:r>
            <a:r>
              <a:rPr lang="en-US" dirty="0">
                <a:latin typeface="Palatino Linotype" pitchFamily="18" charset="0"/>
              </a:rPr>
              <a:t>in earth</a:t>
            </a:r>
            <a:r>
              <a:rPr lang="uk-UA" dirty="0">
                <a:latin typeface="Palatino Linotype" pitchFamily="18" charset="0"/>
              </a:rPr>
              <a:t> (</a:t>
            </a:r>
            <a:r>
              <a:rPr lang="uk-UA" dirty="0" err="1">
                <a:latin typeface="Palatino Linotype" pitchFamily="18" charset="0"/>
              </a:rPr>
              <a:t>ерс</a:t>
            </a:r>
            <a:r>
              <a:rPr lang="uk-UA" dirty="0">
                <a:latin typeface="Palatino Linotype" pitchFamily="18" charset="0"/>
              </a:rPr>
              <a:t>) </a:t>
            </a:r>
            <a:r>
              <a:rPr lang="en-US" dirty="0">
                <a:latin typeface="Palatino Linotype" pitchFamily="18" charset="0"/>
              </a:rPr>
              <a:t> crust.</a:t>
            </a:r>
          </a:p>
          <a:p>
            <a:r>
              <a:rPr lang="en-US" dirty="0">
                <a:latin typeface="Palatino Linotype" pitchFamily="18" charset="0"/>
              </a:rPr>
              <a:t>After oxygen, carbon is 2</a:t>
            </a:r>
            <a:r>
              <a:rPr lang="en-US" baseline="30000" dirty="0">
                <a:latin typeface="Palatino Linotype" pitchFamily="18" charset="0"/>
              </a:rPr>
              <a:t>nd</a:t>
            </a:r>
            <a:r>
              <a:rPr lang="en-US" dirty="0">
                <a:latin typeface="Palatino Linotype" pitchFamily="18" charset="0"/>
              </a:rPr>
              <a:t> (second) abundant element in the human body. </a:t>
            </a:r>
            <a:endParaRPr lang="uk-UA" dirty="0">
              <a:latin typeface="Palatino Linotype" pitchFamily="18" charset="0"/>
            </a:endParaRPr>
          </a:p>
          <a:p>
            <a:r>
              <a:rPr lang="en-US" dirty="0"/>
              <a:t>It is very interesting that carbon is 6</a:t>
            </a:r>
            <a:r>
              <a:rPr lang="en-US" baseline="30000" dirty="0"/>
              <a:t>th</a:t>
            </a:r>
            <a:r>
              <a:rPr lang="en-US" dirty="0"/>
              <a:t> (sixth) element in periodic table and 6</a:t>
            </a:r>
            <a:r>
              <a:rPr lang="en-US" baseline="30000" dirty="0"/>
              <a:t>th</a:t>
            </a:r>
            <a:r>
              <a:rPr lang="en-US" dirty="0"/>
              <a:t> (sixth) most abundant element in the Universe.</a:t>
            </a:r>
          </a:p>
          <a:p>
            <a:r>
              <a:rPr lang="en-US" dirty="0">
                <a:latin typeface="Palatino Linotype" pitchFamily="18" charset="0"/>
              </a:rPr>
              <a:t>Carbon is unique because of its 4 valence electrons, which makes it very versatile</a:t>
            </a:r>
            <a:r>
              <a:rPr lang="uk-UA" dirty="0">
                <a:latin typeface="Palatino Linotype" pitchFamily="18" charset="0"/>
              </a:rPr>
              <a:t> (</a:t>
            </a:r>
            <a:r>
              <a:rPr lang="uk-UA" dirty="0" err="1">
                <a:solidFill>
                  <a:srgbClr val="FF0000"/>
                </a:solidFill>
                <a:highlight>
                  <a:srgbClr val="FFFF00"/>
                </a:highlight>
                <a:latin typeface="Palatino Linotype" pitchFamily="18" charset="0"/>
              </a:rPr>
              <a:t>версетл</a:t>
            </a:r>
            <a:r>
              <a:rPr lang="uk-UA" dirty="0">
                <a:latin typeface="Palatino Linotype" pitchFamily="18" charset="0"/>
              </a:rPr>
              <a:t>)</a:t>
            </a:r>
            <a:r>
              <a:rPr lang="en-US" dirty="0">
                <a:latin typeface="Palatino Linotype" pitchFamily="18" charset="0"/>
              </a:rPr>
              <a:t> and allows it to bond with many other elements</a:t>
            </a:r>
            <a:r>
              <a:rPr lang="uk-UA" dirty="0">
                <a:latin typeface="Palatino Linotype" pitchFamily="18" charset="0"/>
              </a:rPr>
              <a:t>.</a:t>
            </a:r>
            <a:endParaRPr lang="en-US" dirty="0">
              <a:latin typeface="Palatino Linotype" pitchFamily="18" charset="0"/>
            </a:endParaRPr>
          </a:p>
          <a:p>
            <a:r>
              <a:rPr lang="en-US" dirty="0">
                <a:latin typeface="Palatino Linotype" pitchFamily="18" charset="0"/>
              </a:rPr>
              <a:t>There are over 10 million known carbon-containing compounds (organic and inorganic).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Palatino Linotype" pitchFamily="18" charset="0"/>
              </a:rPr>
              <a:t>As you know, the main reason for electrical, optical, magnetic and other properties of material is </a:t>
            </a:r>
            <a:r>
              <a:rPr lang="en-US" sz="1200" kern="1200" dirty="0">
                <a:solidFill>
                  <a:schemeClr val="tx1"/>
                </a:solidFill>
                <a:effectLst/>
                <a:latin typeface="+mn-lt"/>
                <a:ea typeface="+mn-ea"/>
                <a:cs typeface="+mn-cs"/>
              </a:rPr>
              <a:t>features</a:t>
            </a:r>
            <a:r>
              <a:rPr lang="uk-UA" sz="1200" kern="1200" dirty="0">
                <a:solidFill>
                  <a:schemeClr val="tx1"/>
                </a:solidFill>
                <a:effectLst/>
                <a:latin typeface="+mn-lt"/>
                <a:ea typeface="+mn-ea"/>
                <a:cs typeface="+mn-cs"/>
              </a:rPr>
              <a:t> (</a:t>
            </a:r>
            <a:r>
              <a:rPr lang="uk-UA" sz="1200" kern="1200" dirty="0" err="1">
                <a:solidFill>
                  <a:schemeClr val="tx1"/>
                </a:solidFill>
                <a:effectLst/>
                <a:latin typeface="+mn-lt"/>
                <a:ea typeface="+mn-ea"/>
                <a:cs typeface="+mn-cs"/>
              </a:rPr>
              <a:t>фічез</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dirty="0">
                <a:latin typeface="Palatino Linotype" pitchFamily="18" charset="0"/>
              </a:rPr>
              <a:t>of its electronic structure. </a:t>
            </a:r>
          </a:p>
          <a:p>
            <a:endParaRPr lang="uk-UA" dirty="0">
              <a:latin typeface="Palatino Linotype" pitchFamily="18" charset="0"/>
            </a:endParaRPr>
          </a:p>
          <a:p>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2</a:t>
            </a:fld>
            <a:endParaRPr lang="uk-UA"/>
          </a:p>
        </p:txBody>
      </p:sp>
    </p:spTree>
    <p:extLst>
      <p:ext uri="{BB962C8B-B14F-4D97-AF65-F5344CB8AC3E}">
        <p14:creationId xmlns:p14="http://schemas.microsoft.com/office/powerpoint/2010/main" val="1324793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Another method is </a:t>
            </a:r>
            <a:r>
              <a:rPr lang="en-US" i="0" dirty="0">
                <a:solidFill>
                  <a:srgbClr val="0000FF"/>
                </a:solidFill>
                <a:latin typeface="Palatino Linotype" pitchFamily="18" charset="0"/>
              </a:rPr>
              <a:t>chemical vapor deposition. This method is based on the thermal decomposition of carbon-rich gas with deposition of carbon atoms on the metallic catalyst support. The honeycomb arrangement of carbon atoms is formed because it is energetically</a:t>
            </a:r>
            <a:r>
              <a:rPr lang="uk-UA" i="0" dirty="0">
                <a:solidFill>
                  <a:srgbClr val="0000FF"/>
                </a:solidFill>
                <a:latin typeface="Palatino Linotype" pitchFamily="18" charset="0"/>
              </a:rPr>
              <a:t> </a:t>
            </a:r>
            <a:r>
              <a:rPr lang="en-US" i="0" dirty="0">
                <a:solidFill>
                  <a:srgbClr val="0000FF"/>
                </a:solidFill>
                <a:latin typeface="Palatino Linotype" pitchFamily="18" charset="0"/>
              </a:rPr>
              <a:t>favorable. So, this method is complicated and expensive, but allows us to produce good quality graphene films with large surface area. </a:t>
            </a:r>
          </a:p>
          <a:p>
            <a:r>
              <a:rPr lang="en-US" i="0" dirty="0">
                <a:solidFill>
                  <a:srgbClr val="0000FF"/>
                </a:solidFill>
                <a:latin typeface="Palatino Linotype" pitchFamily="18" charset="0"/>
              </a:rPr>
              <a:t>The advantage of this method is scalability. Meanwhile, what is the price of graphene? </a:t>
            </a:r>
            <a:r>
              <a:rPr lang="en-US" dirty="0">
                <a:solidFill>
                  <a:srgbClr val="0000FF"/>
                </a:solidFill>
                <a:latin typeface="Palatino Linotype" pitchFamily="18" charset="0"/>
              </a:rPr>
              <a:t>Graphene costs less than $0.1 per gram, this can be very profitable, with gold priced at around $60-65 per gram.</a:t>
            </a:r>
          </a:p>
          <a:p>
            <a:endParaRPr lang="en-US" i="0" dirty="0">
              <a:solidFill>
                <a:srgbClr val="0000FF"/>
              </a:solidFill>
              <a:latin typeface="Palatino Linotype" pitchFamily="18" charset="0"/>
            </a:endParaRPr>
          </a:p>
          <a:p>
            <a:endParaRPr lang="en-US" i="0" dirty="0">
              <a:solidFill>
                <a:srgbClr val="0000FF"/>
              </a:solidFill>
              <a:latin typeface="Palatino Linotype" pitchFamily="18" charset="0"/>
            </a:endParaRPr>
          </a:p>
          <a:p>
            <a:endParaRPr lang="en-US" i="0" dirty="0">
              <a:solidFill>
                <a:srgbClr val="0000FF"/>
              </a:solidFill>
              <a:latin typeface="Palatino Linotype" pitchFamily="18" charset="0"/>
            </a:endParaRPr>
          </a:p>
        </p:txBody>
      </p:sp>
      <p:sp>
        <p:nvSpPr>
          <p:cNvPr id="4" name="Slide Number Placeholder 3"/>
          <p:cNvSpPr>
            <a:spLocks noGrp="1"/>
          </p:cNvSpPr>
          <p:nvPr>
            <p:ph type="sldNum" sz="quarter" idx="5"/>
          </p:nvPr>
        </p:nvSpPr>
        <p:spPr/>
        <p:txBody>
          <a:bodyPr/>
          <a:lstStyle/>
          <a:p>
            <a:fld id="{80A9B8C1-A8E9-4E8C-8068-9304EE106373}" type="slidenum">
              <a:rPr lang="uk-UA" smtClean="0"/>
              <a:t>20</a:t>
            </a:fld>
            <a:endParaRPr lang="uk-UA"/>
          </a:p>
        </p:txBody>
      </p:sp>
    </p:spTree>
    <p:extLst>
      <p:ext uri="{BB962C8B-B14F-4D97-AF65-F5344CB8AC3E}">
        <p14:creationId xmlns:p14="http://schemas.microsoft.com/office/powerpoint/2010/main" val="2475814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one is </a:t>
            </a:r>
            <a:r>
              <a:rPr lang="en-US" dirty="0">
                <a:solidFill>
                  <a:srgbClr val="262626"/>
                </a:solidFill>
                <a:latin typeface="Palatino Linotype" pitchFamily="18" charset="0"/>
              </a:rPr>
              <a:t>chemical exfoliation method, which allows the graphene synthesis in dispersion from  graphite using stages of intercalation, exfoliation, and  sonification. The main advantage of this method (especially electrochemical exfoliation) is low price of its production. This method is very close to graphene oxide route. </a:t>
            </a:r>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21</a:t>
            </a:fld>
            <a:endParaRPr lang="uk-UA"/>
          </a:p>
        </p:txBody>
      </p:sp>
    </p:spTree>
    <p:extLst>
      <p:ext uri="{BB962C8B-B14F-4D97-AF65-F5344CB8AC3E}">
        <p14:creationId xmlns:p14="http://schemas.microsoft.com/office/powerpoint/2010/main" val="657163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graphene oxide? </a:t>
            </a:r>
            <a:r>
              <a:rPr lang="en-US" i="0" dirty="0"/>
              <a:t>This is a graphene-based compound that </a:t>
            </a:r>
            <a:r>
              <a:rPr lang="en-US" altLang="es-ES" i="0" noProof="0" dirty="0">
                <a:solidFill>
                  <a:srgbClr val="FF0000"/>
                </a:solidFill>
                <a:latin typeface="Palatino Linotype" pitchFamily="18" charset="0"/>
              </a:rPr>
              <a:t>contains epoxy, hydroxyl and carbonyl </a:t>
            </a:r>
            <a:r>
              <a:rPr lang="en-US" altLang="es-ES" i="0" noProof="0" dirty="0" err="1">
                <a:solidFill>
                  <a:srgbClr val="FF0000"/>
                </a:solidFill>
                <a:latin typeface="Palatino Linotype" pitchFamily="18" charset="0"/>
              </a:rPr>
              <a:t>grups</a:t>
            </a:r>
            <a:r>
              <a:rPr lang="en-US" altLang="es-ES" i="0" noProof="0" dirty="0">
                <a:solidFill>
                  <a:srgbClr val="FF0000"/>
                </a:solidFill>
                <a:latin typeface="Palatino Linotype" pitchFamily="18" charset="0"/>
              </a:rPr>
              <a:t> on the basal plane, and carboxylic </a:t>
            </a:r>
            <a:r>
              <a:rPr lang="en-US" altLang="es-ES" i="0" noProof="0" dirty="0" err="1">
                <a:solidFill>
                  <a:srgbClr val="FF0000"/>
                </a:solidFill>
                <a:latin typeface="Palatino Linotype" pitchFamily="18" charset="0"/>
              </a:rPr>
              <a:t>grups</a:t>
            </a:r>
            <a:r>
              <a:rPr lang="en-US" altLang="es-ES" i="0" noProof="0" dirty="0">
                <a:solidFill>
                  <a:srgbClr val="FF0000"/>
                </a:solidFill>
                <a:latin typeface="Palatino Linotype" pitchFamily="18" charset="0"/>
              </a:rPr>
              <a:t> on the edges</a:t>
            </a:r>
            <a:r>
              <a:rPr lang="es-ES" altLang="es-ES" i="0" dirty="0">
                <a:solidFill>
                  <a:srgbClr val="FF0000"/>
                </a:solidFill>
                <a:latin typeface="Palatino Linotype" pitchFamily="18" charset="0"/>
              </a:rPr>
              <a:t>.</a:t>
            </a:r>
          </a:p>
          <a:p>
            <a:r>
              <a:rPr lang="en-US" altLang="es-ES" i="0" noProof="0" dirty="0">
                <a:solidFill>
                  <a:srgbClr val="FF0000"/>
                </a:solidFill>
                <a:latin typeface="Palatino Linotype" pitchFamily="18" charset="0"/>
              </a:rPr>
              <a:t>What are the properties of graphene oxide compared to graphene? </a:t>
            </a:r>
            <a:r>
              <a:rPr lang="es-ES" altLang="es-ES" i="0" dirty="0">
                <a:solidFill>
                  <a:srgbClr val="0000FF"/>
                </a:solidFill>
                <a:latin typeface="Palatino Linotype" pitchFamily="18" charset="0"/>
              </a:rPr>
              <a:t>Higher interlayer spacing than graphene, due to </a:t>
            </a:r>
            <a:r>
              <a:rPr lang="es-ES" altLang="es-ES" i="1" dirty="0">
                <a:solidFill>
                  <a:srgbClr val="0000FF"/>
                </a:solidFill>
                <a:latin typeface="Palatino Linotype" pitchFamily="18" charset="0"/>
              </a:rPr>
              <a:t>sp</a:t>
            </a:r>
            <a:r>
              <a:rPr lang="es-ES" altLang="es-ES" i="1" baseline="30000" dirty="0">
                <a:solidFill>
                  <a:srgbClr val="0000FF"/>
                </a:solidFill>
                <a:latin typeface="Palatino Linotype" pitchFamily="18" charset="0"/>
              </a:rPr>
              <a:t>3</a:t>
            </a:r>
            <a:r>
              <a:rPr lang="es-ES" altLang="es-ES" i="1" dirty="0">
                <a:solidFill>
                  <a:srgbClr val="0000FF"/>
                </a:solidFill>
                <a:latin typeface="Palatino Linotype" pitchFamily="18" charset="0"/>
              </a:rPr>
              <a:t> </a:t>
            </a:r>
            <a:r>
              <a:rPr lang="es-ES" altLang="es-ES" i="0" dirty="0">
                <a:solidFill>
                  <a:srgbClr val="0000FF"/>
                </a:solidFill>
                <a:latin typeface="Palatino Linotype" pitchFamily="18" charset="0"/>
              </a:rPr>
              <a:t>carbons. Higher ability to  retain compounds. Lower electron mobility compared to graphene. Solublity in water. Versatility. </a:t>
            </a:r>
            <a:r>
              <a:rPr lang="en-US" altLang="es-ES" i="0" dirty="0">
                <a:solidFill>
                  <a:srgbClr val="0000FF"/>
                </a:solidFill>
                <a:latin typeface="Palatino Linotype" pitchFamily="18" charset="0"/>
              </a:rPr>
              <a:t>It is</a:t>
            </a:r>
            <a:r>
              <a:rPr lang="es-ES" altLang="es-ES" i="0" dirty="0">
                <a:solidFill>
                  <a:srgbClr val="0000FF"/>
                </a:solidFill>
                <a:latin typeface="Palatino Linotype" pitchFamily="18" charset="0"/>
              </a:rPr>
              <a:t> able to interact with biological cells and tissues. Highly hydrophilic. </a:t>
            </a:r>
            <a:r>
              <a:rPr lang="es-ES" altLang="es-ES" i="0" dirty="0" err="1">
                <a:solidFill>
                  <a:srgbClr val="0000FF"/>
                </a:solidFill>
                <a:latin typeface="Palatino Linotype" pitchFamily="18" charset="0"/>
              </a:rPr>
              <a:t>Substrate-deposition</a:t>
            </a:r>
            <a:r>
              <a:rPr lang="es-ES" altLang="es-ES" i="0" dirty="0">
                <a:solidFill>
                  <a:srgbClr val="0000FF"/>
                </a:solidFill>
                <a:latin typeface="Palatino Linotype" pitchFamily="18" charset="0"/>
              </a:rPr>
              <a:t> </a:t>
            </a:r>
            <a:r>
              <a:rPr lang="es-ES" altLang="es-ES" i="0" dirty="0" err="1">
                <a:solidFill>
                  <a:srgbClr val="0000FF"/>
                </a:solidFill>
                <a:latin typeface="Palatino Linotype" pitchFamily="18" charset="0"/>
              </a:rPr>
              <a:t>capability</a:t>
            </a:r>
            <a:r>
              <a:rPr lang="es-ES" altLang="es-ES" i="0" dirty="0">
                <a:solidFill>
                  <a:srgbClr val="0000FF"/>
                </a:solidFill>
                <a:latin typeface="Palatino Linotype" pitchFamily="18" charset="0"/>
              </a:rPr>
              <a:t>. Convertible </a:t>
            </a:r>
            <a:r>
              <a:rPr lang="es-ES" altLang="es-ES" i="0" dirty="0" err="1">
                <a:solidFill>
                  <a:srgbClr val="0000FF"/>
                </a:solidFill>
                <a:latin typeface="Palatino Linotype" pitchFamily="18" charset="0"/>
              </a:rPr>
              <a:t>into</a:t>
            </a:r>
            <a:r>
              <a:rPr lang="es-ES" altLang="es-ES" i="0" dirty="0">
                <a:solidFill>
                  <a:srgbClr val="0000FF"/>
                </a:solidFill>
                <a:latin typeface="Palatino Linotype" pitchFamily="18" charset="0"/>
              </a:rPr>
              <a:t> a conductor.</a:t>
            </a:r>
          </a:p>
          <a:p>
            <a:r>
              <a:rPr lang="en-US" i="0" dirty="0"/>
              <a:t>The main advantages (</a:t>
            </a:r>
            <a:r>
              <a:rPr lang="uk-UA" i="1" dirty="0" err="1"/>
              <a:t>едвантаджес</a:t>
            </a:r>
            <a:r>
              <a:rPr lang="en-US" i="0" dirty="0"/>
              <a:t>) </a:t>
            </a:r>
            <a:r>
              <a:rPr lang="en-US" dirty="0"/>
              <a:t>of graphene oxide are </a:t>
            </a:r>
            <a:r>
              <a:rPr lang="en-US" dirty="0" err="1"/>
              <a:t>hydrophility</a:t>
            </a:r>
            <a:r>
              <a:rPr lang="en-US" altLang="es-ES" i="0" noProof="0" dirty="0">
                <a:solidFill>
                  <a:srgbClr val="0000FF"/>
                </a:solidFill>
                <a:latin typeface="Palatino Linotype" pitchFamily="18" charset="0"/>
              </a:rPr>
              <a:t> and biocompatibility in contrast to graphene.</a:t>
            </a:r>
          </a:p>
          <a:p>
            <a:r>
              <a:rPr lang="en-US" i="0" noProof="0" dirty="0"/>
              <a:t>I have an experience to deal with graphene nanosheets and it is very complicated due to its hydrophobic nature.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noProof="0" dirty="0"/>
              <a:t>Graphene oxide is </a:t>
            </a:r>
            <a:r>
              <a:rPr lang="en-US" i="0" dirty="0">
                <a:solidFill>
                  <a:srgbClr val="FF0000"/>
                </a:solidFill>
                <a:latin typeface="Palatino Linotype" pitchFamily="18" charset="0"/>
              </a:rPr>
              <a:t>cheap polyfunctional material, soluble in water and bio-friendly.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FF0000"/>
                </a:solidFill>
                <a:latin typeface="Palatino Linotype" pitchFamily="18" charset="0"/>
              </a:rPr>
              <a:t>Another important property of GO is substrate-deposition capability and the possibility of sensitive tunning of bandgap that allows us to fabricate transparent conductive layers for electronics. </a:t>
            </a:r>
          </a:p>
          <a:p>
            <a:endParaRPr lang="en-US" i="0" noProof="0" dirty="0"/>
          </a:p>
        </p:txBody>
      </p:sp>
      <p:sp>
        <p:nvSpPr>
          <p:cNvPr id="4" name="Slide Number Placeholder 3"/>
          <p:cNvSpPr>
            <a:spLocks noGrp="1"/>
          </p:cNvSpPr>
          <p:nvPr>
            <p:ph type="sldNum" sz="quarter" idx="5"/>
          </p:nvPr>
        </p:nvSpPr>
        <p:spPr/>
        <p:txBody>
          <a:bodyPr/>
          <a:lstStyle/>
          <a:p>
            <a:fld id="{80A9B8C1-A8E9-4E8C-8068-9304EE106373}" type="slidenum">
              <a:rPr lang="uk-UA" smtClean="0"/>
              <a:t>22</a:t>
            </a:fld>
            <a:endParaRPr lang="uk-UA"/>
          </a:p>
        </p:txBody>
      </p:sp>
    </p:spTree>
    <p:extLst>
      <p:ext uri="{BB962C8B-B14F-4D97-AF65-F5344CB8AC3E}">
        <p14:creationId xmlns:p14="http://schemas.microsoft.com/office/powerpoint/2010/main" val="2640706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graphene oxide synthesis route is based on the </a:t>
            </a:r>
            <a:r>
              <a:rPr lang="en-US" b="0" i="0" dirty="0">
                <a:solidFill>
                  <a:srgbClr val="374151"/>
                </a:solidFill>
                <a:effectLst/>
                <a:latin typeface="Söhne"/>
              </a:rPr>
              <a:t>sulfate ion intercalation between the layers formed of graphite crystals with the following oxidation, sonification, and resulting exfoliation. So, we finally obtain this light yellow-brown colloidal solution that contains individual fragments of multilayered GO particles. </a:t>
            </a:r>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23</a:t>
            </a:fld>
            <a:endParaRPr lang="uk-UA"/>
          </a:p>
        </p:txBody>
      </p:sp>
    </p:spTree>
    <p:extLst>
      <p:ext uri="{BB962C8B-B14F-4D97-AF65-F5344CB8AC3E}">
        <p14:creationId xmlns:p14="http://schemas.microsoft.com/office/powerpoint/2010/main" val="1632116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synthesis route evolution filmed by my students, which leads to obtaining GO.</a:t>
            </a:r>
          </a:p>
          <a:p>
            <a:r>
              <a:rPr lang="en-US" dirty="0"/>
              <a:t>The most common method of structural properties testing is X-ray diffraction, where the atoms of solid become 3d-diffractive lattice. </a:t>
            </a:r>
          </a:p>
          <a:p>
            <a:r>
              <a:rPr lang="en-US" dirty="0"/>
              <a:t>Using this method, we can trace the evolution of structural transformation from initial graphite to GO by the analysis of the presence of characteristic peaks.</a:t>
            </a:r>
          </a:p>
          <a:p>
            <a:r>
              <a:rPr lang="en-US" dirty="0"/>
              <a:t>Using this method, we also can estimate the average size of graphene oxide particles. According to the calculation, typical GO particles in our experiments have lateral size (size along the graphene plane) of about 10 nm, when the average thickness is about 1 nm. So, you already understand what is the main problem with the GO. </a:t>
            </a:r>
          </a:p>
          <a:p>
            <a:r>
              <a:rPr lang="en-US" dirty="0"/>
              <a:t>GO is highly defective material.</a:t>
            </a:r>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24</a:t>
            </a:fld>
            <a:endParaRPr lang="uk-UA"/>
          </a:p>
        </p:txBody>
      </p:sp>
    </p:spTree>
    <p:extLst>
      <p:ext uri="{BB962C8B-B14F-4D97-AF65-F5344CB8AC3E}">
        <p14:creationId xmlns:p14="http://schemas.microsoft.com/office/powerpoint/2010/main" val="2073476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Chemical exfoliation, or chemical reduction, involves the conversion of graphite to graphene by the introduction of functional </a:t>
            </a:r>
            <a:r>
              <a:rPr lang="en-US" sz="1800" dirty="0" err="1">
                <a:effectLst/>
                <a:latin typeface="Calibri" panose="020F0502020204030204" pitchFamily="34" charset="0"/>
                <a:ea typeface="Calibri" panose="020F0502020204030204" pitchFamily="34" charset="0"/>
                <a:cs typeface="Arial" panose="020B0604020202020204" pitchFamily="34" charset="0"/>
              </a:rPr>
              <a:t>grups</a:t>
            </a:r>
            <a:r>
              <a:rPr lang="en-US" sz="1800" dirty="0">
                <a:effectLst/>
                <a:latin typeface="Calibri" panose="020F0502020204030204" pitchFamily="34" charset="0"/>
                <a:ea typeface="Calibri" panose="020F0502020204030204" pitchFamily="34" charset="0"/>
                <a:cs typeface="Arial" panose="020B0604020202020204" pitchFamily="34" charset="0"/>
              </a:rPr>
              <a:t> containing oxygen, by reacting graphite with strong oxidizing agents (</a:t>
            </a:r>
            <a:r>
              <a:rPr lang="uk-UA" sz="1800" dirty="0" err="1">
                <a:effectLst/>
                <a:latin typeface="Calibri" panose="020F0502020204030204" pitchFamily="34" charset="0"/>
                <a:ea typeface="Calibri" panose="020F0502020204030204" pitchFamily="34" charset="0"/>
                <a:cs typeface="Arial" panose="020B0604020202020204" pitchFamily="34" charset="0"/>
              </a:rPr>
              <a:t>ейджентс</a:t>
            </a:r>
            <a:r>
              <a:rPr lang="en-US" sz="1800" dirty="0">
                <a:effectLst/>
                <a:latin typeface="Calibri" panose="020F0502020204030204" pitchFamily="34" charset="0"/>
                <a:ea typeface="Calibri" panose="020F0502020204030204" pitchFamily="34" charset="0"/>
                <a:cs typeface="Arial" panose="020B0604020202020204" pitchFamily="34" charset="0"/>
              </a:rPr>
              <a:t>) such as sulfuric acid or nitric acid. This reaction forms graphite oxide, which is chemically reduced to graphene using reducing compounds such as hydrazine</a:t>
            </a:r>
            <a:r>
              <a:rPr lang="uk-UA" sz="1800" dirty="0">
                <a:effectLst/>
                <a:latin typeface="Calibri" panose="020F0502020204030204" pitchFamily="34" charset="0"/>
                <a:ea typeface="Calibri" panose="020F0502020204030204" pitchFamily="34" charset="0"/>
                <a:cs typeface="Arial" panose="020B0604020202020204" pitchFamily="34" charset="0"/>
              </a:rPr>
              <a:t> (</a:t>
            </a:r>
            <a:r>
              <a:rPr lang="uk-UA" sz="1800" dirty="0" err="1">
                <a:effectLst/>
                <a:latin typeface="Calibri" panose="020F0502020204030204" pitchFamily="34" charset="0"/>
                <a:ea typeface="Calibri" panose="020F0502020204030204" pitchFamily="34" charset="0"/>
                <a:cs typeface="Arial" panose="020B0604020202020204" pitchFamily="34" charset="0"/>
              </a:rPr>
              <a:t>хайдразін</a:t>
            </a:r>
            <a:r>
              <a:rPr lang="uk-UA"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Calibri" panose="020F0502020204030204" pitchFamily="34" charset="0"/>
                <a:ea typeface="Calibri" panose="020F0502020204030204" pitchFamily="34" charset="0"/>
                <a:cs typeface="Arial" panose="020B0604020202020204" pitchFamily="34" charset="0"/>
              </a:rPr>
              <a:t> or sodium borohydride</a:t>
            </a:r>
            <a:r>
              <a:rPr lang="uk-UA" sz="1800" dirty="0">
                <a:effectLst/>
                <a:latin typeface="Calibri" panose="020F0502020204030204" pitchFamily="34" charset="0"/>
                <a:ea typeface="Calibri" panose="020F0502020204030204" pitchFamily="34" charset="0"/>
                <a:cs typeface="Arial" panose="020B0604020202020204" pitchFamily="34" charset="0"/>
              </a:rPr>
              <a:t> (</a:t>
            </a:r>
            <a:r>
              <a:rPr lang="uk-UA" sz="1800" dirty="0" err="1">
                <a:effectLst/>
                <a:latin typeface="Calibri" panose="020F0502020204030204" pitchFamily="34" charset="0"/>
                <a:ea typeface="Calibri" panose="020F0502020204030204" pitchFamily="34" charset="0"/>
                <a:cs typeface="Arial" panose="020B0604020202020204" pitchFamily="34" charset="0"/>
              </a:rPr>
              <a:t>борохайдрайд</a:t>
            </a:r>
            <a:r>
              <a:rPr lang="uk-UA"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Calibri" panose="020F0502020204030204" pitchFamily="34" charset="0"/>
                <a:ea typeface="Calibri" panose="020F0502020204030204" pitchFamily="34" charset="0"/>
                <a:cs typeface="Arial" panose="020B0604020202020204" pitchFamily="34" charset="0"/>
              </a:rPr>
              <a:t>. The chemical exfoliation from graphite to graphene is possible because of the addition of </a:t>
            </a:r>
            <a:r>
              <a:rPr lang="en-US" sz="1800" dirty="0" err="1">
                <a:effectLst/>
                <a:latin typeface="Calibri" panose="020F0502020204030204" pitchFamily="34" charset="0"/>
                <a:ea typeface="Calibri" panose="020F0502020204030204" pitchFamily="34" charset="0"/>
                <a:cs typeface="Arial" panose="020B0604020202020204" pitchFamily="34" charset="0"/>
              </a:rPr>
              <a:t>grups</a:t>
            </a:r>
            <a:r>
              <a:rPr lang="en-US" sz="1800" dirty="0">
                <a:effectLst/>
                <a:latin typeface="Calibri" panose="020F0502020204030204" pitchFamily="34" charset="0"/>
                <a:ea typeface="Calibri" panose="020F0502020204030204" pitchFamily="34" charset="0"/>
                <a:cs typeface="Arial" panose="020B0604020202020204" pitchFamily="34" charset="0"/>
              </a:rPr>
              <a:t> such as OH and COOH that by chemical oxidation reduces the forces of Van der Waals, responsible for keeping the graphene sheets in the structure of the graphite, and the separation takes place. The main advantage of this method is the possibility of obtaining graphene with good uniformity (</a:t>
            </a:r>
            <a:r>
              <a:rPr lang="uk-UA" sz="1800" dirty="0" err="1">
                <a:effectLst/>
                <a:latin typeface="Calibri" panose="020F0502020204030204" pitchFamily="34" charset="0"/>
                <a:ea typeface="Calibri" panose="020F0502020204030204" pitchFamily="34" charset="0"/>
                <a:cs typeface="Arial" panose="020B0604020202020204" pitchFamily="34" charset="0"/>
              </a:rPr>
              <a:t>юніфоміті</a:t>
            </a:r>
            <a:r>
              <a:rPr lang="en-US" sz="1800" dirty="0">
                <a:effectLst/>
                <a:latin typeface="Calibri" panose="020F0502020204030204" pitchFamily="34" charset="0"/>
                <a:ea typeface="Calibri" panose="020F0502020204030204" pitchFamily="34" charset="0"/>
                <a:cs typeface="Arial" panose="020B0604020202020204" pitchFamily="34" charset="0"/>
              </a:rPr>
              <a:t>) and excellent</a:t>
            </a:r>
            <a:r>
              <a:rPr lang="uk-UA" sz="1800" dirty="0">
                <a:effectLst/>
                <a:latin typeface="Calibri" panose="020F0502020204030204" pitchFamily="34" charset="0"/>
                <a:ea typeface="Calibri" panose="020F0502020204030204" pitchFamily="34" charset="0"/>
                <a:cs typeface="Arial" panose="020B0604020202020204" pitchFamily="34" charset="0"/>
              </a:rPr>
              <a:t> (</a:t>
            </a:r>
            <a:r>
              <a:rPr lang="uk-UA" sz="1800" dirty="0" err="1">
                <a:effectLst/>
                <a:latin typeface="Calibri" panose="020F0502020204030204" pitchFamily="34" charset="0"/>
                <a:ea typeface="Calibri" panose="020F0502020204030204" pitchFamily="34" charset="0"/>
                <a:cs typeface="Arial" panose="020B0604020202020204" pitchFamily="34" charset="0"/>
              </a:rPr>
              <a:t>екселент</a:t>
            </a:r>
            <a:r>
              <a:rPr lang="uk-UA"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Calibri" panose="020F0502020204030204" pitchFamily="34" charset="0"/>
                <a:ea typeface="Calibri" panose="020F0502020204030204" pitchFamily="34" charset="0"/>
                <a:cs typeface="Arial" panose="020B0604020202020204" pitchFamily="34" charset="0"/>
              </a:rPr>
              <a:t> yield, when compared to the mechanical methods, allowing its use to obtain graphene on a large scale.</a:t>
            </a:r>
            <a:endParaRPr lang="uk-UA"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0A9B8C1-A8E9-4E8C-8068-9304EE106373}" type="slidenum">
              <a:rPr lang="uk-UA" smtClean="0"/>
              <a:t>25</a:t>
            </a:fld>
            <a:endParaRPr lang="uk-UA"/>
          </a:p>
        </p:txBody>
      </p:sp>
    </p:spTree>
    <p:extLst>
      <p:ext uri="{BB962C8B-B14F-4D97-AF65-F5344CB8AC3E}">
        <p14:creationId xmlns:p14="http://schemas.microsoft.com/office/powerpoint/2010/main" val="955423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Reduction of GO allows us to obtain graphene-like material, which is very cheap but with lots of structural defects.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262626"/>
                </a:solidFill>
                <a:latin typeface="Palatino Linotype" pitchFamily="18" charset="0"/>
              </a:rPr>
              <a:t>Reduced graphene oxide (</a:t>
            </a:r>
            <a:r>
              <a:rPr lang="en-US" i="0" dirty="0" err="1">
                <a:solidFill>
                  <a:srgbClr val="262626"/>
                </a:solidFill>
                <a:latin typeface="Palatino Linotype" pitchFamily="18" charset="0"/>
              </a:rPr>
              <a:t>rGO</a:t>
            </a:r>
            <a:r>
              <a:rPr lang="en-US" i="0" dirty="0">
                <a:solidFill>
                  <a:srgbClr val="262626"/>
                </a:solidFill>
                <a:latin typeface="Palatino Linotype" pitchFamily="18" charset="0"/>
              </a:rPr>
              <a:t>) is the form of GO that is processed by chemical, thermal and other methods in order to reduce the oxygen content, while graphite oxide is a material produced by oxidation of graphite which leads to increased interlayer spacing and functionalization of the basal planes of graphite.</a:t>
            </a:r>
            <a:endParaRPr lang="uk-UA" i="0" dirty="0">
              <a:solidFill>
                <a:srgbClr val="262626"/>
              </a:solidFill>
              <a:latin typeface="Palatino Linotype"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262626"/>
                </a:solidFill>
                <a:latin typeface="Palatino Linotype" pitchFamily="18" charset="0"/>
              </a:rPr>
              <a:t>One of the most important differences between GO and </a:t>
            </a:r>
            <a:r>
              <a:rPr lang="en-US" i="0" dirty="0" err="1">
                <a:solidFill>
                  <a:srgbClr val="262626"/>
                </a:solidFill>
                <a:latin typeface="Palatino Linotype" pitchFamily="18" charset="0"/>
              </a:rPr>
              <a:t>rGO</a:t>
            </a:r>
            <a:r>
              <a:rPr lang="en-US" i="0" dirty="0">
                <a:solidFill>
                  <a:srgbClr val="262626"/>
                </a:solidFill>
                <a:latin typeface="Palatino Linotype" pitchFamily="18" charset="0"/>
              </a:rPr>
              <a:t> is the electrical conductivity of these materials. While GO shows insulating or semi-conducting behavior, </a:t>
            </a:r>
            <a:r>
              <a:rPr lang="en-US" i="0" dirty="0" err="1">
                <a:solidFill>
                  <a:srgbClr val="262626"/>
                </a:solidFill>
                <a:latin typeface="Palatino Linotype" pitchFamily="18" charset="0"/>
              </a:rPr>
              <a:t>rGO</a:t>
            </a:r>
            <a:r>
              <a:rPr lang="en-US" i="0" dirty="0">
                <a:solidFill>
                  <a:srgbClr val="262626"/>
                </a:solidFill>
                <a:latin typeface="Palatino Linotype" pitchFamily="18" charset="0"/>
              </a:rPr>
              <a:t> shows excellent electrical conductivity which is almost as good as graphene.</a:t>
            </a:r>
            <a:endParaRPr lang="uk-UA" i="0" dirty="0">
              <a:solidFill>
                <a:srgbClr val="262626"/>
              </a:solidFill>
              <a:latin typeface="Palatino Linotype"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262626"/>
                </a:solidFill>
                <a:latin typeface="Palatino Linotype" pitchFamily="18" charset="0"/>
              </a:rPr>
              <a:t>The main disadvantage of the </a:t>
            </a:r>
            <a:r>
              <a:rPr lang="en-US" i="0" dirty="0" err="1">
                <a:solidFill>
                  <a:srgbClr val="262626"/>
                </a:solidFill>
                <a:latin typeface="Palatino Linotype" pitchFamily="18" charset="0"/>
              </a:rPr>
              <a:t>rGO</a:t>
            </a:r>
            <a:r>
              <a:rPr lang="en-US" i="0" dirty="0">
                <a:solidFill>
                  <a:srgbClr val="262626"/>
                </a:solidFill>
                <a:latin typeface="Palatino Linotype" pitchFamily="18" charset="0"/>
              </a:rPr>
              <a:t> is defect structure. We can observe these defects using transmission electron microscopy.</a:t>
            </a:r>
            <a:endParaRPr lang="uk-UA" i="0" dirty="0">
              <a:solidFill>
                <a:srgbClr val="262626"/>
              </a:solidFill>
              <a:latin typeface="Palatino Linotype" pitchFamily="18" charset="0"/>
            </a:endParaRPr>
          </a:p>
          <a:p>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26</a:t>
            </a:fld>
            <a:endParaRPr lang="uk-UA"/>
          </a:p>
        </p:txBody>
      </p:sp>
    </p:spTree>
    <p:extLst>
      <p:ext uri="{BB962C8B-B14F-4D97-AF65-F5344CB8AC3E}">
        <p14:creationId xmlns:p14="http://schemas.microsoft.com/office/powerpoint/2010/main" val="3259825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remember, the rolling up the graphene nanosheets allows us to obtain nanotubes with the diameter of 1 nm for single-wall structure with the length from nanometer to several microns.  It is very important that nanotubes can be metallic or semiconductor depending on their geometry.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Nowadays, the term “carbon nanotubes” corresponds to a family of compounds that may have different characteristics from each other. CNTs can be divided into two </a:t>
            </a:r>
            <a:r>
              <a:rPr lang="en-US" sz="1800" dirty="0" err="1">
                <a:effectLst/>
                <a:latin typeface="Calibri" panose="020F0502020204030204" pitchFamily="34" charset="0"/>
                <a:ea typeface="Calibri" panose="020F0502020204030204" pitchFamily="34" charset="0"/>
                <a:cs typeface="Arial" panose="020B0604020202020204" pitchFamily="34" charset="0"/>
              </a:rPr>
              <a:t>grups</a:t>
            </a:r>
            <a:r>
              <a:rPr lang="en-US" sz="1800" dirty="0">
                <a:effectLst/>
                <a:latin typeface="Calibri" panose="020F0502020204030204" pitchFamily="34" charset="0"/>
                <a:ea typeface="Calibri" panose="020F0502020204030204" pitchFamily="34" charset="0"/>
                <a:cs typeface="Arial" panose="020B0604020202020204" pitchFamily="34" charset="0"/>
              </a:rPr>
              <a:t>: single-walled  and multiple-walled carbon nanotubes. SWCNTs are made up of only one sheet of graphene and have a diameter from 1 to 5 nm. However, the synthesis methods currently employed to produce only a small fraction of SWCNT increase its cost and make it difficult to be applied on a large scale. MWCNTs are formed by a set of two or more concentrically coiled graphene sheets, which may have diameters of 10–50 nm.</a:t>
            </a:r>
            <a:endParaRPr lang="uk-UA"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0A9B8C1-A8E9-4E8C-8068-9304EE106373}" type="slidenum">
              <a:rPr lang="uk-UA" smtClean="0"/>
              <a:t>27</a:t>
            </a:fld>
            <a:endParaRPr lang="uk-UA"/>
          </a:p>
        </p:txBody>
      </p:sp>
    </p:spTree>
    <p:extLst>
      <p:ext uri="{BB962C8B-B14F-4D97-AF65-F5344CB8AC3E}">
        <p14:creationId xmlns:p14="http://schemas.microsoft.com/office/powerpoint/2010/main" val="286792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not only size but also geometry matters. There are different options for rolling up graphene nanosheets for formation of nanotubes, which depend on the direction of the axis of the tube relatively to the honeycomb cells of carbon atoms that form graphene sheets. Each CNT is characterized by chiral (</a:t>
            </a:r>
            <a:r>
              <a:rPr lang="uk-UA" dirty="0" err="1"/>
              <a:t>кайрал</a:t>
            </a:r>
            <a:r>
              <a:rPr lang="en-US" dirty="0"/>
              <a:t>) vector, which defines zigzag and armchair options as well as intermediate chiral option.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Depending on the way the graphene sheet wraps around, CNTs may have different geometries and properties. In this way, the electrical properties of the CNTs depend on how the hexagons are oriented along the axis of the tube</a:t>
            </a:r>
            <a:endParaRPr lang="uk-UA"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dirty="0">
                <a:solidFill>
                  <a:srgbClr val="000000"/>
                </a:solidFill>
                <a:effectLst/>
                <a:latin typeface="PalatinoLinotype-Roman"/>
                <a:ea typeface="Calibri" panose="020F0502020204030204" pitchFamily="34" charset="0"/>
                <a:cs typeface="Arial" panose="020B0604020202020204" pitchFamily="34" charset="0"/>
              </a:rPr>
              <a:t>Depending on their diameter and chirality, CNTs may be either</a:t>
            </a:r>
            <a:r>
              <a:rPr lang="uk-UA" sz="1800" b="0" i="1" dirty="0">
                <a:solidFill>
                  <a:srgbClr val="000000"/>
                </a:solidFill>
                <a:effectLst/>
                <a:latin typeface="PalatinoLinotype-Roman"/>
                <a:ea typeface="Calibri" panose="020F0502020204030204" pitchFamily="34" charset="0"/>
                <a:cs typeface="Arial" panose="020B0604020202020204" pitchFamily="34" charset="0"/>
              </a:rPr>
              <a:t> (</a:t>
            </a:r>
            <a:r>
              <a:rPr lang="uk-UA" sz="1800" b="0" i="1" dirty="0" err="1">
                <a:solidFill>
                  <a:srgbClr val="000000"/>
                </a:solidFill>
                <a:effectLst/>
                <a:latin typeface="PalatinoLinotype-Roman"/>
                <a:ea typeface="Calibri" panose="020F0502020204030204" pitchFamily="34" charset="0"/>
                <a:cs typeface="Arial" panose="020B0604020202020204" pitchFamily="34" charset="0"/>
              </a:rPr>
              <a:t>ізе</a:t>
            </a:r>
            <a:r>
              <a:rPr lang="uk-UA" sz="1800" b="0" i="1" dirty="0">
                <a:solidFill>
                  <a:srgbClr val="000000"/>
                </a:solidFill>
                <a:effectLst/>
                <a:latin typeface="PalatinoLinotype-Roman"/>
                <a:ea typeface="Calibri" panose="020F0502020204030204" pitchFamily="34" charset="0"/>
                <a:cs typeface="Arial" panose="020B0604020202020204" pitchFamily="34" charset="0"/>
              </a:rPr>
              <a:t>)</a:t>
            </a:r>
            <a:r>
              <a:rPr lang="en-US" sz="1800" b="0" i="1" dirty="0">
                <a:solidFill>
                  <a:srgbClr val="000000"/>
                </a:solidFill>
                <a:effectLst/>
                <a:latin typeface="PalatinoLinotype-Roman"/>
                <a:ea typeface="Calibri" panose="020F0502020204030204" pitchFamily="34" charset="0"/>
                <a:cs typeface="Arial" panose="020B0604020202020204" pitchFamily="34" charset="0"/>
              </a:rPr>
              <a:t> semi-conducting or semi-metallic. For example, the armchair structure behaves as a metallic material, whereas the zigzag structure has semi-conductor or quasi-metallic properties.</a:t>
            </a:r>
            <a:endParaRPr lang="uk-UA" sz="1800" dirty="0">
              <a:effectLst/>
              <a:latin typeface="Calibri" panose="020F0502020204030204" pitchFamily="34" charset="0"/>
              <a:ea typeface="Calibri" panose="020F0502020204030204" pitchFamily="34" charset="0"/>
              <a:cs typeface="Arial" panose="020B0604020202020204" pitchFamily="34" charset="0"/>
            </a:endParaRPr>
          </a:p>
          <a:p>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28</a:t>
            </a:fld>
            <a:endParaRPr lang="uk-UA"/>
          </a:p>
        </p:txBody>
      </p:sp>
    </p:spTree>
    <p:extLst>
      <p:ext uri="{BB962C8B-B14F-4D97-AF65-F5344CB8AC3E}">
        <p14:creationId xmlns:p14="http://schemas.microsoft.com/office/powerpoint/2010/main" val="1412350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62626"/>
                </a:solidFill>
                <a:latin typeface="Palatino Linotype" pitchFamily="18" charset="0"/>
              </a:rPr>
              <a:t>Nanotube/Fullerene combines </a:t>
            </a:r>
            <a:r>
              <a:rPr lang="en-US" i="1" dirty="0">
                <a:solidFill>
                  <a:srgbClr val="262626"/>
                </a:solidFill>
                <a:latin typeface="Palatino Linotype" pitchFamily="18" charset="0"/>
              </a:rPr>
              <a:t>sp</a:t>
            </a:r>
            <a:r>
              <a:rPr lang="en-US" i="1" baseline="30000" dirty="0">
                <a:solidFill>
                  <a:srgbClr val="262626"/>
                </a:solidFill>
                <a:latin typeface="Palatino Linotype" pitchFamily="18" charset="0"/>
              </a:rPr>
              <a:t>2</a:t>
            </a:r>
            <a:r>
              <a:rPr lang="en-US" i="1" dirty="0">
                <a:solidFill>
                  <a:srgbClr val="262626"/>
                </a:solidFill>
                <a:latin typeface="Palatino Linotype" pitchFamily="18" charset="0"/>
              </a:rPr>
              <a:t>  + sp</a:t>
            </a:r>
            <a:r>
              <a:rPr lang="en-US" i="1" baseline="30000" dirty="0">
                <a:solidFill>
                  <a:srgbClr val="262626"/>
                </a:solidFill>
                <a:latin typeface="Palatino Linotype" pitchFamily="18" charset="0"/>
              </a:rPr>
              <a:t>3</a:t>
            </a:r>
            <a:r>
              <a:rPr lang="en-US" i="1" dirty="0">
                <a:solidFill>
                  <a:srgbClr val="262626"/>
                </a:solidFill>
                <a:latin typeface="Palatino Linotype" pitchFamily="18" charset="0"/>
              </a:rPr>
              <a:t> </a:t>
            </a:r>
            <a:r>
              <a:rPr lang="en-US" dirty="0">
                <a:solidFill>
                  <a:srgbClr val="262626"/>
                </a:solidFill>
                <a:latin typeface="Palatino Linotype" pitchFamily="18" charset="0"/>
              </a:rPr>
              <a:t>hybridized carbon atoms.</a:t>
            </a:r>
          </a:p>
          <a:p>
            <a:r>
              <a:rPr lang="en-US" dirty="0">
                <a:solidFill>
                  <a:srgbClr val="262626"/>
                </a:solidFill>
                <a:latin typeface="Palatino Linotype" pitchFamily="18" charset="0"/>
              </a:rPr>
              <a:t>Finite size of graphene layer has dangling</a:t>
            </a:r>
            <a:r>
              <a:rPr lang="uk-UA" dirty="0">
                <a:solidFill>
                  <a:srgbClr val="262626"/>
                </a:solidFill>
                <a:latin typeface="Palatino Linotype" pitchFamily="18" charset="0"/>
              </a:rPr>
              <a:t> (</a:t>
            </a:r>
            <a:r>
              <a:rPr lang="uk-UA" dirty="0" err="1">
                <a:solidFill>
                  <a:srgbClr val="262626"/>
                </a:solidFill>
                <a:latin typeface="Palatino Linotype" pitchFamily="18" charset="0"/>
              </a:rPr>
              <a:t>дангелін</a:t>
            </a:r>
            <a:r>
              <a:rPr lang="uk-UA" dirty="0">
                <a:solidFill>
                  <a:srgbClr val="262626"/>
                </a:solidFill>
                <a:latin typeface="Palatino Linotype" pitchFamily="18" charset="0"/>
              </a:rPr>
              <a:t>)</a:t>
            </a:r>
            <a:r>
              <a:rPr lang="en-US" dirty="0">
                <a:solidFill>
                  <a:srgbClr val="262626"/>
                </a:solidFill>
                <a:latin typeface="Palatino Linotype" pitchFamily="18" charset="0"/>
              </a:rPr>
              <a:t> bonds</a:t>
            </a:r>
            <a:r>
              <a:rPr lang="uk-UA" dirty="0">
                <a:solidFill>
                  <a:srgbClr val="262626"/>
                </a:solidFill>
                <a:latin typeface="Palatino Linotype" pitchFamily="18" charset="0"/>
              </a:rPr>
              <a:t> </a:t>
            </a:r>
            <a:r>
              <a:rPr lang="en-US" dirty="0">
                <a:solidFill>
                  <a:srgbClr val="262626"/>
                </a:solidFill>
                <a:latin typeface="Palatino Linotype" pitchFamily="18" charset="0"/>
              </a:rPr>
              <a:t>(</a:t>
            </a:r>
            <a:r>
              <a:rPr lang="en-US" dirty="0"/>
              <a:t>an unsatisfied valence of an immobilized atom</a:t>
            </a:r>
            <a:r>
              <a:rPr lang="en-US" dirty="0">
                <a:solidFill>
                  <a:srgbClr val="262626"/>
                </a:solidFill>
                <a:latin typeface="Palatino Linotype" pitchFamily="18" charset="0"/>
              </a:rPr>
              <a:t>). </a:t>
            </a:r>
          </a:p>
          <a:p>
            <a:r>
              <a:rPr lang="en-US" dirty="0">
                <a:solidFill>
                  <a:srgbClr val="262626"/>
                </a:solidFill>
                <a:latin typeface="Palatino Linotype" pitchFamily="18" charset="0"/>
              </a:rPr>
              <a:t>These dangling  bonds correspond to high energy states. </a:t>
            </a:r>
          </a:p>
          <a:p>
            <a:r>
              <a:rPr lang="en-US" dirty="0">
                <a:solidFill>
                  <a:srgbClr val="262626"/>
                </a:solidFill>
                <a:latin typeface="Palatino Linotype" pitchFamily="18" charset="0"/>
              </a:rPr>
              <a:t>Both the elimination of dangling bonds and an increase in the strain energy leads to a decrease in the total energy.</a:t>
            </a:r>
          </a:p>
        </p:txBody>
      </p:sp>
      <p:sp>
        <p:nvSpPr>
          <p:cNvPr id="4" name="Slide Number Placeholder 3"/>
          <p:cNvSpPr>
            <a:spLocks noGrp="1"/>
          </p:cNvSpPr>
          <p:nvPr>
            <p:ph type="sldNum" sz="quarter" idx="5"/>
          </p:nvPr>
        </p:nvSpPr>
        <p:spPr/>
        <p:txBody>
          <a:bodyPr/>
          <a:lstStyle/>
          <a:p>
            <a:fld id="{80A9B8C1-A8E9-4E8C-8068-9304EE106373}" type="slidenum">
              <a:rPr lang="uk-UA" smtClean="0"/>
              <a:t>29</a:t>
            </a:fld>
            <a:endParaRPr lang="uk-UA"/>
          </a:p>
        </p:txBody>
      </p:sp>
    </p:spTree>
    <p:extLst>
      <p:ext uri="{BB962C8B-B14F-4D97-AF65-F5344CB8AC3E}">
        <p14:creationId xmlns:p14="http://schemas.microsoft.com/office/powerpoint/2010/main" val="1883033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Here is a short timeline containing information about the year of discovery and the main awards (</a:t>
            </a:r>
            <a:r>
              <a:rPr lang="uk-UA" sz="12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еводс</a:t>
            </a: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of work related to carbon nanostructures.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effectLst/>
                <a:highlight>
                  <a:srgbClr val="FFFF00"/>
                </a:highlight>
                <a:latin typeface="Calibri" panose="020F0502020204030204" pitchFamily="34" charset="0"/>
                <a:ea typeface="Calibri" panose="020F0502020204030204" pitchFamily="34" charset="0"/>
                <a:cs typeface="Arial" panose="020B0604020202020204" pitchFamily="34" charset="0"/>
              </a:rPr>
              <a:t>Among the new materials developed with the advancement of nanotechnology, carbon nanomaterials should be highlighted because they are considered highly versatile. Carbon nanomaterials presented thermal, electrical, chemical, and mechanical characteristics, besides the richness and diversity of carbon, which is the chemical element that considered the symbol of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 discovery of fullerenes, followed by CNTs and the recent isolation (</a:t>
            </a:r>
            <a:r>
              <a:rPr lang="uk-UA"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айсолейшн</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and characterization of graphene in 2004</a:t>
            </a:r>
            <a:r>
              <a:rPr lang="uk-UA"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two thousands and four</a:t>
            </a:r>
            <a:r>
              <a:rPr lang="uk-UA"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provided new possibilities in chemistry and physics of carbon and increased interest in carbon nanomaterials. </a:t>
            </a:r>
            <a:endParaRPr lang="uk-UA"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uk-UA" sz="1200" dirty="0">
              <a:solidFill>
                <a:srgbClr val="FF0000"/>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0A9B8C1-A8E9-4E8C-8068-9304EE106373}" type="slidenum">
              <a:rPr lang="uk-UA" smtClean="0"/>
              <a:t>3</a:t>
            </a:fld>
            <a:endParaRPr lang="uk-UA"/>
          </a:p>
        </p:txBody>
      </p:sp>
    </p:spTree>
    <p:extLst>
      <p:ext uri="{BB962C8B-B14F-4D97-AF65-F5344CB8AC3E}">
        <p14:creationId xmlns:p14="http://schemas.microsoft.com/office/powerpoint/2010/main" val="2639352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a:t>
            </a:r>
            <a:r>
              <a:rPr lang="en-US" dirty="0">
                <a:solidFill>
                  <a:srgbClr val="FF0000"/>
                </a:solidFill>
                <a:latin typeface="Palatino Linotype" pitchFamily="18" charset="0"/>
              </a:rPr>
              <a:t>band structures of CNTs in comparison with band structures of free electrons and graphene.</a:t>
            </a:r>
          </a:p>
          <a:p>
            <a:r>
              <a:rPr lang="en-US" dirty="0">
                <a:solidFill>
                  <a:srgbClr val="0000FF"/>
                </a:solidFill>
                <a:latin typeface="Palatino Linotype" pitchFamily="18" charset="0"/>
              </a:rPr>
              <a:t>Changing the type of geometry (zigzag, chiral, armchair) makes it possible to tune the CNT band structure from metallic to semiconductor.</a:t>
            </a:r>
          </a:p>
          <a:p>
            <a:r>
              <a:rPr lang="en-US" dirty="0">
                <a:solidFill>
                  <a:srgbClr val="0000FF"/>
                </a:solidFill>
                <a:latin typeface="Palatino Linotype" pitchFamily="18" charset="0"/>
              </a:rPr>
              <a:t>So, let’s summing up. We have chemically stable quantum sized unit with the tunable electronic and as a result electric properties. </a:t>
            </a:r>
          </a:p>
          <a:p>
            <a:endParaRPr lang="en-US" dirty="0">
              <a:solidFill>
                <a:srgbClr val="0000FF"/>
              </a:solidFill>
              <a:latin typeface="Palatino Linotype" pitchFamily="18" charset="0"/>
            </a:endParaRPr>
          </a:p>
          <a:p>
            <a:endParaRPr lang="en-US" dirty="0">
              <a:solidFill>
                <a:srgbClr val="FF0000"/>
              </a:solidFill>
              <a:latin typeface="Palatino Linotype" pitchFamily="18" charset="0"/>
            </a:endParaRPr>
          </a:p>
          <a:p>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30</a:t>
            </a:fld>
            <a:endParaRPr lang="uk-UA"/>
          </a:p>
        </p:txBody>
      </p:sp>
    </p:spTree>
    <p:extLst>
      <p:ext uri="{BB962C8B-B14F-4D97-AF65-F5344CB8AC3E}">
        <p14:creationId xmlns:p14="http://schemas.microsoft.com/office/powerpoint/2010/main" val="1113433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CNTs have several attractive and promising properties for various applications because of their structure. The strength of the sp2–sp2 bond gives CNTs high chemical and mechanical resistance. However, even presenting one of the most robust (</a:t>
            </a:r>
            <a:r>
              <a:rPr lang="uk-UA" sz="1800" dirty="0" err="1">
                <a:effectLst/>
                <a:latin typeface="Calibri" panose="020F0502020204030204" pitchFamily="34" charset="0"/>
                <a:ea typeface="Calibri" panose="020F0502020204030204" pitchFamily="34" charset="0"/>
                <a:cs typeface="Arial" panose="020B0604020202020204" pitchFamily="34" charset="0"/>
              </a:rPr>
              <a:t>робаст</a:t>
            </a:r>
            <a:r>
              <a:rPr lang="en-US" sz="1800" dirty="0">
                <a:effectLst/>
                <a:latin typeface="Calibri" panose="020F0502020204030204" pitchFamily="34" charset="0"/>
                <a:ea typeface="Calibri" panose="020F0502020204030204" pitchFamily="34" charset="0"/>
                <a:cs typeface="Arial" panose="020B0604020202020204" pitchFamily="34" charset="0"/>
              </a:rPr>
              <a:t>) structures known, this material has high flexibility and can be bent without destroying its structure. In addition, CNTs have a higher tensile (</a:t>
            </a:r>
            <a:r>
              <a:rPr lang="uk-UA" sz="1800" dirty="0" err="1">
                <a:effectLst/>
                <a:latin typeface="Calibri" panose="020F0502020204030204" pitchFamily="34" charset="0"/>
                <a:ea typeface="Calibri" panose="020F0502020204030204" pitchFamily="34" charset="0"/>
                <a:cs typeface="Arial" panose="020B0604020202020204" pitchFamily="34" charset="0"/>
              </a:rPr>
              <a:t>тенсайл</a:t>
            </a:r>
            <a:r>
              <a:rPr lang="en-US" sz="1800" dirty="0">
                <a:effectLst/>
                <a:latin typeface="Calibri" panose="020F0502020204030204" pitchFamily="34" charset="0"/>
                <a:ea typeface="Calibri" panose="020F0502020204030204" pitchFamily="34" charset="0"/>
                <a:cs typeface="Arial" panose="020B0604020202020204" pitchFamily="34" charset="0"/>
              </a:rPr>
              <a:t>) strength than steel, and excellent (</a:t>
            </a:r>
            <a:r>
              <a:rPr lang="uk-UA" sz="1800" dirty="0" err="1">
                <a:effectLst/>
                <a:latin typeface="Calibri" panose="020F0502020204030204" pitchFamily="34" charset="0"/>
                <a:ea typeface="Calibri" panose="020F0502020204030204" pitchFamily="34" charset="0"/>
                <a:cs typeface="Arial" panose="020B0604020202020204" pitchFamily="34" charset="0"/>
              </a:rPr>
              <a:t>екселент</a:t>
            </a:r>
            <a:r>
              <a:rPr lang="en-US" sz="1800" dirty="0">
                <a:effectLst/>
                <a:latin typeface="Calibri" panose="020F0502020204030204" pitchFamily="34" charset="0"/>
                <a:ea typeface="Calibri" panose="020F0502020204030204" pitchFamily="34" charset="0"/>
                <a:cs typeface="Arial" panose="020B0604020202020204" pitchFamily="34" charset="0"/>
              </a:rPr>
              <a:t>) thermal and electrical conductivity.</a:t>
            </a:r>
            <a:endParaRPr lang="uk-UA" sz="1800" dirty="0">
              <a:effectLst/>
              <a:latin typeface="Calibri" panose="020F0502020204030204" pitchFamily="34" charset="0"/>
              <a:ea typeface="Calibri" panose="020F0502020204030204" pitchFamily="34" charset="0"/>
              <a:cs typeface="Arial" panose="020B0604020202020204" pitchFamily="34" charset="0"/>
            </a:endParaRPr>
          </a:p>
          <a:p>
            <a:r>
              <a:rPr lang="en-US" dirty="0"/>
              <a:t>CNTs have the extremely high mechanical strength properties – one order of magnitude compared to titanium; very high thermal conductivity; high electrical conductivity – 6</a:t>
            </a:r>
            <a:r>
              <a:rPr lang="en-US" baseline="30000" dirty="0"/>
              <a:t>th</a:t>
            </a:r>
            <a:r>
              <a:rPr lang="en-US" dirty="0"/>
              <a:t> order of magnitude higher than copper. </a:t>
            </a:r>
          </a:p>
          <a:p>
            <a:r>
              <a:rPr lang="en-US" dirty="0"/>
              <a:t>CNTs are the best materials for the components for the electronics. The application range can be wider using the functionalization techniques. </a:t>
            </a:r>
          </a:p>
          <a:p>
            <a:endParaRPr lang="en-US" dirty="0"/>
          </a:p>
        </p:txBody>
      </p:sp>
      <p:sp>
        <p:nvSpPr>
          <p:cNvPr id="4" name="Slide Number Placeholder 3"/>
          <p:cNvSpPr>
            <a:spLocks noGrp="1"/>
          </p:cNvSpPr>
          <p:nvPr>
            <p:ph type="sldNum" sz="quarter" idx="5"/>
          </p:nvPr>
        </p:nvSpPr>
        <p:spPr/>
        <p:txBody>
          <a:bodyPr/>
          <a:lstStyle/>
          <a:p>
            <a:fld id="{80A9B8C1-A8E9-4E8C-8068-9304EE106373}" type="slidenum">
              <a:rPr lang="uk-UA" smtClean="0"/>
              <a:t>31</a:t>
            </a:fld>
            <a:endParaRPr lang="uk-UA"/>
          </a:p>
        </p:txBody>
      </p:sp>
    </p:spTree>
    <p:extLst>
      <p:ext uri="{BB962C8B-B14F-4D97-AF65-F5344CB8AC3E}">
        <p14:creationId xmlns:p14="http://schemas.microsoft.com/office/powerpoint/2010/main" val="2077530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methods for nanotube synthesis? The electric arc discharge is very simple approach as you may see. It is based on the graphite electrode burning in the inert gas atmosphere under the applied electric field with the possible catalytic support. </a:t>
            </a:r>
          </a:p>
          <a:p>
            <a:pPr algn="just"/>
            <a:r>
              <a:rPr lang="en-US" sz="1200" i="1" dirty="0">
                <a:latin typeface="Palatino Linotype" pitchFamily="18" charset="0"/>
              </a:rPr>
              <a:t>A potential of 20–25 V is applied across the pure graphite electrodes separated by 1 mm distance and maintained at 66.7 kPa pressure of flowing helium gas filled inside the quartz chamber. When the electrodes are made to strike each other under these conditions, it produces an electric arc. The energy produced in the arc is transferred to the anode, which ionizes the carbon atoms of pure graphite anode and produces C</a:t>
            </a:r>
            <a:r>
              <a:rPr lang="en-US" sz="1200" i="1" baseline="30000" dirty="0">
                <a:latin typeface="Palatino Linotype" pitchFamily="18" charset="0"/>
              </a:rPr>
              <a:t>+</a:t>
            </a:r>
            <a:r>
              <a:rPr lang="en-US" sz="1200" i="1" dirty="0">
                <a:latin typeface="Palatino Linotype" pitchFamily="18" charset="0"/>
              </a:rPr>
              <a:t> ions and plasma forms (atoms or molecules in vapor state at high temperature). </a:t>
            </a:r>
          </a:p>
          <a:p>
            <a:pPr algn="just"/>
            <a:r>
              <a:rPr lang="en-US" sz="1200" i="1" dirty="0">
                <a:latin typeface="Palatino Linotype" pitchFamily="18" charset="0"/>
              </a:rPr>
              <a:t>These positively charged carbon ions move towards cathode, get reduced and deposited and grow as CNTs on the cathode. As the CNTs grow, the length of the anode decreases, but the electrodes are adjusted and always maintain a gap of 1 mm between the two electrodes. </a:t>
            </a:r>
          </a:p>
          <a:p>
            <a:endParaRPr lang="en-US" dirty="0"/>
          </a:p>
          <a:p>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32</a:t>
            </a:fld>
            <a:endParaRPr lang="uk-UA"/>
          </a:p>
        </p:txBody>
      </p:sp>
    </p:spTree>
    <p:extLst>
      <p:ext uri="{BB962C8B-B14F-4D97-AF65-F5344CB8AC3E}">
        <p14:creationId xmlns:p14="http://schemas.microsoft.com/office/powerpoint/2010/main" val="1897835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method is </a:t>
            </a:r>
            <a:r>
              <a:rPr lang="en-US" i="0" dirty="0">
                <a:solidFill>
                  <a:srgbClr val="0000FF"/>
                </a:solidFill>
                <a:latin typeface="Palatino Linotype" pitchFamily="18" charset="0"/>
              </a:rPr>
              <a:t>chemical vapor deposition. </a:t>
            </a:r>
            <a:r>
              <a:rPr lang="en-US" dirty="0">
                <a:latin typeface="Palatino Linotype" pitchFamily="18" charset="0"/>
              </a:rPr>
              <a:t>The chemical vapor deposition method is to cleave a carbon atom-containing gas continuously flowing through the catalyst nanoparticle to generate carbon atoms and then generate CNTs on the surface of the catalyst or the substrate.</a:t>
            </a:r>
            <a:endParaRPr lang="uk-UA" dirty="0">
              <a:latin typeface="Palatino Linotype" pitchFamily="18" charset="0"/>
            </a:endParaRPr>
          </a:p>
          <a:p>
            <a:endParaRPr lang="uk-UA" i="0" dirty="0"/>
          </a:p>
        </p:txBody>
      </p:sp>
      <p:sp>
        <p:nvSpPr>
          <p:cNvPr id="4" name="Slide Number Placeholder 3"/>
          <p:cNvSpPr>
            <a:spLocks noGrp="1"/>
          </p:cNvSpPr>
          <p:nvPr>
            <p:ph type="sldNum" sz="quarter" idx="5"/>
          </p:nvPr>
        </p:nvSpPr>
        <p:spPr/>
        <p:txBody>
          <a:bodyPr/>
          <a:lstStyle/>
          <a:p>
            <a:fld id="{80A9B8C1-A8E9-4E8C-8068-9304EE106373}" type="slidenum">
              <a:rPr lang="uk-UA" smtClean="0"/>
              <a:t>33</a:t>
            </a:fld>
            <a:endParaRPr lang="uk-UA"/>
          </a:p>
        </p:txBody>
      </p:sp>
    </p:spTree>
    <p:extLst>
      <p:ext uri="{BB962C8B-B14F-4D97-AF65-F5344CB8AC3E}">
        <p14:creationId xmlns:p14="http://schemas.microsoft.com/office/powerpoint/2010/main" val="2390363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step of geometry optimization of carbon nanostructures is the fullerene formation. </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Unlike the other allotropes, the fullerenes are in the molecular form, being considered spheroidal nanometric molecules constituted only by carbon atoms. Since 1966</a:t>
            </a:r>
            <a:r>
              <a:rPr lang="uk-UA"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nineteen sixty-six</a:t>
            </a:r>
            <a:r>
              <a:rPr lang="uk-UA"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Calibri" panose="020F0502020204030204" pitchFamily="34" charset="0"/>
                <a:ea typeface="Calibri" panose="020F0502020204030204" pitchFamily="34" charset="0"/>
                <a:cs typeface="Arial" panose="020B0604020202020204" pitchFamily="34" charset="0"/>
              </a:rPr>
              <a:t>, theoretical calculations demonstrated the possibility of the existence of “cages” formed only by carbon atoms. However, only in 1985 (nineteen eighty-five) the existence of fullerenes was proven in the work done by Harold </a:t>
            </a:r>
            <a:r>
              <a:rPr lang="en-US" sz="1800" dirty="0" err="1">
                <a:effectLst/>
                <a:latin typeface="Calibri" panose="020F0502020204030204" pitchFamily="34" charset="0"/>
                <a:ea typeface="Calibri" panose="020F0502020204030204" pitchFamily="34" charset="0"/>
                <a:cs typeface="Arial" panose="020B0604020202020204" pitchFamily="34" charset="0"/>
              </a:rPr>
              <a:t>Kroto</a:t>
            </a:r>
            <a:r>
              <a:rPr lang="en-US" sz="1800" dirty="0">
                <a:effectLst/>
                <a:latin typeface="Calibri" panose="020F0502020204030204" pitchFamily="34" charset="0"/>
                <a:ea typeface="Calibri" panose="020F0502020204030204" pitchFamily="34" charset="0"/>
                <a:cs typeface="Arial" panose="020B0604020202020204" pitchFamily="34" charset="0"/>
              </a:rPr>
              <a:t>, Robert Curl, and Richard Smalley</a:t>
            </a:r>
            <a:endParaRPr lang="uk-UA"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With the help of Curl and Smalley, </a:t>
            </a:r>
            <a:r>
              <a:rPr lang="en-US" sz="1800" dirty="0" err="1">
                <a:effectLst/>
                <a:latin typeface="Calibri" panose="020F0502020204030204" pitchFamily="34" charset="0"/>
                <a:ea typeface="Calibri" panose="020F0502020204030204" pitchFamily="34" charset="0"/>
                <a:cs typeface="Arial" panose="020B0604020202020204" pitchFamily="34" charset="0"/>
              </a:rPr>
              <a:t>Kroto</a:t>
            </a:r>
            <a:r>
              <a:rPr lang="en-US" sz="1800" dirty="0">
                <a:effectLst/>
                <a:latin typeface="Calibri" panose="020F0502020204030204" pitchFamily="34" charset="0"/>
                <a:ea typeface="Calibri" panose="020F0502020204030204" pitchFamily="34" charset="0"/>
                <a:cs typeface="Arial" panose="020B0604020202020204" pitchFamily="34" charset="0"/>
              </a:rPr>
              <a:t> performed an experiment in which a graphite plate was subjected to a pulsed high-frequency laser forming agglomerates, which were later analyzed by mass spectrometry. At the end of this experiment, the formation of molecules with 60 carbon atoms was observed, leading researchers to search for molecular structure that gives such stability to these molecules. </a:t>
            </a:r>
            <a:r>
              <a:rPr lang="en-US" sz="1800" dirty="0" err="1">
                <a:effectLst/>
                <a:latin typeface="Calibri" panose="020F0502020204030204" pitchFamily="34" charset="0"/>
                <a:ea typeface="Calibri" panose="020F0502020204030204" pitchFamily="34" charset="0"/>
                <a:cs typeface="Arial" panose="020B0604020202020204" pitchFamily="34" charset="0"/>
              </a:rPr>
              <a:t>Kroto</a:t>
            </a:r>
            <a:r>
              <a:rPr lang="en-US" sz="1800" dirty="0">
                <a:effectLst/>
                <a:latin typeface="Calibri" panose="020F0502020204030204" pitchFamily="34" charset="0"/>
                <a:ea typeface="Calibri" panose="020F0502020204030204" pitchFamily="34" charset="0"/>
                <a:cs typeface="Arial" panose="020B0604020202020204" pitchFamily="34" charset="0"/>
              </a:rPr>
              <a:t> had the idea of organizing the atoms in the same form of the geodesic (</a:t>
            </a:r>
            <a:r>
              <a:rPr lang="uk-UA" sz="1800" dirty="0" err="1">
                <a:effectLst/>
                <a:latin typeface="Calibri" panose="020F0502020204030204" pitchFamily="34" charset="0"/>
                <a:ea typeface="Calibri" panose="020F0502020204030204" pitchFamily="34" charset="0"/>
                <a:cs typeface="Arial" panose="020B0604020202020204" pitchFamily="34" charset="0"/>
              </a:rPr>
              <a:t>джіодесік</a:t>
            </a:r>
            <a:r>
              <a:rPr lang="en-US" sz="1800" dirty="0">
                <a:effectLst/>
                <a:latin typeface="Calibri" panose="020F0502020204030204" pitchFamily="34" charset="0"/>
                <a:ea typeface="Calibri" panose="020F0502020204030204" pitchFamily="34" charset="0"/>
                <a:cs typeface="Arial" panose="020B0604020202020204" pitchFamily="34" charset="0"/>
              </a:rPr>
              <a:t>) domes by the architect Richard Buckminster Fuller, in which hexagonal faces construct a spherical structure due to the combination with pentagons. In this way, the structure of the C60 was defined as a polyhedron of 32</a:t>
            </a:r>
            <a:r>
              <a:rPr lang="uk-UA"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thirty-two</a:t>
            </a:r>
            <a:r>
              <a:rPr lang="uk-UA"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Calibri" panose="020F0502020204030204" pitchFamily="34" charset="0"/>
                <a:ea typeface="Calibri" panose="020F0502020204030204" pitchFamily="34" charset="0"/>
                <a:cs typeface="Arial" panose="020B0604020202020204" pitchFamily="34" charset="0"/>
              </a:rPr>
              <a:t> faces, being 20 (twenty) hexagonal and 12 (twelve) pentagonal, and was called buckminsterfullerene in honor of the American architect.</a:t>
            </a:r>
            <a:endParaRPr lang="uk-UA" sz="1800" dirty="0">
              <a:effectLst/>
              <a:latin typeface="Calibri" panose="020F0502020204030204" pitchFamily="34" charset="0"/>
              <a:ea typeface="Calibri" panose="020F0502020204030204" pitchFamily="34" charset="0"/>
              <a:cs typeface="Arial" panose="020B0604020202020204" pitchFamily="34" charset="0"/>
            </a:endParaRPr>
          </a:p>
          <a:p>
            <a:r>
              <a:rPr lang="en-US" dirty="0">
                <a:latin typeface="Palatino Linotype" pitchFamily="18" charset="0"/>
              </a:rPr>
              <a:t>Each carbon atom is bonded to three others and is sp</a:t>
            </a:r>
            <a:r>
              <a:rPr lang="en-US" baseline="30000" dirty="0">
                <a:latin typeface="Palatino Linotype" pitchFamily="18" charset="0"/>
              </a:rPr>
              <a:t>2</a:t>
            </a:r>
            <a:r>
              <a:rPr lang="en-US" dirty="0">
                <a:latin typeface="Palatino Linotype" pitchFamily="18" charset="0"/>
              </a:rPr>
              <a:t> hybridized. The C</a:t>
            </a:r>
            <a:r>
              <a:rPr lang="en-US" baseline="-25000" dirty="0">
                <a:latin typeface="Palatino Linotype" pitchFamily="18" charset="0"/>
              </a:rPr>
              <a:t>60</a:t>
            </a:r>
            <a:r>
              <a:rPr lang="en-US" dirty="0">
                <a:latin typeface="Palatino Linotype" pitchFamily="18" charset="0"/>
              </a:rPr>
              <a:t> (sixty) molecule has two bond lengths - 6:6 ring bonds can be considered "double bonds" and are shorter than the 6:5 bonds.</a:t>
            </a:r>
          </a:p>
          <a:p>
            <a:r>
              <a:rPr lang="en-US" dirty="0">
                <a:latin typeface="Palatino Linotype" pitchFamily="18" charset="0"/>
              </a:rPr>
              <a:t>The geometry and electronic bonding factors in the structure determine the stability of the molecule. </a:t>
            </a:r>
          </a:p>
          <a:p>
            <a:r>
              <a:rPr lang="en-US" dirty="0"/>
              <a:t>Among physical properties we can admit very high resistivity and extremely (</a:t>
            </a:r>
            <a:r>
              <a:rPr lang="uk-UA" dirty="0" err="1"/>
              <a:t>екстрімлі</a:t>
            </a:r>
            <a:r>
              <a:rPr lang="en-US" dirty="0"/>
              <a:t>) high biochemical stability.</a:t>
            </a:r>
          </a:p>
        </p:txBody>
      </p:sp>
      <p:sp>
        <p:nvSpPr>
          <p:cNvPr id="4" name="Slide Number Placeholder 3"/>
          <p:cNvSpPr>
            <a:spLocks noGrp="1"/>
          </p:cNvSpPr>
          <p:nvPr>
            <p:ph type="sldNum" sz="quarter" idx="5"/>
          </p:nvPr>
        </p:nvSpPr>
        <p:spPr/>
        <p:txBody>
          <a:bodyPr/>
          <a:lstStyle/>
          <a:p>
            <a:fld id="{80A9B8C1-A8E9-4E8C-8068-9304EE106373}" type="slidenum">
              <a:rPr lang="uk-UA" smtClean="0"/>
              <a:t>34</a:t>
            </a:fld>
            <a:endParaRPr lang="uk-UA"/>
          </a:p>
        </p:txBody>
      </p:sp>
    </p:spTree>
    <p:extLst>
      <p:ext uri="{BB962C8B-B14F-4D97-AF65-F5344CB8AC3E}">
        <p14:creationId xmlns:p14="http://schemas.microsoft.com/office/powerpoint/2010/main" val="957837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Other stable forms of fullerene were already isolated as, for example, C20, C70, C78, and C84. However, in all these forms, C60 fullerene is the most abundant and most stable, with π bonds between the six-membered rings and single bonds between the five-membered rings.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We should understand that the ideal hexagons and pentagons in fullerene structure are only part of a model. These fullerenes are deformed and have structural defects. </a:t>
            </a:r>
            <a:endParaRPr lang="uk-UA"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In all the studies that were already done on fullerene, one of the interesting discoveries is the ability of the C60 molecule to receive from one to six electrons, even though it is already rich in electrons, forming corresponding anions. Other properties of fullerenes are good chemical stability, large surface area, high mechanical resistance, and the ability to become a superconductor when combined with alkali (</a:t>
            </a:r>
            <a:r>
              <a:rPr lang="uk-UA" sz="1800" dirty="0" err="1">
                <a:effectLst/>
                <a:latin typeface="Calibri" panose="020F0502020204030204" pitchFamily="34" charset="0"/>
                <a:ea typeface="Calibri" panose="020F0502020204030204" pitchFamily="34" charset="0"/>
                <a:cs typeface="Arial" panose="020B0604020202020204" pitchFamily="34" charset="0"/>
              </a:rPr>
              <a:t>алкалай</a:t>
            </a:r>
            <a:r>
              <a:rPr lang="en-US" sz="1800" dirty="0">
                <a:effectLst/>
                <a:latin typeface="Calibri" panose="020F0502020204030204" pitchFamily="34" charset="0"/>
                <a:ea typeface="Calibri" panose="020F0502020204030204" pitchFamily="34" charset="0"/>
                <a:cs typeface="Arial" panose="020B0604020202020204" pitchFamily="34" charset="0"/>
              </a:rPr>
              <a:t>) metals. These properties make this material promising for several types of applications, such as photovoltaic, biomedical applications, transport of antibiotics</a:t>
            </a:r>
            <a:r>
              <a:rPr lang="uk-UA" sz="1800" dirty="0">
                <a:effectLst/>
                <a:latin typeface="Calibri" panose="020F0502020204030204" pitchFamily="34" charset="0"/>
                <a:ea typeface="Calibri" panose="020F0502020204030204" pitchFamily="34" charset="0"/>
                <a:cs typeface="Arial" panose="020B0604020202020204" pitchFamily="34" charset="0"/>
              </a:rPr>
              <a:t> (</a:t>
            </a:r>
            <a:r>
              <a:rPr lang="uk-UA" sz="1800" dirty="0" err="1">
                <a:effectLst/>
                <a:latin typeface="Calibri" panose="020F0502020204030204" pitchFamily="34" charset="0"/>
                <a:ea typeface="Calibri" panose="020F0502020204030204" pitchFamily="34" charset="0"/>
                <a:cs typeface="Arial" panose="020B0604020202020204" pitchFamily="34" charset="0"/>
              </a:rPr>
              <a:t>антібайотікс</a:t>
            </a:r>
            <a:r>
              <a:rPr lang="uk-UA"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Calibri" panose="020F0502020204030204" pitchFamily="34" charset="0"/>
                <a:ea typeface="Calibri" panose="020F0502020204030204" pitchFamily="34" charset="0"/>
                <a:cs typeface="Arial" panose="020B0604020202020204" pitchFamily="34" charset="0"/>
              </a:rPr>
              <a:t>, and the development of sensors.</a:t>
            </a:r>
            <a:endParaRPr lang="uk-UA" sz="1800" dirty="0">
              <a:effectLst/>
              <a:latin typeface="Calibri" panose="020F0502020204030204" pitchFamily="34" charset="0"/>
              <a:ea typeface="Calibri" panose="020F0502020204030204" pitchFamily="34" charset="0"/>
              <a:cs typeface="Arial" panose="020B0604020202020204" pitchFamily="34" charset="0"/>
            </a:endParaRPr>
          </a:p>
          <a:p>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35</a:t>
            </a:fld>
            <a:endParaRPr lang="uk-UA"/>
          </a:p>
        </p:txBody>
      </p:sp>
    </p:spTree>
    <p:extLst>
      <p:ext uri="{BB962C8B-B14F-4D97-AF65-F5344CB8AC3E}">
        <p14:creationId xmlns:p14="http://schemas.microsoft.com/office/powerpoint/2010/main" val="2726877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synthesis route of fullerenes is very similar to obtaining nanotubes. </a:t>
            </a:r>
          </a:p>
          <a:p>
            <a:r>
              <a:rPr lang="en-US" i="1" dirty="0">
                <a:solidFill>
                  <a:srgbClr val="0000FF"/>
                </a:solidFill>
                <a:latin typeface="Palatino Linotype" pitchFamily="18" charset="0"/>
              </a:rPr>
              <a:t>Electric arc process </a:t>
            </a:r>
            <a:r>
              <a:rPr lang="en-US" dirty="0">
                <a:latin typeface="Palatino Linotype" pitchFamily="18" charset="0"/>
              </a:rPr>
              <a:t>for the production of fullerenes is based on the evaporation of graphite electrodes in a low-pressure helium atmosphere by passing an electrical current through the electrodes, resulting in an arc that produces carbon black containing fullerenes.</a:t>
            </a:r>
          </a:p>
          <a:p>
            <a:r>
              <a:rPr lang="en-US" dirty="0">
                <a:latin typeface="Palatino Linotype" pitchFamily="18" charset="0"/>
              </a:rPr>
              <a:t>These methods usually lead to the production of various fullerenes in various mixtures and other forms of carbon. So, the fullerenes are mainly extracted from the soot using appropriate organic solvents.</a:t>
            </a:r>
          </a:p>
          <a:p>
            <a:r>
              <a:rPr lang="en-US" dirty="0">
                <a:latin typeface="Palatino Linotype" pitchFamily="18" charset="0"/>
              </a:rPr>
              <a:t>At</a:t>
            </a:r>
            <a:r>
              <a:rPr lang="uk-UA" dirty="0">
                <a:latin typeface="Palatino Linotype" pitchFamily="18" charset="0"/>
              </a:rPr>
              <a:t> </a:t>
            </a:r>
            <a:r>
              <a:rPr lang="en-US" dirty="0">
                <a:latin typeface="Palatino Linotype" pitchFamily="18" charset="0"/>
              </a:rPr>
              <a:t>the synthesis not individual fullerenes are obtained, but their aggregates. </a:t>
            </a:r>
          </a:p>
          <a:p>
            <a:r>
              <a:rPr lang="en-US" dirty="0">
                <a:latin typeface="Palatino Linotype" pitchFamily="18" charset="0"/>
              </a:rPr>
              <a:t>The reason is that the system reduces the excess surface energy which is proportional to the surface area of the material. </a:t>
            </a:r>
          </a:p>
          <a:p>
            <a:r>
              <a:rPr lang="en-US" dirty="0">
                <a:latin typeface="Palatino Linotype" pitchFamily="18" charset="0"/>
              </a:rPr>
              <a:t>The specific surface area can be very large for carbon nanomaterials - up to 2500 m</a:t>
            </a:r>
            <a:r>
              <a:rPr lang="en-US" baseline="30000" dirty="0">
                <a:latin typeface="Palatino Linotype" pitchFamily="18" charset="0"/>
              </a:rPr>
              <a:t>2</a:t>
            </a:r>
            <a:r>
              <a:rPr lang="en-US" dirty="0">
                <a:latin typeface="Palatino Linotype" pitchFamily="18" charset="0"/>
              </a:rPr>
              <a:t>/g for </a:t>
            </a:r>
            <a:r>
              <a:rPr lang="en-US" i="1" dirty="0">
                <a:solidFill>
                  <a:srgbClr val="0000FF"/>
                </a:solidFill>
                <a:latin typeface="Palatino Linotype" pitchFamily="18" charset="0"/>
              </a:rPr>
              <a:t>graphene</a:t>
            </a:r>
            <a:r>
              <a:rPr lang="en-US" dirty="0">
                <a:latin typeface="Palatino Linotype" pitchFamily="18" charset="0"/>
              </a:rPr>
              <a:t>, </a:t>
            </a:r>
          </a:p>
          <a:p>
            <a:r>
              <a:rPr lang="en-US" dirty="0">
                <a:latin typeface="Palatino Linotype" pitchFamily="18" charset="0"/>
              </a:rPr>
              <a:t>up to 700 m</a:t>
            </a:r>
            <a:r>
              <a:rPr lang="en-US" baseline="30000" dirty="0">
                <a:latin typeface="Palatino Linotype" pitchFamily="18" charset="0"/>
              </a:rPr>
              <a:t>2</a:t>
            </a:r>
            <a:r>
              <a:rPr lang="en-US" dirty="0">
                <a:latin typeface="Palatino Linotype" pitchFamily="18" charset="0"/>
              </a:rPr>
              <a:t>/g for </a:t>
            </a:r>
            <a:r>
              <a:rPr lang="en-US" i="1" dirty="0">
                <a:solidFill>
                  <a:srgbClr val="0000FF"/>
                </a:solidFill>
                <a:latin typeface="Palatino Linotype" pitchFamily="18" charset="0"/>
              </a:rPr>
              <a:t>fullerenes</a:t>
            </a:r>
            <a:r>
              <a:rPr lang="en-US" dirty="0">
                <a:latin typeface="Palatino Linotype" pitchFamily="18" charset="0"/>
              </a:rPr>
              <a:t> and </a:t>
            </a:r>
          </a:p>
          <a:p>
            <a:r>
              <a:rPr lang="en-US" dirty="0">
                <a:latin typeface="Palatino Linotype" pitchFamily="18" charset="0"/>
              </a:rPr>
              <a:t>up to 3500 m</a:t>
            </a:r>
            <a:r>
              <a:rPr lang="en-US" baseline="30000" dirty="0">
                <a:latin typeface="Palatino Linotype" pitchFamily="18" charset="0"/>
              </a:rPr>
              <a:t>2</a:t>
            </a:r>
            <a:r>
              <a:rPr lang="en-US" dirty="0">
                <a:latin typeface="Palatino Linotype" pitchFamily="18" charset="0"/>
              </a:rPr>
              <a:t>/g for</a:t>
            </a:r>
            <a:r>
              <a:rPr lang="en-US" i="1" dirty="0">
                <a:solidFill>
                  <a:srgbClr val="0000FF"/>
                </a:solidFill>
                <a:latin typeface="Palatino Linotype" pitchFamily="18" charset="0"/>
              </a:rPr>
              <a:t> microporous </a:t>
            </a:r>
            <a:r>
              <a:rPr lang="en-US" dirty="0">
                <a:latin typeface="Palatino Linotype" pitchFamily="18" charset="0"/>
              </a:rPr>
              <a:t>carbon</a:t>
            </a:r>
            <a:endParaRPr lang="uk-UA" dirty="0">
              <a:latin typeface="Palatino Linotype" pitchFamily="18" charset="0"/>
            </a:endParaRPr>
          </a:p>
          <a:p>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36</a:t>
            </a:fld>
            <a:endParaRPr lang="uk-UA"/>
          </a:p>
        </p:txBody>
      </p:sp>
    </p:spTree>
    <p:extLst>
      <p:ext uri="{BB962C8B-B14F-4D97-AF65-F5344CB8AC3E}">
        <p14:creationId xmlns:p14="http://schemas.microsoft.com/office/powerpoint/2010/main" val="27998223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Arial" panose="020B0604020202020204" pitchFamily="34" charset="0"/>
              </a:rPr>
              <a:t>If in one-dimensional carbon structures we reduce their length to the nanometer size we will obtain nanocages. Fullerenes is a perfectly spherical nanocage formed by a number of pentagonal and hexagonal rings. Carbon nano-onions (CNOs) are cages with spherical or polyhedral shape formed by several fullerene-like overlapped carbon shells which are defective and disordered to a certain degree. They were discovered in 1992 (nineteen ninety two) by Ugarte during electron beam irradiation of an amorphous carbon sample using TEM. Another one-dimensional carbon nanostructure (CNS) is represented by the carbon dots (CDs). Typically, the average dimension of carbon dots is about 5 nm. Quantum confinement effects induce excellent optical properties as highly tunable photoluminescence, high photostability.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42021"/>
                </a:solidFill>
                <a:effectLst/>
                <a:latin typeface="AdvOT9b12cd41"/>
                <a:ea typeface="Calibri" panose="020F0502020204030204" pitchFamily="34" charset="0"/>
                <a:cs typeface="Arial" panose="020B0604020202020204" pitchFamily="34" charset="0"/>
              </a:rPr>
              <a:t>Carbon nano-onions</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solidFill>
                  <a:srgbClr val="242021"/>
                </a:solidFill>
                <a:effectLst/>
                <a:latin typeface="AdvOT9b12cd41"/>
                <a:ea typeface="Calibri" panose="020F0502020204030204" pitchFamily="34" charset="0"/>
                <a:cs typeface="Arial" panose="020B0604020202020204" pitchFamily="34" charset="0"/>
              </a:rPr>
              <a:t>remain as one of the most interesting carbon forms, along with graphene and its derivatives, due to their unique chemical and physical properties. Their</a:t>
            </a:r>
            <a:br>
              <a:rPr lang="en-US" sz="1800" dirty="0">
                <a:solidFill>
                  <a:srgbClr val="242021"/>
                </a:solidFill>
                <a:effectLst/>
                <a:latin typeface="AdvOT9b12cd41"/>
                <a:ea typeface="Calibri" panose="020F0502020204030204" pitchFamily="34" charset="0"/>
                <a:cs typeface="Arial" panose="020B0604020202020204" pitchFamily="34" charset="0"/>
              </a:rPr>
            </a:br>
            <a:r>
              <a:rPr lang="en-US" sz="1800" dirty="0">
                <a:solidFill>
                  <a:srgbClr val="242021"/>
                </a:solidFill>
                <a:effectLst/>
                <a:latin typeface="AdvOT9b12cd41"/>
                <a:ea typeface="Calibri" panose="020F0502020204030204" pitchFamily="34" charset="0"/>
                <a:cs typeface="Arial" panose="020B0604020202020204" pitchFamily="34" charset="0"/>
              </a:rPr>
              <a:t>high biocompatibility and biosafety make them an attractive choice in a wide range of areas, including biological systems. This nanomaterial displays low toxicity, high dispersity in aqueous solutions, and high pharmaceutical (</a:t>
            </a:r>
            <a:r>
              <a:rPr lang="uk-UA" sz="1800" dirty="0" err="1">
                <a:solidFill>
                  <a:srgbClr val="242021"/>
                </a:solidFill>
                <a:effectLst/>
                <a:latin typeface="AdvOT9b12cd41"/>
                <a:ea typeface="Calibri" panose="020F0502020204030204" pitchFamily="34" charset="0"/>
                <a:cs typeface="Arial" panose="020B0604020202020204" pitchFamily="34" charset="0"/>
              </a:rPr>
              <a:t>фармасьютікел</a:t>
            </a:r>
            <a:r>
              <a:rPr lang="en-US" sz="1800" dirty="0">
                <a:solidFill>
                  <a:srgbClr val="242021"/>
                </a:solidFill>
                <a:effectLst/>
                <a:latin typeface="AdvOT9b12cd41"/>
                <a:ea typeface="Calibri" panose="020F0502020204030204" pitchFamily="34" charset="0"/>
                <a:cs typeface="Arial" panose="020B0604020202020204" pitchFamily="34" charset="0"/>
              </a:rPr>
              <a:t>) e</a:t>
            </a:r>
            <a:r>
              <a:rPr lang="en-US" sz="1800" dirty="0">
                <a:solidFill>
                  <a:srgbClr val="242021"/>
                </a:solidFill>
                <a:effectLst/>
                <a:latin typeface="AdvOT9b12cd41+fb"/>
                <a:ea typeface="Calibri" panose="020F0502020204030204" pitchFamily="34" charset="0"/>
                <a:cs typeface="Arial" panose="020B0604020202020204" pitchFamily="34" charset="0"/>
              </a:rPr>
              <a:t>ffi</a:t>
            </a:r>
            <a:r>
              <a:rPr lang="en-US" sz="1800" dirty="0">
                <a:solidFill>
                  <a:srgbClr val="242021"/>
                </a:solidFill>
                <a:effectLst/>
                <a:latin typeface="AdvOT9b12cd41"/>
                <a:ea typeface="Calibri" panose="020F0502020204030204" pitchFamily="34" charset="0"/>
                <a:cs typeface="Arial" panose="020B0604020202020204" pitchFamily="34" charset="0"/>
              </a:rPr>
              <a:t>ciency</a:t>
            </a:r>
            <a:r>
              <a:rPr lang="uk-UA" sz="1800" dirty="0">
                <a:solidFill>
                  <a:srgbClr val="242021"/>
                </a:solidFill>
                <a:effectLst/>
                <a:latin typeface="AdvOT9b12cd41"/>
                <a:ea typeface="Calibri" panose="020F0502020204030204" pitchFamily="34" charset="0"/>
                <a:cs typeface="Arial" panose="020B0604020202020204" pitchFamily="34" charset="0"/>
              </a:rPr>
              <a:t> (</a:t>
            </a:r>
            <a:r>
              <a:rPr lang="uk-UA" sz="1800" dirty="0" err="1">
                <a:solidFill>
                  <a:srgbClr val="242021"/>
                </a:solidFill>
                <a:effectLst/>
                <a:latin typeface="AdvOT9b12cd41"/>
                <a:ea typeface="Calibri" panose="020F0502020204030204" pitchFamily="34" charset="0"/>
                <a:cs typeface="Arial" panose="020B0604020202020204" pitchFamily="34" charset="0"/>
              </a:rPr>
              <a:t>ефішенсі</a:t>
            </a:r>
            <a:r>
              <a:rPr lang="uk-UA" sz="1800" dirty="0">
                <a:solidFill>
                  <a:srgbClr val="242021"/>
                </a:solidFill>
                <a:effectLst/>
                <a:latin typeface="AdvOT9b12cd41"/>
                <a:ea typeface="Calibri" panose="020F0502020204030204" pitchFamily="34" charset="0"/>
                <a:cs typeface="Arial" panose="020B0604020202020204" pitchFamily="34" charset="0"/>
              </a:rPr>
              <a:t>)</a:t>
            </a:r>
            <a:r>
              <a:rPr lang="en-US" sz="1800" dirty="0">
                <a:solidFill>
                  <a:srgbClr val="242021"/>
                </a:solidFill>
                <a:effectLst/>
                <a:latin typeface="AdvOT9b12cd41"/>
                <a:ea typeface="Calibri" panose="020F0502020204030204" pitchFamily="34" charset="0"/>
                <a:cs typeface="Arial" panose="020B0604020202020204" pitchFamily="34" charset="0"/>
              </a:rPr>
              <a:t>. Even though CNOs were discovered almost at the same time as carbon nanotubes, their potential in biomedical applications is unrealized.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37</a:t>
            </a:fld>
            <a:endParaRPr lang="uk-UA"/>
          </a:p>
        </p:txBody>
      </p:sp>
    </p:spTree>
    <p:extLst>
      <p:ext uri="{BB962C8B-B14F-4D97-AF65-F5344CB8AC3E}">
        <p14:creationId xmlns:p14="http://schemas.microsoft.com/office/powerpoint/2010/main" val="3082797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Carbon nanomaterials have a potential application in several systems, products, and devices such as, electron emitters for televisions; in composites with polymers, ceramics and metals, diodes, transistors, photovoltaic devices, computer memories, and development of electrochemical sensors and biosensors. </a:t>
            </a:r>
          </a:p>
          <a:p>
            <a:pPr algn="just">
              <a:lnSpc>
                <a:spcPct val="107000"/>
              </a:lnSpc>
              <a:spcAft>
                <a:spcPts val="800"/>
              </a:spcAft>
            </a:pPr>
            <a:r>
              <a:rPr lang="en-US" sz="1800" b="0" i="0" dirty="0">
                <a:solidFill>
                  <a:srgbClr val="000000"/>
                </a:solidFill>
                <a:effectLst/>
                <a:latin typeface="PalatinoLinotype-Roman"/>
                <a:ea typeface="Calibri" panose="020F0502020204030204" pitchFamily="34" charset="0"/>
                <a:cs typeface="Arial" panose="020B0604020202020204" pitchFamily="34" charset="0"/>
              </a:rPr>
              <a:t>Various reports emphasize the significance of CNTs to support bone growth by changing the mechanical properties of natural and synthetic polymers. The properties of CNTs are affected by their synthesis process. CNTs can widely be used in the fields of a </a:t>
            </a:r>
            <a:r>
              <a:rPr lang="en-US" sz="1800" b="0" i="0" dirty="0" err="1">
                <a:solidFill>
                  <a:srgbClr val="000000"/>
                </a:solidFill>
                <a:effectLst/>
                <a:latin typeface="PalatinoLinotype-Roman"/>
                <a:ea typeface="Calibri" panose="020F0502020204030204" pitchFamily="34" charset="0"/>
                <a:cs typeface="Arial" panose="020B0604020202020204" pitchFamily="34" charset="0"/>
              </a:rPr>
              <a:t>nanosensor</a:t>
            </a:r>
            <a:r>
              <a:rPr lang="en-US" sz="1800" b="0" i="0" dirty="0">
                <a:solidFill>
                  <a:srgbClr val="000000"/>
                </a:solidFill>
                <a:effectLst/>
                <a:latin typeface="PalatinoLinotype-Roman"/>
                <a:ea typeface="Calibri" panose="020F0502020204030204" pitchFamily="34" charset="0"/>
                <a:cs typeface="Arial" panose="020B0604020202020204" pitchFamily="34" charset="0"/>
              </a:rPr>
              <a:t> for the detection of the pathogens, and other fields, including energy, and water purification. The unique properties of nanomaterials such as small size, large surface area, and reactivity provide good opportunities for its use in the agricultural sector. The applications of CNTs in the agricultural field include seed germination, early plant growth, and biosensor diagnostics and analysis.</a:t>
            </a:r>
          </a:p>
          <a:p>
            <a:pPr algn="just">
              <a:lnSpc>
                <a:spcPct val="107000"/>
              </a:lnSpc>
              <a:spcAft>
                <a:spcPts val="800"/>
              </a:spcAft>
            </a:pPr>
            <a:r>
              <a:rPr lang="en-US" sz="1800" b="0" i="0" dirty="0">
                <a:solidFill>
                  <a:srgbClr val="000000"/>
                </a:solidFill>
                <a:effectLst/>
                <a:latin typeface="PalatinoLinotype-Roman"/>
                <a:ea typeface="Calibri" panose="020F0502020204030204" pitchFamily="34" charset="0"/>
                <a:cs typeface="Arial" panose="020B0604020202020204" pitchFamily="34" charset="0"/>
              </a:rPr>
              <a:t>Among the different carbon allotropes, CNTs have attracted attention in transporting various drug molecules into the living cells</a:t>
            </a:r>
            <a:endParaRPr lang="uk-UA"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uk-UA"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0A9B8C1-A8E9-4E8C-8068-9304EE106373}" type="slidenum">
              <a:rPr lang="uk-UA" smtClean="0"/>
              <a:t>38</a:t>
            </a:fld>
            <a:endParaRPr lang="uk-UA"/>
          </a:p>
        </p:txBody>
      </p:sp>
    </p:spTree>
    <p:extLst>
      <p:ext uri="{BB962C8B-B14F-4D97-AF65-F5344CB8AC3E}">
        <p14:creationId xmlns:p14="http://schemas.microsoft.com/office/powerpoint/2010/main" val="543177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b="0" i="0" dirty="0">
                <a:solidFill>
                  <a:srgbClr val="000000"/>
                </a:solidFill>
                <a:effectLst/>
                <a:latin typeface="PalatinoLinotype-Roman"/>
                <a:ea typeface="Calibri" panose="020F0502020204030204" pitchFamily="34" charset="0"/>
                <a:cs typeface="Arial" panose="020B0604020202020204" pitchFamily="34" charset="0"/>
              </a:rPr>
              <a:t>Due to their ability to conduct electricity (about 100 times that of copper wires), CNTs are used to convert the electrical signals generated by target recognition. Their thermal conductivity is higher than diamond, and their strength approximately 100 times greater than steel. Last but not least, the ability of CNTs to cross biological membranes makes them used in vivo with minimal invasiveness. </a:t>
            </a:r>
          </a:p>
          <a:p>
            <a:pPr algn="just">
              <a:lnSpc>
                <a:spcPct val="107000"/>
              </a:lnSpc>
              <a:spcAft>
                <a:spcPts val="800"/>
              </a:spcAft>
            </a:pPr>
            <a:r>
              <a:rPr lang="en-US" sz="1800" b="0" i="0" dirty="0">
                <a:solidFill>
                  <a:srgbClr val="000000"/>
                </a:solidFill>
                <a:effectLst/>
                <a:latin typeface="PalatinoLinotype-Roman"/>
                <a:ea typeface="Calibri" panose="020F0502020204030204" pitchFamily="34" charset="0"/>
                <a:cs typeface="Arial" panose="020B0604020202020204" pitchFamily="34" charset="0"/>
              </a:rPr>
              <a:t>Different classes of CNT biosensors have been developed to probe a wide variety of cancer biomarkers. </a:t>
            </a:r>
          </a:p>
          <a:p>
            <a:pPr algn="just">
              <a:lnSpc>
                <a:spcPct val="107000"/>
              </a:lnSpc>
              <a:spcAft>
                <a:spcPts val="800"/>
              </a:spcAft>
            </a:pPr>
            <a:r>
              <a:rPr lang="en-US" sz="1800" b="0" i="0" dirty="0">
                <a:solidFill>
                  <a:srgbClr val="000000"/>
                </a:solidFill>
                <a:effectLst/>
                <a:latin typeface="PalatinoLinotype-Roman"/>
                <a:ea typeface="Calibri" panose="020F0502020204030204" pitchFamily="34" charset="0"/>
                <a:cs typeface="Arial" panose="020B0604020202020204" pitchFamily="34" charset="0"/>
              </a:rPr>
              <a:t>CNTs could potentially be used in prophylactic medicine for monitoring of fever or hyperthermia caused by specific pathogens. </a:t>
            </a:r>
          </a:p>
          <a:p>
            <a:pPr algn="just">
              <a:lnSpc>
                <a:spcPct val="107000"/>
              </a:lnSpc>
              <a:spcAft>
                <a:spcPts val="800"/>
              </a:spcAft>
            </a:pPr>
            <a:r>
              <a:rPr lang="en-US" sz="1800" b="0" i="0" dirty="0">
                <a:solidFill>
                  <a:srgbClr val="000000"/>
                </a:solidFill>
                <a:effectLst/>
                <a:latin typeface="PalatinoLinotype-Roman"/>
                <a:ea typeface="Calibri" panose="020F0502020204030204" pitchFamily="34" charset="0"/>
                <a:cs typeface="Arial" panose="020B0604020202020204" pitchFamily="34" charset="0"/>
              </a:rPr>
              <a:t>The biosensors developed with CNTs indicate regular steps of the distinct output signal for all concentration ranges compared with the control.</a:t>
            </a:r>
          </a:p>
          <a:p>
            <a:pPr marL="0" marR="0" lvl="0" indent="0" algn="just" defTabSz="914400" rtl="0" eaLnBrk="1" fontAlgn="auto" latinLnBrk="0" hangingPunct="1">
              <a:lnSpc>
                <a:spcPct val="107000"/>
              </a:lnSpc>
              <a:spcBef>
                <a:spcPts val="0"/>
              </a:spcBef>
              <a:spcAft>
                <a:spcPts val="800"/>
              </a:spcAft>
              <a:buClrTx/>
              <a:buSzTx/>
              <a:buFontTx/>
              <a:buNone/>
              <a:tabLst/>
              <a:defRPr/>
            </a:pPr>
            <a:endParaRPr lang="uk-UA"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uk-UA"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0A9B8C1-A8E9-4E8C-8068-9304EE106373}" type="slidenum">
              <a:rPr lang="uk-UA" smtClean="0"/>
              <a:t>39</a:t>
            </a:fld>
            <a:endParaRPr lang="uk-UA"/>
          </a:p>
        </p:txBody>
      </p:sp>
    </p:spTree>
    <p:extLst>
      <p:ext uri="{BB962C8B-B14F-4D97-AF65-F5344CB8AC3E}">
        <p14:creationId xmlns:p14="http://schemas.microsoft.com/office/powerpoint/2010/main" val="3064508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Due to its electronic structure, carbon forms a number of allotropic modifications. </a:t>
            </a:r>
            <a:r>
              <a:rPr lang="en-US" i="1" dirty="0">
                <a:solidFill>
                  <a:srgbClr val="FF0000"/>
                </a:solidFill>
                <a:latin typeface="Palatino Linotype" pitchFamily="18" charset="0"/>
              </a:rPr>
              <a:t>Allotropy</a:t>
            </a:r>
            <a:r>
              <a:rPr lang="en-US" dirty="0">
                <a:latin typeface="Palatino Linotype" pitchFamily="18" charset="0"/>
              </a:rPr>
              <a:t> is the property of some chemical elements to exist in two or more different forms (phases), known as allotropes. </a:t>
            </a:r>
            <a:r>
              <a:rPr lang="en-US" dirty="0">
                <a:solidFill>
                  <a:srgbClr val="0000FF"/>
                </a:solidFill>
                <a:latin typeface="Palatino Linotype" pitchFamily="18" charset="0"/>
              </a:rPr>
              <a:t>Allotropes have different structure</a:t>
            </a:r>
            <a:r>
              <a:rPr lang="en-US" dirty="0">
                <a:latin typeface="Palatino Linotype" pitchFamily="18" charset="0"/>
              </a:rPr>
              <a:t>: the atoms of the same element are bonded together in different manners.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Palatino Linotype" pitchFamily="18" charset="0"/>
              </a:rPr>
              <a:t>As a result, the different allotropes have different types of symmetry of crystal lattice. The allotropes of carbon include: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0000FF"/>
                </a:solidFill>
                <a:latin typeface="Palatino Linotype" pitchFamily="18" charset="0"/>
              </a:rPr>
              <a:t>diamond</a:t>
            </a:r>
            <a:r>
              <a:rPr lang="en-US" i="1" dirty="0">
                <a:latin typeface="Palatino Linotype" pitchFamily="18" charset="0"/>
              </a:rPr>
              <a:t> </a:t>
            </a:r>
            <a:r>
              <a:rPr lang="en-US" dirty="0">
                <a:latin typeface="Palatino Linotype" pitchFamily="18" charset="0"/>
              </a:rPr>
              <a:t>(the carbon atoms are bonded together to form a cubic lattice of tetrahedra), </a:t>
            </a:r>
            <a:r>
              <a:rPr lang="en-US" i="1" dirty="0">
                <a:solidFill>
                  <a:srgbClr val="0000FF"/>
                </a:solidFill>
                <a:latin typeface="Palatino Linotype" pitchFamily="18" charset="0"/>
              </a:rPr>
              <a:t>graphite</a:t>
            </a:r>
            <a:r>
              <a:rPr lang="en-US" i="1" dirty="0">
                <a:latin typeface="Palatino Linotype" pitchFamily="18" charset="0"/>
              </a:rPr>
              <a:t> </a:t>
            </a:r>
            <a:r>
              <a:rPr lang="en-US" dirty="0">
                <a:latin typeface="Palatino Linotype" pitchFamily="18" charset="0"/>
              </a:rPr>
              <a:t>(the carbon atoms are bonded together in sheets of a hexagonal lattice), </a:t>
            </a:r>
            <a:r>
              <a:rPr lang="en-US" i="1" dirty="0">
                <a:solidFill>
                  <a:srgbClr val="0000FF"/>
                </a:solidFill>
                <a:latin typeface="Palatino Linotype" pitchFamily="18" charset="0"/>
              </a:rPr>
              <a:t>graphene</a:t>
            </a:r>
            <a:r>
              <a:rPr lang="en-US" i="1" dirty="0">
                <a:latin typeface="Palatino Linotype" pitchFamily="18" charset="0"/>
              </a:rPr>
              <a:t> </a:t>
            </a:r>
            <a:r>
              <a:rPr lang="en-US" dirty="0">
                <a:latin typeface="Palatino Linotype" pitchFamily="18" charset="0"/>
              </a:rPr>
              <a:t>(single sheets of graphite), </a:t>
            </a:r>
            <a:r>
              <a:rPr lang="en-US" i="1" dirty="0">
                <a:solidFill>
                  <a:srgbClr val="0000FF"/>
                </a:solidFill>
                <a:latin typeface="Palatino Linotype" pitchFamily="18" charset="0"/>
              </a:rPr>
              <a:t>fullerenes</a:t>
            </a:r>
            <a:r>
              <a:rPr lang="en-US" dirty="0">
                <a:latin typeface="Palatino Linotype" pitchFamily="18" charset="0"/>
              </a:rPr>
              <a:t> (the carbon atoms are bonded together in spherical, tubular, or ellipsoidal formations). </a:t>
            </a:r>
            <a:r>
              <a:rPr lang="en-US" i="1" dirty="0">
                <a:solidFill>
                  <a:srgbClr val="0000FF"/>
                </a:solidFill>
                <a:latin typeface="Palatino Linotype" pitchFamily="18" charset="0"/>
              </a:rPr>
              <a:t>carbon nanotubes, Q-carbon, Carbyne, amorphous carbon, </a:t>
            </a:r>
            <a:r>
              <a:rPr lang="en-US" i="1" dirty="0" err="1">
                <a:solidFill>
                  <a:srgbClr val="0000FF"/>
                </a:solidFill>
                <a:latin typeface="Palatino Linotype" pitchFamily="18" charset="0"/>
              </a:rPr>
              <a:t>cyclocarbon</a:t>
            </a:r>
            <a:r>
              <a:rPr lang="en-US" i="1" dirty="0">
                <a:solidFill>
                  <a:srgbClr val="0000FF"/>
                </a:solidFill>
                <a:latin typeface="Palatino Linotype" pitchFamily="18" charset="0"/>
              </a:rPr>
              <a:t>, glassy carbon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0000FF"/>
                </a:solidFill>
                <a:latin typeface="Palatino Linotype" pitchFamily="18" charset="0"/>
              </a:rPr>
              <a:t>Each allotrope has the special properties but what </a:t>
            </a:r>
            <a:r>
              <a:rPr lang="en-GB" b="0" dirty="0">
                <a:solidFill>
                  <a:srgbClr val="0000FF"/>
                </a:solidFill>
                <a:latin typeface="Palatino Linotype" pitchFamily="18" charset="0"/>
                <a:ea typeface="Calibri" pitchFamily="34" charset="0"/>
                <a:cs typeface="Times New Roman" pitchFamily="18" charset="0"/>
              </a:rPr>
              <a:t>is the reason of structural variation </a:t>
            </a:r>
            <a:r>
              <a:rPr lang="en-US" b="0" dirty="0">
                <a:solidFill>
                  <a:srgbClr val="0000FF"/>
                </a:solidFill>
                <a:latin typeface="Palatino Linotype" pitchFamily="18" charset="0"/>
                <a:ea typeface="Calibri" pitchFamily="34" charset="0"/>
                <a:cs typeface="Times New Roman" pitchFamily="18" charset="0"/>
              </a:rPr>
              <a:t>and crucial (</a:t>
            </a:r>
            <a:r>
              <a:rPr lang="uk-UA" b="0" dirty="0" err="1">
                <a:solidFill>
                  <a:srgbClr val="0000FF"/>
                </a:solidFill>
                <a:latin typeface="Palatino Linotype" pitchFamily="18" charset="0"/>
                <a:ea typeface="Calibri" pitchFamily="34" charset="0"/>
                <a:cs typeface="Times New Roman" pitchFamily="18" charset="0"/>
              </a:rPr>
              <a:t>крушел</a:t>
            </a:r>
            <a:r>
              <a:rPr lang="uk-UA" b="0" dirty="0">
                <a:solidFill>
                  <a:srgbClr val="0000FF"/>
                </a:solidFill>
                <a:latin typeface="Palatino Linotype" pitchFamily="18" charset="0"/>
                <a:ea typeface="Calibri" pitchFamily="34" charset="0"/>
                <a:cs typeface="Times New Roman" pitchFamily="18" charset="0"/>
              </a:rPr>
              <a:t>)</a:t>
            </a:r>
            <a:r>
              <a:rPr lang="en-US" b="0" dirty="0">
                <a:solidFill>
                  <a:srgbClr val="0000FF"/>
                </a:solidFill>
                <a:latin typeface="Palatino Linotype" pitchFamily="18" charset="0"/>
                <a:ea typeface="Calibri" pitchFamily="34" charset="0"/>
                <a:cs typeface="Times New Roman" pitchFamily="18" charset="0"/>
              </a:rPr>
              <a:t> </a:t>
            </a:r>
            <a:r>
              <a:rPr lang="en-GB" b="0" dirty="0">
                <a:solidFill>
                  <a:srgbClr val="0000FF"/>
                </a:solidFill>
                <a:latin typeface="Palatino Linotype" pitchFamily="18" charset="0"/>
                <a:ea typeface="Calibri" pitchFamily="34" charset="0"/>
                <a:cs typeface="Times New Roman" pitchFamily="18" charset="0"/>
              </a:rPr>
              <a:t>changes in properties of different allotropes?</a:t>
            </a:r>
            <a:endParaRPr lang="uk-UA" b="0" i="0" dirty="0">
              <a:solidFill>
                <a:srgbClr val="0000FF"/>
              </a:solidFill>
              <a:latin typeface="Palatino Linotype"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Palatino Linotype" pitchFamily="18" charset="0"/>
            </a:endParaRPr>
          </a:p>
          <a:p>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4</a:t>
            </a:fld>
            <a:endParaRPr lang="uk-UA"/>
          </a:p>
        </p:txBody>
      </p:sp>
    </p:spTree>
    <p:extLst>
      <p:ext uri="{BB962C8B-B14F-4D97-AF65-F5344CB8AC3E}">
        <p14:creationId xmlns:p14="http://schemas.microsoft.com/office/powerpoint/2010/main" val="2063602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b="0" i="0" dirty="0">
                <a:solidFill>
                  <a:srgbClr val="000000"/>
                </a:solidFill>
                <a:effectLst/>
                <a:latin typeface="PalatinoLinotype-Roman"/>
                <a:ea typeface="Calibri" panose="020F0502020204030204" pitchFamily="34" charset="0"/>
                <a:cs typeface="Arial" panose="020B0604020202020204" pitchFamily="34" charset="0"/>
              </a:rPr>
              <a:t>Nanotechnology plays a vital role in water purification. CNTs can be used for the purification of wastewater. Adsorption and degradation is the key (</a:t>
            </a:r>
            <a:r>
              <a:rPr lang="uk-UA" sz="1800" b="0" i="0" dirty="0" err="1">
                <a:solidFill>
                  <a:srgbClr val="000000"/>
                </a:solidFill>
                <a:effectLst/>
                <a:latin typeface="PalatinoLinotype-Roman"/>
                <a:ea typeface="Calibri" panose="020F0502020204030204" pitchFamily="34" charset="0"/>
                <a:cs typeface="Arial" panose="020B0604020202020204" pitchFamily="34" charset="0"/>
              </a:rPr>
              <a:t>кі</a:t>
            </a:r>
            <a:r>
              <a:rPr lang="en-US" sz="1800" b="0" i="0" dirty="0">
                <a:solidFill>
                  <a:srgbClr val="000000"/>
                </a:solidFill>
                <a:effectLst/>
                <a:latin typeface="PalatinoLinotype-Roman"/>
                <a:ea typeface="Calibri" panose="020F0502020204030204" pitchFamily="34" charset="0"/>
                <a:cs typeface="Arial" panose="020B0604020202020204" pitchFamily="34" charset="0"/>
              </a:rPr>
              <a:t>) strategy for the removal of contaminant from the samples through CNTs. It is possible to target a specific contaminant through the well-modified CNTs. Design or modification of CNTs' properties may also assist in the separation of materials following the contaminant treatment process. Nanoparticle separation is simplified (</a:t>
            </a:r>
            <a:r>
              <a:rPr lang="uk-UA" sz="1800" b="0" i="0" dirty="0" err="1">
                <a:solidFill>
                  <a:srgbClr val="000000"/>
                </a:solidFill>
                <a:effectLst/>
                <a:latin typeface="PalatinoLinotype-Roman"/>
                <a:ea typeface="Calibri" panose="020F0502020204030204" pitchFamily="34" charset="0"/>
                <a:cs typeface="Arial" panose="020B0604020202020204" pitchFamily="34" charset="0"/>
              </a:rPr>
              <a:t>сімпліфайд</a:t>
            </a:r>
            <a:r>
              <a:rPr lang="en-US" sz="1800" b="0" i="0" dirty="0">
                <a:solidFill>
                  <a:srgbClr val="000000"/>
                </a:solidFill>
                <a:effectLst/>
                <a:latin typeface="PalatinoLinotype-Roman"/>
                <a:ea typeface="Calibri" panose="020F0502020204030204" pitchFamily="34" charset="0"/>
                <a:cs typeface="Arial" panose="020B0604020202020204" pitchFamily="34" charset="0"/>
              </a:rPr>
              <a:t>) by incorporating a magnetic component into CNTs. It is easy to control the potential and current in the electrochemical technique for wastewater treatment</a:t>
            </a:r>
            <a:endParaRPr lang="uk-UA"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0A9B8C1-A8E9-4E8C-8068-9304EE106373}" type="slidenum">
              <a:rPr lang="uk-UA" smtClean="0"/>
              <a:t>40</a:t>
            </a:fld>
            <a:endParaRPr lang="uk-UA"/>
          </a:p>
        </p:txBody>
      </p:sp>
    </p:spTree>
    <p:extLst>
      <p:ext uri="{BB962C8B-B14F-4D97-AF65-F5344CB8AC3E}">
        <p14:creationId xmlns:p14="http://schemas.microsoft.com/office/powerpoint/2010/main" val="154692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365125" algn="just"/>
            <a:r>
              <a:rPr lang="en-US" dirty="0">
                <a:latin typeface="Palatino Linotype" pitchFamily="18" charset="0"/>
              </a:rPr>
              <a:t>Fullerenes are also used in the medical field as photosensitizers in photodynamic therapy and antimicrobial agents.</a:t>
            </a:r>
          </a:p>
          <a:p>
            <a:pPr indent="365125" algn="just"/>
            <a:r>
              <a:rPr lang="en-US" dirty="0">
                <a:latin typeface="Palatino Linotype" pitchFamily="18" charset="0"/>
              </a:rPr>
              <a:t>It is also used in several biomedical applications including the design of high-performance MRI contrast agents, X-ray imaging contrast agents, photodynamic therapy, and drug and gene delivery.</a:t>
            </a:r>
          </a:p>
          <a:p>
            <a:pPr indent="365125" algn="just"/>
            <a:r>
              <a:rPr lang="en-US" dirty="0">
                <a:latin typeface="Palatino Linotype" pitchFamily="18" charset="0"/>
              </a:rPr>
              <a:t>C</a:t>
            </a:r>
            <a:r>
              <a:rPr lang="en-US" baseline="-25000" dirty="0">
                <a:latin typeface="Palatino Linotype" pitchFamily="18" charset="0"/>
              </a:rPr>
              <a:t>60</a:t>
            </a:r>
            <a:r>
              <a:rPr lang="en-US" dirty="0">
                <a:latin typeface="Palatino Linotype" pitchFamily="18" charset="0"/>
              </a:rPr>
              <a:t> is used in drug delivery systems and as a catalyst.</a:t>
            </a:r>
          </a:p>
          <a:p>
            <a:pPr indent="365125" algn="just"/>
            <a:r>
              <a:rPr lang="en-US" dirty="0">
                <a:latin typeface="Palatino Linotype" pitchFamily="18" charset="0"/>
              </a:rPr>
              <a:t>Some types of fullerenes can be used as gas absorbers.</a:t>
            </a:r>
          </a:p>
          <a:p>
            <a:pPr indent="365125" algn="just"/>
            <a:r>
              <a:rPr lang="en-US" dirty="0">
                <a:latin typeface="Palatino Linotype" pitchFamily="18" charset="0"/>
              </a:rPr>
              <a:t>Films based on C</a:t>
            </a:r>
            <a:r>
              <a:rPr lang="en-US" baseline="-25000" dirty="0">
                <a:latin typeface="Palatino Linotype" pitchFamily="18" charset="0"/>
              </a:rPr>
              <a:t>60 </a:t>
            </a:r>
            <a:r>
              <a:rPr lang="en-US" dirty="0">
                <a:latin typeface="Palatino Linotype" pitchFamily="18" charset="0"/>
              </a:rPr>
              <a:t>are used for photovoltaic applications and hydrogen gas storage material.</a:t>
            </a:r>
          </a:p>
          <a:p>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41</a:t>
            </a:fld>
            <a:endParaRPr lang="uk-UA"/>
          </a:p>
        </p:txBody>
      </p:sp>
    </p:spTree>
    <p:extLst>
      <p:ext uri="{BB962C8B-B14F-4D97-AF65-F5344CB8AC3E}">
        <p14:creationId xmlns:p14="http://schemas.microsoft.com/office/powerpoint/2010/main" val="7072475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2800" b="0" i="0" dirty="0">
                <a:solidFill>
                  <a:srgbClr val="374151"/>
                </a:solidFill>
                <a:effectLst/>
                <a:latin typeface="Söhne"/>
              </a:rPr>
              <a:t>Nanomaterials can be used in biosensors</a:t>
            </a:r>
            <a:r>
              <a:rPr lang="en-US" sz="1800" b="0" i="0" dirty="0">
                <a:solidFill>
                  <a:srgbClr val="000000"/>
                </a:solidFill>
                <a:effectLst/>
                <a:latin typeface="PalatinoLinotype-Roman"/>
                <a:ea typeface="Calibri" panose="020F0502020204030204" pitchFamily="34" charset="0"/>
                <a:cs typeface="Arial" panose="020B0604020202020204" pitchFamily="34" charset="0"/>
              </a:rPr>
              <a:t> to increase sensitivity and lower detection limits. A biosensor is a device that can measure the number of molecules in a solution containing measurable analytes using their reactive properties with a specific substance. The excellent physicochemical potential makes CNMs an ideal material for sensing applications to detect the pathogens. In comparison with the commercially available sensors such as metal oxides or silicon, CNTs-based biosensors have significant advantages, such as high sensitivity, excellent luminescence (</a:t>
            </a:r>
            <a:r>
              <a:rPr lang="uk-UA" sz="1800" b="0" i="0" dirty="0" err="1">
                <a:solidFill>
                  <a:srgbClr val="000000"/>
                </a:solidFill>
                <a:effectLst/>
                <a:latin typeface="PalatinoLinotype-Roman"/>
                <a:ea typeface="Calibri" panose="020F0502020204030204" pitchFamily="34" charset="0"/>
                <a:cs typeface="Arial" panose="020B0604020202020204" pitchFamily="34" charset="0"/>
              </a:rPr>
              <a:t>люменесенс</a:t>
            </a:r>
            <a:r>
              <a:rPr lang="en-US" sz="1800" b="0" i="0" dirty="0">
                <a:solidFill>
                  <a:srgbClr val="000000"/>
                </a:solidFill>
                <a:effectLst/>
                <a:latin typeface="PalatinoLinotype-Roman"/>
                <a:ea typeface="Calibri" panose="020F0502020204030204" pitchFamily="34" charset="0"/>
                <a:cs typeface="Arial" panose="020B0604020202020204" pitchFamily="34" charset="0"/>
              </a:rPr>
              <a:t>) properties, fast response time, and high stability.</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b="0" i="0" dirty="0">
                <a:solidFill>
                  <a:srgbClr val="000000"/>
                </a:solidFill>
                <a:effectLst/>
                <a:latin typeface="PalatinoLinotype-Roman"/>
                <a:ea typeface="Calibri" panose="020F0502020204030204" pitchFamily="34" charset="0"/>
                <a:cs typeface="Arial" panose="020B0604020202020204" pitchFamily="34" charset="0"/>
              </a:rPr>
              <a:t>This improved performance is associated with the small size of nanomaterials, which gives them a large surface/volume ratio. This high specific area allows immobilization of greater concentrations of bioreceptor units relative to biosensor surface/volume. </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In recent years, several graphene-based sensors and biosensors, or graphene-related materials, such as graphene oxide and reduced graphene oxide, were reported for analyses of compounds from environmental sources. Some examples are the detection of metal ions such as lead and cadmium, analyses of pesticides, food analyses, clinical applications, such as in the detection of glucose and drugs.</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In addition, graphene can form composites with other materials such as polymers, nanoparticles, and biomolecules, such as DNA, by physical adsorption or chemical bonding. As a result, by combining the thermal, electrical, and mechanical properties of graphene with the properties and functions of several other components, new materials and innovative analytical systems can be created, providing the sustainable progress of chemical analyses.</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Graphene oxide is capable of dynamically interacting with the probe and for the transduction of a specific response toward the target molecules. </a:t>
            </a:r>
          </a:p>
          <a:p>
            <a:pPr algn="just">
              <a:lnSpc>
                <a:spcPct val="107000"/>
              </a:lnSpc>
              <a:spcAft>
                <a:spcPts val="800"/>
              </a:spcAft>
            </a:pPr>
            <a:endParaRPr lang="uk-UA"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0A9B8C1-A8E9-4E8C-8068-9304EE106373}" type="slidenum">
              <a:rPr lang="uk-UA" smtClean="0"/>
              <a:t>42</a:t>
            </a:fld>
            <a:endParaRPr lang="uk-UA"/>
          </a:p>
        </p:txBody>
      </p:sp>
    </p:spTree>
    <p:extLst>
      <p:ext uri="{BB962C8B-B14F-4D97-AF65-F5344CB8AC3E}">
        <p14:creationId xmlns:p14="http://schemas.microsoft.com/office/powerpoint/2010/main" val="13183494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dirty="0">
                <a:effectLst/>
                <a:latin typeface="Palatino Linotype" panose="02040502050505030304" pitchFamily="18" charset="0"/>
                <a:ea typeface="Calibri" panose="020F0502020204030204" pitchFamily="34" charset="0"/>
                <a:cs typeface="Arial" panose="020B0604020202020204" pitchFamily="34" charset="0"/>
              </a:rPr>
              <a:t>Besides polyethylene, carbon materials can also be used to provide shielding from cosmic radiation.  </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dirty="0">
                <a:effectLst/>
                <a:latin typeface="Palatino Linotype" panose="02040502050505030304" pitchFamily="18" charset="0"/>
                <a:ea typeface="Calibri" panose="020F0502020204030204" pitchFamily="34" charset="0"/>
                <a:cs typeface="Arial" panose="020B0604020202020204" pitchFamily="34" charset="0"/>
              </a:rPr>
              <a:t>While pure graphite alone has better shielding properties than the often-used aluminum, its mechanical properties are poor, resulting in the necessity to improve them by adding materials with higher atomic number. Polyethylene as the low-Z material in this composite should be at the surface layer and interact firstly with the incident radiation, in this way enabling the building of a multi-layer composite from polyethylene and graphite which gives better radiation shielding, as simulated with a particle transport simulation code, taking into account solar particles, cosmic rays, protons, and electrons along the highly elliptical orbit. </a:t>
            </a:r>
          </a:p>
          <a:p>
            <a:pPr algn="just">
              <a:lnSpc>
                <a:spcPct val="107000"/>
              </a:lnSpc>
              <a:spcAft>
                <a:spcPts val="800"/>
              </a:spcAft>
            </a:pPr>
            <a:endParaRPr lang="en-US" sz="1800" dirty="0">
              <a:effectLst/>
              <a:latin typeface="Palatino Linotype" panose="02040502050505030304" pitchFamily="18" charset="0"/>
              <a:ea typeface="Calibri" panose="020F0502020204030204" pitchFamily="34" charset="0"/>
              <a:cs typeface="Arial" panose="020B0604020202020204" pitchFamily="34" charset="0"/>
            </a:endParaRPr>
          </a:p>
          <a:p>
            <a:pPr algn="just">
              <a:lnSpc>
                <a:spcPct val="107000"/>
              </a:lnSpc>
              <a:spcAft>
                <a:spcPts val="800"/>
              </a:spcAft>
            </a:pPr>
            <a:endParaRPr lang="uk-UA"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0A9B8C1-A8E9-4E8C-8068-9304EE106373}" type="slidenum">
              <a:rPr lang="uk-UA" smtClean="0"/>
              <a:t>43</a:t>
            </a:fld>
            <a:endParaRPr lang="uk-UA"/>
          </a:p>
        </p:txBody>
      </p:sp>
    </p:spTree>
    <p:extLst>
      <p:ext uri="{BB962C8B-B14F-4D97-AF65-F5344CB8AC3E}">
        <p14:creationId xmlns:p14="http://schemas.microsoft.com/office/powerpoint/2010/main" val="788614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Palatino Linotype" pitchFamily="18" charset="0"/>
              </a:rPr>
              <a:t>The last but not least. A few words about biochar.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Palatino Linotype" pitchFamily="18" charset="0"/>
              </a:rPr>
              <a:t>Biochar is obtained by burning organic material in a controlled  pyrolysis (burning without oxygen).  It is eco-friendly polyfunctional nanomaterial with very wide range of application from adsorbents and catalysts to supercapacitors and hydrogen-storage techniques. </a:t>
            </a:r>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44</a:t>
            </a:fld>
            <a:endParaRPr lang="uk-UA"/>
          </a:p>
        </p:txBody>
      </p:sp>
    </p:spTree>
    <p:extLst>
      <p:ext uri="{BB962C8B-B14F-4D97-AF65-F5344CB8AC3E}">
        <p14:creationId xmlns:p14="http://schemas.microsoft.com/office/powerpoint/2010/main" val="957174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biochar in our lab we produce the activated microporous carbon. This carbon mainly contains pores with the size less than 2 nm. </a:t>
            </a:r>
          </a:p>
          <a:p>
            <a:r>
              <a:rPr lang="en-US" dirty="0"/>
              <a:t>As a result, these materials have surface area in the range from </a:t>
            </a:r>
            <a:r>
              <a:rPr lang="en-US" dirty="0">
                <a:latin typeface="Palatino Linotype" pitchFamily="18" charset="0"/>
              </a:rPr>
              <a:t>1000 to 2000 m</a:t>
            </a:r>
            <a:r>
              <a:rPr lang="en-US" baseline="30000" dirty="0">
                <a:latin typeface="Palatino Linotype" pitchFamily="18" charset="0"/>
              </a:rPr>
              <a:t>2</a:t>
            </a:r>
            <a:r>
              <a:rPr lang="en-US" dirty="0">
                <a:latin typeface="Palatino Linotype" pitchFamily="18" charset="0"/>
              </a:rPr>
              <a:t>/g, when the theoretical limit is about 3700 m</a:t>
            </a:r>
            <a:r>
              <a:rPr lang="en-US" baseline="30000" dirty="0">
                <a:latin typeface="Palatino Linotype" pitchFamily="18" charset="0"/>
              </a:rPr>
              <a:t>2</a:t>
            </a:r>
            <a:r>
              <a:rPr lang="en-US" dirty="0">
                <a:latin typeface="Palatino Linotype" pitchFamily="18" charset="0"/>
              </a:rPr>
              <a:t>/g.</a:t>
            </a:r>
          </a:p>
          <a:p>
            <a:r>
              <a:rPr lang="en-US" dirty="0">
                <a:latin typeface="Palatino Linotype" pitchFamily="18" charset="0"/>
              </a:rPr>
              <a:t>We use two methods of preparing activated carbons using biochar as raw material: physical (steam) and chemical (bases or acids, carbon dioxide) activation. </a:t>
            </a:r>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45</a:t>
            </a:fld>
            <a:endParaRPr lang="uk-UA"/>
          </a:p>
        </p:txBody>
      </p:sp>
    </p:spTree>
    <p:extLst>
      <p:ext uri="{BB962C8B-B14F-4D97-AF65-F5344CB8AC3E}">
        <p14:creationId xmlns:p14="http://schemas.microsoft.com/office/powerpoint/2010/main" val="34964864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Porous carbon has extremely wide range of application - </a:t>
            </a:r>
            <a:r>
              <a:rPr lang="en-US" i="0" dirty="0">
                <a:solidFill>
                  <a:srgbClr val="0000FF"/>
                </a:solidFill>
                <a:latin typeface="Palatino Linotype" pitchFamily="18" charset="0"/>
              </a:rPr>
              <a:t>from medicine and industry  to energy storage devices.</a:t>
            </a:r>
          </a:p>
          <a:p>
            <a:r>
              <a:rPr lang="en-US" i="0" dirty="0">
                <a:solidFill>
                  <a:srgbClr val="0000FF"/>
                </a:solidFill>
                <a:latin typeface="Palatino Linotype" pitchFamily="18" charset="0"/>
              </a:rPr>
              <a:t>Combination of very high surface area and good electric conductivity with chemical stability allow us to fabricate the electrochemical energy storage devices that bridge a gap between conventional capacitors and batteries.  Its advantages are low cost and high specific power. </a:t>
            </a:r>
          </a:p>
          <a:p>
            <a:endParaRPr lang="uk-UA" i="0" dirty="0"/>
          </a:p>
        </p:txBody>
      </p:sp>
      <p:sp>
        <p:nvSpPr>
          <p:cNvPr id="4" name="Slide Number Placeholder 3"/>
          <p:cNvSpPr>
            <a:spLocks noGrp="1"/>
          </p:cNvSpPr>
          <p:nvPr>
            <p:ph type="sldNum" sz="quarter" idx="5"/>
          </p:nvPr>
        </p:nvSpPr>
        <p:spPr/>
        <p:txBody>
          <a:bodyPr/>
          <a:lstStyle/>
          <a:p>
            <a:fld id="{80A9B8C1-A8E9-4E8C-8068-9304EE106373}" type="slidenum">
              <a:rPr lang="uk-UA" smtClean="0"/>
              <a:t>46</a:t>
            </a:fld>
            <a:endParaRPr lang="uk-UA"/>
          </a:p>
        </p:txBody>
      </p:sp>
    </p:spTree>
    <p:extLst>
      <p:ext uri="{BB962C8B-B14F-4D97-AF65-F5344CB8AC3E}">
        <p14:creationId xmlns:p14="http://schemas.microsoft.com/office/powerpoint/2010/main" val="5506771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you may see a few photos that I took during research trips.</a:t>
            </a:r>
          </a:p>
          <a:p>
            <a:r>
              <a:rPr lang="en-US" dirty="0"/>
              <a:t>Here is a periodic table in Griffith Observatory in Los Angeles</a:t>
            </a:r>
            <a:r>
              <a:rPr lang="en-US"/>
              <a:t>, California, </a:t>
            </a:r>
            <a:r>
              <a:rPr lang="en-US" dirty="0"/>
              <a:t>and carbon in a cell of the table.</a:t>
            </a:r>
          </a:p>
          <a:p>
            <a:r>
              <a:rPr lang="en-US" dirty="0"/>
              <a:t>There is SEM image of activated carbon. And Cambridge Graphene Center, </a:t>
            </a:r>
            <a:r>
              <a:rPr lang="en-US" sz="1200" b="0" i="0" kern="1200" dirty="0">
                <a:solidFill>
                  <a:schemeClr val="tx1"/>
                </a:solidFill>
                <a:effectLst/>
                <a:latin typeface="+mn-lt"/>
                <a:ea typeface="+mn-ea"/>
                <a:cs typeface="+mn-cs"/>
              </a:rPr>
              <a:t>the mission of which is to investigate the science and technology of graphene, carbon allotropes, layered crystals and hybrid nanomaterials. </a:t>
            </a:r>
            <a:r>
              <a:rPr lang="en-US" dirty="0"/>
              <a:t> </a:t>
            </a:r>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47</a:t>
            </a:fld>
            <a:endParaRPr lang="uk-UA"/>
          </a:p>
        </p:txBody>
      </p:sp>
    </p:spTree>
    <p:extLst>
      <p:ext uri="{BB962C8B-B14F-4D97-AF65-F5344CB8AC3E}">
        <p14:creationId xmlns:p14="http://schemas.microsoft.com/office/powerpoint/2010/main" val="29760477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more about carbon materials, particularly graphene materials, you may use these references.</a:t>
            </a:r>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48</a:t>
            </a:fld>
            <a:endParaRPr lang="uk-UA"/>
          </a:p>
        </p:txBody>
      </p:sp>
    </p:spTree>
    <p:extLst>
      <p:ext uri="{BB962C8B-B14F-4D97-AF65-F5344CB8AC3E}">
        <p14:creationId xmlns:p14="http://schemas.microsoft.com/office/powerpoint/2010/main" val="39451144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50</a:t>
            </a:fld>
            <a:endParaRPr lang="uk-UA"/>
          </a:p>
        </p:txBody>
      </p:sp>
    </p:spTree>
    <p:extLst>
      <p:ext uri="{BB962C8B-B14F-4D97-AF65-F5344CB8AC3E}">
        <p14:creationId xmlns:p14="http://schemas.microsoft.com/office/powerpoint/2010/main" val="3941704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know, carbon atom consists of 6 protons, 6 neutrons (</a:t>
            </a:r>
            <a:r>
              <a:rPr lang="uk-UA" dirty="0" err="1"/>
              <a:t>ньютронс</a:t>
            </a:r>
            <a:r>
              <a:rPr lang="en-US" dirty="0"/>
              <a:t>) (C12 isotope), surrounded by 6 electrons. We remember that the Rutherford model of an atom (where the electrons are alike the planets of solar system) is only the basic one, but at the next level we should use terms of quantum mechanics about the electron as a wave packet distributed over certain orbitals. </a:t>
            </a:r>
          </a:p>
          <a:p>
            <a:r>
              <a:rPr lang="en-US" dirty="0">
                <a:latin typeface="Palatino Linotype" pitchFamily="18" charset="0"/>
              </a:rPr>
              <a:t>The electronic configuration of carbon is 1s² 2s² 2p².</a:t>
            </a:r>
          </a:p>
          <a:p>
            <a:r>
              <a:rPr lang="en-US" dirty="0">
                <a:latin typeface="Palatino Linotype" pitchFamily="18" charset="0"/>
              </a:rPr>
              <a:t>The 1s orbital is the lowest energy level. Since 1s can only hold two electrons the next 2 electrons for C goes in the 2s orbital, and it can also hold a maximum of two electrons. </a:t>
            </a:r>
          </a:p>
          <a:p>
            <a:r>
              <a:rPr lang="en-US" dirty="0">
                <a:latin typeface="Palatino Linotype" pitchFamily="18" charset="0"/>
              </a:rPr>
              <a:t>The 2p orbital is the third energy level, and it consists of three sub-levels: 2pₓ, 2pᵧ, and 2p</a:t>
            </a:r>
            <a:r>
              <a:rPr lang="en-US" baseline="-25000" dirty="0">
                <a:latin typeface="Palatino Linotype" pitchFamily="18" charset="0"/>
              </a:rPr>
              <a:t>z</a:t>
            </a:r>
            <a:r>
              <a:rPr lang="en-US" dirty="0">
                <a:latin typeface="Palatino Linotype" pitchFamily="18" charset="0"/>
              </a:rPr>
              <a:t>. </a:t>
            </a:r>
            <a:endParaRPr lang="uk-UA" dirty="0">
              <a:latin typeface="Palatino Linotype" pitchFamily="18" charset="0"/>
            </a:endParaRPr>
          </a:p>
          <a:p>
            <a:r>
              <a:rPr lang="en-US" dirty="0">
                <a:latin typeface="Palatino Linotype" pitchFamily="18" charset="0"/>
              </a:rPr>
              <a:t>Each of these sub-levels can hold a maximum of two electrons. In carbon atom two of the 2p orbitals (2pₓ and 2p</a:t>
            </a:r>
            <a:r>
              <a:rPr lang="en-US" baseline="-25000" dirty="0">
                <a:latin typeface="Palatino Linotype" pitchFamily="18" charset="0"/>
              </a:rPr>
              <a:t>y</a:t>
            </a:r>
            <a:r>
              <a:rPr lang="en-US" dirty="0">
                <a:latin typeface="Palatino Linotype" pitchFamily="18" charset="0"/>
              </a:rPr>
              <a:t>) hold one electron each, while the third 2p orbital (2p</a:t>
            </a:r>
            <a:r>
              <a:rPr lang="en-US" baseline="-25000" dirty="0">
                <a:latin typeface="Palatino Linotype" pitchFamily="18" charset="0"/>
              </a:rPr>
              <a:t>z</a:t>
            </a:r>
            <a:r>
              <a:rPr lang="en-US" dirty="0">
                <a:latin typeface="Palatino Linotype" pitchFamily="18" charset="0"/>
              </a:rPr>
              <a:t>) is empty.</a:t>
            </a:r>
          </a:p>
          <a:p>
            <a:r>
              <a:rPr lang="en-US" dirty="0">
                <a:latin typeface="Palatino Linotype" pitchFamily="18" charset="0"/>
              </a:rPr>
              <a:t>The electronic structure of carbon (1s² 2s² 2p²) accounts for the ability of carbon to form four covalent bonds, as it can share its four valence electrons with other atoms to achieve a stable electronic configuration.</a:t>
            </a:r>
          </a:p>
        </p:txBody>
      </p:sp>
      <p:sp>
        <p:nvSpPr>
          <p:cNvPr id="4" name="Slide Number Placeholder 3"/>
          <p:cNvSpPr>
            <a:spLocks noGrp="1"/>
          </p:cNvSpPr>
          <p:nvPr>
            <p:ph type="sldNum" sz="quarter" idx="5"/>
          </p:nvPr>
        </p:nvSpPr>
        <p:spPr/>
        <p:txBody>
          <a:bodyPr/>
          <a:lstStyle/>
          <a:p>
            <a:fld id="{80A9B8C1-A8E9-4E8C-8068-9304EE106373}" type="slidenum">
              <a:rPr lang="uk-UA" smtClean="0"/>
              <a:t>5</a:t>
            </a:fld>
            <a:endParaRPr lang="uk-UA"/>
          </a:p>
        </p:txBody>
      </p:sp>
    </p:spTree>
    <p:extLst>
      <p:ext uri="{BB962C8B-B14F-4D97-AF65-F5344CB8AC3E}">
        <p14:creationId xmlns:p14="http://schemas.microsoft.com/office/powerpoint/2010/main" val="3636612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the exited</a:t>
            </a:r>
            <a:r>
              <a:rPr lang="uk-UA" dirty="0"/>
              <a:t> (</a:t>
            </a:r>
            <a:r>
              <a:rPr lang="uk-UA" dirty="0" err="1"/>
              <a:t>іксайтед</a:t>
            </a:r>
            <a:r>
              <a:rPr lang="uk-UA" dirty="0"/>
              <a:t>)</a:t>
            </a:r>
            <a:r>
              <a:rPr lang="en-US" dirty="0"/>
              <a:t> state of atom? It </a:t>
            </a:r>
            <a:r>
              <a:rPr lang="en-US" dirty="0">
                <a:latin typeface="Palatino Linotype" pitchFamily="18" charset="0"/>
              </a:rPr>
              <a:t>is a state in which the total energy of the electrons can be lowered by transferring one or more electrons to different orbitals which are higher in energy.</a:t>
            </a:r>
            <a:endParaRPr lang="uk-UA" dirty="0">
              <a:latin typeface="Palatino Linotype"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step of energy optimization of carbon atom as a quantum system is an orbital hybridization. </a:t>
            </a:r>
            <a:r>
              <a:rPr lang="en-US" sz="1200" dirty="0">
                <a:latin typeface="Palatino Linotype" pitchFamily="18" charset="0"/>
              </a:rPr>
              <a:t>Hybridization is a concept that describes the mixing of atomic orbitals to form hybrid orbitals with </a:t>
            </a:r>
            <a:r>
              <a:rPr lang="en-US" sz="1200" i="1" dirty="0">
                <a:solidFill>
                  <a:srgbClr val="0000FF"/>
                </a:solidFill>
                <a:latin typeface="Palatino Linotype" pitchFamily="18" charset="0"/>
              </a:rPr>
              <a:t>different geometries and energies</a:t>
            </a:r>
            <a:r>
              <a:rPr lang="en-US" sz="1200" dirty="0">
                <a:latin typeface="Palatino Linotype" pitchFamily="18" charset="0"/>
              </a:rPr>
              <a:t>. </a:t>
            </a:r>
            <a:r>
              <a:rPr lang="en-US" sz="1200" i="0" dirty="0">
                <a:solidFill>
                  <a:srgbClr val="FF0000"/>
                </a:solidFill>
                <a:latin typeface="Palatino Linotype" pitchFamily="18" charset="0"/>
              </a:rPr>
              <a:t>This hybridization occurs when atoms bond together to form more energetically favorable configuration</a:t>
            </a:r>
            <a:r>
              <a:rPr lang="en-US" sz="1200" i="0" dirty="0">
                <a:latin typeface="Palatino Linotype" pitchFamily="18" charset="0"/>
              </a:rPr>
              <a:t>. So, the hybridization predicts the certain symmetry of atomic spatial distribution.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Palatino Linotype" pitchFamily="18" charset="0"/>
              </a:rPr>
              <a:t>There are 3 options of hybridization of 2s and 2p orbitals, which are known as </a:t>
            </a:r>
            <a:r>
              <a:rPr lang="en-US" sz="1200" i="0" dirty="0" err="1">
                <a:latin typeface="Palatino Linotype" pitchFamily="18" charset="0"/>
              </a:rPr>
              <a:t>sp</a:t>
            </a:r>
            <a:r>
              <a:rPr lang="en-US" sz="1200" i="0" dirty="0">
                <a:latin typeface="Palatino Linotype" pitchFamily="18" charset="0"/>
              </a:rPr>
              <a:t>, sp2, and sp3 and correspond to formation of 2, 3 or 4 hybridized orbitals.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Palatino Linotype" pitchFamily="18" charset="0"/>
              </a:rPr>
              <a:t>Each hybridized orbital has spatial geometry like asymmetrical </a:t>
            </a:r>
            <a:r>
              <a:rPr lang="en-US" b="0" i="0" dirty="0">
                <a:solidFill>
                  <a:srgbClr val="374151"/>
                </a:solidFill>
                <a:effectLst/>
                <a:latin typeface="Söhne"/>
              </a:rPr>
              <a:t>dumbbell</a:t>
            </a:r>
            <a:r>
              <a:rPr lang="en-US" sz="1200" b="0" i="0" dirty="0">
                <a:solidFill>
                  <a:srgbClr val="374151"/>
                </a:solidFill>
                <a:effectLst/>
                <a:latin typeface="Palatino Linotype" pitchFamily="18" charset="0"/>
              </a:rPr>
              <a:t> (</a:t>
            </a:r>
            <a:r>
              <a:rPr lang="uk-UA" sz="1200" b="0" i="0" dirty="0" err="1">
                <a:solidFill>
                  <a:srgbClr val="374151"/>
                </a:solidFill>
                <a:effectLst/>
                <a:latin typeface="Palatino Linotype" pitchFamily="18" charset="0"/>
              </a:rPr>
              <a:t>дамбел</a:t>
            </a:r>
            <a:r>
              <a:rPr lang="en-US" sz="1200" b="0" i="0" dirty="0">
                <a:solidFill>
                  <a:srgbClr val="374151"/>
                </a:solidFill>
                <a:effectLst/>
                <a:latin typeface="Palatino Linotype" pitchFamily="18" charset="0"/>
              </a:rPr>
              <a:t>)</a:t>
            </a:r>
            <a:endParaRPr lang="en-US" sz="1200" i="0" dirty="0">
              <a:latin typeface="Palatino Linotype"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latin typeface="Palatino Linotype"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i="0" dirty="0">
              <a:latin typeface="Palatino Linotype"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alatino Linotype" pitchFamily="18" charset="0"/>
            </a:endParaRPr>
          </a:p>
          <a:p>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6</a:t>
            </a:fld>
            <a:endParaRPr lang="uk-UA"/>
          </a:p>
        </p:txBody>
      </p:sp>
    </p:spTree>
    <p:extLst>
      <p:ext uri="{BB962C8B-B14F-4D97-AF65-F5344CB8AC3E}">
        <p14:creationId xmlns:p14="http://schemas.microsoft.com/office/powerpoint/2010/main" val="700112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alatino Linotype" pitchFamily="18" charset="0"/>
              </a:rPr>
              <a:t>Each </a:t>
            </a:r>
            <a:r>
              <a:rPr lang="en-US" sz="1200" i="1" dirty="0">
                <a:solidFill>
                  <a:srgbClr val="0000FF"/>
                </a:solidFill>
                <a:latin typeface="Palatino Linotype" pitchFamily="18" charset="0"/>
              </a:rPr>
              <a:t>sp</a:t>
            </a:r>
            <a:r>
              <a:rPr lang="en-US" sz="1200" i="1" baseline="30000" dirty="0">
                <a:solidFill>
                  <a:srgbClr val="0000FF"/>
                </a:solidFill>
                <a:latin typeface="Palatino Linotype" pitchFamily="18" charset="0"/>
              </a:rPr>
              <a:t>3</a:t>
            </a:r>
            <a:r>
              <a:rPr lang="en-US" sz="1200" i="1" dirty="0">
                <a:solidFill>
                  <a:srgbClr val="0000FF"/>
                </a:solidFill>
                <a:latin typeface="Palatino Linotype" pitchFamily="18" charset="0"/>
              </a:rPr>
              <a:t>-hybridized </a:t>
            </a:r>
            <a:r>
              <a:rPr lang="uk-UA" sz="1200" dirty="0">
                <a:latin typeface="Palatino Linotype" pitchFamily="18" charset="0"/>
              </a:rPr>
              <a:t>(</a:t>
            </a:r>
            <a:r>
              <a:rPr lang="uk-UA" sz="1200" dirty="0" err="1">
                <a:latin typeface="Palatino Linotype" pitchFamily="18" charset="0"/>
              </a:rPr>
              <a:t>хайбридайзд</a:t>
            </a:r>
            <a:r>
              <a:rPr lang="uk-UA" sz="1200" dirty="0">
                <a:latin typeface="Palatino Linotype" pitchFamily="18" charset="0"/>
              </a:rPr>
              <a:t>) </a:t>
            </a:r>
            <a:r>
              <a:rPr lang="en-US" sz="1200" dirty="0">
                <a:latin typeface="Palatino Linotype" pitchFamily="18" charset="0"/>
              </a:rPr>
              <a:t> orbital has an electron, and the electrons repel each other. To minimize repulsion between electrons, the</a:t>
            </a:r>
            <a:r>
              <a:rPr lang="en-US" sz="1200" i="1" dirty="0">
                <a:solidFill>
                  <a:srgbClr val="0000FF"/>
                </a:solidFill>
                <a:latin typeface="Palatino Linotype" pitchFamily="18" charset="0"/>
              </a:rPr>
              <a:t> four sp</a:t>
            </a:r>
            <a:r>
              <a:rPr lang="en-US" sz="1200" i="1" baseline="30000" dirty="0">
                <a:solidFill>
                  <a:srgbClr val="0000FF"/>
                </a:solidFill>
                <a:latin typeface="Palatino Linotype" pitchFamily="18" charset="0"/>
              </a:rPr>
              <a:t>3</a:t>
            </a:r>
            <a:r>
              <a:rPr lang="en-US" sz="1200" i="1" dirty="0">
                <a:solidFill>
                  <a:srgbClr val="0000FF"/>
                </a:solidFill>
                <a:latin typeface="Palatino Linotype" pitchFamily="18" charset="0"/>
              </a:rPr>
              <a:t>-hybridized orbitals</a:t>
            </a:r>
            <a:r>
              <a:rPr lang="en-US" sz="1200" dirty="0">
                <a:latin typeface="Palatino Linotype" pitchFamily="18" charset="0"/>
              </a:rPr>
              <a:t> are arranged around the carbon nucleus so that they are as far away as possible from each other, resulting in the </a:t>
            </a:r>
            <a:r>
              <a:rPr lang="en-US" sz="1200" i="1" dirty="0">
                <a:solidFill>
                  <a:srgbClr val="0000FF"/>
                </a:solidFill>
                <a:latin typeface="Palatino Linotype" pitchFamily="18" charset="0"/>
              </a:rPr>
              <a:t>tetrahedral arrangement</a:t>
            </a:r>
            <a:r>
              <a:rPr lang="en-US" sz="1200" dirty="0">
                <a:solidFill>
                  <a:srgbClr val="0000FF"/>
                </a:solidFill>
                <a:latin typeface="Palatino Linotype" pitchFamily="18" charset="0"/>
              </a:rPr>
              <a:t> </a:t>
            </a:r>
            <a:r>
              <a:rPr lang="en-US" sz="1200" dirty="0">
                <a:latin typeface="Palatino Linotype" pitchFamily="18" charset="0"/>
              </a:rPr>
              <a:t>of the four sp</a:t>
            </a:r>
            <a:r>
              <a:rPr lang="en-US" sz="1200" baseline="30000" dirty="0">
                <a:latin typeface="Palatino Linotype" pitchFamily="18" charset="0"/>
              </a:rPr>
              <a:t>3</a:t>
            </a:r>
            <a:r>
              <a:rPr lang="en-US" sz="1200" dirty="0">
                <a:latin typeface="Palatino Linotype" pitchFamily="18" charset="0"/>
              </a:rPr>
              <a:t>-hybridized orbitals around the carbon nucleus</a:t>
            </a:r>
            <a:endParaRPr lang="uk-UA" sz="1200" dirty="0">
              <a:latin typeface="Palatino Linotype"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alatino Linotype"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alatino Linotype" pitchFamily="18" charset="0"/>
              </a:rPr>
              <a:t>To minimize repulsion between electrons, the </a:t>
            </a:r>
            <a:r>
              <a:rPr lang="en-US" sz="1200" i="1" dirty="0">
                <a:solidFill>
                  <a:srgbClr val="0000FF"/>
                </a:solidFill>
                <a:latin typeface="Palatino Linotype" pitchFamily="18" charset="0"/>
              </a:rPr>
              <a:t>three sp</a:t>
            </a:r>
            <a:r>
              <a:rPr lang="en-US" sz="1200" i="1" baseline="30000" dirty="0">
                <a:solidFill>
                  <a:srgbClr val="0000FF"/>
                </a:solidFill>
                <a:latin typeface="Palatino Linotype" pitchFamily="18" charset="0"/>
              </a:rPr>
              <a:t>2</a:t>
            </a:r>
            <a:r>
              <a:rPr lang="en-US" sz="1200" i="1" dirty="0">
                <a:solidFill>
                  <a:srgbClr val="0000FF"/>
                </a:solidFill>
                <a:latin typeface="Palatino Linotype" pitchFamily="18" charset="0"/>
              </a:rPr>
              <a:t>-hybridized </a:t>
            </a:r>
            <a:r>
              <a:rPr lang="en-US" sz="1200" dirty="0">
                <a:latin typeface="Palatino Linotype" pitchFamily="18" charset="0"/>
              </a:rPr>
              <a:t>orbitals are arranged around the carbon nucleus so that they are as far apart as possible, resulting in their planar </a:t>
            </a:r>
            <a:r>
              <a:rPr lang="en-US" sz="1200" i="1" dirty="0">
                <a:solidFill>
                  <a:srgbClr val="0000FF"/>
                </a:solidFill>
                <a:latin typeface="Palatino Linotype" pitchFamily="18" charset="0"/>
              </a:rPr>
              <a:t>trigonal arrangement</a:t>
            </a:r>
            <a:r>
              <a:rPr lang="en-US" sz="1200" dirty="0">
                <a:latin typeface="Palatino Linotype" pitchFamily="18" charset="0"/>
              </a:rPr>
              <a:t>. The 2p orbital that did not participate in hybridization has one electron. Again, to minimize the repulsion between electrons, it positions itself to be as far away from each sp2-hybridized orbital as possible, which results in the 2p orbital perpendicular to each sp2-hybridized orbital.</a:t>
            </a:r>
            <a:endParaRPr lang="uk-UA" sz="1200" dirty="0">
              <a:latin typeface="Palatino Linotype"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alatino Linotype"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alatino Linotype" pitchFamily="18" charset="0"/>
              </a:rPr>
              <a:t>To minimize repulsion between electrons, the two </a:t>
            </a:r>
            <a:r>
              <a:rPr lang="en-US" sz="1200" dirty="0" err="1">
                <a:solidFill>
                  <a:srgbClr val="0000FF"/>
                </a:solidFill>
                <a:latin typeface="Palatino Linotype" pitchFamily="18" charset="0"/>
              </a:rPr>
              <a:t>sp</a:t>
            </a:r>
            <a:r>
              <a:rPr lang="en-US" sz="1200" dirty="0">
                <a:solidFill>
                  <a:srgbClr val="0000FF"/>
                </a:solidFill>
                <a:latin typeface="Palatino Linotype" pitchFamily="18" charset="0"/>
              </a:rPr>
              <a:t>-hybridized</a:t>
            </a:r>
            <a:r>
              <a:rPr lang="en-US" sz="1200" dirty="0">
                <a:latin typeface="Palatino Linotype" pitchFamily="18" charset="0"/>
              </a:rPr>
              <a:t> orbitals are arranged around the carbon nucleus so that they are as far away as possible, resulting in their </a:t>
            </a:r>
            <a:r>
              <a:rPr lang="en-US" sz="1200" dirty="0">
                <a:solidFill>
                  <a:srgbClr val="0000FF"/>
                </a:solidFill>
                <a:latin typeface="Palatino Linotype" pitchFamily="18" charset="0"/>
              </a:rPr>
              <a:t>linear arrangement</a:t>
            </a:r>
            <a:r>
              <a:rPr lang="en-US" sz="1200" dirty="0">
                <a:latin typeface="Palatino Linotype" pitchFamily="18" charset="0"/>
              </a:rPr>
              <a:t>. Two 2p orbitals that did not participate in hybridization and are perpendicular to each other have one electron each. Again, to minimize repulsion between electrons, they are arranged to be as far away from each </a:t>
            </a:r>
            <a:r>
              <a:rPr lang="en-US" sz="1200" dirty="0" err="1">
                <a:latin typeface="Palatino Linotype" pitchFamily="18" charset="0"/>
              </a:rPr>
              <a:t>sp</a:t>
            </a:r>
            <a:r>
              <a:rPr lang="en-US" sz="1200" dirty="0">
                <a:latin typeface="Palatino Linotype" pitchFamily="18" charset="0"/>
              </a:rPr>
              <a:t>-hybridized orbital as possible.</a:t>
            </a:r>
            <a:endParaRPr lang="uk-UA" dirty="0"/>
          </a:p>
          <a:p>
            <a:endParaRPr lang="en-US" dirty="0"/>
          </a:p>
          <a:p>
            <a:r>
              <a:rPr lang="en-US" dirty="0"/>
              <a:t>So, now we understand the reason for different types of crystal symmetry formation. And this reason is energy optimization of the system where major component is electrostatic energy. At the same time, we must consider the other components of energy of the system – energy of unsatisfied chemical bonds and surface energy.</a:t>
            </a:r>
          </a:p>
        </p:txBody>
      </p:sp>
      <p:sp>
        <p:nvSpPr>
          <p:cNvPr id="4" name="Slide Number Placeholder 3"/>
          <p:cNvSpPr>
            <a:spLocks noGrp="1"/>
          </p:cNvSpPr>
          <p:nvPr>
            <p:ph type="sldNum" sz="quarter" idx="5"/>
          </p:nvPr>
        </p:nvSpPr>
        <p:spPr/>
        <p:txBody>
          <a:bodyPr/>
          <a:lstStyle/>
          <a:p>
            <a:fld id="{80A9B8C1-A8E9-4E8C-8068-9304EE106373}" type="slidenum">
              <a:rPr lang="uk-UA" smtClean="0"/>
              <a:t>7</a:t>
            </a:fld>
            <a:endParaRPr lang="uk-UA"/>
          </a:p>
        </p:txBody>
      </p:sp>
    </p:spTree>
    <p:extLst>
      <p:ext uri="{BB962C8B-B14F-4D97-AF65-F5344CB8AC3E}">
        <p14:creationId xmlns:p14="http://schemas.microsoft.com/office/powerpoint/2010/main" val="165493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Finding the balance between these kinds of total energy under different condition (temperature, pressure) causes nucleation and growth of nuclei with different crystal 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most stable forms of crystal ordered carbon are graphite and diamond. But </a:t>
            </a:r>
            <a:r>
              <a:rPr lang="en-US" dirty="0">
                <a:latin typeface="Palatino Linotype" pitchFamily="18" charset="0"/>
              </a:rPr>
              <a:t>the different geometry of the hybridized orbitals can result in linear (1-dimensional), planar (2-dimensional) or tetrahedral (3-dimensional) spatial organization of crystal and amorphous allotropes of carbon. Graphite and diamond correspond to sp2 and sp3 hybridization, respectively, but finding the balance between components of energy can lead to formation of more complex forms like fullerenes or nanotubes. </a:t>
            </a:r>
            <a:endParaRPr lang="uk-UA" dirty="0">
              <a:latin typeface="Palatino Linotype"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uk-UA" dirty="0"/>
          </a:p>
          <a:p>
            <a:r>
              <a:rPr lang="en-US" dirty="0"/>
              <a:t>In some cases, the formation of amorphous form of carbon with mixed type of hybridization is more favorable. So, the phase diagram of carbon that composed of only 4 phase regions is only approximated. The reality is more complicated.</a:t>
            </a:r>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8</a:t>
            </a:fld>
            <a:endParaRPr lang="uk-UA"/>
          </a:p>
        </p:txBody>
      </p:sp>
    </p:spTree>
    <p:extLst>
      <p:ext uri="{BB962C8B-B14F-4D97-AF65-F5344CB8AC3E}">
        <p14:creationId xmlns:p14="http://schemas.microsoft.com/office/powerpoint/2010/main" val="776152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make a brief overview of some most important carbon allotropes. </a:t>
            </a:r>
          </a:p>
          <a:p>
            <a:r>
              <a:rPr lang="en-US" dirty="0"/>
              <a:t>Let’s start with diamond. As you know, diamond has tetrahedral arrangement of atoms corresponding to sp3-hybridization. As a result, we obtain the densest form of carbon, in which all valance electrons are involved in bond 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dirty="0">
                <a:solidFill>
                  <a:srgbClr val="262626"/>
                </a:solidFill>
                <a:latin typeface="Palatino Linotype" pitchFamily="18" charset="0"/>
              </a:rPr>
              <a:t>there is no lone pair of electrons, due to this, diamond has a very low electrical conductivity as well as wide band gap. It is transparent for visual range of light spectrum and insoluble in all solvents.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62626"/>
                </a:solidFill>
                <a:latin typeface="Palatino Linotype" pitchFamily="18" charset="0"/>
              </a:rPr>
              <a:t>It is unexpected, but these properties – optical and chemical -  have the same reason – characteristics of electronic 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62626"/>
                </a:solidFill>
                <a:latin typeface="Palatino Linotype" pitchFamily="18" charset="0"/>
              </a:rPr>
              <a:t>Diamond is the hardest natural substance. It has quite high melting point of 3843K, but it is flammable (</a:t>
            </a:r>
            <a:r>
              <a:rPr lang="uk-UA" dirty="0" err="1">
                <a:solidFill>
                  <a:srgbClr val="262626"/>
                </a:solidFill>
                <a:latin typeface="Palatino Linotype" pitchFamily="18" charset="0"/>
              </a:rPr>
              <a:t>флемабл</a:t>
            </a:r>
            <a:r>
              <a:rPr lang="en-US" dirty="0">
                <a:solidFill>
                  <a:srgbClr val="262626"/>
                </a:solidFill>
                <a:latin typeface="Palatino Linotype" pitchFamily="18" charset="0"/>
              </a:rPr>
              <a:t>) and can be oxidized directly into carbon dioxide.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62626"/>
                </a:solidFill>
                <a:latin typeface="Palatino Linotype" pitchFamily="18" charset="0"/>
              </a:rPr>
              <a:t>Dimond can be burnt without residue</a:t>
            </a:r>
            <a:r>
              <a:rPr lang="uk-UA" dirty="0">
                <a:solidFill>
                  <a:srgbClr val="262626"/>
                </a:solidFill>
                <a:latin typeface="Palatino Linotype" pitchFamily="18" charset="0"/>
              </a:rPr>
              <a:t> (</a:t>
            </a:r>
            <a:r>
              <a:rPr lang="uk-UA" dirty="0" err="1">
                <a:solidFill>
                  <a:srgbClr val="262626"/>
                </a:solidFill>
                <a:latin typeface="Palatino Linotype" pitchFamily="18" charset="0"/>
              </a:rPr>
              <a:t>ресідью</a:t>
            </a:r>
            <a:r>
              <a:rPr lang="uk-UA" dirty="0">
                <a:solidFill>
                  <a:srgbClr val="262626"/>
                </a:solidFill>
                <a:latin typeface="Palatino Linotype" pitchFamily="18" charset="0"/>
              </a:rPr>
              <a:t>)</a:t>
            </a:r>
            <a:r>
              <a:rPr lang="en-US" dirty="0">
                <a:solidFill>
                  <a:srgbClr val="262626"/>
                </a:solidFill>
                <a:latin typeface="Palatino Linotype"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62626"/>
                </a:solidFill>
                <a:latin typeface="Palatino Linotype" pitchFamily="18" charset="0"/>
              </a:rPr>
              <a:t>Diamond has a very high refractive index, and It is a good heat conductor. It is the result of electronic structure too.</a:t>
            </a:r>
            <a:endParaRPr lang="uk-UA" dirty="0">
              <a:latin typeface="Palatino Linotype"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262626"/>
              </a:solidFill>
              <a:latin typeface="Palatino Linotype" pitchFamily="18" charset="0"/>
            </a:endParaRPr>
          </a:p>
          <a:p>
            <a:endParaRPr lang="uk-UA" dirty="0"/>
          </a:p>
        </p:txBody>
      </p:sp>
      <p:sp>
        <p:nvSpPr>
          <p:cNvPr id="4" name="Slide Number Placeholder 3"/>
          <p:cNvSpPr>
            <a:spLocks noGrp="1"/>
          </p:cNvSpPr>
          <p:nvPr>
            <p:ph type="sldNum" sz="quarter" idx="5"/>
          </p:nvPr>
        </p:nvSpPr>
        <p:spPr/>
        <p:txBody>
          <a:bodyPr/>
          <a:lstStyle/>
          <a:p>
            <a:fld id="{80A9B8C1-A8E9-4E8C-8068-9304EE106373}" type="slidenum">
              <a:rPr lang="uk-UA" smtClean="0"/>
              <a:t>9</a:t>
            </a:fld>
            <a:endParaRPr lang="uk-UA"/>
          </a:p>
        </p:txBody>
      </p:sp>
    </p:spTree>
    <p:extLst>
      <p:ext uri="{BB962C8B-B14F-4D97-AF65-F5344CB8AC3E}">
        <p14:creationId xmlns:p14="http://schemas.microsoft.com/office/powerpoint/2010/main" val="3747007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0EA5A4-3DC3-7A28-C532-9A4637CEA886}"/>
              </a:ext>
            </a:extLst>
          </p:cNvPr>
          <p:cNvSpPr/>
          <p:nvPr userDrawn="1"/>
        </p:nvSpPr>
        <p:spPr>
          <a:xfrm>
            <a:off x="0" y="2281881"/>
            <a:ext cx="12191999" cy="4576118"/>
          </a:xfrm>
          <a:prstGeom prst="rect">
            <a:avLst/>
          </a:prstGeom>
          <a:solidFill>
            <a:srgbClr val="059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Title 1">
            <a:extLst>
              <a:ext uri="{FF2B5EF4-FFF2-40B4-BE49-F238E27FC236}">
                <a16:creationId xmlns:a16="http://schemas.microsoft.com/office/drawing/2014/main" id="{62294B45-5E01-4D24-2AD5-43CCA4DB853D}"/>
              </a:ext>
            </a:extLst>
          </p:cNvPr>
          <p:cNvSpPr>
            <a:spLocks noGrp="1"/>
          </p:cNvSpPr>
          <p:nvPr>
            <p:ph type="ctrTitle" hasCustomPrompt="1"/>
          </p:nvPr>
        </p:nvSpPr>
        <p:spPr>
          <a:xfrm>
            <a:off x="1495425" y="2804166"/>
            <a:ext cx="9201149" cy="1315452"/>
          </a:xfrm>
        </p:spPr>
        <p:txBody>
          <a:bodyPr anchor="ctr">
            <a:noAutofit/>
          </a:bodyPr>
          <a:lstStyle>
            <a:lvl1pPr marL="0" indent="0" algn="l">
              <a:buFont typeface="+mj-lt"/>
              <a:buNone/>
              <a:defRPr sz="3600" b="1">
                <a:solidFill>
                  <a:schemeClr val="bg1"/>
                </a:solidFill>
                <a:latin typeface="Trebuchet MS" panose="020B0603020202020204" pitchFamily="34" charset="0"/>
              </a:defRPr>
            </a:lvl1pPr>
          </a:lstStyle>
          <a:p>
            <a:r>
              <a:rPr lang="sl-SI" dirty="0"/>
              <a:t>Title of</a:t>
            </a:r>
            <a:br>
              <a:rPr lang="sl-SI" dirty="0"/>
            </a:br>
            <a:r>
              <a:rPr lang="sl-SI" dirty="0"/>
              <a:t>the presentation</a:t>
            </a:r>
          </a:p>
        </p:txBody>
      </p:sp>
      <p:sp>
        <p:nvSpPr>
          <p:cNvPr id="23" name="Subtitle 2">
            <a:extLst>
              <a:ext uri="{FF2B5EF4-FFF2-40B4-BE49-F238E27FC236}">
                <a16:creationId xmlns:a16="http://schemas.microsoft.com/office/drawing/2014/main" id="{4118EE7B-0608-77B1-057A-DD1193E5D996}"/>
              </a:ext>
            </a:extLst>
          </p:cNvPr>
          <p:cNvSpPr>
            <a:spLocks noGrp="1"/>
          </p:cNvSpPr>
          <p:nvPr>
            <p:ph type="subTitle" idx="1" hasCustomPrompt="1"/>
          </p:nvPr>
        </p:nvSpPr>
        <p:spPr>
          <a:xfrm>
            <a:off x="1495425" y="4147487"/>
            <a:ext cx="9201149" cy="890999"/>
          </a:xfrm>
        </p:spPr>
        <p:txBody>
          <a:bodyPr anchor="ctr">
            <a:normAutofit/>
          </a:bodyPr>
          <a:lstStyle>
            <a:lvl1pPr marL="0" indent="0" algn="l">
              <a:buNone/>
              <a:defRPr sz="1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dirty="0"/>
              <a:t>Name of the speaker</a:t>
            </a:r>
          </a:p>
          <a:p>
            <a:r>
              <a:rPr lang="sl-SI" dirty="0"/>
              <a:t>Institution</a:t>
            </a:r>
          </a:p>
        </p:txBody>
      </p:sp>
      <p:pic>
        <p:nvPicPr>
          <p:cNvPr id="5" name="Graphic 4">
            <a:extLst>
              <a:ext uri="{FF2B5EF4-FFF2-40B4-BE49-F238E27FC236}">
                <a16:creationId xmlns:a16="http://schemas.microsoft.com/office/drawing/2014/main" id="{2CFC1C33-A1F8-DD96-8537-BB86306996A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1074" y="817561"/>
            <a:ext cx="4342818" cy="720504"/>
          </a:xfrm>
          <a:prstGeom prst="rect">
            <a:avLst/>
          </a:prstGeom>
        </p:spPr>
      </p:pic>
      <p:sp>
        <p:nvSpPr>
          <p:cNvPr id="6" name="Subtitle 2">
            <a:extLst>
              <a:ext uri="{FF2B5EF4-FFF2-40B4-BE49-F238E27FC236}">
                <a16:creationId xmlns:a16="http://schemas.microsoft.com/office/drawing/2014/main" id="{25EC3759-B180-5F42-2417-D11E62D4AD8C}"/>
              </a:ext>
            </a:extLst>
          </p:cNvPr>
          <p:cNvSpPr txBox="1">
            <a:spLocks/>
          </p:cNvSpPr>
          <p:nvPr userDrawn="1"/>
        </p:nvSpPr>
        <p:spPr>
          <a:xfrm>
            <a:off x="8610600" y="5957355"/>
            <a:ext cx="3026884" cy="365125"/>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Bio Sans" panose="020B0506020202040204" pitchFamily="34" charset="-18"/>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sl-SI" b="0" dirty="0">
                <a:latin typeface="Sofia Pro" panose="00000500000000000000" pitchFamily="50" charset="0"/>
              </a:rPr>
              <a:t>www.reginna4-0.eu</a:t>
            </a:r>
          </a:p>
        </p:txBody>
      </p:sp>
      <p:pic>
        <p:nvPicPr>
          <p:cNvPr id="7" name="Graphic 6">
            <a:extLst>
              <a:ext uri="{FF2B5EF4-FFF2-40B4-BE49-F238E27FC236}">
                <a16:creationId xmlns:a16="http://schemas.microsoft.com/office/drawing/2014/main" id="{8AC67329-6F57-F381-9B1D-A04041758F3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78083" y="5712491"/>
            <a:ext cx="4305809" cy="609989"/>
          </a:xfrm>
          <a:prstGeom prst="rect">
            <a:avLst/>
          </a:prstGeom>
        </p:spPr>
      </p:pic>
    </p:spTree>
    <p:extLst>
      <p:ext uri="{BB962C8B-B14F-4D97-AF65-F5344CB8AC3E}">
        <p14:creationId xmlns:p14="http://schemas.microsoft.com/office/powerpoint/2010/main" val="3650186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FA44C-AC31-0B04-7904-BCFC07314508}"/>
              </a:ext>
            </a:extLst>
          </p:cNvPr>
          <p:cNvSpPr>
            <a:spLocks noGrp="1"/>
          </p:cNvSpPr>
          <p:nvPr>
            <p:ph type="title" hasCustomPrompt="1"/>
          </p:nvPr>
        </p:nvSpPr>
        <p:spPr>
          <a:xfrm>
            <a:off x="1495426" y="779154"/>
            <a:ext cx="9201149" cy="621629"/>
          </a:xfrm>
        </p:spPr>
        <p:txBody>
          <a:bodyPr>
            <a:normAutofit/>
          </a:bodyPr>
          <a:lstStyle>
            <a:lvl1pPr>
              <a:defRPr sz="3200" b="1">
                <a:solidFill>
                  <a:srgbClr val="0598CE"/>
                </a:solidFill>
                <a:latin typeface="Sofia Pro" panose="00000500000000000000" pitchFamily="50" charset="0"/>
              </a:defRPr>
            </a:lvl1pPr>
          </a:lstStyle>
          <a:p>
            <a:r>
              <a:rPr lang="sl-SI" dirty="0"/>
              <a:t>Slide title</a:t>
            </a:r>
          </a:p>
        </p:txBody>
      </p:sp>
      <p:sp>
        <p:nvSpPr>
          <p:cNvPr id="3" name="Content Placeholder 2">
            <a:extLst>
              <a:ext uri="{FF2B5EF4-FFF2-40B4-BE49-F238E27FC236}">
                <a16:creationId xmlns:a16="http://schemas.microsoft.com/office/drawing/2014/main" id="{63D3D028-7CF1-0C7A-72E6-06A9B4C11E14}"/>
              </a:ext>
            </a:extLst>
          </p:cNvPr>
          <p:cNvSpPr>
            <a:spLocks noGrp="1"/>
          </p:cNvSpPr>
          <p:nvPr>
            <p:ph idx="1" hasCustomPrompt="1"/>
          </p:nvPr>
        </p:nvSpPr>
        <p:spPr>
          <a:xfrm>
            <a:off x="1495426" y="1552575"/>
            <a:ext cx="9201149" cy="4481640"/>
          </a:xfrm>
        </p:spPr>
        <p:txBody>
          <a:bodyPr>
            <a:noAutofit/>
          </a:bodyPr>
          <a:lstStyle>
            <a:lvl1pPr marL="0" indent="0">
              <a:buFont typeface="Arial" panose="020B0604020202020204" pitchFamily="34" charset="0"/>
              <a:buNone/>
              <a:defRPr sz="1800" b="0">
                <a:solidFill>
                  <a:srgbClr val="262626"/>
                </a:solidFill>
                <a:latin typeface="Sofia Pro" panose="00000500000000000000" pitchFamily="50" charset="0"/>
              </a:defRPr>
            </a:lvl1pPr>
          </a:lstStyle>
          <a:p>
            <a:pPr lvl="0"/>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r>
              <a:rPr lang="en-US" dirty="0"/>
              <a:t>At </a:t>
            </a:r>
            <a:r>
              <a:rPr lang="en-US" dirty="0" err="1"/>
              <a:t>vero</a:t>
            </a:r>
            <a:r>
              <a:rPr lang="en-US" dirty="0"/>
              <a:t> </a:t>
            </a:r>
            <a:r>
              <a:rPr lang="en-US" dirty="0" err="1"/>
              <a:t>eos</a:t>
            </a:r>
            <a:r>
              <a:rPr lang="en-US" dirty="0"/>
              <a:t> et </a:t>
            </a:r>
            <a:r>
              <a:rPr lang="en-US" dirty="0" err="1"/>
              <a:t>accusamus</a:t>
            </a:r>
            <a:r>
              <a:rPr lang="en-US" dirty="0"/>
              <a:t> et </a:t>
            </a:r>
            <a:r>
              <a:rPr lang="en-US" dirty="0" err="1"/>
              <a:t>iusto</a:t>
            </a:r>
            <a:r>
              <a:rPr lang="en-US" dirty="0"/>
              <a:t> </a:t>
            </a:r>
            <a:r>
              <a:rPr lang="en-US" dirty="0" err="1"/>
              <a:t>odio</a:t>
            </a:r>
            <a:r>
              <a:rPr lang="en-US" dirty="0"/>
              <a:t> </a:t>
            </a:r>
            <a:r>
              <a:rPr lang="en-US" dirty="0" err="1"/>
              <a:t>dignissimos</a:t>
            </a:r>
            <a:r>
              <a:rPr lang="en-US" dirty="0"/>
              <a:t> </a:t>
            </a:r>
            <a:r>
              <a:rPr lang="en-US" dirty="0" err="1"/>
              <a:t>ducimus</a:t>
            </a:r>
            <a:r>
              <a:rPr lang="en-US" dirty="0"/>
              <a:t> qui </a:t>
            </a:r>
            <a:r>
              <a:rPr lang="en-US" dirty="0" err="1"/>
              <a:t>blanditiis</a:t>
            </a:r>
            <a:r>
              <a:rPr lang="en-US" dirty="0"/>
              <a:t> </a:t>
            </a:r>
            <a:r>
              <a:rPr lang="en-US" dirty="0" err="1"/>
              <a:t>praesentium</a:t>
            </a:r>
            <a:r>
              <a:rPr lang="en-US" dirty="0"/>
              <a:t> </a:t>
            </a:r>
            <a:r>
              <a:rPr lang="en-US" dirty="0" err="1"/>
              <a:t>voluptatum</a:t>
            </a:r>
            <a:r>
              <a:rPr lang="en-US" dirty="0"/>
              <a:t> </a:t>
            </a:r>
            <a:r>
              <a:rPr lang="en-US" dirty="0" err="1"/>
              <a:t>deleniti</a:t>
            </a:r>
            <a:r>
              <a:rPr lang="en-US" dirty="0"/>
              <a:t> </a:t>
            </a:r>
            <a:r>
              <a:rPr lang="en-US" dirty="0" err="1"/>
              <a:t>atque</a:t>
            </a:r>
            <a:r>
              <a:rPr lang="en-US" dirty="0"/>
              <a:t> </a:t>
            </a:r>
            <a:r>
              <a:rPr lang="en-US" dirty="0" err="1"/>
              <a:t>corrupti</a:t>
            </a:r>
            <a:r>
              <a:rPr lang="en-US" dirty="0"/>
              <a:t> quos </a:t>
            </a:r>
            <a:r>
              <a:rPr lang="en-US" dirty="0" err="1"/>
              <a:t>dolores</a:t>
            </a:r>
            <a:r>
              <a:rPr lang="en-US" dirty="0"/>
              <a:t>.</a:t>
            </a:r>
          </a:p>
          <a:p>
            <a:pPr lvl="0"/>
            <a:r>
              <a:rPr lang="en-US" dirty="0" err="1"/>
              <a:t>Eet</a:t>
            </a:r>
            <a:r>
              <a:rPr lang="en-US" dirty="0"/>
              <a:t> </a:t>
            </a:r>
            <a:r>
              <a:rPr lang="en-US" dirty="0" err="1"/>
              <a:t>quas</a:t>
            </a:r>
            <a:r>
              <a:rPr lang="en-US" dirty="0"/>
              <a:t> </a:t>
            </a:r>
            <a:r>
              <a:rPr lang="en-US" dirty="0" err="1"/>
              <a:t>molestias</a:t>
            </a:r>
            <a:r>
              <a:rPr lang="en-US" dirty="0"/>
              <a:t> </a:t>
            </a:r>
            <a:r>
              <a:rPr lang="en-US" dirty="0" err="1"/>
              <a:t>excepturi</a:t>
            </a:r>
            <a:r>
              <a:rPr lang="en-US" dirty="0"/>
              <a:t> </a:t>
            </a:r>
            <a:r>
              <a:rPr lang="en-US" dirty="0" err="1"/>
              <a:t>sint</a:t>
            </a:r>
            <a:r>
              <a:rPr lang="en-US" dirty="0"/>
              <a:t> </a:t>
            </a:r>
            <a:r>
              <a:rPr lang="en-US" dirty="0" err="1"/>
              <a:t>occaecati</a:t>
            </a:r>
            <a:r>
              <a:rPr lang="en-US" dirty="0"/>
              <a:t> </a:t>
            </a:r>
            <a:r>
              <a:rPr lang="en-US" dirty="0" err="1"/>
              <a:t>cupiditate</a:t>
            </a:r>
            <a:r>
              <a:rPr lang="en-US" dirty="0"/>
              <a:t> non provident, </a:t>
            </a:r>
            <a:r>
              <a:rPr lang="en-US" dirty="0" err="1"/>
              <a:t>similique</a:t>
            </a:r>
            <a:r>
              <a:rPr lang="en-US" dirty="0"/>
              <a:t> sunt in culpa qui </a:t>
            </a:r>
            <a:r>
              <a:rPr lang="en-US" dirty="0" err="1"/>
              <a:t>officia</a:t>
            </a:r>
            <a:r>
              <a:rPr lang="en-US" dirty="0"/>
              <a:t> </a:t>
            </a:r>
            <a:r>
              <a:rPr lang="en-US" dirty="0" err="1"/>
              <a:t>deserunt</a:t>
            </a:r>
            <a:r>
              <a:rPr lang="en-US" dirty="0"/>
              <a:t> </a:t>
            </a:r>
            <a:r>
              <a:rPr lang="en-US" dirty="0" err="1"/>
              <a:t>mollitia</a:t>
            </a:r>
            <a:r>
              <a:rPr lang="en-US" dirty="0"/>
              <a:t> animi, id </a:t>
            </a:r>
            <a:r>
              <a:rPr lang="en-US" dirty="0" err="1"/>
              <a:t>est</a:t>
            </a:r>
            <a:r>
              <a:rPr lang="en-US" dirty="0"/>
              <a:t> </a:t>
            </a:r>
            <a:r>
              <a:rPr lang="en-US" dirty="0" err="1"/>
              <a:t>laborum</a:t>
            </a:r>
            <a:r>
              <a:rPr lang="en-US" dirty="0"/>
              <a:t> et </a:t>
            </a:r>
            <a:r>
              <a:rPr lang="en-US" dirty="0" err="1"/>
              <a:t>dolorum</a:t>
            </a:r>
            <a:r>
              <a:rPr lang="en-US" dirty="0"/>
              <a:t> </a:t>
            </a:r>
            <a:r>
              <a:rPr lang="en-US" dirty="0" err="1"/>
              <a:t>fuga</a:t>
            </a:r>
            <a:r>
              <a:rPr lang="en-US" dirty="0"/>
              <a:t>. Et </a:t>
            </a:r>
            <a:r>
              <a:rPr lang="en-US" dirty="0" err="1"/>
              <a:t>harum</a:t>
            </a:r>
            <a:r>
              <a:rPr lang="en-US" dirty="0"/>
              <a:t> </a:t>
            </a:r>
            <a:r>
              <a:rPr lang="en-US" dirty="0" err="1"/>
              <a:t>quidem</a:t>
            </a:r>
            <a:r>
              <a:rPr lang="en-US" dirty="0"/>
              <a:t> rerum facilis </a:t>
            </a:r>
            <a:r>
              <a:rPr lang="en-US" dirty="0" err="1"/>
              <a:t>est</a:t>
            </a:r>
            <a:r>
              <a:rPr lang="en-US" dirty="0"/>
              <a:t> et </a:t>
            </a:r>
            <a:r>
              <a:rPr lang="en-US" dirty="0" err="1"/>
              <a:t>expedita</a:t>
            </a:r>
            <a:r>
              <a:rPr lang="en-US" dirty="0"/>
              <a:t> </a:t>
            </a:r>
            <a:r>
              <a:rPr lang="en-US" dirty="0" err="1"/>
              <a:t>distinctio</a:t>
            </a:r>
            <a:r>
              <a:rPr lang="en-US" dirty="0"/>
              <a:t>. </a:t>
            </a:r>
          </a:p>
          <a:p>
            <a:pPr lvl="0"/>
            <a:r>
              <a:rPr lang="en-US" dirty="0"/>
              <a:t>Nam libero tempore, cum </a:t>
            </a:r>
            <a:r>
              <a:rPr lang="en-US" dirty="0" err="1"/>
              <a:t>soluta</a:t>
            </a:r>
            <a:r>
              <a:rPr lang="en-US" dirty="0"/>
              <a:t> nobis </a:t>
            </a:r>
            <a:r>
              <a:rPr lang="en-US" dirty="0" err="1"/>
              <a:t>est</a:t>
            </a:r>
            <a:r>
              <a:rPr lang="en-US" dirty="0"/>
              <a:t> </a:t>
            </a:r>
            <a:r>
              <a:rPr lang="en-US" dirty="0" err="1"/>
              <a:t>eligendi</a:t>
            </a:r>
            <a:r>
              <a:rPr lang="en-US" dirty="0"/>
              <a:t> </a:t>
            </a:r>
            <a:r>
              <a:rPr lang="en-US" dirty="0" err="1"/>
              <a:t>optio</a:t>
            </a:r>
            <a:r>
              <a:rPr lang="en-US" dirty="0"/>
              <a:t> </a:t>
            </a:r>
            <a:r>
              <a:rPr lang="en-US" dirty="0" err="1"/>
              <a:t>cumque</a:t>
            </a:r>
            <a:r>
              <a:rPr lang="en-US" dirty="0"/>
              <a:t> nihil </a:t>
            </a:r>
            <a:r>
              <a:rPr lang="en-US" dirty="0" err="1"/>
              <a:t>impedit</a:t>
            </a:r>
            <a:r>
              <a:rPr lang="en-US" dirty="0"/>
              <a:t> quo minus id </a:t>
            </a:r>
            <a:r>
              <a:rPr lang="en-US" dirty="0" err="1"/>
              <a:t>quod</a:t>
            </a:r>
            <a:r>
              <a:rPr lang="en-US" dirty="0"/>
              <a:t> </a:t>
            </a:r>
            <a:r>
              <a:rPr lang="en-US" dirty="0" err="1"/>
              <a:t>maxime</a:t>
            </a:r>
            <a:r>
              <a:rPr lang="en-US" dirty="0"/>
              <a:t> </a:t>
            </a:r>
            <a:r>
              <a:rPr lang="en-US" dirty="0" err="1"/>
              <a:t>placeat</a:t>
            </a:r>
            <a:r>
              <a:rPr lang="en-US" dirty="0"/>
              <a:t> </a:t>
            </a:r>
            <a:r>
              <a:rPr lang="en-US" dirty="0" err="1"/>
              <a:t>facere</a:t>
            </a:r>
            <a:r>
              <a:rPr lang="en-US" dirty="0"/>
              <a:t> </a:t>
            </a:r>
            <a:r>
              <a:rPr lang="en-US" dirty="0" err="1"/>
              <a:t>possimus</a:t>
            </a:r>
            <a:r>
              <a:rPr lang="en-US" dirty="0"/>
              <a:t>, </a:t>
            </a:r>
            <a:r>
              <a:rPr lang="en-US" dirty="0" err="1"/>
              <a:t>omnis</a:t>
            </a:r>
            <a:r>
              <a:rPr lang="en-US" dirty="0"/>
              <a:t> </a:t>
            </a:r>
            <a:r>
              <a:rPr lang="en-US" dirty="0" err="1"/>
              <a:t>voluptas</a:t>
            </a:r>
            <a:r>
              <a:rPr lang="en-US" dirty="0"/>
              <a:t> </a:t>
            </a:r>
            <a:r>
              <a:rPr lang="en-US" dirty="0" err="1"/>
              <a:t>assumenda</a:t>
            </a:r>
            <a:r>
              <a:rPr lang="en-US" dirty="0"/>
              <a:t> </a:t>
            </a:r>
            <a:r>
              <a:rPr lang="en-US" dirty="0" err="1"/>
              <a:t>est</a:t>
            </a:r>
            <a:r>
              <a:rPr lang="en-US" dirty="0"/>
              <a:t>, </a:t>
            </a:r>
            <a:r>
              <a:rPr lang="en-US" dirty="0" err="1"/>
              <a:t>omnis</a:t>
            </a:r>
            <a:r>
              <a:rPr lang="en-US" dirty="0"/>
              <a:t> dolor </a:t>
            </a:r>
            <a:r>
              <a:rPr lang="en-US" dirty="0" err="1"/>
              <a:t>repellendus</a:t>
            </a:r>
            <a:r>
              <a:rPr lang="en-US" dirty="0"/>
              <a:t>. </a:t>
            </a:r>
          </a:p>
        </p:txBody>
      </p:sp>
      <p:sp>
        <p:nvSpPr>
          <p:cNvPr id="5" name="Rectangle 4">
            <a:extLst>
              <a:ext uri="{FF2B5EF4-FFF2-40B4-BE49-F238E27FC236}">
                <a16:creationId xmlns:a16="http://schemas.microsoft.com/office/drawing/2014/main" id="{03258F2E-6B5B-7B5B-78CA-02410F12910A}"/>
              </a:ext>
            </a:extLst>
          </p:cNvPr>
          <p:cNvSpPr/>
          <p:nvPr userDrawn="1"/>
        </p:nvSpPr>
        <p:spPr>
          <a:xfrm>
            <a:off x="11491784" y="2281881"/>
            <a:ext cx="700216" cy="4576118"/>
          </a:xfrm>
          <a:prstGeom prst="rect">
            <a:avLst/>
          </a:prstGeom>
          <a:solidFill>
            <a:srgbClr val="059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6" name="Graphic 5">
            <a:extLst>
              <a:ext uri="{FF2B5EF4-FFF2-40B4-BE49-F238E27FC236}">
                <a16:creationId xmlns:a16="http://schemas.microsoft.com/office/drawing/2014/main" id="{13C5C1CE-65C1-3F13-F614-C5B36A48069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79031" y="1037433"/>
            <a:ext cx="1725720" cy="286309"/>
          </a:xfrm>
          <a:prstGeom prst="rect">
            <a:avLst/>
          </a:prstGeom>
        </p:spPr>
      </p:pic>
      <p:sp>
        <p:nvSpPr>
          <p:cNvPr id="8" name="Slide Number Placeholder 5">
            <a:extLst>
              <a:ext uri="{FF2B5EF4-FFF2-40B4-BE49-F238E27FC236}">
                <a16:creationId xmlns:a16="http://schemas.microsoft.com/office/drawing/2014/main" id="{5F3B8E67-ADBA-0063-D092-4504475283CF}"/>
              </a:ext>
            </a:extLst>
          </p:cNvPr>
          <p:cNvSpPr txBox="1">
            <a:spLocks/>
          </p:cNvSpPr>
          <p:nvPr userDrawn="1"/>
        </p:nvSpPr>
        <p:spPr>
          <a:xfrm>
            <a:off x="641074" y="6302215"/>
            <a:ext cx="3045941" cy="243018"/>
          </a:xfrm>
          <a:prstGeom prst="rect">
            <a:avLst/>
          </a:prstGeom>
        </p:spPr>
        <p:txBody>
          <a:bodyPr vert="horz" lIns="91440" tIns="45720" rIns="91440" bIns="45720" rtlCol="0" anchor="ctr"/>
          <a:lstStyle>
            <a:defPPr>
              <a:defRPr lang="sl-SI"/>
            </a:defPPr>
            <a:lvl1pPr marL="0" algn="r" defTabSz="914400" rtl="0" eaLnBrk="1" latinLnBrk="0" hangingPunct="1">
              <a:defRPr sz="1000" kern="1200">
                <a:solidFill>
                  <a:srgbClr val="163F3F"/>
                </a:solidFill>
                <a:latin typeface="Bio Sans" panose="020B0506020202040204"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l-SI" dirty="0">
                <a:solidFill>
                  <a:srgbClr val="262626"/>
                </a:solidFill>
                <a:latin typeface="Sofia Pro" panose="00000500000000000000" pitchFamily="50" charset="0"/>
              </a:rPr>
              <a:t>Page </a:t>
            </a:r>
            <a:fld id="{07E36FA3-781A-4A81-AF3C-E8C672DB7829}" type="slidenum">
              <a:rPr lang="sl-SI" smtClean="0">
                <a:solidFill>
                  <a:srgbClr val="262626"/>
                </a:solidFill>
                <a:latin typeface="Sofia Pro" panose="00000500000000000000" pitchFamily="50" charset="0"/>
              </a:rPr>
              <a:pPr algn="l"/>
              <a:t>‹#›</a:t>
            </a:fld>
            <a:endParaRPr lang="sl-SI" dirty="0">
              <a:solidFill>
                <a:srgbClr val="262626"/>
              </a:solidFill>
              <a:latin typeface="Sofia Pro" panose="00000500000000000000" pitchFamily="50" charset="0"/>
            </a:endParaRPr>
          </a:p>
        </p:txBody>
      </p:sp>
    </p:spTree>
    <p:extLst>
      <p:ext uri="{BB962C8B-B14F-4D97-AF65-F5344CB8AC3E}">
        <p14:creationId xmlns:p14="http://schemas.microsoft.com/office/powerpoint/2010/main" val="1003621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D3D028-7CF1-0C7A-72E6-06A9B4C11E14}"/>
              </a:ext>
            </a:extLst>
          </p:cNvPr>
          <p:cNvSpPr>
            <a:spLocks noGrp="1"/>
          </p:cNvSpPr>
          <p:nvPr>
            <p:ph idx="1"/>
          </p:nvPr>
        </p:nvSpPr>
        <p:spPr>
          <a:xfrm>
            <a:off x="1495426" y="779155"/>
            <a:ext cx="9201149" cy="4407162"/>
          </a:xfrm>
        </p:spPr>
        <p:txBody>
          <a:bodyPr>
            <a:noAutofit/>
          </a:bodyPr>
          <a:lstStyle>
            <a:lvl1pPr marL="0" indent="0">
              <a:buFont typeface="Arial" panose="020B0604020202020204" pitchFamily="34" charset="0"/>
              <a:buNone/>
              <a:defRPr sz="1800" b="0">
                <a:solidFill>
                  <a:srgbClr val="262626"/>
                </a:solidFill>
                <a:latin typeface="Sofia Pro" panose="00000500000000000000" pitchFamily="50" charset="0"/>
              </a:defRPr>
            </a:lvl1pPr>
          </a:lstStyle>
          <a:p>
            <a:pPr lvl="0"/>
            <a:endParaRPr lang="en-US" dirty="0"/>
          </a:p>
        </p:txBody>
      </p:sp>
      <p:sp>
        <p:nvSpPr>
          <p:cNvPr id="4" name="Content Placeholder 2">
            <a:extLst>
              <a:ext uri="{FF2B5EF4-FFF2-40B4-BE49-F238E27FC236}">
                <a16:creationId xmlns:a16="http://schemas.microsoft.com/office/drawing/2014/main" id="{E8CBB080-D682-4B22-8011-1B54DC73F692}"/>
              </a:ext>
            </a:extLst>
          </p:cNvPr>
          <p:cNvSpPr>
            <a:spLocks noGrp="1"/>
          </p:cNvSpPr>
          <p:nvPr>
            <p:ph idx="14" hasCustomPrompt="1"/>
          </p:nvPr>
        </p:nvSpPr>
        <p:spPr>
          <a:xfrm>
            <a:off x="1495424" y="5454316"/>
            <a:ext cx="9201149" cy="579900"/>
          </a:xfrm>
        </p:spPr>
        <p:txBody>
          <a:bodyPr>
            <a:noAutofit/>
          </a:bodyPr>
          <a:lstStyle>
            <a:lvl1pPr marL="0" indent="0">
              <a:buFont typeface="Arial" panose="020B0604020202020204" pitchFamily="34" charset="0"/>
              <a:buNone/>
              <a:defRPr sz="1200" b="0">
                <a:solidFill>
                  <a:srgbClr val="262626"/>
                </a:solidFill>
                <a:latin typeface="Sofia Pro" panose="00000500000000000000" pitchFamily="50" charset="0"/>
              </a:defRPr>
            </a:lvl1pPr>
          </a:lstStyle>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6" name="Slide Number Placeholder 5">
            <a:extLst>
              <a:ext uri="{FF2B5EF4-FFF2-40B4-BE49-F238E27FC236}">
                <a16:creationId xmlns:a16="http://schemas.microsoft.com/office/drawing/2014/main" id="{C6894DD7-ED24-E6A2-820F-7420E7800AC8}"/>
              </a:ext>
            </a:extLst>
          </p:cNvPr>
          <p:cNvSpPr txBox="1">
            <a:spLocks/>
          </p:cNvSpPr>
          <p:nvPr userDrawn="1"/>
        </p:nvSpPr>
        <p:spPr>
          <a:xfrm>
            <a:off x="641074" y="6302215"/>
            <a:ext cx="3045941" cy="243018"/>
          </a:xfrm>
          <a:prstGeom prst="rect">
            <a:avLst/>
          </a:prstGeom>
        </p:spPr>
        <p:txBody>
          <a:bodyPr vert="horz" lIns="91440" tIns="45720" rIns="91440" bIns="45720" rtlCol="0" anchor="ctr"/>
          <a:lstStyle>
            <a:defPPr>
              <a:defRPr lang="sl-SI"/>
            </a:defPPr>
            <a:lvl1pPr marL="0" algn="r" defTabSz="914400" rtl="0" eaLnBrk="1" latinLnBrk="0" hangingPunct="1">
              <a:defRPr sz="1000" kern="1200">
                <a:solidFill>
                  <a:srgbClr val="163F3F"/>
                </a:solidFill>
                <a:latin typeface="Bio Sans" panose="020B0506020202040204"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l-SI" dirty="0">
                <a:solidFill>
                  <a:srgbClr val="262626"/>
                </a:solidFill>
                <a:latin typeface="Sofia Pro" panose="00000500000000000000" pitchFamily="50" charset="0"/>
              </a:rPr>
              <a:t>Page </a:t>
            </a:r>
            <a:fld id="{07E36FA3-781A-4A81-AF3C-E8C672DB7829}" type="slidenum">
              <a:rPr lang="sl-SI" smtClean="0">
                <a:solidFill>
                  <a:srgbClr val="262626"/>
                </a:solidFill>
                <a:latin typeface="Sofia Pro" panose="00000500000000000000" pitchFamily="50" charset="0"/>
              </a:rPr>
              <a:pPr algn="l"/>
              <a:t>‹#›</a:t>
            </a:fld>
            <a:endParaRPr lang="sl-SI" dirty="0">
              <a:solidFill>
                <a:srgbClr val="262626"/>
              </a:solidFill>
              <a:latin typeface="Sofia Pro" panose="00000500000000000000" pitchFamily="50" charset="0"/>
            </a:endParaRPr>
          </a:p>
        </p:txBody>
      </p:sp>
      <p:sp>
        <p:nvSpPr>
          <p:cNvPr id="7" name="Rectangle 6">
            <a:extLst>
              <a:ext uri="{FF2B5EF4-FFF2-40B4-BE49-F238E27FC236}">
                <a16:creationId xmlns:a16="http://schemas.microsoft.com/office/drawing/2014/main" id="{DB4E1038-43ED-856B-B454-AE21A065CF08}"/>
              </a:ext>
            </a:extLst>
          </p:cNvPr>
          <p:cNvSpPr/>
          <p:nvPr userDrawn="1"/>
        </p:nvSpPr>
        <p:spPr>
          <a:xfrm>
            <a:off x="11491784" y="2281881"/>
            <a:ext cx="700216" cy="4576118"/>
          </a:xfrm>
          <a:prstGeom prst="rect">
            <a:avLst/>
          </a:prstGeom>
          <a:solidFill>
            <a:srgbClr val="059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8" name="Graphic 7">
            <a:extLst>
              <a:ext uri="{FF2B5EF4-FFF2-40B4-BE49-F238E27FC236}">
                <a16:creationId xmlns:a16="http://schemas.microsoft.com/office/drawing/2014/main" id="{0A0146F5-1EF6-A7A2-066E-AED93EF34EE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79031" y="1037433"/>
            <a:ext cx="1725720" cy="286309"/>
          </a:xfrm>
          <a:prstGeom prst="rect">
            <a:avLst/>
          </a:prstGeom>
        </p:spPr>
      </p:pic>
    </p:spTree>
    <p:extLst>
      <p:ext uri="{BB962C8B-B14F-4D97-AF65-F5344CB8AC3E}">
        <p14:creationId xmlns:p14="http://schemas.microsoft.com/office/powerpoint/2010/main" val="727664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Content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EC6588-67F7-9BE5-B5C5-8964D0A6DD65}"/>
              </a:ext>
            </a:extLst>
          </p:cNvPr>
          <p:cNvSpPr/>
          <p:nvPr userDrawn="1"/>
        </p:nvSpPr>
        <p:spPr>
          <a:xfrm>
            <a:off x="1" y="0"/>
            <a:ext cx="6096000" cy="6857999"/>
          </a:xfrm>
          <a:prstGeom prst="rect">
            <a:avLst/>
          </a:prstGeom>
          <a:solidFill>
            <a:srgbClr val="9B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Content Placeholder 2">
            <a:extLst>
              <a:ext uri="{FF2B5EF4-FFF2-40B4-BE49-F238E27FC236}">
                <a16:creationId xmlns:a16="http://schemas.microsoft.com/office/drawing/2014/main" id="{282EDEBA-0715-4213-5C7C-47BB0C0EE8F0}"/>
              </a:ext>
            </a:extLst>
          </p:cNvPr>
          <p:cNvSpPr>
            <a:spLocks noGrp="1"/>
          </p:cNvSpPr>
          <p:nvPr>
            <p:ph idx="13" hasCustomPrompt="1"/>
          </p:nvPr>
        </p:nvSpPr>
        <p:spPr>
          <a:xfrm>
            <a:off x="6705599" y="779154"/>
            <a:ext cx="3990976" cy="5255061"/>
          </a:xfrm>
        </p:spPr>
        <p:txBody>
          <a:bodyPr>
            <a:noAutofit/>
          </a:bodyPr>
          <a:lstStyle>
            <a:lvl1pPr marL="0" indent="0">
              <a:buFont typeface="Arial" panose="020B0604020202020204" pitchFamily="34" charset="0"/>
              <a:buNone/>
              <a:defRPr sz="1800" b="0">
                <a:solidFill>
                  <a:srgbClr val="262626"/>
                </a:solidFill>
                <a:latin typeface="Sofia Pro" panose="00000500000000000000" pitchFamily="50" charset="0"/>
              </a:defRPr>
            </a:lvl1pPr>
          </a:lstStyle>
          <a:p>
            <a:pPr lvl="0"/>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anim</a:t>
            </a:r>
            <a:r>
              <a:rPr lang="en-US" dirty="0"/>
              <a:t> id </a:t>
            </a:r>
            <a:r>
              <a:rPr lang="en-US" dirty="0" err="1"/>
              <a:t>est</a:t>
            </a:r>
            <a:r>
              <a:rPr lang="en-US" dirty="0"/>
              <a:t> </a:t>
            </a:r>
            <a:r>
              <a:rPr lang="en-US" dirty="0" err="1"/>
              <a:t>laborum</a:t>
            </a:r>
            <a:r>
              <a:rPr lang="en-US" dirty="0"/>
              <a:t>.</a:t>
            </a:r>
          </a:p>
        </p:txBody>
      </p:sp>
      <p:sp>
        <p:nvSpPr>
          <p:cNvPr id="13" name="Content Placeholder 2">
            <a:extLst>
              <a:ext uri="{FF2B5EF4-FFF2-40B4-BE49-F238E27FC236}">
                <a16:creationId xmlns:a16="http://schemas.microsoft.com/office/drawing/2014/main" id="{A3D1A79D-91EE-6669-DB20-BD83BB8CE428}"/>
              </a:ext>
            </a:extLst>
          </p:cNvPr>
          <p:cNvSpPr>
            <a:spLocks noGrp="1"/>
          </p:cNvSpPr>
          <p:nvPr>
            <p:ph idx="14" hasCustomPrompt="1"/>
          </p:nvPr>
        </p:nvSpPr>
        <p:spPr>
          <a:xfrm>
            <a:off x="857250" y="5098474"/>
            <a:ext cx="4629151" cy="935742"/>
          </a:xfrm>
        </p:spPr>
        <p:txBody>
          <a:bodyPr>
            <a:noAutofit/>
          </a:bodyPr>
          <a:lstStyle>
            <a:lvl1pPr marL="0" indent="0">
              <a:buFont typeface="Arial" panose="020B0604020202020204" pitchFamily="34" charset="0"/>
              <a:buNone/>
              <a:defRPr sz="1200" b="0">
                <a:solidFill>
                  <a:srgbClr val="262626"/>
                </a:solidFill>
                <a:latin typeface="Sofia Pro" panose="00000500000000000000" pitchFamily="50" charset="0"/>
              </a:defRPr>
            </a:lvl1pPr>
          </a:lstStyle>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4" name="Content Placeholder 2">
            <a:extLst>
              <a:ext uri="{FF2B5EF4-FFF2-40B4-BE49-F238E27FC236}">
                <a16:creationId xmlns:a16="http://schemas.microsoft.com/office/drawing/2014/main" id="{9303B1F8-60D5-C5EC-A51C-01CD498D5580}"/>
              </a:ext>
            </a:extLst>
          </p:cNvPr>
          <p:cNvSpPr>
            <a:spLocks noGrp="1"/>
          </p:cNvSpPr>
          <p:nvPr>
            <p:ph idx="15"/>
          </p:nvPr>
        </p:nvSpPr>
        <p:spPr>
          <a:xfrm>
            <a:off x="857250" y="779154"/>
            <a:ext cx="4629151" cy="4051321"/>
          </a:xfrm>
        </p:spPr>
        <p:txBody>
          <a:bodyPr>
            <a:noAutofit/>
          </a:bodyPr>
          <a:lstStyle>
            <a:lvl1pPr marL="0" indent="0">
              <a:buFont typeface="Arial" panose="020B0604020202020204" pitchFamily="34" charset="0"/>
              <a:buNone/>
              <a:defRPr sz="1200" b="0">
                <a:solidFill>
                  <a:srgbClr val="262626"/>
                </a:solidFill>
                <a:latin typeface="Sofia Pro" panose="00000500000000000000" pitchFamily="50" charset="0"/>
              </a:defRPr>
            </a:lvl1pPr>
          </a:lstStyle>
          <a:p>
            <a:pPr lvl="0"/>
            <a:endParaRPr lang="en-US" dirty="0"/>
          </a:p>
        </p:txBody>
      </p:sp>
      <p:sp>
        <p:nvSpPr>
          <p:cNvPr id="3" name="Slide Number Placeholder 5">
            <a:extLst>
              <a:ext uri="{FF2B5EF4-FFF2-40B4-BE49-F238E27FC236}">
                <a16:creationId xmlns:a16="http://schemas.microsoft.com/office/drawing/2014/main" id="{696FF689-CA85-E81D-39F0-0CC525B08690}"/>
              </a:ext>
            </a:extLst>
          </p:cNvPr>
          <p:cNvSpPr txBox="1">
            <a:spLocks/>
          </p:cNvSpPr>
          <p:nvPr userDrawn="1"/>
        </p:nvSpPr>
        <p:spPr>
          <a:xfrm>
            <a:off x="641074" y="6302215"/>
            <a:ext cx="3045941" cy="243018"/>
          </a:xfrm>
          <a:prstGeom prst="rect">
            <a:avLst/>
          </a:prstGeom>
        </p:spPr>
        <p:txBody>
          <a:bodyPr vert="horz" lIns="91440" tIns="45720" rIns="91440" bIns="45720" rtlCol="0" anchor="ctr"/>
          <a:lstStyle>
            <a:defPPr>
              <a:defRPr lang="sl-SI"/>
            </a:defPPr>
            <a:lvl1pPr marL="0" algn="r" defTabSz="914400" rtl="0" eaLnBrk="1" latinLnBrk="0" hangingPunct="1">
              <a:defRPr sz="1000" kern="1200">
                <a:solidFill>
                  <a:srgbClr val="163F3F"/>
                </a:solidFill>
                <a:latin typeface="Bio Sans" panose="020B0506020202040204"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l-SI" dirty="0">
                <a:solidFill>
                  <a:srgbClr val="262626"/>
                </a:solidFill>
                <a:latin typeface="Sofia Pro" panose="00000500000000000000" pitchFamily="50" charset="0"/>
              </a:rPr>
              <a:t>Page </a:t>
            </a:r>
            <a:fld id="{07E36FA3-781A-4A81-AF3C-E8C672DB7829}" type="slidenum">
              <a:rPr lang="sl-SI" smtClean="0">
                <a:solidFill>
                  <a:srgbClr val="262626"/>
                </a:solidFill>
                <a:latin typeface="Sofia Pro" panose="00000500000000000000" pitchFamily="50" charset="0"/>
              </a:rPr>
              <a:pPr algn="l"/>
              <a:t>‹#›</a:t>
            </a:fld>
            <a:endParaRPr lang="sl-SI" dirty="0">
              <a:solidFill>
                <a:srgbClr val="262626"/>
              </a:solidFill>
              <a:latin typeface="Sofia Pro" panose="00000500000000000000" pitchFamily="50" charset="0"/>
            </a:endParaRPr>
          </a:p>
        </p:txBody>
      </p:sp>
      <p:sp>
        <p:nvSpPr>
          <p:cNvPr id="4" name="Rectangle 3">
            <a:extLst>
              <a:ext uri="{FF2B5EF4-FFF2-40B4-BE49-F238E27FC236}">
                <a16:creationId xmlns:a16="http://schemas.microsoft.com/office/drawing/2014/main" id="{FF6771DC-29A4-1889-65DE-0CD44BB3B4A1}"/>
              </a:ext>
            </a:extLst>
          </p:cNvPr>
          <p:cNvSpPr/>
          <p:nvPr userDrawn="1"/>
        </p:nvSpPr>
        <p:spPr>
          <a:xfrm>
            <a:off x="11491784" y="2281881"/>
            <a:ext cx="700216" cy="4576118"/>
          </a:xfrm>
          <a:prstGeom prst="rect">
            <a:avLst/>
          </a:prstGeom>
          <a:solidFill>
            <a:srgbClr val="059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 name="Graphic 4">
            <a:extLst>
              <a:ext uri="{FF2B5EF4-FFF2-40B4-BE49-F238E27FC236}">
                <a16:creationId xmlns:a16="http://schemas.microsoft.com/office/drawing/2014/main" id="{67AF6B59-B297-54B8-A9A8-902F8CB6753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79031" y="1037433"/>
            <a:ext cx="1725720" cy="286309"/>
          </a:xfrm>
          <a:prstGeom prst="rect">
            <a:avLst/>
          </a:prstGeom>
        </p:spPr>
      </p:pic>
    </p:spTree>
    <p:extLst>
      <p:ext uri="{BB962C8B-B14F-4D97-AF65-F5344CB8AC3E}">
        <p14:creationId xmlns:p14="http://schemas.microsoft.com/office/powerpoint/2010/main" val="3319648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E8C16D-0F71-9252-5D90-3A47E6F0BF38}"/>
              </a:ext>
            </a:extLst>
          </p:cNvPr>
          <p:cNvSpPr/>
          <p:nvPr userDrawn="1"/>
        </p:nvSpPr>
        <p:spPr>
          <a:xfrm>
            <a:off x="1" y="0"/>
            <a:ext cx="6096000" cy="6857999"/>
          </a:xfrm>
          <a:prstGeom prst="rect">
            <a:avLst/>
          </a:prstGeom>
          <a:solidFill>
            <a:srgbClr val="9B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Title 1">
            <a:extLst>
              <a:ext uri="{FF2B5EF4-FFF2-40B4-BE49-F238E27FC236}">
                <a16:creationId xmlns:a16="http://schemas.microsoft.com/office/drawing/2014/main" id="{C040326B-D7C6-C608-F1D1-C7454E04354D}"/>
              </a:ext>
            </a:extLst>
          </p:cNvPr>
          <p:cNvSpPr>
            <a:spLocks noGrp="1"/>
          </p:cNvSpPr>
          <p:nvPr>
            <p:ph type="title" hasCustomPrompt="1"/>
          </p:nvPr>
        </p:nvSpPr>
        <p:spPr>
          <a:xfrm>
            <a:off x="857250" y="779154"/>
            <a:ext cx="4629151" cy="621629"/>
          </a:xfrm>
        </p:spPr>
        <p:txBody>
          <a:bodyPr>
            <a:normAutofit/>
          </a:bodyPr>
          <a:lstStyle>
            <a:lvl1pPr>
              <a:defRPr sz="3200" b="1">
                <a:solidFill>
                  <a:srgbClr val="262626"/>
                </a:solidFill>
                <a:latin typeface="Sofia Pro" panose="00000500000000000000" pitchFamily="50" charset="0"/>
              </a:defRPr>
            </a:lvl1pPr>
          </a:lstStyle>
          <a:p>
            <a:r>
              <a:rPr lang="sl-SI" dirty="0"/>
              <a:t>Slide title</a:t>
            </a:r>
          </a:p>
        </p:txBody>
      </p:sp>
      <p:sp>
        <p:nvSpPr>
          <p:cNvPr id="11" name="Content Placeholder 2">
            <a:extLst>
              <a:ext uri="{FF2B5EF4-FFF2-40B4-BE49-F238E27FC236}">
                <a16:creationId xmlns:a16="http://schemas.microsoft.com/office/drawing/2014/main" id="{B2B2F955-509F-1D97-8E38-6E1C610C82C8}"/>
              </a:ext>
            </a:extLst>
          </p:cNvPr>
          <p:cNvSpPr>
            <a:spLocks noGrp="1"/>
          </p:cNvSpPr>
          <p:nvPr>
            <p:ph idx="1" hasCustomPrompt="1"/>
          </p:nvPr>
        </p:nvSpPr>
        <p:spPr>
          <a:xfrm>
            <a:off x="857251" y="1552575"/>
            <a:ext cx="4629150" cy="4481640"/>
          </a:xfrm>
        </p:spPr>
        <p:txBody>
          <a:bodyPr>
            <a:noAutofit/>
          </a:bodyPr>
          <a:lstStyle>
            <a:lvl1pPr marL="285750" indent="-285750">
              <a:buFont typeface="Arial" panose="020B0604020202020204" pitchFamily="34" charset="0"/>
              <a:buChar char="•"/>
              <a:defRPr sz="1800" b="0">
                <a:solidFill>
                  <a:srgbClr val="262626"/>
                </a:solidFill>
                <a:latin typeface="Sofia Pro" panose="00000500000000000000" pitchFamily="50" charset="0"/>
              </a:defRPr>
            </a:lvl1pPr>
          </a:lstStyle>
          <a:p>
            <a:pPr lvl="0"/>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endParaRPr lang="sl-SI" dirty="0"/>
          </a:p>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endParaRPr lang="sl-SI" dirty="0"/>
          </a:p>
          <a:p>
            <a:pPr lvl="0"/>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endParaRPr lang="sl-SI" dirty="0"/>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endParaRPr lang="sl-SI" dirty="0"/>
          </a:p>
          <a:p>
            <a:pPr lvl="0"/>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sl-SI" dirty="0"/>
              <a:t>.</a:t>
            </a:r>
            <a:endParaRPr lang="en-US" dirty="0"/>
          </a:p>
        </p:txBody>
      </p:sp>
      <p:sp>
        <p:nvSpPr>
          <p:cNvPr id="15" name="Content Placeholder 2">
            <a:extLst>
              <a:ext uri="{FF2B5EF4-FFF2-40B4-BE49-F238E27FC236}">
                <a16:creationId xmlns:a16="http://schemas.microsoft.com/office/drawing/2014/main" id="{E8EFCFCB-2C49-F94A-9139-944514ABEBE6}"/>
              </a:ext>
            </a:extLst>
          </p:cNvPr>
          <p:cNvSpPr>
            <a:spLocks noGrp="1"/>
          </p:cNvSpPr>
          <p:nvPr>
            <p:ph idx="13" hasCustomPrompt="1"/>
          </p:nvPr>
        </p:nvSpPr>
        <p:spPr>
          <a:xfrm>
            <a:off x="6705599" y="1552575"/>
            <a:ext cx="3990976" cy="4481640"/>
          </a:xfrm>
        </p:spPr>
        <p:txBody>
          <a:bodyPr>
            <a:noAutofit/>
          </a:bodyPr>
          <a:lstStyle>
            <a:lvl1pPr marL="285750" indent="-285750">
              <a:buFont typeface="Arial" panose="020B0604020202020204" pitchFamily="34" charset="0"/>
              <a:buChar char="•"/>
              <a:defRPr sz="1800" b="0">
                <a:solidFill>
                  <a:srgbClr val="262626"/>
                </a:solidFill>
                <a:latin typeface="Sofia Pro" panose="00000500000000000000" pitchFamily="50" charset="0"/>
              </a:defRPr>
            </a:lvl1pPr>
          </a:lstStyle>
          <a:p>
            <a:pPr lvl="0"/>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endParaRPr lang="sl-SI" dirty="0"/>
          </a:p>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endParaRPr lang="sl-SI" dirty="0"/>
          </a:p>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21" name="Content Placeholder 2">
            <a:extLst>
              <a:ext uri="{FF2B5EF4-FFF2-40B4-BE49-F238E27FC236}">
                <a16:creationId xmlns:a16="http://schemas.microsoft.com/office/drawing/2014/main" id="{E3E213E8-BBA8-86A3-71A6-4058C7E591E2}"/>
              </a:ext>
            </a:extLst>
          </p:cNvPr>
          <p:cNvSpPr>
            <a:spLocks noGrp="1"/>
          </p:cNvSpPr>
          <p:nvPr>
            <p:ph idx="14" hasCustomPrompt="1"/>
          </p:nvPr>
        </p:nvSpPr>
        <p:spPr>
          <a:xfrm>
            <a:off x="6705599" y="779154"/>
            <a:ext cx="3990976" cy="621629"/>
          </a:xfrm>
        </p:spPr>
        <p:txBody>
          <a:bodyPr anchor="ctr">
            <a:noAutofit/>
          </a:bodyPr>
          <a:lstStyle>
            <a:lvl1pPr marL="0" indent="0">
              <a:buFont typeface="Arial" panose="020B0604020202020204" pitchFamily="34" charset="0"/>
              <a:buNone/>
              <a:defRPr sz="3200" b="1">
                <a:solidFill>
                  <a:srgbClr val="262626"/>
                </a:solidFill>
                <a:latin typeface="Sofia Pro" panose="00000500000000000000" pitchFamily="50" charset="0"/>
              </a:defRPr>
            </a:lvl1pPr>
          </a:lstStyle>
          <a:p>
            <a:pPr lvl="0"/>
            <a:r>
              <a:rPr lang="sl-SI" dirty="0"/>
              <a:t>Slide title</a:t>
            </a:r>
            <a:endParaRPr lang="en-US" dirty="0"/>
          </a:p>
        </p:txBody>
      </p:sp>
      <p:sp>
        <p:nvSpPr>
          <p:cNvPr id="4" name="Slide Number Placeholder 5">
            <a:extLst>
              <a:ext uri="{FF2B5EF4-FFF2-40B4-BE49-F238E27FC236}">
                <a16:creationId xmlns:a16="http://schemas.microsoft.com/office/drawing/2014/main" id="{5DD8AD8B-F401-0A42-5083-D8B067C0E81A}"/>
              </a:ext>
            </a:extLst>
          </p:cNvPr>
          <p:cNvSpPr txBox="1">
            <a:spLocks/>
          </p:cNvSpPr>
          <p:nvPr userDrawn="1"/>
        </p:nvSpPr>
        <p:spPr>
          <a:xfrm>
            <a:off x="641074" y="6302215"/>
            <a:ext cx="3045941" cy="243018"/>
          </a:xfrm>
          <a:prstGeom prst="rect">
            <a:avLst/>
          </a:prstGeom>
        </p:spPr>
        <p:txBody>
          <a:bodyPr vert="horz" lIns="91440" tIns="45720" rIns="91440" bIns="45720" rtlCol="0" anchor="ctr"/>
          <a:lstStyle>
            <a:defPPr>
              <a:defRPr lang="sl-SI"/>
            </a:defPPr>
            <a:lvl1pPr marL="0" algn="r" defTabSz="914400" rtl="0" eaLnBrk="1" latinLnBrk="0" hangingPunct="1">
              <a:defRPr sz="1000" kern="1200">
                <a:solidFill>
                  <a:srgbClr val="163F3F"/>
                </a:solidFill>
                <a:latin typeface="Bio Sans" panose="020B0506020202040204"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l-SI" dirty="0">
                <a:solidFill>
                  <a:srgbClr val="262626"/>
                </a:solidFill>
                <a:latin typeface="Sofia Pro" panose="00000500000000000000" pitchFamily="50" charset="0"/>
              </a:rPr>
              <a:t>Page </a:t>
            </a:r>
            <a:fld id="{07E36FA3-781A-4A81-AF3C-E8C672DB7829}" type="slidenum">
              <a:rPr lang="sl-SI" smtClean="0">
                <a:solidFill>
                  <a:srgbClr val="262626"/>
                </a:solidFill>
                <a:latin typeface="Sofia Pro" panose="00000500000000000000" pitchFamily="50" charset="0"/>
              </a:rPr>
              <a:pPr algn="l"/>
              <a:t>‹#›</a:t>
            </a:fld>
            <a:endParaRPr lang="sl-SI" dirty="0">
              <a:solidFill>
                <a:srgbClr val="262626"/>
              </a:solidFill>
              <a:latin typeface="Sofia Pro" panose="00000500000000000000" pitchFamily="50" charset="0"/>
            </a:endParaRPr>
          </a:p>
        </p:txBody>
      </p:sp>
      <p:sp>
        <p:nvSpPr>
          <p:cNvPr id="5" name="Rectangle 4">
            <a:extLst>
              <a:ext uri="{FF2B5EF4-FFF2-40B4-BE49-F238E27FC236}">
                <a16:creationId xmlns:a16="http://schemas.microsoft.com/office/drawing/2014/main" id="{36B387A2-C46E-AF47-DF84-90DF1F8117F2}"/>
              </a:ext>
            </a:extLst>
          </p:cNvPr>
          <p:cNvSpPr/>
          <p:nvPr userDrawn="1"/>
        </p:nvSpPr>
        <p:spPr>
          <a:xfrm>
            <a:off x="11491784" y="2281881"/>
            <a:ext cx="700216" cy="4576118"/>
          </a:xfrm>
          <a:prstGeom prst="rect">
            <a:avLst/>
          </a:prstGeom>
          <a:solidFill>
            <a:srgbClr val="059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6" name="Graphic 5">
            <a:extLst>
              <a:ext uri="{FF2B5EF4-FFF2-40B4-BE49-F238E27FC236}">
                <a16:creationId xmlns:a16="http://schemas.microsoft.com/office/drawing/2014/main" id="{B96D6FE0-A014-DE5B-B5CE-7484CB5D24C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79031" y="1037433"/>
            <a:ext cx="1725720" cy="286309"/>
          </a:xfrm>
          <a:prstGeom prst="rect">
            <a:avLst/>
          </a:prstGeom>
        </p:spPr>
      </p:pic>
    </p:spTree>
    <p:extLst>
      <p:ext uri="{BB962C8B-B14F-4D97-AF65-F5344CB8AC3E}">
        <p14:creationId xmlns:p14="http://schemas.microsoft.com/office/powerpoint/2010/main" val="2172579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hoto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AE9E58-85EE-9538-8036-D7C92AA382E4}"/>
              </a:ext>
            </a:extLst>
          </p:cNvPr>
          <p:cNvSpPr/>
          <p:nvPr userDrawn="1"/>
        </p:nvSpPr>
        <p:spPr>
          <a:xfrm>
            <a:off x="1" y="0"/>
            <a:ext cx="6096000" cy="6857999"/>
          </a:xfrm>
          <a:prstGeom prst="rect">
            <a:avLst/>
          </a:prstGeom>
          <a:solidFill>
            <a:srgbClr val="9B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4" name="Content Placeholder 2">
            <a:extLst>
              <a:ext uri="{FF2B5EF4-FFF2-40B4-BE49-F238E27FC236}">
                <a16:creationId xmlns:a16="http://schemas.microsoft.com/office/drawing/2014/main" id="{553A0CA4-84F2-89F4-7FC8-7CEF0B032669}"/>
              </a:ext>
            </a:extLst>
          </p:cNvPr>
          <p:cNvSpPr>
            <a:spLocks noGrp="1"/>
          </p:cNvSpPr>
          <p:nvPr>
            <p:ph idx="14" hasCustomPrompt="1"/>
          </p:nvPr>
        </p:nvSpPr>
        <p:spPr>
          <a:xfrm>
            <a:off x="857250" y="5098474"/>
            <a:ext cx="4629151" cy="935742"/>
          </a:xfrm>
        </p:spPr>
        <p:txBody>
          <a:bodyPr>
            <a:noAutofit/>
          </a:bodyPr>
          <a:lstStyle>
            <a:lvl1pPr marL="0" indent="0">
              <a:buFont typeface="Arial" panose="020B0604020202020204" pitchFamily="34" charset="0"/>
              <a:buNone/>
              <a:defRPr sz="1200" b="0">
                <a:solidFill>
                  <a:srgbClr val="262626"/>
                </a:solidFill>
                <a:latin typeface="Sofia Pro" panose="00000500000000000000" pitchFamily="50" charset="0"/>
              </a:defRPr>
            </a:lvl1pPr>
          </a:lstStyle>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5" name="Content Placeholder 2">
            <a:extLst>
              <a:ext uri="{FF2B5EF4-FFF2-40B4-BE49-F238E27FC236}">
                <a16:creationId xmlns:a16="http://schemas.microsoft.com/office/drawing/2014/main" id="{7CE3DC73-CB0F-17B4-8281-11DAC49D8826}"/>
              </a:ext>
            </a:extLst>
          </p:cNvPr>
          <p:cNvSpPr>
            <a:spLocks noGrp="1"/>
          </p:cNvSpPr>
          <p:nvPr>
            <p:ph idx="15"/>
          </p:nvPr>
        </p:nvSpPr>
        <p:spPr>
          <a:xfrm>
            <a:off x="857250" y="779154"/>
            <a:ext cx="4629151" cy="4051321"/>
          </a:xfrm>
        </p:spPr>
        <p:txBody>
          <a:bodyPr>
            <a:noAutofit/>
          </a:bodyPr>
          <a:lstStyle>
            <a:lvl1pPr marL="0" indent="0">
              <a:buFont typeface="Arial" panose="020B0604020202020204" pitchFamily="34" charset="0"/>
              <a:buNone/>
              <a:defRPr sz="1200" b="0">
                <a:solidFill>
                  <a:srgbClr val="262626"/>
                </a:solidFill>
                <a:latin typeface="Sofia Pro" panose="00000500000000000000" pitchFamily="50" charset="0"/>
              </a:defRPr>
            </a:lvl1pPr>
          </a:lstStyle>
          <a:p>
            <a:pPr lvl="0"/>
            <a:endParaRPr lang="en-US" dirty="0"/>
          </a:p>
        </p:txBody>
      </p:sp>
      <p:sp>
        <p:nvSpPr>
          <p:cNvPr id="16" name="Content Placeholder 2">
            <a:extLst>
              <a:ext uri="{FF2B5EF4-FFF2-40B4-BE49-F238E27FC236}">
                <a16:creationId xmlns:a16="http://schemas.microsoft.com/office/drawing/2014/main" id="{61D6F170-B630-516F-ED05-BFDC5CD4B8E8}"/>
              </a:ext>
            </a:extLst>
          </p:cNvPr>
          <p:cNvSpPr>
            <a:spLocks noGrp="1"/>
          </p:cNvSpPr>
          <p:nvPr>
            <p:ph idx="16"/>
          </p:nvPr>
        </p:nvSpPr>
        <p:spPr>
          <a:xfrm>
            <a:off x="6705600" y="779155"/>
            <a:ext cx="3990976" cy="4068812"/>
          </a:xfrm>
        </p:spPr>
        <p:txBody>
          <a:bodyPr>
            <a:noAutofit/>
          </a:bodyPr>
          <a:lstStyle>
            <a:lvl1pPr marL="0" indent="0">
              <a:buFont typeface="Arial" panose="020B0604020202020204" pitchFamily="34" charset="0"/>
              <a:buNone/>
              <a:defRPr sz="1200" b="0">
                <a:solidFill>
                  <a:srgbClr val="262626"/>
                </a:solidFill>
                <a:latin typeface="Sofia Pro" panose="00000500000000000000" pitchFamily="50" charset="0"/>
              </a:defRPr>
            </a:lvl1pPr>
          </a:lstStyle>
          <a:p>
            <a:pPr lvl="0"/>
            <a:endParaRPr lang="en-US" dirty="0"/>
          </a:p>
        </p:txBody>
      </p:sp>
      <p:sp>
        <p:nvSpPr>
          <p:cNvPr id="19" name="Content Placeholder 2">
            <a:extLst>
              <a:ext uri="{FF2B5EF4-FFF2-40B4-BE49-F238E27FC236}">
                <a16:creationId xmlns:a16="http://schemas.microsoft.com/office/drawing/2014/main" id="{49A9603B-B674-BF45-B8A0-E1F865B71FDF}"/>
              </a:ext>
            </a:extLst>
          </p:cNvPr>
          <p:cNvSpPr>
            <a:spLocks noGrp="1"/>
          </p:cNvSpPr>
          <p:nvPr>
            <p:ph idx="17" hasCustomPrompt="1"/>
          </p:nvPr>
        </p:nvSpPr>
        <p:spPr>
          <a:xfrm>
            <a:off x="6705600" y="5098474"/>
            <a:ext cx="3990976" cy="935742"/>
          </a:xfrm>
        </p:spPr>
        <p:txBody>
          <a:bodyPr>
            <a:noAutofit/>
          </a:bodyPr>
          <a:lstStyle>
            <a:lvl1pPr marL="0" indent="0">
              <a:buFont typeface="Arial" panose="020B0604020202020204" pitchFamily="34" charset="0"/>
              <a:buNone/>
              <a:defRPr sz="1200" b="0">
                <a:solidFill>
                  <a:srgbClr val="262626"/>
                </a:solidFill>
                <a:latin typeface="Sofia Pro" panose="00000500000000000000" pitchFamily="50" charset="0"/>
              </a:defRPr>
            </a:lvl1pPr>
          </a:lstStyle>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3" name="Slide Number Placeholder 5">
            <a:extLst>
              <a:ext uri="{FF2B5EF4-FFF2-40B4-BE49-F238E27FC236}">
                <a16:creationId xmlns:a16="http://schemas.microsoft.com/office/drawing/2014/main" id="{D21E7BAD-FA04-28B4-06D3-8A3672313ED3}"/>
              </a:ext>
            </a:extLst>
          </p:cNvPr>
          <p:cNvSpPr txBox="1">
            <a:spLocks/>
          </p:cNvSpPr>
          <p:nvPr userDrawn="1"/>
        </p:nvSpPr>
        <p:spPr>
          <a:xfrm>
            <a:off x="641074" y="6302215"/>
            <a:ext cx="3045941" cy="243018"/>
          </a:xfrm>
          <a:prstGeom prst="rect">
            <a:avLst/>
          </a:prstGeom>
        </p:spPr>
        <p:txBody>
          <a:bodyPr vert="horz" lIns="91440" tIns="45720" rIns="91440" bIns="45720" rtlCol="0" anchor="ctr"/>
          <a:lstStyle>
            <a:defPPr>
              <a:defRPr lang="sl-SI"/>
            </a:defPPr>
            <a:lvl1pPr marL="0" algn="r" defTabSz="914400" rtl="0" eaLnBrk="1" latinLnBrk="0" hangingPunct="1">
              <a:defRPr sz="1000" kern="1200">
                <a:solidFill>
                  <a:srgbClr val="163F3F"/>
                </a:solidFill>
                <a:latin typeface="Bio Sans" panose="020B0506020202040204"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l-SI" dirty="0">
                <a:solidFill>
                  <a:srgbClr val="262626"/>
                </a:solidFill>
                <a:latin typeface="Sofia Pro" panose="00000500000000000000" pitchFamily="50" charset="0"/>
              </a:rPr>
              <a:t>Page </a:t>
            </a:r>
            <a:fld id="{07E36FA3-781A-4A81-AF3C-E8C672DB7829}" type="slidenum">
              <a:rPr lang="sl-SI" smtClean="0">
                <a:solidFill>
                  <a:srgbClr val="262626"/>
                </a:solidFill>
                <a:latin typeface="Sofia Pro" panose="00000500000000000000" pitchFamily="50" charset="0"/>
              </a:rPr>
              <a:pPr algn="l"/>
              <a:t>‹#›</a:t>
            </a:fld>
            <a:endParaRPr lang="sl-SI" dirty="0">
              <a:solidFill>
                <a:srgbClr val="262626"/>
              </a:solidFill>
              <a:latin typeface="Sofia Pro" panose="00000500000000000000" pitchFamily="50" charset="0"/>
            </a:endParaRPr>
          </a:p>
        </p:txBody>
      </p:sp>
      <p:sp>
        <p:nvSpPr>
          <p:cNvPr id="4" name="Rectangle 3">
            <a:extLst>
              <a:ext uri="{FF2B5EF4-FFF2-40B4-BE49-F238E27FC236}">
                <a16:creationId xmlns:a16="http://schemas.microsoft.com/office/drawing/2014/main" id="{0359C97C-2363-407A-A427-899C4BE912C7}"/>
              </a:ext>
            </a:extLst>
          </p:cNvPr>
          <p:cNvSpPr/>
          <p:nvPr userDrawn="1"/>
        </p:nvSpPr>
        <p:spPr>
          <a:xfrm>
            <a:off x="11491784" y="2281881"/>
            <a:ext cx="700216" cy="4576118"/>
          </a:xfrm>
          <a:prstGeom prst="rect">
            <a:avLst/>
          </a:prstGeom>
          <a:solidFill>
            <a:srgbClr val="059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 name="Graphic 4">
            <a:extLst>
              <a:ext uri="{FF2B5EF4-FFF2-40B4-BE49-F238E27FC236}">
                <a16:creationId xmlns:a16="http://schemas.microsoft.com/office/drawing/2014/main" id="{EA71B2D2-99BD-7537-6753-5DC65EFE2BC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79031" y="1037433"/>
            <a:ext cx="1725720" cy="286309"/>
          </a:xfrm>
          <a:prstGeom prst="rect">
            <a:avLst/>
          </a:prstGeom>
        </p:spPr>
      </p:pic>
    </p:spTree>
    <p:extLst>
      <p:ext uri="{BB962C8B-B14F-4D97-AF65-F5344CB8AC3E}">
        <p14:creationId xmlns:p14="http://schemas.microsoft.com/office/powerpoint/2010/main" val="1925664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974C09-EB98-CEBE-EC24-2CFA8ABF3B91}"/>
              </a:ext>
            </a:extLst>
          </p:cNvPr>
          <p:cNvSpPr/>
          <p:nvPr userDrawn="1"/>
        </p:nvSpPr>
        <p:spPr>
          <a:xfrm>
            <a:off x="0" y="0"/>
            <a:ext cx="12191999" cy="6858000"/>
          </a:xfrm>
          <a:prstGeom prst="rect">
            <a:avLst/>
          </a:prstGeom>
          <a:solidFill>
            <a:srgbClr val="0598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Title 1">
            <a:extLst>
              <a:ext uri="{FF2B5EF4-FFF2-40B4-BE49-F238E27FC236}">
                <a16:creationId xmlns:a16="http://schemas.microsoft.com/office/drawing/2014/main" id="{15E06CF6-2718-9634-4960-E56A226058A6}"/>
              </a:ext>
            </a:extLst>
          </p:cNvPr>
          <p:cNvSpPr>
            <a:spLocks noGrp="1"/>
          </p:cNvSpPr>
          <p:nvPr>
            <p:ph type="ctrTitle" hasCustomPrompt="1"/>
          </p:nvPr>
        </p:nvSpPr>
        <p:spPr>
          <a:xfrm>
            <a:off x="1524000" y="2198499"/>
            <a:ext cx="9144000" cy="1315452"/>
          </a:xfrm>
        </p:spPr>
        <p:txBody>
          <a:bodyPr anchor="ctr">
            <a:noAutofit/>
          </a:bodyPr>
          <a:lstStyle>
            <a:lvl1pPr marL="0" indent="0" algn="l">
              <a:buFont typeface="+mj-lt"/>
              <a:buNone/>
              <a:defRPr sz="3600" b="1">
                <a:solidFill>
                  <a:schemeClr val="bg1"/>
                </a:solidFill>
                <a:latin typeface="Sofia Pro" panose="00000500000000000000" pitchFamily="50" charset="0"/>
              </a:defRPr>
            </a:lvl1pPr>
          </a:lstStyle>
          <a:p>
            <a:r>
              <a:rPr lang="sl-SI" dirty="0"/>
              <a:t>Thank you!</a:t>
            </a:r>
          </a:p>
        </p:txBody>
      </p:sp>
      <p:sp>
        <p:nvSpPr>
          <p:cNvPr id="12" name="Subtitle 2">
            <a:extLst>
              <a:ext uri="{FF2B5EF4-FFF2-40B4-BE49-F238E27FC236}">
                <a16:creationId xmlns:a16="http://schemas.microsoft.com/office/drawing/2014/main" id="{1A26B302-9A74-94A9-3DC5-0FAB9F447183}"/>
              </a:ext>
            </a:extLst>
          </p:cNvPr>
          <p:cNvSpPr txBox="1">
            <a:spLocks/>
          </p:cNvSpPr>
          <p:nvPr userDrawn="1"/>
        </p:nvSpPr>
        <p:spPr>
          <a:xfrm>
            <a:off x="8610600" y="5957355"/>
            <a:ext cx="3026884" cy="365125"/>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Bio Sans" panose="020B0506020202040204" pitchFamily="34" charset="-18"/>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sl-SI" b="0" dirty="0">
                <a:latin typeface="Sofia Pro" panose="00000500000000000000" pitchFamily="50" charset="0"/>
              </a:rPr>
              <a:t>www.reginna4-0.eu</a:t>
            </a:r>
          </a:p>
        </p:txBody>
      </p:sp>
      <p:sp>
        <p:nvSpPr>
          <p:cNvPr id="15" name="Subtitle 2">
            <a:extLst>
              <a:ext uri="{FF2B5EF4-FFF2-40B4-BE49-F238E27FC236}">
                <a16:creationId xmlns:a16="http://schemas.microsoft.com/office/drawing/2014/main" id="{2C401F91-6ECA-8FC5-CC07-ADAF20A1733C}"/>
              </a:ext>
            </a:extLst>
          </p:cNvPr>
          <p:cNvSpPr>
            <a:spLocks noGrp="1"/>
          </p:cNvSpPr>
          <p:nvPr>
            <p:ph type="subTitle" idx="1" hasCustomPrompt="1"/>
          </p:nvPr>
        </p:nvSpPr>
        <p:spPr>
          <a:xfrm>
            <a:off x="1524000" y="3662878"/>
            <a:ext cx="9144000" cy="890999"/>
          </a:xfrm>
        </p:spPr>
        <p:txBody>
          <a:bodyPr anchor="ctr">
            <a:normAutofit/>
          </a:bodyPr>
          <a:lstStyle>
            <a:lvl1pPr marL="0" indent="0" algn="l">
              <a:buNone/>
              <a:defRPr sz="1800" b="0">
                <a:solidFill>
                  <a:schemeClr val="bg1"/>
                </a:solidFill>
                <a:latin typeface="Sofia Pro"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dirty="0"/>
              <a:t>Name of the speaker</a:t>
            </a:r>
          </a:p>
          <a:p>
            <a:r>
              <a:rPr lang="sl-SI" dirty="0"/>
              <a:t>Institution</a:t>
            </a:r>
          </a:p>
        </p:txBody>
      </p:sp>
      <p:pic>
        <p:nvPicPr>
          <p:cNvPr id="4" name="Graphic 3">
            <a:extLst>
              <a:ext uri="{FF2B5EF4-FFF2-40B4-BE49-F238E27FC236}">
                <a16:creationId xmlns:a16="http://schemas.microsoft.com/office/drawing/2014/main" id="{207727E5-7B8A-D7C6-7BBE-93CAF9BED83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8083" y="852147"/>
            <a:ext cx="2978815" cy="494206"/>
          </a:xfrm>
          <a:prstGeom prst="rect">
            <a:avLst/>
          </a:prstGeom>
        </p:spPr>
      </p:pic>
      <p:pic>
        <p:nvPicPr>
          <p:cNvPr id="3" name="Graphic 2">
            <a:extLst>
              <a:ext uri="{FF2B5EF4-FFF2-40B4-BE49-F238E27FC236}">
                <a16:creationId xmlns:a16="http://schemas.microsoft.com/office/drawing/2014/main" id="{D50982E1-5E1F-BEB5-EC42-0143C2C0E04C}"/>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78083" y="5712491"/>
            <a:ext cx="4305809" cy="609989"/>
          </a:xfrm>
          <a:prstGeom prst="rect">
            <a:avLst/>
          </a:prstGeom>
        </p:spPr>
      </p:pic>
    </p:spTree>
    <p:extLst>
      <p:ext uri="{BB962C8B-B14F-4D97-AF65-F5344CB8AC3E}">
        <p14:creationId xmlns:p14="http://schemas.microsoft.com/office/powerpoint/2010/main" val="3163193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E7E516-A9E5-7217-A9E1-EDBCFDC711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sl-SI" dirty="0"/>
          </a:p>
        </p:txBody>
      </p:sp>
      <p:sp>
        <p:nvSpPr>
          <p:cNvPr id="3" name="Text Placeholder 2">
            <a:extLst>
              <a:ext uri="{FF2B5EF4-FFF2-40B4-BE49-F238E27FC236}">
                <a16:creationId xmlns:a16="http://schemas.microsoft.com/office/drawing/2014/main" id="{49B81AE3-6636-F902-CC6D-82E52E7FCA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l-SI" dirty="0"/>
          </a:p>
        </p:txBody>
      </p:sp>
      <p:sp>
        <p:nvSpPr>
          <p:cNvPr id="4" name="Date Placeholder 3">
            <a:extLst>
              <a:ext uri="{FF2B5EF4-FFF2-40B4-BE49-F238E27FC236}">
                <a16:creationId xmlns:a16="http://schemas.microsoft.com/office/drawing/2014/main" id="{56438649-9AE8-2BC7-3C18-05E4000726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fia Pro" panose="00000500000000000000" pitchFamily="50" charset="0"/>
              </a:defRPr>
            </a:lvl1pPr>
          </a:lstStyle>
          <a:p>
            <a:fld id="{9B5A42DC-EEE2-4706-B7B0-4CDF2FD6B306}" type="datetimeFigureOut">
              <a:rPr lang="sl-SI" smtClean="0"/>
              <a:pPr/>
              <a:t>3. 09. 2023</a:t>
            </a:fld>
            <a:endParaRPr lang="sl-SI" dirty="0"/>
          </a:p>
        </p:txBody>
      </p:sp>
      <p:sp>
        <p:nvSpPr>
          <p:cNvPr id="5" name="Footer Placeholder 4">
            <a:extLst>
              <a:ext uri="{FF2B5EF4-FFF2-40B4-BE49-F238E27FC236}">
                <a16:creationId xmlns:a16="http://schemas.microsoft.com/office/drawing/2014/main" id="{ABA3C7D9-7DA4-BF4A-A439-C2E0F95AD9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fia Pro" panose="00000500000000000000" pitchFamily="50" charset="0"/>
              </a:defRPr>
            </a:lvl1pPr>
          </a:lstStyle>
          <a:p>
            <a:endParaRPr lang="sl-SI" dirty="0"/>
          </a:p>
        </p:txBody>
      </p:sp>
      <p:sp>
        <p:nvSpPr>
          <p:cNvPr id="6" name="Slide Number Placeholder 5">
            <a:extLst>
              <a:ext uri="{FF2B5EF4-FFF2-40B4-BE49-F238E27FC236}">
                <a16:creationId xmlns:a16="http://schemas.microsoft.com/office/drawing/2014/main" id="{C475B8F8-3D1F-D391-8525-3672A9778D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fia Pro" panose="00000500000000000000" pitchFamily="50" charset="0"/>
              </a:defRPr>
            </a:lvl1pPr>
          </a:lstStyle>
          <a:p>
            <a:fld id="{07E36FA3-781A-4A81-AF3C-E8C672DB7829}" type="slidenum">
              <a:rPr lang="sl-SI" smtClean="0"/>
              <a:pPr/>
              <a:t>‹#›</a:t>
            </a:fld>
            <a:endParaRPr lang="sl-SI" dirty="0"/>
          </a:p>
        </p:txBody>
      </p:sp>
    </p:spTree>
    <p:extLst>
      <p:ext uri="{BB962C8B-B14F-4D97-AF65-F5344CB8AC3E}">
        <p14:creationId xmlns:p14="http://schemas.microsoft.com/office/powerpoint/2010/main" val="1981797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1" r:id="rId4"/>
    <p:sldLayoutId id="2147483652" r:id="rId5"/>
    <p:sldLayoutId id="2147483653" r:id="rId6"/>
    <p:sldLayoutId id="2147483654" r:id="rId7"/>
  </p:sldLayoutIdLst>
  <p:txStyles>
    <p:titleStyle>
      <a:lvl1pPr algn="l" defTabSz="914400" rtl="0" eaLnBrk="1" latinLnBrk="0" hangingPunct="1">
        <a:lnSpc>
          <a:spcPct val="90000"/>
        </a:lnSpc>
        <a:spcBef>
          <a:spcPct val="0"/>
        </a:spcBef>
        <a:buNone/>
        <a:defRPr sz="4400" kern="1200">
          <a:solidFill>
            <a:schemeClr val="tx1"/>
          </a:solidFill>
          <a:latin typeface="Sofia Pro"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1.wm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0.wmf"/><Relationship Id="rId4" Type="http://schemas.openxmlformats.org/officeDocument/2006/relationships/image" Target="../media/image29.wmf"/><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4.gif"/></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wmf"/><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wmf"/><Relationship Id="rId4" Type="http://schemas.openxmlformats.org/officeDocument/2006/relationships/image" Target="../media/image38.wmf"/></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7.wmf"/><Relationship Id="rId4" Type="http://schemas.openxmlformats.org/officeDocument/2006/relationships/image" Target="../media/image46.wmf"/></Relationships>

</file>

<file path=ppt/slides/_rels/slide23.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51.png"/><Relationship Id="rId3" Type="http://schemas.openxmlformats.org/officeDocument/2006/relationships/image" Target="../media/image48.jpeg"/><Relationship Id="rId7" Type="http://schemas.openxmlformats.org/officeDocument/2006/relationships/image" Target="../media/image480.png"/><Relationship Id="rId12" Type="http://schemas.openxmlformats.org/officeDocument/2006/relationships/customXml" Target="../ink/ink4.xml"/><Relationship Id="rId17" Type="http://schemas.openxmlformats.org/officeDocument/2006/relationships/image" Target="../media/image53.png"/><Relationship Id="rId2" Type="http://schemas.openxmlformats.org/officeDocument/2006/relationships/notesSlide" Target="../notesSlides/notesSlide23.xml"/><Relationship Id="rId16" Type="http://schemas.openxmlformats.org/officeDocument/2006/relationships/customXml" Target="../ink/ink6.xml"/><Relationship Id="rId1" Type="http://schemas.openxmlformats.org/officeDocument/2006/relationships/slideLayout" Target="../slideLayouts/slideLayout3.xml"/><Relationship Id="rId6" Type="http://schemas.openxmlformats.org/officeDocument/2006/relationships/customXml" Target="../ink/ink1.xml"/><Relationship Id="rId11" Type="http://schemas.openxmlformats.org/officeDocument/2006/relationships/image" Target="../media/image50.png"/><Relationship Id="rId5" Type="http://schemas.openxmlformats.org/officeDocument/2006/relationships/image" Target="../media/image50.jpeg"/><Relationship Id="rId15" Type="http://schemas.openxmlformats.org/officeDocument/2006/relationships/image" Target="../media/image52.png"/><Relationship Id="rId10" Type="http://schemas.openxmlformats.org/officeDocument/2006/relationships/customXml" Target="../ink/ink3.xml"/><Relationship Id="rId4" Type="http://schemas.openxmlformats.org/officeDocument/2006/relationships/image" Target="../media/image49.png"/><Relationship Id="rId9" Type="http://schemas.openxmlformats.org/officeDocument/2006/relationships/image" Target="../media/image490.png"/><Relationship Id="rId14" Type="http://schemas.openxmlformats.org/officeDocument/2006/relationships/customXml" Target="../ink/ink5.xml"/></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6.gi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77.jpe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8" Type="http://schemas.openxmlformats.org/officeDocument/2006/relationships/hyperlink" Target="about:blank" TargetMode="External"/><Relationship Id="rId13" Type="http://schemas.openxmlformats.org/officeDocument/2006/relationships/hyperlink" Target="about:blank" TargetMode="External"/><Relationship Id="rId3" Type="http://schemas.openxmlformats.org/officeDocument/2006/relationships/hyperlink" Target="about:blank" TargetMode="External"/><Relationship Id="rId7" Type="http://schemas.openxmlformats.org/officeDocument/2006/relationships/hyperlink" Target="about:blank" TargetMode="External"/><Relationship Id="rId12" Type="http://schemas.openxmlformats.org/officeDocument/2006/relationships/hyperlink" Target="about:blank"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about:blank" TargetMode="External"/><Relationship Id="rId11" Type="http://schemas.openxmlformats.org/officeDocument/2006/relationships/hyperlink" Target="about:blank" TargetMode="External"/><Relationship Id="rId5" Type="http://schemas.openxmlformats.org/officeDocument/2006/relationships/hyperlink" Target="about:blank" TargetMode="External"/><Relationship Id="rId10" Type="http://schemas.openxmlformats.org/officeDocument/2006/relationships/hyperlink" Target="about:blank" TargetMode="External"/><Relationship Id="rId4" Type="http://schemas.openxmlformats.org/officeDocument/2006/relationships/hyperlink" Target="about:blank" TargetMode="External"/><Relationship Id="rId9" Type="http://schemas.openxmlformats.org/officeDocument/2006/relationships/hyperlink" Target="about:blank"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about:blank" TargetMode="External"/><Relationship Id="rId3" Type="http://schemas.openxmlformats.org/officeDocument/2006/relationships/hyperlink" Target="about:blank" TargetMode="External"/><Relationship Id="rId7" Type="http://schemas.openxmlformats.org/officeDocument/2006/relationships/hyperlink" Target="about:blank" TargetMode="External"/><Relationship Id="rId2" Type="http://schemas.openxmlformats.org/officeDocument/2006/relationships/hyperlink" Target="about:blank" TargetMode="External"/><Relationship Id="rId1" Type="http://schemas.openxmlformats.org/officeDocument/2006/relationships/slideLayout" Target="../slideLayouts/slideLayout2.xml"/><Relationship Id="rId6" Type="http://schemas.openxmlformats.org/officeDocument/2006/relationships/hyperlink" Target="about:blank" TargetMode="External"/><Relationship Id="rId5" Type="http://schemas.openxmlformats.org/officeDocument/2006/relationships/hyperlink" Target="about:blank" TargetMode="External"/><Relationship Id="rId4" Type="http://schemas.openxmlformats.org/officeDocument/2006/relationships/hyperlink" Target="about:blank" TargetMode="External"/><Relationship Id="rId9" Type="http://schemas.openxmlformats.org/officeDocument/2006/relationships/hyperlink" Target="about:blan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41B1F-67F8-8116-26B8-56139F06C34A}"/>
              </a:ext>
            </a:extLst>
          </p:cNvPr>
          <p:cNvSpPr>
            <a:spLocks noGrp="1"/>
          </p:cNvSpPr>
          <p:nvPr>
            <p:ph type="ctrTitle"/>
          </p:nvPr>
        </p:nvSpPr>
        <p:spPr>
          <a:xfrm>
            <a:off x="1279525" y="2969266"/>
            <a:ext cx="10349767" cy="1315452"/>
          </a:xfrm>
        </p:spPr>
        <p:txBody>
          <a:bodyPr/>
          <a:lstStyle/>
          <a:p>
            <a:r>
              <a:rPr lang="en-US" sz="6000" i="1" dirty="0">
                <a:latin typeface="Palatino Linotype" pitchFamily="18" charset="0"/>
              </a:rPr>
              <a:t>Graphene - Magic of Carbon</a:t>
            </a:r>
            <a:endParaRPr lang="uk-UA" sz="6000" i="1" dirty="0">
              <a:latin typeface="Palatino Linotype" pitchFamily="18" charset="0"/>
            </a:endParaRPr>
          </a:p>
        </p:txBody>
      </p:sp>
      <p:sp>
        <p:nvSpPr>
          <p:cNvPr id="3" name="Subtitle 2">
            <a:extLst>
              <a:ext uri="{FF2B5EF4-FFF2-40B4-BE49-F238E27FC236}">
                <a16:creationId xmlns:a16="http://schemas.microsoft.com/office/drawing/2014/main" id="{4B71EC07-70FD-287D-43DC-0D8C678C4D0F}"/>
              </a:ext>
            </a:extLst>
          </p:cNvPr>
          <p:cNvSpPr>
            <a:spLocks noGrp="1"/>
          </p:cNvSpPr>
          <p:nvPr>
            <p:ph type="subTitle" idx="1"/>
          </p:nvPr>
        </p:nvSpPr>
        <p:spPr>
          <a:xfrm>
            <a:off x="1495425" y="4147486"/>
            <a:ext cx="9201149" cy="890999"/>
          </a:xfrm>
        </p:spPr>
        <p:txBody>
          <a:bodyPr/>
          <a:lstStyle/>
          <a:p>
            <a:r>
              <a:rPr lang="en-US" dirty="0"/>
              <a:t>Professor Volodymyra BOICHUK </a:t>
            </a:r>
            <a:endParaRPr lang="sl-SI" dirty="0"/>
          </a:p>
          <a:p>
            <a:endParaRPr lang="sl-SI" dirty="0"/>
          </a:p>
        </p:txBody>
      </p:sp>
      <p:pic>
        <p:nvPicPr>
          <p:cNvPr id="7" name="Picture 2" descr="Символіка – Прикарпатський національний університет імені Василя Стефаника">
            <a:extLst>
              <a:ext uri="{FF2B5EF4-FFF2-40B4-BE49-F238E27FC236}">
                <a16:creationId xmlns:a16="http://schemas.microsoft.com/office/drawing/2014/main" id="{E46587AC-AF22-04C2-296B-4973CE9C5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9570" y="126134"/>
            <a:ext cx="1997901" cy="199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096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noChangeArrowheads="1"/>
          </p:cNvPicPr>
          <p:nvPr/>
        </p:nvPicPr>
        <p:blipFill>
          <a:blip r:embed="rId3" cstate="print"/>
          <a:srcRect/>
          <a:stretch>
            <a:fillRect/>
          </a:stretch>
        </p:blipFill>
        <p:spPr bwMode="auto">
          <a:xfrm>
            <a:off x="473303" y="879897"/>
            <a:ext cx="4109105" cy="2520000"/>
          </a:xfrm>
          <a:prstGeom prst="rect">
            <a:avLst/>
          </a:prstGeom>
          <a:noFill/>
          <a:ln w="9525">
            <a:noFill/>
            <a:miter lim="800000"/>
            <a:headEnd/>
            <a:tailEnd/>
          </a:ln>
          <a:effectLst/>
        </p:spPr>
      </p:pic>
      <p:sp>
        <p:nvSpPr>
          <p:cNvPr id="4" name="Прямоугольник 3"/>
          <p:cNvSpPr/>
          <p:nvPr/>
        </p:nvSpPr>
        <p:spPr>
          <a:xfrm>
            <a:off x="4804228" y="948690"/>
            <a:ext cx="6865257" cy="4524315"/>
          </a:xfrm>
          <a:prstGeom prst="rect">
            <a:avLst/>
          </a:prstGeom>
        </p:spPr>
        <p:txBody>
          <a:bodyPr wrap="square">
            <a:spAutoFit/>
          </a:bodyPr>
          <a:lstStyle/>
          <a:p>
            <a:r>
              <a:rPr lang="en-US" b="1" dirty="0">
                <a:solidFill>
                  <a:srgbClr val="0598CE"/>
                </a:solidFill>
                <a:latin typeface="Palatino Linotype" pitchFamily="18" charset="0"/>
              </a:rPr>
              <a:t>Properties of graphite</a:t>
            </a:r>
            <a:r>
              <a:rPr lang="en-US" dirty="0">
                <a:solidFill>
                  <a:srgbClr val="0598CE"/>
                </a:solidFill>
                <a:latin typeface="Palatino Linotype" pitchFamily="18" charset="0"/>
              </a:rPr>
              <a:t>:</a:t>
            </a:r>
          </a:p>
          <a:p>
            <a:pPr marL="174625" indent="-174625">
              <a:buFont typeface="Wingdings" pitchFamily="2" charset="2"/>
              <a:buChar char="ü"/>
            </a:pPr>
            <a:r>
              <a:rPr lang="en-US" dirty="0">
                <a:solidFill>
                  <a:srgbClr val="262626"/>
                </a:solidFill>
                <a:latin typeface="Palatino Linotype" pitchFamily="18" charset="0"/>
              </a:rPr>
              <a:t>Graphite is black in color and has a metallic luster.</a:t>
            </a:r>
          </a:p>
          <a:p>
            <a:pPr marL="174625" indent="-174625">
              <a:buFont typeface="Wingdings" pitchFamily="2" charset="2"/>
              <a:buChar char="ü"/>
            </a:pPr>
            <a:r>
              <a:rPr lang="en-US" dirty="0">
                <a:solidFill>
                  <a:srgbClr val="262626"/>
                </a:solidFill>
                <a:latin typeface="Palatino Linotype" pitchFamily="18" charset="0"/>
              </a:rPr>
              <a:t>High melting point: The carbon atoms in each layer are bound by strong covalent bonds, so that the melting point of graphite is high, about 3500°C.</a:t>
            </a:r>
          </a:p>
          <a:p>
            <a:pPr marL="174625" indent="-174625">
              <a:buFont typeface="Wingdings" pitchFamily="2" charset="2"/>
              <a:buChar char="ü"/>
            </a:pPr>
            <a:r>
              <a:rPr lang="en-US" dirty="0">
                <a:solidFill>
                  <a:srgbClr val="262626"/>
                </a:solidFill>
                <a:latin typeface="Palatino Linotype" pitchFamily="18" charset="0"/>
              </a:rPr>
              <a:t>Conductivity: Every carbon in graphite is sp</a:t>
            </a:r>
            <a:r>
              <a:rPr lang="en-US" baseline="30000" dirty="0">
                <a:solidFill>
                  <a:srgbClr val="262626"/>
                </a:solidFill>
                <a:latin typeface="Palatino Linotype" pitchFamily="18" charset="0"/>
              </a:rPr>
              <a:t>2</a:t>
            </a:r>
            <a:r>
              <a:rPr lang="en-US" dirty="0">
                <a:solidFill>
                  <a:srgbClr val="262626"/>
                </a:solidFill>
                <a:latin typeface="Palatino Linotype" pitchFamily="18" charset="0"/>
              </a:rPr>
              <a:t>-hybridized. Thus, one valence electron of each carbon atom can move freely from one point to another. Non-hybrid orbitals containing one electron each overlap in the transverse direction, forming bonds in one layer. These free electrons are delocalized and move under the influence of thermal and electric fields. Thus, it is a good thermal and electrical conductor.</a:t>
            </a:r>
          </a:p>
          <a:p>
            <a:pPr marL="174625" indent="-174625">
              <a:buFont typeface="Wingdings" pitchFamily="2" charset="2"/>
              <a:buChar char="ü"/>
            </a:pPr>
            <a:r>
              <a:rPr lang="en-US" dirty="0">
                <a:solidFill>
                  <a:srgbClr val="262626"/>
                </a:solidFill>
                <a:latin typeface="Palatino Linotype" pitchFamily="18" charset="0"/>
              </a:rPr>
              <a:t>Low density of  2.26 g/cm</a:t>
            </a:r>
            <a:r>
              <a:rPr lang="en-US" baseline="30000" dirty="0">
                <a:solidFill>
                  <a:srgbClr val="262626"/>
                </a:solidFill>
                <a:latin typeface="Palatino Linotype" pitchFamily="18" charset="0"/>
              </a:rPr>
              <a:t>3 </a:t>
            </a:r>
            <a:r>
              <a:rPr lang="en-US" dirty="0">
                <a:solidFill>
                  <a:srgbClr val="262626"/>
                </a:solidFill>
                <a:latin typeface="Palatino Linotype" pitchFamily="18" charset="0"/>
              </a:rPr>
              <a:t>due to large distance between layers. </a:t>
            </a:r>
          </a:p>
          <a:p>
            <a:pPr marL="174625" indent="-174625">
              <a:buFont typeface="Wingdings" pitchFamily="2" charset="2"/>
              <a:buChar char="ü"/>
            </a:pPr>
            <a:r>
              <a:rPr lang="en-US" dirty="0">
                <a:solidFill>
                  <a:srgbClr val="262626"/>
                </a:solidFill>
                <a:latin typeface="Palatino Linotype" pitchFamily="18" charset="0"/>
              </a:rPr>
              <a:t>Graphite is slippery because of its characteristic layered structure. It is often used as a dry lubricant.</a:t>
            </a:r>
          </a:p>
          <a:p>
            <a:pPr marL="174625" indent="-174625">
              <a:buFont typeface="Wingdings" pitchFamily="2" charset="2"/>
              <a:buChar char="ü"/>
            </a:pPr>
            <a:r>
              <a:rPr lang="en-US" dirty="0">
                <a:solidFill>
                  <a:srgbClr val="262626"/>
                </a:solidFill>
                <a:latin typeface="Palatino Linotype" pitchFamily="18" charset="0"/>
              </a:rPr>
              <a:t>Graphite is chemically stable </a:t>
            </a:r>
          </a:p>
        </p:txBody>
      </p:sp>
      <p:sp>
        <p:nvSpPr>
          <p:cNvPr id="5" name="TextBox 4"/>
          <p:cNvSpPr txBox="1"/>
          <p:nvPr/>
        </p:nvSpPr>
        <p:spPr>
          <a:xfrm>
            <a:off x="8862785" y="326571"/>
            <a:ext cx="2361544" cy="430887"/>
          </a:xfrm>
          <a:prstGeom prst="rect">
            <a:avLst/>
          </a:prstGeom>
          <a:noFill/>
        </p:spPr>
        <p:txBody>
          <a:bodyPr wrap="none" rtlCol="0">
            <a:spAutoFit/>
          </a:bodyPr>
          <a:lstStyle/>
          <a:p>
            <a:pPr lvl="0"/>
            <a:r>
              <a:rPr lang="en-US" sz="2200" dirty="0">
                <a:latin typeface="Palatino Linotype" pitchFamily="18" charset="0"/>
              </a:rPr>
              <a:t>Carbon. Graphite</a:t>
            </a:r>
            <a:endParaRPr lang="sl-SI" sz="2200" dirty="0">
              <a:latin typeface="Palatino Linotype" pitchFamily="18" charset="0"/>
            </a:endParaRPr>
          </a:p>
        </p:txBody>
      </p:sp>
      <p:sp>
        <p:nvSpPr>
          <p:cNvPr id="7" name="Прямоугольник 6"/>
          <p:cNvSpPr/>
          <p:nvPr/>
        </p:nvSpPr>
        <p:spPr>
          <a:xfrm>
            <a:off x="5297714" y="4318843"/>
            <a:ext cx="6110514" cy="646331"/>
          </a:xfrm>
          <a:prstGeom prst="rect">
            <a:avLst/>
          </a:prstGeom>
        </p:spPr>
        <p:txBody>
          <a:bodyPr wrap="square">
            <a:spAutoFit/>
          </a:bodyPr>
          <a:lstStyle/>
          <a:p>
            <a:pPr marL="174625" indent="-174625">
              <a:buFont typeface="Wingdings" pitchFamily="2" charset="2"/>
              <a:buChar char="ü"/>
            </a:pPr>
            <a:endParaRPr lang="en-US" dirty="0">
              <a:solidFill>
                <a:srgbClr val="262626"/>
              </a:solidFill>
              <a:latin typeface="Palatino Linotype" pitchFamily="18" charset="0"/>
            </a:endParaRPr>
          </a:p>
          <a:p>
            <a:pPr marL="174625" indent="-174625">
              <a:buFont typeface="Wingdings" pitchFamily="2" charset="2"/>
              <a:buChar char="ü"/>
            </a:pPr>
            <a:endParaRPr lang="en-US" dirty="0">
              <a:solidFill>
                <a:srgbClr val="262626"/>
              </a:solidFill>
              <a:latin typeface="Palatino Linotype" pitchFamily="18" charset="0"/>
            </a:endParaRPr>
          </a:p>
        </p:txBody>
      </p:sp>
      <p:pic>
        <p:nvPicPr>
          <p:cNvPr id="72708" name="Picture 4" descr="Hybridization of Graphite - Hybridization of Carbon in Graphite"/>
          <p:cNvPicPr>
            <a:picLocks noChangeAspect="1" noChangeArrowheads="1"/>
          </p:cNvPicPr>
          <p:nvPr/>
        </p:nvPicPr>
        <p:blipFill>
          <a:blip r:embed="rId4" cstate="print"/>
          <a:srcRect t="12058" r="3232"/>
          <a:stretch>
            <a:fillRect/>
          </a:stretch>
        </p:blipFill>
        <p:spPr bwMode="auto">
          <a:xfrm>
            <a:off x="547461" y="3648058"/>
            <a:ext cx="3777797" cy="2279667"/>
          </a:xfrm>
          <a:prstGeom prst="rect">
            <a:avLst/>
          </a:prstGeom>
          <a:noFill/>
        </p:spPr>
      </p:pic>
    </p:spTree>
    <p:extLst>
      <p:ext uri="{BB962C8B-B14F-4D97-AF65-F5344CB8AC3E}">
        <p14:creationId xmlns:p14="http://schemas.microsoft.com/office/powerpoint/2010/main" val="4200245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832271" y="384628"/>
            <a:ext cx="3610284" cy="430887"/>
          </a:xfrm>
          <a:prstGeom prst="rect">
            <a:avLst/>
          </a:prstGeom>
          <a:noFill/>
        </p:spPr>
        <p:txBody>
          <a:bodyPr wrap="none" rtlCol="0">
            <a:spAutoFit/>
          </a:bodyPr>
          <a:lstStyle/>
          <a:p>
            <a:pPr lvl="0"/>
            <a:r>
              <a:rPr lang="en-US" sz="2200" dirty="0">
                <a:latin typeface="Palatino Linotype" pitchFamily="18" charset="0"/>
              </a:rPr>
              <a:t>Carbon. Graphene. General</a:t>
            </a:r>
            <a:endParaRPr lang="sl-SI" sz="2200" dirty="0">
              <a:latin typeface="Palatino Linotype" pitchFamily="18" charset="0"/>
            </a:endParaRPr>
          </a:p>
        </p:txBody>
      </p:sp>
      <p:sp>
        <p:nvSpPr>
          <p:cNvPr id="33794" name="AutoShape 2" descr="Graphite vs Graphene | CTS NEW ZEALAND - Discover the Finest in Fishin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3796" name="AutoShape 4" descr="graphite-graphene.png (650×25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2" name="Picture 1" descr="A diagram of different types of carbon nanotubes&#10;&#10;Description automatically generated">
            <a:extLst>
              <a:ext uri="{FF2B5EF4-FFF2-40B4-BE49-F238E27FC236}">
                <a16:creationId xmlns:a16="http://schemas.microsoft.com/office/drawing/2014/main" id="{7B7143C1-99E7-D16F-D63F-61CDB97161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09934"/>
            <a:ext cx="7828372" cy="5789609"/>
          </a:xfrm>
          <a:prstGeom prst="rect">
            <a:avLst/>
          </a:prstGeom>
          <a:noFill/>
          <a:ln>
            <a:noFill/>
          </a:ln>
        </p:spPr>
      </p:pic>
      <p:sp>
        <p:nvSpPr>
          <p:cNvPr id="7" name="TextBox 6">
            <a:extLst>
              <a:ext uri="{FF2B5EF4-FFF2-40B4-BE49-F238E27FC236}">
                <a16:creationId xmlns:a16="http://schemas.microsoft.com/office/drawing/2014/main" id="{572EC51C-6D76-4A22-5616-6070CF186C3F}"/>
              </a:ext>
            </a:extLst>
          </p:cNvPr>
          <p:cNvSpPr txBox="1"/>
          <p:nvPr/>
        </p:nvSpPr>
        <p:spPr>
          <a:xfrm>
            <a:off x="307975" y="6411767"/>
            <a:ext cx="7354019" cy="375552"/>
          </a:xfrm>
          <a:prstGeom prst="rect">
            <a:avLst/>
          </a:prstGeom>
          <a:noFill/>
        </p:spPr>
        <p:txBody>
          <a:bodyPr wrap="square">
            <a:spAutoFit/>
          </a:bodyPr>
          <a:lstStyle/>
          <a:p>
            <a:pPr algn="just">
              <a:lnSpc>
                <a:spcPct val="107000"/>
              </a:lnSpc>
              <a:spcAft>
                <a:spcPts val="800"/>
              </a:spcAft>
            </a:pPr>
            <a:r>
              <a:rPr lang="en-US" sz="1800" i="1" dirty="0">
                <a:effectLst/>
                <a:latin typeface="Calibri" panose="020F0502020204030204" pitchFamily="34" charset="0"/>
                <a:ea typeface="Calibri" panose="020F0502020204030204" pitchFamily="34" charset="0"/>
                <a:cs typeface="Arial" panose="020B0604020202020204" pitchFamily="34" charset="0"/>
              </a:rPr>
              <a:t>Carbon nanostructures ordered following dimensionality and discovery time</a:t>
            </a:r>
            <a:endParaRPr lang="uk-UA"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Прямоугольник 9">
            <a:extLst>
              <a:ext uri="{FF2B5EF4-FFF2-40B4-BE49-F238E27FC236}">
                <a16:creationId xmlns:a16="http://schemas.microsoft.com/office/drawing/2014/main" id="{841ECBB7-8CC2-E11F-C392-18568E55ED47}"/>
              </a:ext>
            </a:extLst>
          </p:cNvPr>
          <p:cNvSpPr/>
          <p:nvPr/>
        </p:nvSpPr>
        <p:spPr>
          <a:xfrm>
            <a:off x="8092115" y="3950147"/>
            <a:ext cx="3610284" cy="1815882"/>
          </a:xfrm>
          <a:prstGeom prst="rect">
            <a:avLst/>
          </a:prstGeom>
        </p:spPr>
        <p:txBody>
          <a:bodyPr wrap="square">
            <a:spAutoFit/>
          </a:bodyPr>
          <a:lstStyle/>
          <a:p>
            <a:r>
              <a:rPr lang="en-US" sz="1600" dirty="0">
                <a:solidFill>
                  <a:srgbClr val="262626"/>
                </a:solidFill>
                <a:latin typeface="Palatino Linotype" pitchFamily="18" charset="0"/>
              </a:rPr>
              <a:t>For the discovery of graphene in 2004, the 2010 Nobel Prize in Physics was awarded jointly to Andre </a:t>
            </a:r>
            <a:r>
              <a:rPr lang="en-US" sz="1600" dirty="0" err="1">
                <a:solidFill>
                  <a:srgbClr val="262626"/>
                </a:solidFill>
                <a:latin typeface="Palatino Linotype" pitchFamily="18" charset="0"/>
              </a:rPr>
              <a:t>Geim</a:t>
            </a:r>
            <a:r>
              <a:rPr lang="en-US" sz="1600" dirty="0">
                <a:solidFill>
                  <a:srgbClr val="262626"/>
                </a:solidFill>
                <a:latin typeface="Palatino Linotype" pitchFamily="18" charset="0"/>
              </a:rPr>
              <a:t> and Konstantin </a:t>
            </a:r>
            <a:r>
              <a:rPr lang="en-US" sz="1600" dirty="0" err="1">
                <a:solidFill>
                  <a:srgbClr val="262626"/>
                </a:solidFill>
                <a:latin typeface="Palatino Linotype" pitchFamily="18" charset="0"/>
              </a:rPr>
              <a:t>Novoselov</a:t>
            </a:r>
            <a:r>
              <a:rPr lang="en-US" sz="1600" dirty="0">
                <a:solidFill>
                  <a:srgbClr val="262626"/>
                </a:solidFill>
                <a:latin typeface="Palatino Linotype" pitchFamily="18" charset="0"/>
              </a:rPr>
              <a:t> </a:t>
            </a:r>
            <a:br>
              <a:rPr lang="en-US" sz="1600" dirty="0">
                <a:solidFill>
                  <a:srgbClr val="262626"/>
                </a:solidFill>
                <a:latin typeface="Palatino Linotype" pitchFamily="18" charset="0"/>
              </a:rPr>
            </a:br>
            <a:r>
              <a:rPr lang="en-US" sz="1600" dirty="0">
                <a:solidFill>
                  <a:srgbClr val="262626"/>
                </a:solidFill>
                <a:latin typeface="Palatino Linotype" pitchFamily="18" charset="0"/>
              </a:rPr>
              <a:t>"</a:t>
            </a:r>
            <a:r>
              <a:rPr lang="en-US" sz="1600" i="1" dirty="0">
                <a:solidFill>
                  <a:srgbClr val="0000FF"/>
                </a:solidFill>
                <a:latin typeface="Palatino Linotype" pitchFamily="18" charset="0"/>
              </a:rPr>
              <a:t>for  ground-breaking experiments regarding the two-dimensional  material graphene</a:t>
            </a:r>
            <a:r>
              <a:rPr lang="en-US" sz="1600" dirty="0">
                <a:solidFill>
                  <a:srgbClr val="262626"/>
                </a:solidFill>
                <a:latin typeface="Palatino Linotype" pitchFamily="18" charset="0"/>
              </a:rPr>
              <a:t>"</a:t>
            </a:r>
            <a:endParaRPr lang="uk-UA" sz="1600" dirty="0">
              <a:solidFill>
                <a:srgbClr val="262626"/>
              </a:solidFill>
              <a:latin typeface="Palatino Linotype" pitchFamily="18" charset="0"/>
            </a:endParaRPr>
          </a:p>
        </p:txBody>
      </p:sp>
      <p:pic>
        <p:nvPicPr>
          <p:cNvPr id="5" name="Picture 2">
            <a:extLst>
              <a:ext uri="{FF2B5EF4-FFF2-40B4-BE49-F238E27FC236}">
                <a16:creationId xmlns:a16="http://schemas.microsoft.com/office/drawing/2014/main" id="{0E1B69E4-0C94-7204-1364-640F51D610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115" y="1528693"/>
            <a:ext cx="3350440" cy="24214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245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832271" y="384628"/>
            <a:ext cx="3610284" cy="430887"/>
          </a:xfrm>
          <a:prstGeom prst="rect">
            <a:avLst/>
          </a:prstGeom>
          <a:noFill/>
        </p:spPr>
        <p:txBody>
          <a:bodyPr wrap="none" rtlCol="0">
            <a:spAutoFit/>
          </a:bodyPr>
          <a:lstStyle/>
          <a:p>
            <a:pPr lvl="0"/>
            <a:r>
              <a:rPr lang="en-US" sz="2200" dirty="0">
                <a:latin typeface="Palatino Linotype" pitchFamily="18" charset="0"/>
              </a:rPr>
              <a:t>Carbon. Graphene. General</a:t>
            </a:r>
            <a:endParaRPr lang="sl-SI" sz="2200" dirty="0">
              <a:latin typeface="Palatino Linotype" pitchFamily="18" charset="0"/>
            </a:endParaRPr>
          </a:p>
        </p:txBody>
      </p:sp>
      <p:sp>
        <p:nvSpPr>
          <p:cNvPr id="4" name="Прямоугольник 3"/>
          <p:cNvSpPr/>
          <p:nvPr/>
        </p:nvSpPr>
        <p:spPr>
          <a:xfrm>
            <a:off x="595089" y="2642346"/>
            <a:ext cx="6096000" cy="369332"/>
          </a:xfrm>
          <a:prstGeom prst="rect">
            <a:avLst/>
          </a:prstGeom>
        </p:spPr>
        <p:txBody>
          <a:bodyPr>
            <a:spAutoFit/>
          </a:bodyPr>
          <a:lstStyle/>
          <a:p>
            <a:pPr algn="ctr"/>
            <a:r>
              <a:rPr lang="en-US" dirty="0">
                <a:solidFill>
                  <a:srgbClr val="262626"/>
                </a:solidFill>
                <a:latin typeface="Palatino Linotype" pitchFamily="18" charset="0"/>
              </a:rPr>
              <a:t>Graphene is a single atom thick sheet of carbon.</a:t>
            </a:r>
          </a:p>
        </p:txBody>
      </p:sp>
      <p:sp>
        <p:nvSpPr>
          <p:cNvPr id="33794" name="AutoShape 2" descr="Graphite vs Graphene | CTS NEW ZEALAND - Discover the Finest in Fishin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3796" name="AutoShape 4" descr="graphite-graphene.png (650×25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33797" name="Picture 5"/>
          <p:cNvPicPr>
            <a:picLocks noChangeAspect="1" noChangeArrowheads="1"/>
          </p:cNvPicPr>
          <p:nvPr/>
        </p:nvPicPr>
        <p:blipFill>
          <a:blip r:embed="rId3" cstate="print"/>
          <a:srcRect t="2312"/>
          <a:stretch>
            <a:fillRect/>
          </a:stretch>
        </p:blipFill>
        <p:spPr bwMode="auto">
          <a:xfrm>
            <a:off x="977900" y="168275"/>
            <a:ext cx="6577767" cy="2510969"/>
          </a:xfrm>
          <a:prstGeom prst="rect">
            <a:avLst/>
          </a:prstGeom>
          <a:noFill/>
          <a:ln w="9525">
            <a:noFill/>
            <a:miter lim="800000"/>
            <a:headEnd/>
            <a:tailEnd/>
          </a:ln>
          <a:effectLst/>
        </p:spPr>
      </p:pic>
      <p:sp>
        <p:nvSpPr>
          <p:cNvPr id="9" name="Прямоугольник 8"/>
          <p:cNvSpPr/>
          <p:nvPr/>
        </p:nvSpPr>
        <p:spPr>
          <a:xfrm>
            <a:off x="215900" y="3846323"/>
            <a:ext cx="7875814" cy="1323439"/>
          </a:xfrm>
          <a:prstGeom prst="rect">
            <a:avLst/>
          </a:prstGeom>
        </p:spPr>
        <p:txBody>
          <a:bodyPr wrap="square">
            <a:spAutoFit/>
          </a:bodyPr>
          <a:lstStyle/>
          <a:p>
            <a:pPr algn="just"/>
            <a:r>
              <a:rPr lang="en-US" sz="2000" dirty="0">
                <a:solidFill>
                  <a:srgbClr val="262626"/>
                </a:solidFill>
                <a:latin typeface="Palatino Linotype" pitchFamily="18" charset="0"/>
              </a:rPr>
              <a:t>Strength, flexibility, electrical conductivity, exceptional optical properties have opened up new horizons for research in the field of high energy particle physics, as well as for electronic, optical and energy applications.</a:t>
            </a:r>
            <a:endParaRPr lang="tr-TR" sz="2000" dirty="0">
              <a:solidFill>
                <a:srgbClr val="262626"/>
              </a:solidFill>
              <a:latin typeface="Palatino Linotype" pitchFamily="18" charset="0"/>
            </a:endParaRPr>
          </a:p>
        </p:txBody>
      </p:sp>
      <p:pic>
        <p:nvPicPr>
          <p:cNvPr id="33799" name="Picture 7" descr="1 1 : a) TEM image of a graphene sheet illustrating the crystalline... |  Download Scientific Diagram"/>
          <p:cNvPicPr>
            <a:picLocks noChangeAspect="1" noChangeArrowheads="1"/>
          </p:cNvPicPr>
          <p:nvPr/>
        </p:nvPicPr>
        <p:blipFill rotWithShape="1">
          <a:blip r:embed="rId4" cstate="print"/>
          <a:srcRect l="8675" r="47677"/>
          <a:stretch/>
        </p:blipFill>
        <p:spPr bwMode="auto">
          <a:xfrm>
            <a:off x="8166970" y="911450"/>
            <a:ext cx="3429941" cy="3648076"/>
          </a:xfrm>
          <a:prstGeom prst="rect">
            <a:avLst/>
          </a:prstGeom>
          <a:noFill/>
        </p:spPr>
      </p:pic>
      <p:sp>
        <p:nvSpPr>
          <p:cNvPr id="12" name="TextBox 11"/>
          <p:cNvSpPr txBox="1"/>
          <p:nvPr/>
        </p:nvSpPr>
        <p:spPr>
          <a:xfrm>
            <a:off x="1242719" y="3429000"/>
            <a:ext cx="5283819" cy="400110"/>
          </a:xfrm>
          <a:prstGeom prst="rect">
            <a:avLst/>
          </a:prstGeom>
          <a:noFill/>
        </p:spPr>
        <p:txBody>
          <a:bodyPr wrap="none" rtlCol="0">
            <a:spAutoFit/>
          </a:bodyPr>
          <a:lstStyle/>
          <a:p>
            <a:r>
              <a:rPr lang="en-US" sz="2000" i="1" dirty="0">
                <a:solidFill>
                  <a:srgbClr val="FF0000"/>
                </a:solidFill>
                <a:latin typeface="Palatino Linotype" pitchFamily="18" charset="0"/>
              </a:rPr>
              <a:t>What is the advantage of graphene over graphite?</a:t>
            </a:r>
            <a:endParaRPr lang="uk-UA" sz="2000" i="1" dirty="0">
              <a:solidFill>
                <a:srgbClr val="FF0000"/>
              </a:solidFill>
              <a:latin typeface="Palatino Linotype" pitchFamily="18" charset="0"/>
            </a:endParaRPr>
          </a:p>
        </p:txBody>
      </p:sp>
      <p:sp>
        <p:nvSpPr>
          <p:cNvPr id="14" name="Прямоугольник 13"/>
          <p:cNvSpPr/>
          <p:nvPr/>
        </p:nvSpPr>
        <p:spPr>
          <a:xfrm>
            <a:off x="215900" y="5179130"/>
            <a:ext cx="11049000" cy="1015663"/>
          </a:xfrm>
          <a:prstGeom prst="rect">
            <a:avLst/>
          </a:prstGeom>
        </p:spPr>
        <p:txBody>
          <a:bodyPr wrap="square">
            <a:spAutoFit/>
          </a:bodyPr>
          <a:lstStyle/>
          <a:p>
            <a:r>
              <a:rPr lang="en-US" sz="2000" dirty="0">
                <a:solidFill>
                  <a:srgbClr val="262626"/>
                </a:solidFill>
                <a:latin typeface="Palatino Linotype" pitchFamily="18" charset="0"/>
              </a:rPr>
              <a:t>In graphene, each carbon atom is covalently bonded to three other carbon atoms.</a:t>
            </a:r>
          </a:p>
          <a:p>
            <a:r>
              <a:rPr lang="en-US" sz="2000" dirty="0">
                <a:solidFill>
                  <a:srgbClr val="262626"/>
                </a:solidFill>
                <a:latin typeface="Palatino Linotype" pitchFamily="18" charset="0"/>
              </a:rPr>
              <a:t>Thanks to the strength of its covalent bonds, graphene boasts great stability and, for example, very high tensile strength (the force you can stretch something before it breaks).</a:t>
            </a:r>
          </a:p>
        </p:txBody>
      </p:sp>
    </p:spTree>
    <p:extLst>
      <p:ext uri="{BB962C8B-B14F-4D97-AF65-F5344CB8AC3E}">
        <p14:creationId xmlns:p14="http://schemas.microsoft.com/office/powerpoint/2010/main" val="1335923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685642" y="355599"/>
            <a:ext cx="4977645" cy="430887"/>
          </a:xfrm>
          <a:prstGeom prst="rect">
            <a:avLst/>
          </a:prstGeom>
          <a:noFill/>
        </p:spPr>
        <p:txBody>
          <a:bodyPr wrap="none" rtlCol="0">
            <a:spAutoFit/>
          </a:bodyPr>
          <a:lstStyle/>
          <a:p>
            <a:pPr lvl="0"/>
            <a:r>
              <a:rPr lang="en-US" sz="2200" dirty="0">
                <a:latin typeface="Palatino Linotype" pitchFamily="18" charset="0"/>
              </a:rPr>
              <a:t>Carbon. Graphene. Unique Properties </a:t>
            </a:r>
            <a:endParaRPr lang="sl-SI" sz="2200" dirty="0">
              <a:latin typeface="Palatino Linotype" pitchFamily="18" charset="0"/>
            </a:endParaRPr>
          </a:p>
        </p:txBody>
      </p:sp>
      <p:pic>
        <p:nvPicPr>
          <p:cNvPr id="31745" name="Picture 1"/>
          <p:cNvPicPr>
            <a:picLocks noChangeAspect="1" noChangeArrowheads="1"/>
          </p:cNvPicPr>
          <p:nvPr/>
        </p:nvPicPr>
        <p:blipFill>
          <a:blip r:embed="rId3" cstate="print"/>
          <a:srcRect/>
          <a:stretch>
            <a:fillRect/>
          </a:stretch>
        </p:blipFill>
        <p:spPr bwMode="auto">
          <a:xfrm>
            <a:off x="998197" y="786486"/>
            <a:ext cx="9382805" cy="6008005"/>
          </a:xfrm>
          <a:prstGeom prst="rect">
            <a:avLst/>
          </a:prstGeom>
          <a:noFill/>
          <a:ln w="9525">
            <a:noFill/>
            <a:miter lim="800000"/>
            <a:headEnd/>
            <a:tailEnd/>
          </a:ln>
          <a:effectLst/>
        </p:spPr>
      </p:pic>
      <p:sp>
        <p:nvSpPr>
          <p:cNvPr id="5" name="TextBox 4"/>
          <p:cNvSpPr txBox="1"/>
          <p:nvPr/>
        </p:nvSpPr>
        <p:spPr>
          <a:xfrm>
            <a:off x="7678823" y="6172645"/>
            <a:ext cx="3669915" cy="646331"/>
          </a:xfrm>
          <a:prstGeom prst="rect">
            <a:avLst/>
          </a:prstGeom>
          <a:noFill/>
        </p:spPr>
        <p:txBody>
          <a:bodyPr wrap="none" rtlCol="0">
            <a:spAutoFit/>
          </a:bodyPr>
          <a:lstStyle/>
          <a:p>
            <a:r>
              <a:rPr lang="en-US" i="1" dirty="0">
                <a:solidFill>
                  <a:srgbClr val="FF0000"/>
                </a:solidFill>
                <a:latin typeface="Palatino Linotype" pitchFamily="18" charset="0"/>
              </a:rPr>
              <a:t>Very exiting, but what is a reason for </a:t>
            </a:r>
          </a:p>
          <a:p>
            <a:r>
              <a:rPr lang="en-US" i="1" dirty="0">
                <a:solidFill>
                  <a:srgbClr val="FF0000"/>
                </a:solidFill>
                <a:latin typeface="Palatino Linotype" pitchFamily="18" charset="0"/>
              </a:rPr>
              <a:t>these properties </a:t>
            </a:r>
            <a:r>
              <a:rPr lang="uk-UA" i="1" dirty="0">
                <a:solidFill>
                  <a:srgbClr val="FF0000"/>
                </a:solidFill>
                <a:latin typeface="Palatino Linotype" pitchFamily="18" charset="0"/>
              </a:rPr>
              <a:t>?</a:t>
            </a:r>
          </a:p>
        </p:txBody>
      </p:sp>
    </p:spTree>
    <p:extLst>
      <p:ext uri="{BB962C8B-B14F-4D97-AF65-F5344CB8AC3E}">
        <p14:creationId xmlns:p14="http://schemas.microsoft.com/office/powerpoint/2010/main" val="4200245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ямая соединительная линия 4"/>
          <p:cNvCxnSpPr/>
          <p:nvPr/>
        </p:nvCxnSpPr>
        <p:spPr>
          <a:xfrm>
            <a:off x="667657" y="696691"/>
            <a:ext cx="11248571" cy="29028"/>
          </a:xfrm>
          <a:prstGeom prst="line">
            <a:avLst/>
          </a:prstGeom>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362752" y="1553480"/>
            <a:ext cx="10902148" cy="4801314"/>
          </a:xfrm>
          <a:prstGeom prst="rect">
            <a:avLst/>
          </a:prstGeom>
        </p:spPr>
        <p:txBody>
          <a:bodyPr wrap="square">
            <a:spAutoFit/>
          </a:bodyPr>
          <a:lstStyle/>
          <a:p>
            <a:pPr marL="342900" indent="-342900" algn="just">
              <a:buAutoNum type="arabicPeriod"/>
            </a:pPr>
            <a:r>
              <a:rPr lang="en-US" i="1" dirty="0">
                <a:latin typeface="Palatino Linotype" pitchFamily="18" charset="0"/>
              </a:rPr>
              <a:t>There are two types of electrons in solid carbon - electrons in the s- and p-shells associated with the atom, </a:t>
            </a:r>
          </a:p>
          <a:p>
            <a:pPr marL="342900" indent="-342900" algn="just"/>
            <a:r>
              <a:rPr lang="en-US" i="1" dirty="0">
                <a:latin typeface="Palatino Linotype" pitchFamily="18" charset="0"/>
              </a:rPr>
              <a:t>	and electrons that have left the shells and transferred to the crystal</a:t>
            </a:r>
            <a:endParaRPr lang="uk-UA" i="1" dirty="0">
              <a:latin typeface="Palatino Linotype" pitchFamily="18" charset="0"/>
            </a:endParaRPr>
          </a:p>
          <a:p>
            <a:pPr marL="342900" indent="-342900" algn="just"/>
            <a:r>
              <a:rPr lang="ru-RU" i="1" dirty="0">
                <a:latin typeface="Palatino Linotype" pitchFamily="18" charset="0"/>
              </a:rPr>
              <a:t>2</a:t>
            </a:r>
            <a:r>
              <a:rPr lang="ru-RU" i="1" dirty="0">
                <a:solidFill>
                  <a:srgbClr val="FF0000"/>
                </a:solidFill>
                <a:latin typeface="Palatino Linotype" pitchFamily="18" charset="0"/>
              </a:rPr>
              <a:t>. </a:t>
            </a:r>
            <a:r>
              <a:rPr lang="en-US" i="1" dirty="0">
                <a:solidFill>
                  <a:srgbClr val="0000FF"/>
                </a:solidFill>
                <a:latin typeface="Palatino Linotype" pitchFamily="18" charset="0"/>
              </a:rPr>
              <a:t>The energy of all electrons is quantized</a:t>
            </a:r>
            <a:endParaRPr lang="uk-UA" i="1" dirty="0">
              <a:solidFill>
                <a:srgbClr val="0000FF"/>
              </a:solidFill>
              <a:latin typeface="Palatino Linotype" pitchFamily="18" charset="0"/>
            </a:endParaRPr>
          </a:p>
          <a:p>
            <a:pPr marL="342900" indent="-342900" algn="just"/>
            <a:r>
              <a:rPr lang="en-US" i="1" dirty="0">
                <a:latin typeface="Palatino Linotype" pitchFamily="18" charset="0"/>
              </a:rPr>
              <a:t>3. </a:t>
            </a:r>
            <a:r>
              <a:rPr lang="en-US" i="1" dirty="0">
                <a:solidFill>
                  <a:srgbClr val="FF0000"/>
                </a:solidFill>
                <a:latin typeface="Palatino Linotype" pitchFamily="18" charset="0"/>
              </a:rPr>
              <a:t>According to Pauli exclusion principle</a:t>
            </a:r>
            <a:r>
              <a:rPr lang="en-US" i="1" dirty="0">
                <a:latin typeface="Palatino Linotype" pitchFamily="18" charset="0"/>
              </a:rPr>
              <a:t>, only two electrons with opposite spins can have the same energy in the same quantum system; when a system consists of many identical atoms, the individual energy levels of the electrons of individual atoms </a:t>
            </a:r>
            <a:r>
              <a:rPr lang="en-US" i="1" dirty="0">
                <a:solidFill>
                  <a:srgbClr val="0000FF"/>
                </a:solidFill>
                <a:latin typeface="Palatino Linotype" pitchFamily="18" charset="0"/>
              </a:rPr>
              <a:t>turn into energy bands</a:t>
            </a:r>
          </a:p>
          <a:p>
            <a:pPr marL="266700" indent="-266700" algn="just"/>
            <a:r>
              <a:rPr lang="en-US" i="1" dirty="0">
                <a:latin typeface="Palatino Linotype" pitchFamily="18" charset="0"/>
              </a:rPr>
              <a:t>4. The energy of electrons depends on the lattice. The spatial distribution of atoms is the reason for a certain symmetry of the intracrystalline electric field, which determines the allowed energy state of electrons.</a:t>
            </a:r>
          </a:p>
          <a:p>
            <a:pPr marL="266700" indent="-266700" algn="just"/>
            <a:r>
              <a:rPr lang="en-US" i="1" dirty="0">
                <a:latin typeface="Palatino Linotype" pitchFamily="18" charset="0"/>
              </a:rPr>
              <a:t>5. The grouping of these different energy levels for free and bound electrons forms </a:t>
            </a:r>
            <a:r>
              <a:rPr lang="en-US" i="1" dirty="0">
                <a:solidFill>
                  <a:srgbClr val="FF0000"/>
                </a:solidFill>
                <a:latin typeface="Palatino Linotype" pitchFamily="18" charset="0"/>
              </a:rPr>
              <a:t>energy bands</a:t>
            </a:r>
            <a:r>
              <a:rPr lang="en-US" i="1" dirty="0">
                <a:latin typeface="Palatino Linotype" pitchFamily="18" charset="0"/>
              </a:rPr>
              <a:t>.</a:t>
            </a:r>
          </a:p>
          <a:p>
            <a:pPr marL="266700" indent="-266700" algn="just"/>
            <a:r>
              <a:rPr lang="en-US" i="1" dirty="0">
                <a:solidFill>
                  <a:srgbClr val="0000FF"/>
                </a:solidFill>
                <a:latin typeface="Palatino Linotype" pitchFamily="18" charset="0"/>
              </a:rPr>
              <a:t>     </a:t>
            </a:r>
          </a:p>
          <a:p>
            <a:pPr marL="266700" indent="-266700" algn="just"/>
            <a:r>
              <a:rPr lang="en-US" i="1" dirty="0">
                <a:solidFill>
                  <a:srgbClr val="0000FF"/>
                </a:solidFill>
                <a:latin typeface="Palatino Linotype" pitchFamily="18" charset="0"/>
              </a:rPr>
              <a:t>	Valance band</a:t>
            </a:r>
            <a:r>
              <a:rPr lang="en-US" i="1" dirty="0">
                <a:latin typeface="Palatino Linotype" pitchFamily="18" charset="0"/>
              </a:rPr>
              <a:t> consists of energy levels of valence electrons.</a:t>
            </a:r>
          </a:p>
          <a:p>
            <a:pPr marL="266700" indent="-266700" algn="just"/>
            <a:r>
              <a:rPr lang="en-US" i="1" dirty="0">
                <a:solidFill>
                  <a:srgbClr val="0000FF"/>
                </a:solidFill>
                <a:latin typeface="Palatino Linotype" pitchFamily="18" charset="0"/>
              </a:rPr>
              <a:t>	Conduction band</a:t>
            </a:r>
            <a:r>
              <a:rPr lang="en-US" i="1" dirty="0">
                <a:latin typeface="Palatino Linotype" pitchFamily="18" charset="0"/>
              </a:rPr>
              <a:t> consists of energy levels of free electrons.</a:t>
            </a:r>
          </a:p>
          <a:p>
            <a:pPr marL="266700" indent="-266700" algn="just"/>
            <a:r>
              <a:rPr lang="en-US" i="1" dirty="0">
                <a:solidFill>
                  <a:srgbClr val="0000FF"/>
                </a:solidFill>
                <a:latin typeface="Palatino Linotype" pitchFamily="18" charset="0"/>
              </a:rPr>
              <a:t>	Forbidden energy gap</a:t>
            </a:r>
            <a:r>
              <a:rPr lang="en-US" b="1" i="1" dirty="0">
                <a:latin typeface="Palatino Linotype" pitchFamily="18" charset="0"/>
              </a:rPr>
              <a:t> </a:t>
            </a:r>
            <a:r>
              <a:rPr lang="en-US" i="1" dirty="0">
                <a:latin typeface="Palatino Linotype" pitchFamily="18" charset="0"/>
              </a:rPr>
              <a:t>is the energy gap between the valence band and the conduction band.</a:t>
            </a:r>
          </a:p>
          <a:p>
            <a:pPr marL="990600" indent="-266700" algn="just"/>
            <a:endParaRPr lang="en-US" i="1" dirty="0">
              <a:latin typeface="Palatino Linotype" pitchFamily="18" charset="0"/>
            </a:endParaRPr>
          </a:p>
          <a:p>
            <a:pPr marL="990600" indent="-266700" algn="just"/>
            <a:r>
              <a:rPr lang="en-US" i="1" dirty="0">
                <a:latin typeface="Palatino Linotype" pitchFamily="18" charset="0"/>
              </a:rPr>
              <a:t>The valence band and conduction band overlap in the case of a conductor</a:t>
            </a:r>
          </a:p>
          <a:p>
            <a:pPr marL="990600" indent="-266700" algn="just"/>
            <a:r>
              <a:rPr lang="en-US" i="1" dirty="0">
                <a:latin typeface="Palatino Linotype" pitchFamily="18" charset="0"/>
              </a:rPr>
              <a:t>There is a small band gap between the valence band and the conduction band in the case of semiconductors.</a:t>
            </a:r>
          </a:p>
          <a:p>
            <a:pPr marL="990600" indent="-266700" algn="just"/>
            <a:r>
              <a:rPr lang="en-US" i="1" dirty="0">
                <a:latin typeface="Palatino Linotype" pitchFamily="18" charset="0"/>
              </a:rPr>
              <a:t>Between the valence band and the conduction band in the case of insulators there is a large band gap.</a:t>
            </a:r>
            <a:endParaRPr lang="en-US" dirty="0">
              <a:latin typeface="Palatino Linotype" pitchFamily="18" charset="0"/>
            </a:endParaRPr>
          </a:p>
        </p:txBody>
      </p:sp>
      <p:sp>
        <p:nvSpPr>
          <p:cNvPr id="12" name="TextBox 11"/>
          <p:cNvSpPr txBox="1"/>
          <p:nvPr/>
        </p:nvSpPr>
        <p:spPr>
          <a:xfrm>
            <a:off x="6701973" y="283028"/>
            <a:ext cx="4830168" cy="430887"/>
          </a:xfrm>
          <a:prstGeom prst="rect">
            <a:avLst/>
          </a:prstGeom>
          <a:noFill/>
        </p:spPr>
        <p:txBody>
          <a:bodyPr wrap="none" rtlCol="0">
            <a:spAutoFit/>
          </a:bodyPr>
          <a:lstStyle/>
          <a:p>
            <a:pPr lvl="0"/>
            <a:r>
              <a:rPr lang="en-US" sz="2200" dirty="0">
                <a:latin typeface="Palatino Linotype" pitchFamily="18" charset="0"/>
              </a:rPr>
              <a:t>Carbon. Electronic structure-glossary</a:t>
            </a:r>
            <a:endParaRPr lang="sl-SI" sz="2200" dirty="0">
              <a:latin typeface="Palatino Linotype" pitchFamily="18" charset="0"/>
            </a:endParaRPr>
          </a:p>
        </p:txBody>
      </p:sp>
      <p:sp>
        <p:nvSpPr>
          <p:cNvPr id="13" name="Прямоугольник 12"/>
          <p:cNvSpPr/>
          <p:nvPr/>
        </p:nvSpPr>
        <p:spPr>
          <a:xfrm>
            <a:off x="2603862" y="800003"/>
            <a:ext cx="7209028" cy="369332"/>
          </a:xfrm>
          <a:prstGeom prst="rect">
            <a:avLst/>
          </a:prstGeom>
        </p:spPr>
        <p:txBody>
          <a:bodyPr wrap="square">
            <a:spAutoFit/>
          </a:bodyPr>
          <a:lstStyle/>
          <a:p>
            <a:r>
              <a:rPr lang="en-US" i="1" dirty="0">
                <a:solidFill>
                  <a:srgbClr val="FF0000"/>
                </a:solidFill>
                <a:latin typeface="Palatino Linotype" pitchFamily="18" charset="0"/>
              </a:rPr>
              <a:t>The electrical and optical properties are due to a very special band structure</a:t>
            </a:r>
            <a:endParaRPr lang="uk-UA" i="1" dirty="0">
              <a:solidFill>
                <a:srgbClr val="FF0000"/>
              </a:solidFill>
              <a:latin typeface="Palatino Linotype" pitchFamily="18" charset="0"/>
            </a:endParaRPr>
          </a:p>
        </p:txBody>
      </p:sp>
      <p:sp>
        <p:nvSpPr>
          <p:cNvPr id="14" name="TextBox 13"/>
          <p:cNvSpPr txBox="1"/>
          <p:nvPr/>
        </p:nvSpPr>
        <p:spPr>
          <a:xfrm>
            <a:off x="308429" y="1183622"/>
            <a:ext cx="2908168" cy="400110"/>
          </a:xfrm>
          <a:prstGeom prst="rect">
            <a:avLst/>
          </a:prstGeom>
          <a:noFill/>
        </p:spPr>
        <p:txBody>
          <a:bodyPr wrap="none" rtlCol="0">
            <a:spAutoFit/>
          </a:bodyPr>
          <a:lstStyle/>
          <a:p>
            <a:r>
              <a:rPr lang="en-US" sz="2000" i="1" dirty="0">
                <a:solidFill>
                  <a:srgbClr val="FF0000"/>
                </a:solidFill>
                <a:latin typeface="Palatino Linotype" pitchFamily="18" charset="0"/>
              </a:rPr>
              <a:t>Five quite important facts </a:t>
            </a:r>
            <a:endParaRPr lang="uk-UA" sz="2000" i="1" dirty="0">
              <a:solidFill>
                <a:srgbClr val="FF0000"/>
              </a:solidFill>
              <a:latin typeface="Palatino Linotype" pitchFamily="18" charset="0"/>
            </a:endParaRPr>
          </a:p>
        </p:txBody>
      </p:sp>
      <p:sp>
        <p:nvSpPr>
          <p:cNvPr id="17" name="TextBox 16"/>
          <p:cNvSpPr txBox="1"/>
          <p:nvPr/>
        </p:nvSpPr>
        <p:spPr>
          <a:xfrm>
            <a:off x="3758804" y="6429078"/>
            <a:ext cx="2632452" cy="369332"/>
          </a:xfrm>
          <a:prstGeom prst="rect">
            <a:avLst/>
          </a:prstGeom>
          <a:noFill/>
        </p:spPr>
        <p:txBody>
          <a:bodyPr wrap="none" rtlCol="0">
            <a:spAutoFit/>
          </a:bodyPr>
          <a:lstStyle/>
          <a:p>
            <a:r>
              <a:rPr lang="en-US" i="1" dirty="0">
                <a:solidFill>
                  <a:srgbClr val="FF0000"/>
                </a:solidFill>
                <a:latin typeface="Palatino Linotype" pitchFamily="18" charset="0"/>
              </a:rPr>
              <a:t>What’s about graphene ?  </a:t>
            </a:r>
            <a:endParaRPr lang="uk-UA" i="1" dirty="0">
              <a:solidFill>
                <a:srgbClr val="FF0000"/>
              </a:solidFill>
              <a:latin typeface="Palatino Linotype"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1270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701973" y="283028"/>
            <a:ext cx="4830168" cy="430887"/>
          </a:xfrm>
          <a:prstGeom prst="rect">
            <a:avLst/>
          </a:prstGeom>
          <a:noFill/>
        </p:spPr>
        <p:txBody>
          <a:bodyPr wrap="none" rtlCol="0">
            <a:spAutoFit/>
          </a:bodyPr>
          <a:lstStyle/>
          <a:p>
            <a:pPr lvl="0"/>
            <a:r>
              <a:rPr lang="en-US" sz="2200" dirty="0">
                <a:latin typeface="Palatino Linotype" pitchFamily="18" charset="0"/>
              </a:rPr>
              <a:t>Carbon. Electronic structure-glossary</a:t>
            </a:r>
            <a:endParaRPr lang="sl-SI" sz="2200" dirty="0">
              <a:latin typeface="Palatino Linotype" pitchFamily="18" charset="0"/>
            </a:endParaRPr>
          </a:p>
        </p:txBody>
      </p:sp>
      <p:sp>
        <p:nvSpPr>
          <p:cNvPr id="7" name="Прямоугольник 6"/>
          <p:cNvSpPr/>
          <p:nvPr/>
        </p:nvSpPr>
        <p:spPr>
          <a:xfrm>
            <a:off x="419100" y="836613"/>
            <a:ext cx="10191701" cy="369332"/>
          </a:xfrm>
          <a:prstGeom prst="rect">
            <a:avLst/>
          </a:prstGeom>
        </p:spPr>
        <p:txBody>
          <a:bodyPr wrap="none">
            <a:spAutoFit/>
          </a:bodyPr>
          <a:lstStyle/>
          <a:p>
            <a:r>
              <a:rPr lang="en-US" dirty="0">
                <a:latin typeface="Palatino Linotype" pitchFamily="18" charset="0"/>
              </a:rPr>
              <a:t>The wave vector (k-vector) determines the quasi-momentum and energy of an electron in a crystal</a:t>
            </a:r>
            <a:endParaRPr lang="uk-UA" dirty="0">
              <a:latin typeface="Palatino Linotype" pitchFamily="18" charset="0"/>
            </a:endParaRPr>
          </a:p>
        </p:txBody>
      </p:sp>
      <p:sp>
        <p:nvSpPr>
          <p:cNvPr id="9" name="Прямоугольник 8"/>
          <p:cNvSpPr/>
          <p:nvPr/>
        </p:nvSpPr>
        <p:spPr>
          <a:xfrm>
            <a:off x="338428" y="1860034"/>
            <a:ext cx="1871025" cy="369332"/>
          </a:xfrm>
          <a:prstGeom prst="rect">
            <a:avLst/>
          </a:prstGeom>
        </p:spPr>
        <p:txBody>
          <a:bodyPr wrap="none">
            <a:spAutoFit/>
          </a:bodyPr>
          <a:lstStyle/>
          <a:p>
            <a:r>
              <a:rPr lang="en-GB" i="1" dirty="0" err="1">
                <a:solidFill>
                  <a:srgbClr val="0000FF"/>
                </a:solidFill>
                <a:latin typeface="Palatino Linotype" pitchFamily="18" charset="0"/>
              </a:rPr>
              <a:t>Quasimomentum</a:t>
            </a:r>
            <a:r>
              <a:rPr lang="en-GB" i="1" dirty="0">
                <a:solidFill>
                  <a:srgbClr val="0000FF"/>
                </a:solidFill>
                <a:latin typeface="Palatino Linotype" pitchFamily="18" charset="0"/>
              </a:rPr>
              <a:t> </a:t>
            </a:r>
            <a:endParaRPr lang="uk-UA" i="1" dirty="0">
              <a:solidFill>
                <a:srgbClr val="0000FF"/>
              </a:solidFill>
            </a:endParaRPr>
          </a:p>
        </p:txBody>
      </p:sp>
      <p:sp>
        <p:nvSpPr>
          <p:cNvPr id="11" name="Прямоугольник 10"/>
          <p:cNvSpPr/>
          <p:nvPr/>
        </p:nvSpPr>
        <p:spPr>
          <a:xfrm>
            <a:off x="9433896" y="2331693"/>
            <a:ext cx="1544654" cy="646331"/>
          </a:xfrm>
          <a:prstGeom prst="rect">
            <a:avLst/>
          </a:prstGeom>
        </p:spPr>
        <p:txBody>
          <a:bodyPr wrap="none">
            <a:spAutoFit/>
          </a:bodyPr>
          <a:lstStyle/>
          <a:p>
            <a:r>
              <a:rPr lang="en-US" i="1" dirty="0">
                <a:solidFill>
                  <a:srgbClr val="0000FF"/>
                </a:solidFill>
                <a:latin typeface="Palatino Linotype" pitchFamily="18" charset="0"/>
              </a:rPr>
              <a:t>kinetic energy </a:t>
            </a:r>
          </a:p>
          <a:p>
            <a:r>
              <a:rPr lang="en-US" i="1" dirty="0">
                <a:solidFill>
                  <a:srgbClr val="0000FF"/>
                </a:solidFill>
                <a:latin typeface="Palatino Linotype" pitchFamily="18" charset="0"/>
              </a:rPr>
              <a:t>of the  electron</a:t>
            </a:r>
            <a:endParaRPr lang="uk-UA" i="1" dirty="0">
              <a:solidFill>
                <a:srgbClr val="0000FF"/>
              </a:solidFill>
            </a:endParaRPr>
          </a:p>
        </p:txBody>
      </p:sp>
      <p:pic>
        <p:nvPicPr>
          <p:cNvPr id="27655" name="Picture 7" descr="What is the physical significance of 'k' in a E-k diagram of a  semiconductor? | ResearchGate"/>
          <p:cNvPicPr>
            <a:picLocks noChangeAspect="1" noChangeArrowheads="1"/>
          </p:cNvPicPr>
          <p:nvPr/>
        </p:nvPicPr>
        <p:blipFill>
          <a:blip r:embed="rId9" cstate="print"/>
          <a:srcRect l="13044" r="5854"/>
          <a:stretch>
            <a:fillRect/>
          </a:stretch>
        </p:blipFill>
        <p:spPr bwMode="auto">
          <a:xfrm>
            <a:off x="2870016" y="2602888"/>
            <a:ext cx="5981700" cy="4255112"/>
          </a:xfrm>
          <a:prstGeom prst="rect">
            <a:avLst/>
          </a:prstGeom>
          <a:noFill/>
        </p:spPr>
      </p:pic>
      <p:sp>
        <p:nvSpPr>
          <p:cNvPr id="19" name="TextBox 18"/>
          <p:cNvSpPr txBox="1"/>
          <p:nvPr/>
        </p:nvSpPr>
        <p:spPr>
          <a:xfrm>
            <a:off x="8243668" y="3279531"/>
            <a:ext cx="3137096" cy="1200329"/>
          </a:xfrm>
          <a:prstGeom prst="rect">
            <a:avLst/>
          </a:prstGeom>
          <a:noFill/>
        </p:spPr>
        <p:txBody>
          <a:bodyPr wrap="square" rtlCol="0">
            <a:spAutoFit/>
          </a:bodyPr>
          <a:lstStyle/>
          <a:p>
            <a:pPr algn="ctr"/>
            <a:r>
              <a:rPr lang="en-US" dirty="0">
                <a:latin typeface="Palatino Linotype" pitchFamily="18" charset="0"/>
              </a:rPr>
              <a:t>Absorption or emission of electromagnetic waves occurs when an electron passes between cells</a:t>
            </a:r>
            <a:endParaRPr lang="uk-UA" dirty="0">
              <a:latin typeface="Palatino Linotype" pitchFamily="18" charset="0"/>
            </a:endParaRPr>
          </a:p>
        </p:txBody>
      </p:sp>
      <p:sp>
        <p:nvSpPr>
          <p:cNvPr id="20" name="Прямоугольник 19"/>
          <p:cNvSpPr/>
          <p:nvPr/>
        </p:nvSpPr>
        <p:spPr>
          <a:xfrm>
            <a:off x="0" y="3293071"/>
            <a:ext cx="2715065" cy="2308324"/>
          </a:xfrm>
          <a:prstGeom prst="rect">
            <a:avLst/>
          </a:prstGeom>
        </p:spPr>
        <p:txBody>
          <a:bodyPr wrap="square">
            <a:spAutoFit/>
          </a:bodyPr>
          <a:lstStyle/>
          <a:p>
            <a:pPr algn="ctr"/>
            <a:r>
              <a:rPr lang="en-US" dirty="0">
                <a:latin typeface="Palatino Linotype" pitchFamily="18" charset="0"/>
              </a:rPr>
              <a:t>The space in which an electron exists is quantized and consists of separate cells, each of which can contain a maximum of two electrons with opposite spins at the same time.</a:t>
            </a:r>
            <a:endParaRPr lang="uk-UA" dirty="0"/>
          </a:p>
        </p:txBody>
      </p:sp>
      <p:cxnSp>
        <p:nvCxnSpPr>
          <p:cNvPr id="22" name="Прямая со стрелкой 21"/>
          <p:cNvCxnSpPr/>
          <p:nvPr/>
        </p:nvCxnSpPr>
        <p:spPr>
          <a:xfrm>
            <a:off x="2405575" y="3080825"/>
            <a:ext cx="1603717" cy="7315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Прямоугольник 25"/>
          <p:cNvSpPr/>
          <p:nvPr/>
        </p:nvSpPr>
        <p:spPr>
          <a:xfrm>
            <a:off x="1757489" y="2808235"/>
            <a:ext cx="1375698" cy="369332"/>
          </a:xfrm>
          <a:prstGeom prst="rect">
            <a:avLst/>
          </a:prstGeom>
        </p:spPr>
        <p:txBody>
          <a:bodyPr wrap="none">
            <a:spAutoFit/>
          </a:bodyPr>
          <a:lstStyle/>
          <a:p>
            <a:r>
              <a:rPr lang="en-US" dirty="0">
                <a:solidFill>
                  <a:srgbClr val="0000FF"/>
                </a:solidFill>
                <a:latin typeface="Palatino Linotype" pitchFamily="18" charset="0"/>
              </a:rPr>
              <a:t>Empty cells</a:t>
            </a:r>
            <a:endParaRPr lang="uk-UA" dirty="0"/>
          </a:p>
        </p:txBody>
      </p:sp>
      <p:sp>
        <p:nvSpPr>
          <p:cNvPr id="27" name="Прямоугольник 26"/>
          <p:cNvSpPr/>
          <p:nvPr/>
        </p:nvSpPr>
        <p:spPr>
          <a:xfrm>
            <a:off x="1206505" y="5971121"/>
            <a:ext cx="1729961" cy="369332"/>
          </a:xfrm>
          <a:prstGeom prst="rect">
            <a:avLst/>
          </a:prstGeom>
        </p:spPr>
        <p:txBody>
          <a:bodyPr wrap="none">
            <a:spAutoFit/>
          </a:bodyPr>
          <a:lstStyle/>
          <a:p>
            <a:r>
              <a:rPr lang="en-US" dirty="0">
                <a:solidFill>
                  <a:srgbClr val="0000FF"/>
                </a:solidFill>
                <a:latin typeface="Palatino Linotype" pitchFamily="18" charset="0"/>
              </a:rPr>
              <a:t>Occupied cells</a:t>
            </a:r>
            <a:endParaRPr lang="uk-UA" dirty="0"/>
          </a:p>
        </p:txBody>
      </p:sp>
      <p:cxnSp>
        <p:nvCxnSpPr>
          <p:cNvPr id="29" name="Прямая со стрелкой 28"/>
          <p:cNvCxnSpPr/>
          <p:nvPr/>
        </p:nvCxnSpPr>
        <p:spPr>
          <a:xfrm flipV="1">
            <a:off x="3010486" y="5936566"/>
            <a:ext cx="1069145" cy="211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flipH="1" flipV="1">
            <a:off x="7709097" y="5078438"/>
            <a:ext cx="722209" cy="3945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Прямоугольник 32"/>
          <p:cNvSpPr/>
          <p:nvPr/>
        </p:nvSpPr>
        <p:spPr>
          <a:xfrm>
            <a:off x="8278906" y="5459071"/>
            <a:ext cx="3116545" cy="923330"/>
          </a:xfrm>
          <a:prstGeom prst="rect">
            <a:avLst/>
          </a:prstGeom>
        </p:spPr>
        <p:txBody>
          <a:bodyPr wrap="square">
            <a:spAutoFit/>
          </a:bodyPr>
          <a:lstStyle/>
          <a:p>
            <a:r>
              <a:rPr lang="en-US" dirty="0">
                <a:latin typeface="Palatino Linotype" pitchFamily="18" charset="0"/>
              </a:rPr>
              <a:t>bandgap determines the class of material - conductor, semiconductor or insulator</a:t>
            </a:r>
            <a:endParaRPr lang="uk-UA" dirty="0">
              <a:latin typeface="Palatino Linotype" pitchFamily="18" charset="0"/>
            </a:endParaRPr>
          </a:p>
        </p:txBody>
      </p:sp>
    </p:spTree>
    <p:extLst>
      <p:ext uri="{BB962C8B-B14F-4D97-AF65-F5344CB8AC3E}">
        <p14:creationId xmlns:p14="http://schemas.microsoft.com/office/powerpoint/2010/main" val="4200245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4" name="Прямоугольник 3"/>
          <p:cNvSpPr/>
          <p:nvPr/>
        </p:nvSpPr>
        <p:spPr>
          <a:xfrm>
            <a:off x="396154" y="781148"/>
            <a:ext cx="11181764" cy="1754326"/>
          </a:xfrm>
          <a:prstGeom prst="rect">
            <a:avLst/>
          </a:prstGeom>
        </p:spPr>
        <p:txBody>
          <a:bodyPr wrap="square">
            <a:spAutoFit/>
          </a:bodyPr>
          <a:lstStyle/>
          <a:p>
            <a:r>
              <a:rPr lang="en-US" dirty="0">
                <a:latin typeface="Palatino Linotype" pitchFamily="18" charset="0"/>
              </a:rPr>
              <a:t>Graphene has a special electronic structure: </a:t>
            </a:r>
          </a:p>
          <a:p>
            <a:r>
              <a:rPr lang="en-US" dirty="0">
                <a:latin typeface="Palatino Linotype" pitchFamily="18" charset="0"/>
              </a:rPr>
              <a:t>Each atom in a graphene sheet is connected to three nearest neighbors by σ-bonds and a delocalized π-bond, which contributes to the formation of a valence band that spans the entire sheet.</a:t>
            </a:r>
          </a:p>
          <a:p>
            <a:r>
              <a:rPr lang="en-US" dirty="0">
                <a:latin typeface="Palatino Linotype" pitchFamily="18" charset="0"/>
              </a:rPr>
              <a:t>The valence band touches the conduction band, making graphene a semimetal with unusual electronic properties that are best described by massless relativistic particle theories.</a:t>
            </a:r>
          </a:p>
          <a:p>
            <a:r>
              <a:rPr lang="en-US" dirty="0">
                <a:latin typeface="Palatino Linotype" pitchFamily="18" charset="0"/>
              </a:rPr>
              <a:t> Charge carriers in graphene </a:t>
            </a:r>
            <a:r>
              <a:rPr lang="en-US" i="1" dirty="0">
                <a:solidFill>
                  <a:srgbClr val="0000FF"/>
                </a:solidFill>
                <a:latin typeface="Palatino Linotype" pitchFamily="18" charset="0"/>
              </a:rPr>
              <a:t>show a linear rather than quadratic</a:t>
            </a:r>
            <a:r>
              <a:rPr lang="en-US" dirty="0">
                <a:latin typeface="Palatino Linotype" pitchFamily="18" charset="0"/>
              </a:rPr>
              <a:t> dependence of energy on momentum. </a:t>
            </a:r>
            <a:endParaRPr lang="uk-UA" dirty="0">
              <a:latin typeface="Palatino Linotype" pitchFamily="18" charset="0"/>
            </a:endParaRPr>
          </a:p>
        </p:txBody>
      </p:sp>
      <p:sp>
        <p:nvSpPr>
          <p:cNvPr id="7" name="TextBox 6"/>
          <p:cNvSpPr txBox="1"/>
          <p:nvPr/>
        </p:nvSpPr>
        <p:spPr>
          <a:xfrm>
            <a:off x="6422573" y="283028"/>
            <a:ext cx="5067413" cy="430887"/>
          </a:xfrm>
          <a:prstGeom prst="rect">
            <a:avLst/>
          </a:prstGeom>
          <a:noFill/>
        </p:spPr>
        <p:txBody>
          <a:bodyPr wrap="none" rtlCol="0">
            <a:spAutoFit/>
          </a:bodyPr>
          <a:lstStyle/>
          <a:p>
            <a:pPr lvl="0"/>
            <a:r>
              <a:rPr lang="en-US" sz="2200" dirty="0">
                <a:latin typeface="Palatino Linotype" pitchFamily="18" charset="0"/>
              </a:rPr>
              <a:t>Carbon. Graphene. Electronic structure</a:t>
            </a:r>
            <a:endParaRPr lang="sl-SI" sz="2200" dirty="0">
              <a:latin typeface="Palatino Linotype" pitchFamily="18" charset="0"/>
            </a:endParaRPr>
          </a:p>
        </p:txBody>
      </p:sp>
      <p:sp>
        <p:nvSpPr>
          <p:cNvPr id="8" name="Овал 7"/>
          <p:cNvSpPr/>
          <p:nvPr/>
        </p:nvSpPr>
        <p:spPr>
          <a:xfrm>
            <a:off x="2635624" y="4558553"/>
            <a:ext cx="255494" cy="2823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12" name="Группа 11"/>
          <p:cNvGrpSpPr/>
          <p:nvPr/>
        </p:nvGrpSpPr>
        <p:grpSpPr>
          <a:xfrm>
            <a:off x="2070848" y="2447365"/>
            <a:ext cx="9340607" cy="3480161"/>
            <a:chOff x="618565" y="2891118"/>
            <a:chExt cx="9340607" cy="3480161"/>
          </a:xfrm>
        </p:grpSpPr>
        <p:pic>
          <p:nvPicPr>
            <p:cNvPr id="3" name="Picture 2" descr="Structure and electronic band structure of graphene: (a) hexagonal... |  Download Scientific Diagram"/>
            <p:cNvPicPr>
              <a:picLocks noChangeAspect="1" noChangeArrowheads="1"/>
            </p:cNvPicPr>
            <p:nvPr/>
          </p:nvPicPr>
          <p:blipFill>
            <a:blip r:embed="rId3" cstate="print"/>
            <a:srcRect/>
            <a:stretch>
              <a:fillRect/>
            </a:stretch>
          </p:blipFill>
          <p:spPr bwMode="auto">
            <a:xfrm>
              <a:off x="778836" y="2958353"/>
              <a:ext cx="9180336" cy="3412926"/>
            </a:xfrm>
            <a:prstGeom prst="rect">
              <a:avLst/>
            </a:prstGeom>
            <a:noFill/>
          </p:spPr>
        </p:pic>
        <p:sp>
          <p:nvSpPr>
            <p:cNvPr id="10" name="Прямоугольник 9"/>
            <p:cNvSpPr/>
            <p:nvPr/>
          </p:nvSpPr>
          <p:spPr>
            <a:xfrm>
              <a:off x="618565" y="2891118"/>
              <a:ext cx="739588" cy="8875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Прямоугольник 10"/>
            <p:cNvSpPr/>
            <p:nvPr/>
          </p:nvSpPr>
          <p:spPr>
            <a:xfrm>
              <a:off x="3662083" y="2971800"/>
              <a:ext cx="739588" cy="502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
        <p:nvSpPr>
          <p:cNvPr id="14" name="Прямоугольник 13"/>
          <p:cNvSpPr/>
          <p:nvPr/>
        </p:nvSpPr>
        <p:spPr>
          <a:xfrm>
            <a:off x="950259" y="5889375"/>
            <a:ext cx="10856258" cy="369332"/>
          </a:xfrm>
          <a:prstGeom prst="rect">
            <a:avLst/>
          </a:prstGeom>
        </p:spPr>
        <p:txBody>
          <a:bodyPr wrap="square">
            <a:spAutoFit/>
          </a:bodyPr>
          <a:lstStyle/>
          <a:p>
            <a:r>
              <a:rPr lang="en-US" i="1" dirty="0">
                <a:latin typeface="Palatino Linotype" pitchFamily="18" charset="0"/>
              </a:rPr>
              <a:t>Result: Graphene typically has a zero band gap, which is due to its massless electrons.</a:t>
            </a:r>
            <a:endParaRPr lang="uk-UA" dirty="0"/>
          </a:p>
        </p:txBody>
      </p:sp>
      <p:pic>
        <p:nvPicPr>
          <p:cNvPr id="16" name="Picture 2" descr="https://upload.wikimedia.org/wikipedia/ru/thumb/8/8d/Graphene_Band_Contour.gif/640px-Graphene_Band_Contour.gif"/>
          <p:cNvPicPr>
            <a:picLocks noChangeAspect="1" noChangeArrowheads="1"/>
          </p:cNvPicPr>
          <p:nvPr/>
        </p:nvPicPr>
        <p:blipFill>
          <a:blip r:embed="rId4" cstate="screen"/>
          <a:srcRect/>
          <a:stretch>
            <a:fillRect/>
          </a:stretch>
        </p:blipFill>
        <p:spPr bwMode="auto">
          <a:xfrm>
            <a:off x="72570" y="3349646"/>
            <a:ext cx="2343819" cy="2318184"/>
          </a:xfrm>
          <a:prstGeom prst="rect">
            <a:avLst/>
          </a:prstGeom>
          <a:noFill/>
        </p:spPr>
      </p:pic>
    </p:spTree>
    <p:extLst>
      <p:ext uri="{BB962C8B-B14F-4D97-AF65-F5344CB8AC3E}">
        <p14:creationId xmlns:p14="http://schemas.microsoft.com/office/powerpoint/2010/main" val="4200245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5" name="Picture 7"/>
          <p:cNvPicPr>
            <a:picLocks noChangeAspect="1" noChangeArrowheads="1"/>
          </p:cNvPicPr>
          <p:nvPr/>
        </p:nvPicPr>
        <p:blipFill rotWithShape="1">
          <a:blip r:embed="rId3" cstate="print"/>
          <a:srcRect l="8888" t="-1" b="71456"/>
          <a:stretch/>
        </p:blipFill>
        <p:spPr bwMode="auto">
          <a:xfrm>
            <a:off x="1" y="732970"/>
            <a:ext cx="4193208" cy="2364154"/>
          </a:xfrm>
          <a:prstGeom prst="rect">
            <a:avLst/>
          </a:prstGeom>
          <a:noFill/>
          <a:ln w="9525">
            <a:noFill/>
            <a:miter lim="800000"/>
            <a:headEnd/>
            <a:tailEnd/>
          </a:ln>
          <a:effectLst/>
        </p:spPr>
      </p:pic>
      <p:pic>
        <p:nvPicPr>
          <p:cNvPr id="2" name="Picture 7">
            <a:extLst>
              <a:ext uri="{FF2B5EF4-FFF2-40B4-BE49-F238E27FC236}">
                <a16:creationId xmlns:a16="http://schemas.microsoft.com/office/drawing/2014/main" id="{EB9E2B85-1129-CA94-B647-CE2F3A6401DF}"/>
              </a:ext>
            </a:extLst>
          </p:cNvPr>
          <p:cNvPicPr>
            <a:picLocks noChangeAspect="1" noChangeArrowheads="1"/>
          </p:cNvPicPr>
          <p:nvPr/>
        </p:nvPicPr>
        <p:blipFill rotWithShape="1">
          <a:blip r:embed="rId3" cstate="print"/>
          <a:srcRect l="8888" t="27233" b="40590"/>
          <a:stretch/>
        </p:blipFill>
        <p:spPr bwMode="auto">
          <a:xfrm>
            <a:off x="0" y="3157572"/>
            <a:ext cx="4193209" cy="2664986"/>
          </a:xfrm>
          <a:prstGeom prst="rect">
            <a:avLst/>
          </a:prstGeom>
          <a:noFill/>
          <a:ln w="9525">
            <a:noFill/>
            <a:miter lim="800000"/>
            <a:headEnd/>
            <a:tailEnd/>
          </a:ln>
          <a:effectLst/>
        </p:spPr>
      </p:pic>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13" name="TextBox 12"/>
          <p:cNvSpPr txBox="1"/>
          <p:nvPr/>
        </p:nvSpPr>
        <p:spPr>
          <a:xfrm>
            <a:off x="6422573" y="283028"/>
            <a:ext cx="5067413" cy="430887"/>
          </a:xfrm>
          <a:prstGeom prst="rect">
            <a:avLst/>
          </a:prstGeom>
          <a:noFill/>
        </p:spPr>
        <p:txBody>
          <a:bodyPr wrap="none" rtlCol="0">
            <a:spAutoFit/>
          </a:bodyPr>
          <a:lstStyle/>
          <a:p>
            <a:pPr lvl="0"/>
            <a:r>
              <a:rPr lang="en-US" sz="2200" dirty="0">
                <a:latin typeface="Palatino Linotype" pitchFamily="18" charset="0"/>
              </a:rPr>
              <a:t>Carbon. Graphene. Electronic structure</a:t>
            </a:r>
            <a:endParaRPr lang="sl-SI" sz="2200" dirty="0">
              <a:latin typeface="Palatino Linotype" pitchFamily="18" charset="0"/>
            </a:endParaRPr>
          </a:p>
        </p:txBody>
      </p:sp>
      <p:sp>
        <p:nvSpPr>
          <p:cNvPr id="15" name="Прямоугольник 14"/>
          <p:cNvSpPr/>
          <p:nvPr/>
        </p:nvSpPr>
        <p:spPr>
          <a:xfrm>
            <a:off x="3982044" y="1142812"/>
            <a:ext cx="7507942" cy="1477328"/>
          </a:xfrm>
          <a:prstGeom prst="rect">
            <a:avLst/>
          </a:prstGeom>
        </p:spPr>
        <p:txBody>
          <a:bodyPr wrap="square">
            <a:spAutoFit/>
          </a:bodyPr>
          <a:lstStyle/>
          <a:p>
            <a:pPr algn="just"/>
            <a:r>
              <a:rPr lang="en-US" dirty="0">
                <a:latin typeface="Palatino Linotype" pitchFamily="18" charset="0"/>
              </a:rPr>
              <a:t> Quantum confinement effect is a restriction on the movement of an electron in a material to specific discrete energy levels rather than to quasi-continuum of energy bands when the length of a particle is reduced to the same order as  </a:t>
            </a:r>
            <a:r>
              <a:rPr lang="en-US" i="1" dirty="0">
                <a:solidFill>
                  <a:srgbClr val="FF0000"/>
                </a:solidFill>
                <a:latin typeface="Palatino Linotype" pitchFamily="18" charset="0"/>
              </a:rPr>
              <a:t>the wave packet (the condition is fulfilled for single and multilayer graphene)</a:t>
            </a:r>
            <a:endParaRPr lang="uk-UA" dirty="0">
              <a:latin typeface="Palatino Linotype" pitchFamily="18" charset="0"/>
            </a:endParaRPr>
          </a:p>
        </p:txBody>
      </p:sp>
      <p:sp>
        <p:nvSpPr>
          <p:cNvPr id="16" name="Прямоугольник 15"/>
          <p:cNvSpPr/>
          <p:nvPr/>
        </p:nvSpPr>
        <p:spPr>
          <a:xfrm>
            <a:off x="4193209" y="3284379"/>
            <a:ext cx="7476564" cy="923330"/>
          </a:xfrm>
          <a:prstGeom prst="rect">
            <a:avLst/>
          </a:prstGeom>
        </p:spPr>
        <p:txBody>
          <a:bodyPr wrap="square">
            <a:spAutoFit/>
          </a:bodyPr>
          <a:lstStyle/>
          <a:p>
            <a:r>
              <a:rPr lang="en-US" dirty="0">
                <a:latin typeface="Palatino Linotype" pitchFamily="18" charset="0"/>
              </a:rPr>
              <a:t>The difference in energy between filled states and the empty states depends on the size of graphene particles, so the band gap can be tuned (</a:t>
            </a:r>
            <a:r>
              <a:rPr lang="en-US" i="1" dirty="0">
                <a:latin typeface="Palatino Linotype" pitchFamily="18" charset="0"/>
              </a:rPr>
              <a:t>band gap typically increases with decreasing particle size</a:t>
            </a:r>
            <a:r>
              <a:rPr lang="en-US" dirty="0">
                <a:latin typeface="Palatino Linotype" pitchFamily="18" charset="0"/>
              </a:rPr>
              <a:t>)</a:t>
            </a:r>
            <a:endParaRPr lang="uk-UA" dirty="0">
              <a:latin typeface="Palatino Linotype" pitchFamily="18" charset="0"/>
            </a:endParaRPr>
          </a:p>
        </p:txBody>
      </p:sp>
      <p:sp>
        <p:nvSpPr>
          <p:cNvPr id="17" name="Прямоугольник 16"/>
          <p:cNvSpPr/>
          <p:nvPr/>
        </p:nvSpPr>
        <p:spPr>
          <a:xfrm>
            <a:off x="4193209" y="4655979"/>
            <a:ext cx="7476564" cy="923330"/>
          </a:xfrm>
          <a:prstGeom prst="rect">
            <a:avLst/>
          </a:prstGeom>
        </p:spPr>
        <p:txBody>
          <a:bodyPr wrap="square">
            <a:spAutoFit/>
          </a:bodyPr>
          <a:lstStyle/>
          <a:p>
            <a:r>
              <a:rPr lang="en-US" dirty="0">
                <a:latin typeface="Palatino Linotype" pitchFamily="18" charset="0"/>
              </a:rPr>
              <a:t>The transition from single-layer to multilayer graphene makes it possible to vary the electronic properties of the material along with a change in the interlayer distance.</a:t>
            </a:r>
            <a:endParaRPr lang="uk-UA" dirty="0">
              <a:latin typeface="Palatino Linotype" pitchFamily="18" charset="0"/>
            </a:endParaRPr>
          </a:p>
        </p:txBody>
      </p:sp>
      <p:sp>
        <p:nvSpPr>
          <p:cNvPr id="18" name="TextBox 17"/>
          <p:cNvSpPr txBox="1"/>
          <p:nvPr/>
        </p:nvSpPr>
        <p:spPr>
          <a:xfrm>
            <a:off x="4959084" y="5774129"/>
            <a:ext cx="5159489" cy="369332"/>
          </a:xfrm>
          <a:prstGeom prst="rect">
            <a:avLst/>
          </a:prstGeom>
          <a:noFill/>
        </p:spPr>
        <p:txBody>
          <a:bodyPr wrap="none" rtlCol="0">
            <a:spAutoFit/>
          </a:bodyPr>
          <a:lstStyle/>
          <a:p>
            <a:r>
              <a:rPr lang="en-US" i="1" dirty="0">
                <a:solidFill>
                  <a:srgbClr val="FF0000"/>
                </a:solidFill>
                <a:latin typeface="Palatino Linotype" pitchFamily="18" charset="0"/>
              </a:rPr>
              <a:t>Yes, graphene can be multilayered – up to 10 layers   </a:t>
            </a:r>
            <a:endParaRPr lang="uk-UA" i="1" dirty="0">
              <a:solidFill>
                <a:srgbClr val="FF0000"/>
              </a:solidFill>
              <a:latin typeface="Palatino Linotype" pitchFamily="18" charset="0"/>
            </a:endParaRPr>
          </a:p>
        </p:txBody>
      </p:sp>
    </p:spTree>
    <p:extLst>
      <p:ext uri="{BB962C8B-B14F-4D97-AF65-F5344CB8AC3E}">
        <p14:creationId xmlns:p14="http://schemas.microsoft.com/office/powerpoint/2010/main" val="4200245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 name="Прямоугольник 2"/>
          <p:cNvSpPr/>
          <p:nvPr/>
        </p:nvSpPr>
        <p:spPr>
          <a:xfrm>
            <a:off x="6284685" y="928692"/>
            <a:ext cx="4804227" cy="646331"/>
          </a:xfrm>
          <a:prstGeom prst="rect">
            <a:avLst/>
          </a:prstGeom>
        </p:spPr>
        <p:txBody>
          <a:bodyPr wrap="square">
            <a:spAutoFit/>
          </a:bodyPr>
          <a:lstStyle/>
          <a:p>
            <a:pPr algn="ctr"/>
            <a:r>
              <a:rPr lang="en-US" i="1" dirty="0">
                <a:solidFill>
                  <a:srgbClr val="0000FF"/>
                </a:solidFill>
                <a:latin typeface="Palatino Linotype" pitchFamily="18" charset="0"/>
              </a:rPr>
              <a:t>Graphene sheets are building blocks for other graphitic materials</a:t>
            </a:r>
            <a:endParaRPr lang="uk-UA" i="1" dirty="0">
              <a:solidFill>
                <a:srgbClr val="0000FF"/>
              </a:solidFill>
              <a:latin typeface="Palatino Linotype" pitchFamily="18" charset="0"/>
            </a:endParaRPr>
          </a:p>
        </p:txBody>
      </p:sp>
      <p:sp>
        <p:nvSpPr>
          <p:cNvPr id="4" name="Прямоугольник 3"/>
          <p:cNvSpPr/>
          <p:nvPr/>
        </p:nvSpPr>
        <p:spPr>
          <a:xfrm>
            <a:off x="6515100" y="1726978"/>
            <a:ext cx="4544786" cy="2862322"/>
          </a:xfrm>
          <a:prstGeom prst="rect">
            <a:avLst/>
          </a:prstGeom>
        </p:spPr>
        <p:txBody>
          <a:bodyPr wrap="square">
            <a:spAutoFit/>
          </a:bodyPr>
          <a:lstStyle/>
          <a:p>
            <a:pPr marL="342900" indent="-342900">
              <a:buAutoNum type="arabicPeriod"/>
            </a:pPr>
            <a:r>
              <a:rPr lang="en-US" dirty="0">
                <a:solidFill>
                  <a:srgbClr val="262626"/>
                </a:solidFill>
                <a:latin typeface="Palatino Linotype" pitchFamily="18" charset="0"/>
              </a:rPr>
              <a:t>Graphene sheets stacked on top of each other make </a:t>
            </a:r>
            <a:r>
              <a:rPr lang="en-US" i="1" dirty="0">
                <a:solidFill>
                  <a:srgbClr val="0000FF"/>
                </a:solidFill>
                <a:latin typeface="Palatino Linotype" pitchFamily="18" charset="0"/>
              </a:rPr>
              <a:t>3D graphite </a:t>
            </a:r>
            <a:r>
              <a:rPr lang="en-US" dirty="0">
                <a:solidFill>
                  <a:srgbClr val="262626"/>
                </a:solidFill>
                <a:latin typeface="Palatino Linotype" pitchFamily="18" charset="0"/>
              </a:rPr>
              <a:t>(1 mm thick graphite contains about 3 million layers of graphene)</a:t>
            </a:r>
          </a:p>
          <a:p>
            <a:pPr marL="342900" indent="-342900">
              <a:buFontTx/>
              <a:buAutoNum type="arabicPeriod"/>
            </a:pPr>
            <a:r>
              <a:rPr lang="en-US" dirty="0">
                <a:solidFill>
                  <a:srgbClr val="262626"/>
                </a:solidFill>
                <a:latin typeface="Palatino Linotype" pitchFamily="18" charset="0"/>
              </a:rPr>
              <a:t> Graphene sheets  rolled up make a </a:t>
            </a:r>
            <a:r>
              <a:rPr lang="en-US" i="1" dirty="0">
                <a:solidFill>
                  <a:srgbClr val="0000FF"/>
                </a:solidFill>
                <a:latin typeface="Palatino Linotype" pitchFamily="18" charset="0"/>
              </a:rPr>
              <a:t>carbon nanotube</a:t>
            </a:r>
          </a:p>
          <a:p>
            <a:pPr marL="342900" indent="-342900">
              <a:buFontTx/>
              <a:buAutoNum type="arabicPeriod"/>
            </a:pPr>
            <a:r>
              <a:rPr lang="en-US" dirty="0">
                <a:solidFill>
                  <a:srgbClr val="262626"/>
                </a:solidFill>
                <a:latin typeface="Palatino Linotype" pitchFamily="18" charset="0"/>
              </a:rPr>
              <a:t>Graphene sheets cutting and folding  into a spherical shape make a </a:t>
            </a:r>
            <a:r>
              <a:rPr lang="en-US" i="1" dirty="0">
                <a:solidFill>
                  <a:srgbClr val="0000FF"/>
                </a:solidFill>
                <a:latin typeface="Palatino Linotype" pitchFamily="18" charset="0"/>
              </a:rPr>
              <a:t>fullerene</a:t>
            </a:r>
          </a:p>
          <a:p>
            <a:pPr marL="342900" indent="-342900">
              <a:buFontTx/>
              <a:buAutoNum type="arabicPeriod"/>
            </a:pPr>
            <a:endParaRPr lang="uk-UA" i="1" dirty="0">
              <a:solidFill>
                <a:srgbClr val="0000FF"/>
              </a:solidFill>
              <a:latin typeface="Palatino Linotype" pitchFamily="18" charset="0"/>
            </a:endParaRPr>
          </a:p>
          <a:p>
            <a:pPr marL="342900" indent="-342900">
              <a:buAutoNum type="arabicPeriod"/>
            </a:pPr>
            <a:endParaRPr lang="uk-UA" dirty="0">
              <a:solidFill>
                <a:srgbClr val="262626"/>
              </a:solidFill>
              <a:latin typeface="Palatino Linotype" pitchFamily="18" charset="0"/>
            </a:endParaRPr>
          </a:p>
        </p:txBody>
      </p:sp>
      <p:pic>
        <p:nvPicPr>
          <p:cNvPr id="30725" name="Picture 5" descr="Schematics displaying fullerene and nanotube formation from graphene.... |  Download Scientific Diagram"/>
          <p:cNvPicPr>
            <a:picLocks noChangeAspect="1" noChangeArrowheads="1"/>
          </p:cNvPicPr>
          <p:nvPr/>
        </p:nvPicPr>
        <p:blipFill>
          <a:blip r:embed="rId3" cstate="print"/>
          <a:srcRect/>
          <a:stretch>
            <a:fillRect/>
          </a:stretch>
        </p:blipFill>
        <p:spPr bwMode="auto">
          <a:xfrm>
            <a:off x="254000" y="566058"/>
            <a:ext cx="5869816" cy="5752420"/>
          </a:xfrm>
          <a:prstGeom prst="rect">
            <a:avLst/>
          </a:prstGeom>
          <a:noFill/>
        </p:spPr>
      </p:pic>
      <p:sp>
        <p:nvSpPr>
          <p:cNvPr id="8" name="TextBox 7"/>
          <p:cNvSpPr txBox="1"/>
          <p:nvPr/>
        </p:nvSpPr>
        <p:spPr>
          <a:xfrm>
            <a:off x="6627586" y="384628"/>
            <a:ext cx="4908716" cy="430887"/>
          </a:xfrm>
          <a:prstGeom prst="rect">
            <a:avLst/>
          </a:prstGeom>
          <a:noFill/>
        </p:spPr>
        <p:txBody>
          <a:bodyPr wrap="none" rtlCol="0">
            <a:spAutoFit/>
          </a:bodyPr>
          <a:lstStyle/>
          <a:p>
            <a:pPr lvl="0"/>
            <a:r>
              <a:rPr lang="en-US" sz="2200" dirty="0">
                <a:latin typeface="Palatino Linotype" pitchFamily="18" charset="0"/>
              </a:rPr>
              <a:t>Carbon. Graphene as a building block</a:t>
            </a:r>
            <a:endParaRPr lang="sl-SI" sz="2200" dirty="0">
              <a:latin typeface="Palatino Linotype" pitchFamily="18" charset="0"/>
            </a:endParaRPr>
          </a:p>
        </p:txBody>
      </p:sp>
      <p:sp>
        <p:nvSpPr>
          <p:cNvPr id="10" name="TextBox 9"/>
          <p:cNvSpPr txBox="1"/>
          <p:nvPr/>
        </p:nvSpPr>
        <p:spPr>
          <a:xfrm>
            <a:off x="6617768" y="5560043"/>
            <a:ext cx="4515723" cy="646331"/>
          </a:xfrm>
          <a:prstGeom prst="rect">
            <a:avLst/>
          </a:prstGeom>
          <a:noFill/>
        </p:spPr>
        <p:txBody>
          <a:bodyPr wrap="none" rtlCol="0">
            <a:spAutoFit/>
          </a:bodyPr>
          <a:lstStyle/>
          <a:p>
            <a:r>
              <a:rPr lang="en-US" i="1" dirty="0">
                <a:solidFill>
                  <a:srgbClr val="FF0000"/>
                </a:solidFill>
                <a:latin typeface="Palatino Linotype" pitchFamily="18" charset="0"/>
              </a:rPr>
              <a:t>Yes, the properties of </a:t>
            </a:r>
            <a:r>
              <a:rPr lang="en-US" i="1" dirty="0" err="1">
                <a:solidFill>
                  <a:srgbClr val="FF0000"/>
                </a:solidFill>
                <a:latin typeface="Palatino Linotype" pitchFamily="18" charset="0"/>
              </a:rPr>
              <a:t>nanotubes</a:t>
            </a:r>
            <a:r>
              <a:rPr lang="en-US" i="1" dirty="0">
                <a:solidFill>
                  <a:srgbClr val="FF0000"/>
                </a:solidFill>
                <a:latin typeface="Palatino Linotype" pitchFamily="18" charset="0"/>
              </a:rPr>
              <a:t> and fullerenes </a:t>
            </a:r>
          </a:p>
          <a:p>
            <a:pPr algn="ctr"/>
            <a:r>
              <a:rPr lang="en-US" i="1" dirty="0">
                <a:solidFill>
                  <a:srgbClr val="FF0000"/>
                </a:solidFill>
                <a:latin typeface="Palatino Linotype" pitchFamily="18" charset="0"/>
              </a:rPr>
              <a:t>are special and size-sensitive</a:t>
            </a:r>
            <a:endParaRPr lang="uk-UA" i="1" dirty="0">
              <a:solidFill>
                <a:srgbClr val="FF0000"/>
              </a:solidFill>
              <a:latin typeface="Palatino Linotype" pitchFamily="18" charset="0"/>
            </a:endParaRPr>
          </a:p>
        </p:txBody>
      </p:sp>
    </p:spTree>
    <p:extLst>
      <p:ext uri="{BB962C8B-B14F-4D97-AF65-F5344CB8AC3E}">
        <p14:creationId xmlns:p14="http://schemas.microsoft.com/office/powerpoint/2010/main" val="4200245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13" name="TextBox 12"/>
          <p:cNvSpPr txBox="1"/>
          <p:nvPr/>
        </p:nvSpPr>
        <p:spPr>
          <a:xfrm>
            <a:off x="7579021" y="296475"/>
            <a:ext cx="3884397" cy="430887"/>
          </a:xfrm>
          <a:prstGeom prst="rect">
            <a:avLst/>
          </a:prstGeom>
          <a:noFill/>
        </p:spPr>
        <p:txBody>
          <a:bodyPr wrap="none" rtlCol="0">
            <a:spAutoFit/>
          </a:bodyPr>
          <a:lstStyle/>
          <a:p>
            <a:pPr lvl="0"/>
            <a:r>
              <a:rPr lang="en-US" sz="2200" dirty="0">
                <a:latin typeface="Palatino Linotype" pitchFamily="18" charset="0"/>
              </a:rPr>
              <a:t>Carbon. Graphene. Obtaining</a:t>
            </a:r>
            <a:endParaRPr lang="sl-SI" sz="2200" dirty="0">
              <a:latin typeface="Palatino Linotype" pitchFamily="18" charset="0"/>
            </a:endParaRPr>
          </a:p>
        </p:txBody>
      </p:sp>
      <p:pic>
        <p:nvPicPr>
          <p:cNvPr id="7" name="Picture 5"/>
          <p:cNvPicPr>
            <a:picLocks noChangeAspect="1" noChangeArrowheads="1"/>
          </p:cNvPicPr>
          <p:nvPr/>
        </p:nvPicPr>
        <p:blipFill>
          <a:blip r:embed="rId3" cstate="screen"/>
          <a:srcRect l="11668" r="16378"/>
          <a:stretch>
            <a:fillRect/>
          </a:stretch>
        </p:blipFill>
        <p:spPr bwMode="auto">
          <a:xfrm>
            <a:off x="241176" y="913537"/>
            <a:ext cx="2643206" cy="1500188"/>
          </a:xfrm>
          <a:prstGeom prst="rect">
            <a:avLst/>
          </a:prstGeom>
          <a:noFill/>
          <a:ln w="9525">
            <a:noFill/>
            <a:miter lim="800000"/>
            <a:headEnd/>
            <a:tailEnd/>
          </a:ln>
          <a:effectLst/>
        </p:spPr>
      </p:pic>
      <p:pic>
        <p:nvPicPr>
          <p:cNvPr id="8" name="Picture 6"/>
          <p:cNvPicPr>
            <a:picLocks noChangeAspect="1" noChangeArrowheads="1"/>
          </p:cNvPicPr>
          <p:nvPr/>
        </p:nvPicPr>
        <p:blipFill>
          <a:blip r:embed="rId4" cstate="screen"/>
          <a:srcRect/>
          <a:stretch>
            <a:fillRect/>
          </a:stretch>
        </p:blipFill>
        <p:spPr bwMode="auto">
          <a:xfrm>
            <a:off x="241176" y="2485173"/>
            <a:ext cx="2665412" cy="1506538"/>
          </a:xfrm>
          <a:prstGeom prst="rect">
            <a:avLst/>
          </a:prstGeom>
          <a:noFill/>
          <a:ln w="9525">
            <a:noFill/>
            <a:miter lim="800000"/>
            <a:headEnd/>
            <a:tailEnd/>
          </a:ln>
          <a:effectLst/>
        </p:spPr>
      </p:pic>
      <p:pic>
        <p:nvPicPr>
          <p:cNvPr id="9" name="Picture 7"/>
          <p:cNvPicPr>
            <a:picLocks noChangeAspect="1" noChangeArrowheads="1"/>
          </p:cNvPicPr>
          <p:nvPr/>
        </p:nvPicPr>
        <p:blipFill>
          <a:blip r:embed="rId5" cstate="screen"/>
          <a:srcRect t="7631" b="3335"/>
          <a:stretch>
            <a:fillRect/>
          </a:stretch>
        </p:blipFill>
        <p:spPr bwMode="auto">
          <a:xfrm>
            <a:off x="754705" y="4092092"/>
            <a:ext cx="2151290" cy="2143140"/>
          </a:xfrm>
          <a:prstGeom prst="rect">
            <a:avLst/>
          </a:prstGeom>
          <a:noFill/>
          <a:ln w="9525">
            <a:noFill/>
            <a:miter lim="800000"/>
            <a:headEnd/>
            <a:tailEnd/>
          </a:ln>
          <a:effectLst/>
        </p:spPr>
      </p:pic>
      <p:pic>
        <p:nvPicPr>
          <p:cNvPr id="10" name="Picture 1"/>
          <p:cNvPicPr>
            <a:picLocks noChangeAspect="1" noChangeArrowheads="1"/>
          </p:cNvPicPr>
          <p:nvPr/>
        </p:nvPicPr>
        <p:blipFill>
          <a:blip r:embed="rId6" cstate="screen"/>
          <a:srcRect/>
          <a:stretch>
            <a:fillRect/>
          </a:stretch>
        </p:blipFill>
        <p:spPr bwMode="auto">
          <a:xfrm>
            <a:off x="3030638" y="1084153"/>
            <a:ext cx="2085975" cy="2705100"/>
          </a:xfrm>
          <a:prstGeom prst="rect">
            <a:avLst/>
          </a:prstGeom>
          <a:noFill/>
          <a:ln w="9525">
            <a:noFill/>
            <a:miter lim="800000"/>
            <a:headEnd/>
            <a:tailEnd/>
          </a:ln>
          <a:effectLst/>
        </p:spPr>
      </p:pic>
      <p:pic>
        <p:nvPicPr>
          <p:cNvPr id="11" name="Picture 2"/>
          <p:cNvPicPr>
            <a:picLocks noChangeAspect="1" noChangeArrowheads="1"/>
          </p:cNvPicPr>
          <p:nvPr/>
        </p:nvPicPr>
        <p:blipFill>
          <a:blip r:embed="rId7" cstate="screen"/>
          <a:srcRect/>
          <a:stretch>
            <a:fillRect/>
          </a:stretch>
        </p:blipFill>
        <p:spPr bwMode="auto">
          <a:xfrm>
            <a:off x="5303207" y="1227031"/>
            <a:ext cx="819619" cy="2466972"/>
          </a:xfrm>
          <a:prstGeom prst="rect">
            <a:avLst/>
          </a:prstGeom>
          <a:noFill/>
          <a:ln w="9525">
            <a:noFill/>
            <a:miter lim="800000"/>
            <a:headEnd/>
            <a:tailEnd/>
          </a:ln>
          <a:effectLst/>
        </p:spPr>
      </p:pic>
      <p:sp>
        <p:nvSpPr>
          <p:cNvPr id="12" name="Прямоугольник 11"/>
          <p:cNvSpPr/>
          <p:nvPr/>
        </p:nvSpPr>
        <p:spPr>
          <a:xfrm>
            <a:off x="6158753" y="1466653"/>
            <a:ext cx="5244353" cy="1754326"/>
          </a:xfrm>
          <a:prstGeom prst="rect">
            <a:avLst/>
          </a:prstGeom>
        </p:spPr>
        <p:txBody>
          <a:bodyPr wrap="square">
            <a:spAutoFit/>
          </a:bodyPr>
          <a:lstStyle/>
          <a:p>
            <a:r>
              <a:rPr lang="en-US" dirty="0">
                <a:solidFill>
                  <a:srgbClr val="262626"/>
                </a:solidFill>
                <a:latin typeface="Palatino Linotype" pitchFamily="18" charset="0"/>
              </a:rPr>
              <a:t>In </a:t>
            </a:r>
            <a:r>
              <a:rPr lang="en-US" i="1" dirty="0">
                <a:solidFill>
                  <a:srgbClr val="0000FF"/>
                </a:solidFill>
                <a:latin typeface="Palatino Linotype" pitchFamily="18" charset="0"/>
              </a:rPr>
              <a:t>micromechanical exfoliation method</a:t>
            </a:r>
            <a:r>
              <a:rPr lang="en-US" dirty="0">
                <a:solidFill>
                  <a:srgbClr val="262626"/>
                </a:solidFill>
                <a:latin typeface="Palatino Linotype" pitchFamily="18" charset="0"/>
              </a:rPr>
              <a:t>, graphene is separated from a graphite crystal using adhesive tape. After peeling it off the graphite, multiple-layer graphene remains on the tape. By repeated peeling the multiple-layer graphene is cleaved into several flakes of few-layer graphene.</a:t>
            </a:r>
            <a:endParaRPr lang="uk-UA" dirty="0">
              <a:solidFill>
                <a:srgbClr val="262626"/>
              </a:solidFill>
              <a:latin typeface="Palatino Linotype" pitchFamily="18" charset="0"/>
            </a:endParaRPr>
          </a:p>
        </p:txBody>
      </p:sp>
      <p:sp>
        <p:nvSpPr>
          <p:cNvPr id="14" name="TextBox 13"/>
          <p:cNvSpPr txBox="1"/>
          <p:nvPr/>
        </p:nvSpPr>
        <p:spPr>
          <a:xfrm>
            <a:off x="3373083" y="5068181"/>
            <a:ext cx="4029239" cy="646331"/>
          </a:xfrm>
          <a:prstGeom prst="rect">
            <a:avLst/>
          </a:prstGeom>
          <a:noFill/>
        </p:spPr>
        <p:txBody>
          <a:bodyPr wrap="square" rtlCol="0">
            <a:spAutoFit/>
          </a:bodyPr>
          <a:lstStyle/>
          <a:p>
            <a:pPr algn="ctr"/>
            <a:r>
              <a:rPr lang="en-US" i="1" dirty="0">
                <a:solidFill>
                  <a:srgbClr val="FF0000"/>
                </a:solidFill>
                <a:latin typeface="Palatino Linotype" pitchFamily="18" charset="0"/>
              </a:rPr>
              <a:t>This simple method was applied by graphene inventors</a:t>
            </a:r>
            <a:endParaRPr lang="uk-UA" i="1" dirty="0">
              <a:solidFill>
                <a:srgbClr val="FF0000"/>
              </a:solidFill>
              <a:latin typeface="Palatino Linotype" pitchFamily="18" charset="0"/>
            </a:endParaRPr>
          </a:p>
        </p:txBody>
      </p:sp>
      <p:pic>
        <p:nvPicPr>
          <p:cNvPr id="60418" name="Picture 2" descr="TEM micrograph of graphene nanoplatelets. | Download Scientific Diagram"/>
          <p:cNvPicPr>
            <a:picLocks noChangeAspect="1" noChangeArrowheads="1"/>
          </p:cNvPicPr>
          <p:nvPr/>
        </p:nvPicPr>
        <p:blipFill>
          <a:blip r:embed="rId8" cstate="print"/>
          <a:srcRect/>
          <a:stretch>
            <a:fillRect/>
          </a:stretch>
        </p:blipFill>
        <p:spPr bwMode="auto">
          <a:xfrm>
            <a:off x="7780057" y="3307976"/>
            <a:ext cx="3065928" cy="3065929"/>
          </a:xfrm>
          <a:prstGeom prst="rect">
            <a:avLst/>
          </a:prstGeom>
          <a:noFill/>
        </p:spPr>
      </p:pic>
    </p:spTree>
    <p:extLst>
      <p:ext uri="{BB962C8B-B14F-4D97-AF65-F5344CB8AC3E}">
        <p14:creationId xmlns:p14="http://schemas.microsoft.com/office/powerpoint/2010/main" val="4200245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1270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9" name="Прямоугольник 8"/>
          <p:cNvSpPr/>
          <p:nvPr/>
        </p:nvSpPr>
        <p:spPr>
          <a:xfrm>
            <a:off x="4953000" y="1547858"/>
            <a:ext cx="6261100" cy="1200329"/>
          </a:xfrm>
          <a:prstGeom prst="rect">
            <a:avLst/>
          </a:prstGeom>
        </p:spPr>
        <p:txBody>
          <a:bodyPr wrap="square">
            <a:spAutoFit/>
          </a:bodyPr>
          <a:lstStyle/>
          <a:p>
            <a:r>
              <a:rPr lang="en-US" dirty="0">
                <a:latin typeface="Palatino Linotype" pitchFamily="18" charset="0"/>
              </a:rPr>
              <a:t>In the second part of the eighteenth-century carbon was first identified as an element.</a:t>
            </a:r>
          </a:p>
          <a:p>
            <a:r>
              <a:rPr lang="en-US" dirty="0">
                <a:latin typeface="Palatino Linotype" pitchFamily="18" charset="0"/>
              </a:rPr>
              <a:t>The name "carbon" comes from the Latin word carbon, meaning "charcoal".</a:t>
            </a:r>
            <a:endParaRPr lang="uk-UA" dirty="0">
              <a:latin typeface="Palatino Linotype" pitchFamily="18" charset="0"/>
            </a:endParaRPr>
          </a:p>
        </p:txBody>
      </p:sp>
      <p:pic>
        <p:nvPicPr>
          <p:cNvPr id="12290" name="Picture 2" descr="Carbon capture and utilisation could make economic sense | Carbon capture  and storage (CCS) | The Guardian"/>
          <p:cNvPicPr>
            <a:picLocks noChangeAspect="1" noChangeArrowheads="1"/>
          </p:cNvPicPr>
          <p:nvPr/>
        </p:nvPicPr>
        <p:blipFill>
          <a:blip r:embed="rId3" cstate="print"/>
          <a:srcRect/>
          <a:stretch>
            <a:fillRect/>
          </a:stretch>
        </p:blipFill>
        <p:spPr bwMode="auto">
          <a:xfrm>
            <a:off x="371475" y="1054100"/>
            <a:ext cx="4381500" cy="2628900"/>
          </a:xfrm>
          <a:prstGeom prst="rect">
            <a:avLst/>
          </a:prstGeom>
          <a:noFill/>
        </p:spPr>
      </p:pic>
      <p:sp>
        <p:nvSpPr>
          <p:cNvPr id="11" name="TextBox 10"/>
          <p:cNvSpPr txBox="1"/>
          <p:nvPr/>
        </p:nvSpPr>
        <p:spPr>
          <a:xfrm>
            <a:off x="8267700" y="292100"/>
            <a:ext cx="2969083" cy="430887"/>
          </a:xfrm>
          <a:prstGeom prst="rect">
            <a:avLst/>
          </a:prstGeom>
          <a:noFill/>
        </p:spPr>
        <p:txBody>
          <a:bodyPr wrap="none" rtlCol="0">
            <a:spAutoFit/>
          </a:bodyPr>
          <a:lstStyle/>
          <a:p>
            <a:r>
              <a:rPr lang="en-US" sz="2200" dirty="0">
                <a:latin typeface="Palatino Linotype" pitchFamily="18" charset="0"/>
              </a:rPr>
              <a:t>Carbon. Starting point</a:t>
            </a:r>
            <a:endParaRPr lang="uk-UA" sz="2200" dirty="0">
              <a:latin typeface="Palatino Linotype" pitchFamily="18" charset="0"/>
            </a:endParaRPr>
          </a:p>
        </p:txBody>
      </p:sp>
      <p:sp>
        <p:nvSpPr>
          <p:cNvPr id="12" name="Прямоугольник 11"/>
          <p:cNvSpPr/>
          <p:nvPr/>
        </p:nvSpPr>
        <p:spPr>
          <a:xfrm>
            <a:off x="876300" y="4228237"/>
            <a:ext cx="6096000" cy="369332"/>
          </a:xfrm>
          <a:prstGeom prst="rect">
            <a:avLst/>
          </a:prstGeom>
        </p:spPr>
        <p:txBody>
          <a:bodyPr>
            <a:spAutoFit/>
          </a:bodyPr>
          <a:lstStyle/>
          <a:p>
            <a:endParaRPr lang="uk-UA" dirty="0"/>
          </a:p>
        </p:txBody>
      </p:sp>
      <p:sp>
        <p:nvSpPr>
          <p:cNvPr id="13" name="Прямоугольник 12"/>
          <p:cNvSpPr/>
          <p:nvPr/>
        </p:nvSpPr>
        <p:spPr>
          <a:xfrm>
            <a:off x="368300" y="3923437"/>
            <a:ext cx="6426200" cy="646331"/>
          </a:xfrm>
          <a:prstGeom prst="rect">
            <a:avLst/>
          </a:prstGeom>
        </p:spPr>
        <p:txBody>
          <a:bodyPr wrap="square">
            <a:spAutoFit/>
          </a:bodyPr>
          <a:lstStyle/>
          <a:p>
            <a:pPr algn="just"/>
            <a:r>
              <a:rPr lang="en-US" dirty="0">
                <a:latin typeface="Palatino Linotype" pitchFamily="18" charset="0"/>
              </a:rPr>
              <a:t>Carbon (C) is the sixth element on the periodic table and the sixth most abundant element in the universe.</a:t>
            </a:r>
            <a:endParaRPr lang="uk-UA" dirty="0">
              <a:latin typeface="Palatino Linotype" pitchFamily="18" charset="0"/>
            </a:endParaRPr>
          </a:p>
        </p:txBody>
      </p:sp>
      <p:sp>
        <p:nvSpPr>
          <p:cNvPr id="14" name="Прямоугольник 13"/>
          <p:cNvSpPr/>
          <p:nvPr/>
        </p:nvSpPr>
        <p:spPr>
          <a:xfrm>
            <a:off x="472594" y="5015458"/>
            <a:ext cx="6299200" cy="923330"/>
          </a:xfrm>
          <a:prstGeom prst="rect">
            <a:avLst/>
          </a:prstGeom>
        </p:spPr>
        <p:txBody>
          <a:bodyPr wrap="square">
            <a:spAutoFit/>
          </a:bodyPr>
          <a:lstStyle/>
          <a:p>
            <a:r>
              <a:rPr lang="en-US" dirty="0">
                <a:latin typeface="Palatino Linotype" pitchFamily="18" charset="0"/>
              </a:rPr>
              <a:t>Carbon is unique because of its four valence electrons, which make it very versatile and allow it to bond with many other elements.</a:t>
            </a:r>
          </a:p>
        </p:txBody>
      </p:sp>
      <p:pic>
        <p:nvPicPr>
          <p:cNvPr id="16" name="Picture 4"/>
          <p:cNvPicPr>
            <a:picLocks noChangeAspect="1" noChangeArrowheads="1"/>
          </p:cNvPicPr>
          <p:nvPr/>
        </p:nvPicPr>
        <p:blipFill>
          <a:blip r:embed="rId4" cstate="print"/>
          <a:srcRect/>
          <a:stretch>
            <a:fillRect/>
          </a:stretch>
        </p:blipFill>
        <p:spPr bwMode="auto">
          <a:xfrm>
            <a:off x="7135872" y="3624772"/>
            <a:ext cx="3543687" cy="2216987"/>
          </a:xfrm>
          <a:prstGeom prst="rect">
            <a:avLst/>
          </a:prstGeom>
          <a:noFill/>
          <a:ln w="9525">
            <a:noFill/>
            <a:miter lim="800000"/>
            <a:headEnd/>
            <a:tailEnd/>
          </a:ln>
          <a:effectLst/>
        </p:spPr>
      </p:pic>
      <p:sp>
        <p:nvSpPr>
          <p:cNvPr id="17" name="Content Placeholder 2">
            <a:extLst>
              <a:ext uri="{FF2B5EF4-FFF2-40B4-BE49-F238E27FC236}">
                <a16:creationId xmlns:a16="http://schemas.microsoft.com/office/drawing/2014/main" id="{CDB8DB40-7687-AF46-3734-AEAAB7D8FF89}"/>
              </a:ext>
            </a:extLst>
          </p:cNvPr>
          <p:cNvSpPr txBox="1">
            <a:spLocks/>
          </p:cNvSpPr>
          <p:nvPr/>
        </p:nvSpPr>
        <p:spPr>
          <a:xfrm>
            <a:off x="7092352" y="5794277"/>
            <a:ext cx="3907765" cy="289023"/>
          </a:xfrm>
          <a:prstGeom prst="rect">
            <a:avLst/>
          </a:prstGeom>
        </p:spPr>
        <p:txBody>
          <a:bodyPr vert="horz" lIns="91440" tIns="45720" rIns="91440" bIns="45720" rtlCol="0">
            <a:noAutofit/>
          </a:bodyPr>
          <a:lstStyle/>
          <a:p>
            <a:pPr marL="342900" lvl="0" indent="-342900">
              <a:lnSpc>
                <a:spcPct val="90000"/>
              </a:lnSpc>
              <a:spcBef>
                <a:spcPts val="1000"/>
              </a:spcBef>
            </a:pPr>
            <a:r>
              <a:rPr lang="en-US" sz="1050" dirty="0"/>
              <a:t>https://www.britannica.com/science/carbon-chemical-element</a:t>
            </a:r>
            <a:endParaRPr kumimoji="0" lang="uk-UA" sz="1050" i="0" u="none" strike="noStrike" kern="1200" cap="none" spc="0" normalizeH="0" baseline="0" noProof="0" dirty="0">
              <a:ln>
                <a:noFill/>
              </a:ln>
              <a:solidFill>
                <a:srgbClr val="262626"/>
              </a:solidFill>
              <a:effectLst/>
              <a:uLnTx/>
              <a:uFillTx/>
              <a:latin typeface="Sofia Pro" panose="00000500000000000000" pitchFamily="50" charset="0"/>
              <a:ea typeface="+mn-ea"/>
              <a:cs typeface="+mn-cs"/>
            </a:endParaRPr>
          </a:p>
        </p:txBody>
      </p:sp>
    </p:spTree>
    <p:extLst>
      <p:ext uri="{BB962C8B-B14F-4D97-AF65-F5344CB8AC3E}">
        <p14:creationId xmlns:p14="http://schemas.microsoft.com/office/powerpoint/2010/main" val="4200245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13" name="TextBox 12"/>
          <p:cNvSpPr txBox="1"/>
          <p:nvPr/>
        </p:nvSpPr>
        <p:spPr>
          <a:xfrm>
            <a:off x="7350420" y="283028"/>
            <a:ext cx="3884397" cy="430887"/>
          </a:xfrm>
          <a:prstGeom prst="rect">
            <a:avLst/>
          </a:prstGeom>
          <a:noFill/>
        </p:spPr>
        <p:txBody>
          <a:bodyPr wrap="none" rtlCol="0">
            <a:spAutoFit/>
          </a:bodyPr>
          <a:lstStyle/>
          <a:p>
            <a:pPr lvl="0"/>
            <a:r>
              <a:rPr lang="en-US" sz="2200" dirty="0">
                <a:latin typeface="Palatino Linotype" pitchFamily="18" charset="0"/>
              </a:rPr>
              <a:t>Carbon. Graphene. Obtaining</a:t>
            </a:r>
            <a:endParaRPr lang="sl-SI" sz="2200" dirty="0">
              <a:latin typeface="Palatino Linotype" pitchFamily="18" charset="0"/>
            </a:endParaRPr>
          </a:p>
        </p:txBody>
      </p:sp>
      <p:pic>
        <p:nvPicPr>
          <p:cNvPr id="59394" name="Picture 2" descr="Synthesizing Graphene with Chemical Vapor Deposition | COMSOL Blog"/>
          <p:cNvPicPr>
            <a:picLocks noChangeAspect="1" noChangeArrowheads="1"/>
          </p:cNvPicPr>
          <p:nvPr/>
        </p:nvPicPr>
        <p:blipFill>
          <a:blip r:embed="rId3" cstate="print"/>
          <a:srcRect l="4513"/>
          <a:stretch>
            <a:fillRect/>
          </a:stretch>
        </p:blipFill>
        <p:spPr bwMode="auto">
          <a:xfrm>
            <a:off x="174812" y="941294"/>
            <a:ext cx="7681635" cy="4909391"/>
          </a:xfrm>
          <a:prstGeom prst="rect">
            <a:avLst/>
          </a:prstGeom>
          <a:noFill/>
        </p:spPr>
      </p:pic>
      <p:sp>
        <p:nvSpPr>
          <p:cNvPr id="7" name="Прямоугольник 6"/>
          <p:cNvSpPr/>
          <p:nvPr/>
        </p:nvSpPr>
        <p:spPr>
          <a:xfrm>
            <a:off x="4585447" y="991978"/>
            <a:ext cx="6750424" cy="1477328"/>
          </a:xfrm>
          <a:prstGeom prst="rect">
            <a:avLst/>
          </a:prstGeom>
        </p:spPr>
        <p:txBody>
          <a:bodyPr wrap="square">
            <a:spAutoFit/>
          </a:bodyPr>
          <a:lstStyle/>
          <a:p>
            <a:r>
              <a:rPr lang="en-US" i="1" dirty="0">
                <a:solidFill>
                  <a:srgbClr val="0000FF"/>
                </a:solidFill>
                <a:latin typeface="Palatino Linotype" pitchFamily="18" charset="0"/>
              </a:rPr>
              <a:t>Chemical vapor deposition </a:t>
            </a:r>
            <a:r>
              <a:rPr lang="en-US" dirty="0">
                <a:solidFill>
                  <a:srgbClr val="262626"/>
                </a:solidFill>
                <a:latin typeface="Palatino Linotype" pitchFamily="18" charset="0"/>
              </a:rPr>
              <a:t>(CVD) represents a viable synthesis route to produce good-quality, large-area graphene films. The technique relies on the thermal decomposition of a carbon-rich source and the further deposition of carbon atoms in a honeycomb pattern on top of a metallic catalyst film.</a:t>
            </a:r>
            <a:endParaRPr lang="uk-UA" dirty="0">
              <a:solidFill>
                <a:srgbClr val="262626"/>
              </a:solidFill>
              <a:latin typeface="Palatino Linotype" pitchFamily="18" charset="0"/>
            </a:endParaRPr>
          </a:p>
        </p:txBody>
      </p:sp>
      <p:sp>
        <p:nvSpPr>
          <p:cNvPr id="8" name="TextBox 7"/>
          <p:cNvSpPr txBox="1"/>
          <p:nvPr/>
        </p:nvSpPr>
        <p:spPr>
          <a:xfrm>
            <a:off x="7540949" y="2884313"/>
            <a:ext cx="4110421" cy="369332"/>
          </a:xfrm>
          <a:prstGeom prst="rect">
            <a:avLst/>
          </a:prstGeom>
          <a:noFill/>
        </p:spPr>
        <p:txBody>
          <a:bodyPr wrap="none" rtlCol="0">
            <a:spAutoFit/>
          </a:bodyPr>
          <a:lstStyle/>
          <a:p>
            <a:pPr algn="ctr"/>
            <a:r>
              <a:rPr lang="en-US" i="1" dirty="0">
                <a:solidFill>
                  <a:srgbClr val="FF0000"/>
                </a:solidFill>
                <a:latin typeface="Palatino Linotype" pitchFamily="18" charset="0"/>
              </a:rPr>
              <a:t>Complicated and expensive</a:t>
            </a:r>
            <a:r>
              <a:rPr lang="uk-UA" i="1" dirty="0">
                <a:solidFill>
                  <a:srgbClr val="FF0000"/>
                </a:solidFill>
                <a:latin typeface="Palatino Linotype" pitchFamily="18" charset="0"/>
              </a:rPr>
              <a:t>, </a:t>
            </a:r>
            <a:r>
              <a:rPr lang="en-US" i="1" dirty="0">
                <a:solidFill>
                  <a:srgbClr val="FF0000"/>
                </a:solidFill>
                <a:latin typeface="Palatino Linotype" pitchFamily="18" charset="0"/>
              </a:rPr>
              <a:t>but scalable </a:t>
            </a:r>
          </a:p>
        </p:txBody>
      </p:sp>
      <p:sp>
        <p:nvSpPr>
          <p:cNvPr id="9" name="Прямоугольник 8"/>
          <p:cNvSpPr/>
          <p:nvPr/>
        </p:nvSpPr>
        <p:spPr>
          <a:xfrm>
            <a:off x="7333119" y="3465365"/>
            <a:ext cx="3901698" cy="1200329"/>
          </a:xfrm>
          <a:prstGeom prst="rect">
            <a:avLst/>
          </a:prstGeom>
        </p:spPr>
        <p:txBody>
          <a:bodyPr wrap="square">
            <a:spAutoFit/>
          </a:bodyPr>
          <a:lstStyle/>
          <a:p>
            <a:r>
              <a:rPr lang="en-US" dirty="0">
                <a:solidFill>
                  <a:srgbClr val="0000FF"/>
                </a:solidFill>
                <a:latin typeface="Palatino Linotype" pitchFamily="18" charset="0"/>
              </a:rPr>
              <a:t>Meanwhile, graphene costs less than $0.1 per gram, which can be very profitable, with gold being around $60-65 per gram.</a:t>
            </a:r>
            <a:endParaRPr lang="uk-UA" dirty="0">
              <a:solidFill>
                <a:srgbClr val="0000FF"/>
              </a:solidFill>
              <a:latin typeface="Palatino Linotype" pitchFamily="18" charset="0"/>
            </a:endParaRPr>
          </a:p>
        </p:txBody>
      </p:sp>
      <p:pic>
        <p:nvPicPr>
          <p:cNvPr id="2" name="Picture 1" descr="Figure 6: Schematic representation of the graphene production by CVD.">
            <a:extLst>
              <a:ext uri="{FF2B5EF4-FFF2-40B4-BE49-F238E27FC236}">
                <a16:creationId xmlns:a16="http://schemas.microsoft.com/office/drawing/2014/main" id="{9536DC4E-0324-6E69-BD4D-3E005976DD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50304" y="4735408"/>
            <a:ext cx="4491710" cy="2089048"/>
          </a:xfrm>
          <a:prstGeom prst="rect">
            <a:avLst/>
          </a:prstGeom>
          <a:noFill/>
          <a:ln>
            <a:noFill/>
          </a:ln>
        </p:spPr>
      </p:pic>
    </p:spTree>
    <p:extLst>
      <p:ext uri="{BB962C8B-B14F-4D97-AF65-F5344CB8AC3E}">
        <p14:creationId xmlns:p14="http://schemas.microsoft.com/office/powerpoint/2010/main" val="4200245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7" name="TextBox 6"/>
          <p:cNvSpPr txBox="1"/>
          <p:nvPr/>
        </p:nvSpPr>
        <p:spPr>
          <a:xfrm>
            <a:off x="7350420" y="283028"/>
            <a:ext cx="3884397" cy="430887"/>
          </a:xfrm>
          <a:prstGeom prst="rect">
            <a:avLst/>
          </a:prstGeom>
          <a:noFill/>
        </p:spPr>
        <p:txBody>
          <a:bodyPr wrap="none" rtlCol="0">
            <a:spAutoFit/>
          </a:bodyPr>
          <a:lstStyle/>
          <a:p>
            <a:pPr lvl="0"/>
            <a:r>
              <a:rPr lang="en-US" sz="2200" dirty="0">
                <a:latin typeface="Palatino Linotype" pitchFamily="18" charset="0"/>
              </a:rPr>
              <a:t>Carbon. Graphene. Obtaining</a:t>
            </a:r>
            <a:endParaRPr lang="sl-SI" sz="2200" dirty="0">
              <a:latin typeface="Palatino Linotype" pitchFamily="18" charset="0"/>
            </a:endParaRPr>
          </a:p>
        </p:txBody>
      </p:sp>
      <p:sp>
        <p:nvSpPr>
          <p:cNvPr id="8" name="Прямоугольник 7"/>
          <p:cNvSpPr/>
          <p:nvPr/>
        </p:nvSpPr>
        <p:spPr>
          <a:xfrm>
            <a:off x="1413061" y="5352871"/>
            <a:ext cx="10135935" cy="923330"/>
          </a:xfrm>
          <a:prstGeom prst="rect">
            <a:avLst/>
          </a:prstGeom>
        </p:spPr>
        <p:txBody>
          <a:bodyPr wrap="square">
            <a:spAutoFit/>
          </a:bodyPr>
          <a:lstStyle/>
          <a:p>
            <a:r>
              <a:rPr lang="en-US" dirty="0">
                <a:solidFill>
                  <a:srgbClr val="262626"/>
                </a:solidFill>
                <a:latin typeface="Palatino Linotype" pitchFamily="18" charset="0"/>
              </a:rPr>
              <a:t>Chemical exfoliation is a top-down approach to obtain graphene in dispersion from graphite using stages of intercalation , exfoliation, and  sonification The advantage of this manufacturing route is that the intercalation compounds spontaneously dissolve in polar solvents.</a:t>
            </a:r>
            <a:endParaRPr lang="uk-UA" dirty="0">
              <a:solidFill>
                <a:srgbClr val="262626"/>
              </a:solidFill>
              <a:latin typeface="Palatino Linotype" pitchFamily="18" charset="0"/>
            </a:endParaRPr>
          </a:p>
        </p:txBody>
      </p:sp>
      <p:pic>
        <p:nvPicPr>
          <p:cNvPr id="97282" name="Picture 2" descr="Fast chemical exfoliation of graphite to few-layer graphene with high  quality and large size via a two-step microwave-assisted process -  ScienceDirect"/>
          <p:cNvPicPr>
            <a:picLocks noChangeAspect="1" noChangeArrowheads="1"/>
          </p:cNvPicPr>
          <p:nvPr/>
        </p:nvPicPr>
        <p:blipFill>
          <a:blip r:embed="rId3" cstate="print"/>
          <a:srcRect/>
          <a:stretch>
            <a:fillRect/>
          </a:stretch>
        </p:blipFill>
        <p:spPr bwMode="auto">
          <a:xfrm>
            <a:off x="282388" y="726802"/>
            <a:ext cx="9574306" cy="4625127"/>
          </a:xfrm>
          <a:prstGeom prst="rect">
            <a:avLst/>
          </a:prstGeom>
          <a:noFill/>
        </p:spPr>
      </p:pic>
      <p:sp>
        <p:nvSpPr>
          <p:cNvPr id="11" name="TextBox 10"/>
          <p:cNvSpPr txBox="1"/>
          <p:nvPr/>
        </p:nvSpPr>
        <p:spPr>
          <a:xfrm>
            <a:off x="4212930" y="6251446"/>
            <a:ext cx="4746492" cy="369332"/>
          </a:xfrm>
          <a:prstGeom prst="rect">
            <a:avLst/>
          </a:prstGeom>
          <a:noFill/>
        </p:spPr>
        <p:txBody>
          <a:bodyPr wrap="none" rtlCol="0">
            <a:spAutoFit/>
          </a:bodyPr>
          <a:lstStyle/>
          <a:p>
            <a:pPr algn="ctr"/>
            <a:r>
              <a:rPr lang="en-US" i="1" dirty="0">
                <a:solidFill>
                  <a:srgbClr val="FF0000"/>
                </a:solidFill>
                <a:latin typeface="Palatino Linotype" pitchFamily="18" charset="0"/>
              </a:rPr>
              <a:t>This method is very close to graphene oxide route</a:t>
            </a:r>
          </a:p>
        </p:txBody>
      </p:sp>
    </p:spTree>
    <p:extLst>
      <p:ext uri="{BB962C8B-B14F-4D97-AF65-F5344CB8AC3E}">
        <p14:creationId xmlns:p14="http://schemas.microsoft.com/office/powerpoint/2010/main" val="4200245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4034118" y="753035"/>
            <a:ext cx="7179982" cy="8965"/>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13" name="TextBox 12"/>
          <p:cNvSpPr txBox="1"/>
          <p:nvPr/>
        </p:nvSpPr>
        <p:spPr>
          <a:xfrm>
            <a:off x="6758749" y="283028"/>
            <a:ext cx="4437433" cy="430887"/>
          </a:xfrm>
          <a:prstGeom prst="rect">
            <a:avLst/>
          </a:prstGeom>
          <a:noFill/>
        </p:spPr>
        <p:txBody>
          <a:bodyPr wrap="none" rtlCol="0">
            <a:spAutoFit/>
          </a:bodyPr>
          <a:lstStyle/>
          <a:p>
            <a:pPr lvl="0"/>
            <a:r>
              <a:rPr lang="en-US" sz="2200" dirty="0">
                <a:latin typeface="Palatino Linotype" pitchFamily="18" charset="0"/>
              </a:rPr>
              <a:t>Carbon. Graphene Oxide. General</a:t>
            </a:r>
            <a:endParaRPr lang="sl-SI" sz="2200" dirty="0">
              <a:latin typeface="Palatino Linotype" pitchFamily="18" charset="0"/>
            </a:endParaRPr>
          </a:p>
        </p:txBody>
      </p:sp>
      <p:sp>
        <p:nvSpPr>
          <p:cNvPr id="14" name="Прямоугольник 13"/>
          <p:cNvSpPr/>
          <p:nvPr/>
        </p:nvSpPr>
        <p:spPr>
          <a:xfrm>
            <a:off x="4796117" y="6211669"/>
            <a:ext cx="4159624" cy="646331"/>
          </a:xfrm>
          <a:prstGeom prst="rect">
            <a:avLst/>
          </a:prstGeom>
        </p:spPr>
        <p:txBody>
          <a:bodyPr wrap="square">
            <a:spAutoFit/>
          </a:bodyPr>
          <a:lstStyle/>
          <a:p>
            <a:pPr algn="ctr">
              <a:defRPr/>
            </a:pPr>
            <a:r>
              <a:rPr lang="en-US" altLang="es-ES" i="1" dirty="0">
                <a:latin typeface="Palatino Linotype" pitchFamily="18" charset="0"/>
              </a:rPr>
              <a:t>Functional groups are arbitrarily located and randomly aggregated</a:t>
            </a:r>
          </a:p>
        </p:txBody>
      </p:sp>
      <p:sp>
        <p:nvSpPr>
          <p:cNvPr id="19" name="Прямоугольник 18"/>
          <p:cNvSpPr/>
          <p:nvPr/>
        </p:nvSpPr>
        <p:spPr>
          <a:xfrm>
            <a:off x="4639235" y="993339"/>
            <a:ext cx="6669741" cy="3970318"/>
          </a:xfrm>
          <a:prstGeom prst="rect">
            <a:avLst/>
          </a:prstGeom>
        </p:spPr>
        <p:txBody>
          <a:bodyPr wrap="square">
            <a:spAutoFit/>
          </a:bodyPr>
          <a:lstStyle/>
          <a:p>
            <a:pPr marL="363538" lvl="2"/>
            <a:r>
              <a:rPr lang="es-ES" altLang="es-ES" i="1" dirty="0">
                <a:solidFill>
                  <a:srgbClr val="FF0000"/>
                </a:solidFill>
                <a:latin typeface="Palatino Linotype" pitchFamily="18" charset="0"/>
              </a:rPr>
              <a:t>Contains epoxy, hydroxyl and carbonyl groups on the basal plane, and carboxylic groups on the edges.</a:t>
            </a:r>
          </a:p>
          <a:p>
            <a:pPr marL="363538" lvl="2"/>
            <a:r>
              <a:rPr lang="es-ES" altLang="es-ES" i="1" dirty="0">
                <a:solidFill>
                  <a:srgbClr val="0000FF"/>
                </a:solidFill>
                <a:latin typeface="Palatino Linotype" pitchFamily="18" charset="0"/>
              </a:rPr>
              <a:t>Higher interlayer spacing than graphene, due to sp</a:t>
            </a:r>
            <a:r>
              <a:rPr lang="es-ES" altLang="es-ES" i="1" baseline="30000" dirty="0">
                <a:solidFill>
                  <a:srgbClr val="0000FF"/>
                </a:solidFill>
                <a:latin typeface="Palatino Linotype" pitchFamily="18" charset="0"/>
              </a:rPr>
              <a:t>3</a:t>
            </a:r>
            <a:r>
              <a:rPr lang="es-ES" altLang="es-ES" i="1" dirty="0">
                <a:solidFill>
                  <a:srgbClr val="0000FF"/>
                </a:solidFill>
                <a:latin typeface="Palatino Linotype" pitchFamily="18" charset="0"/>
              </a:rPr>
              <a:t> carbons.</a:t>
            </a:r>
          </a:p>
          <a:p>
            <a:pPr marL="363538" lvl="2"/>
            <a:r>
              <a:rPr lang="es-ES" altLang="es-ES" i="1" dirty="0">
                <a:solidFill>
                  <a:srgbClr val="0000FF"/>
                </a:solidFill>
                <a:latin typeface="Palatino Linotype" pitchFamily="18" charset="0"/>
              </a:rPr>
              <a:t>Higher ability to  retain compounds.</a:t>
            </a:r>
          </a:p>
          <a:p>
            <a:pPr marL="363538" lvl="2"/>
            <a:r>
              <a:rPr lang="es-ES" altLang="es-ES" i="1" dirty="0">
                <a:solidFill>
                  <a:srgbClr val="0000FF"/>
                </a:solidFill>
                <a:latin typeface="Palatino Linotype" pitchFamily="18" charset="0"/>
              </a:rPr>
              <a:t>Lower electron mobility compared to graphene.</a:t>
            </a:r>
          </a:p>
          <a:p>
            <a:pPr marL="363538" lvl="2"/>
            <a:r>
              <a:rPr lang="es-ES" altLang="es-ES" i="1" dirty="0">
                <a:solidFill>
                  <a:srgbClr val="0000FF"/>
                </a:solidFill>
                <a:latin typeface="Palatino Linotype" pitchFamily="18" charset="0"/>
              </a:rPr>
              <a:t>Soluble in water.</a:t>
            </a:r>
          </a:p>
          <a:p>
            <a:pPr marL="363538" lvl="2"/>
            <a:r>
              <a:rPr lang="es-ES" altLang="es-ES" i="1" dirty="0">
                <a:solidFill>
                  <a:srgbClr val="0000FF"/>
                </a:solidFill>
                <a:latin typeface="Palatino Linotype" pitchFamily="18" charset="0"/>
              </a:rPr>
              <a:t>Amphiphilicity.</a:t>
            </a:r>
          </a:p>
          <a:p>
            <a:pPr marL="363538" lvl="2"/>
            <a:r>
              <a:rPr lang="es-ES" altLang="es-ES" i="1" dirty="0">
                <a:solidFill>
                  <a:srgbClr val="0000FF"/>
                </a:solidFill>
                <a:latin typeface="Palatino Linotype" pitchFamily="18" charset="0"/>
              </a:rPr>
              <a:t>Surface-functionalization capability and versatility.</a:t>
            </a:r>
          </a:p>
          <a:p>
            <a:pPr marL="1612900" lvl="2"/>
            <a:r>
              <a:rPr lang="es-ES" altLang="es-ES" i="1" dirty="0">
                <a:solidFill>
                  <a:srgbClr val="0000FF"/>
                </a:solidFill>
                <a:latin typeface="Palatino Linotype" pitchFamily="18" charset="0"/>
              </a:rPr>
              <a:t>Biocompatibility and </a:t>
            </a:r>
            <a:r>
              <a:rPr lang="en-US" altLang="es-ES" i="1" dirty="0">
                <a:solidFill>
                  <a:srgbClr val="0000FF"/>
                </a:solidFill>
                <a:latin typeface="Palatino Linotype" pitchFamily="18" charset="0"/>
              </a:rPr>
              <a:t>ability</a:t>
            </a:r>
            <a:r>
              <a:rPr lang="es-ES" altLang="es-ES" i="1" dirty="0">
                <a:solidFill>
                  <a:srgbClr val="0000FF"/>
                </a:solidFill>
                <a:latin typeface="Palatino Linotype" pitchFamily="18" charset="0"/>
              </a:rPr>
              <a:t> to interact with biological cells and tissues.</a:t>
            </a:r>
          </a:p>
          <a:p>
            <a:pPr marL="1612900" lvl="2"/>
            <a:r>
              <a:rPr lang="es-ES" altLang="es-ES" i="1" dirty="0">
                <a:solidFill>
                  <a:srgbClr val="0000FF"/>
                </a:solidFill>
                <a:latin typeface="Palatino Linotype" pitchFamily="18" charset="0"/>
              </a:rPr>
              <a:t>Highly hydrophilic, forming stable aqueous colloids.</a:t>
            </a:r>
          </a:p>
          <a:p>
            <a:pPr marL="1612900" lvl="2"/>
            <a:r>
              <a:rPr lang="es-ES" altLang="es-ES" i="1" dirty="0">
                <a:solidFill>
                  <a:srgbClr val="0000FF"/>
                </a:solidFill>
                <a:latin typeface="Palatino Linotype" pitchFamily="18" charset="0"/>
              </a:rPr>
              <a:t>Substrate-deposition capability.</a:t>
            </a:r>
          </a:p>
          <a:p>
            <a:pPr marL="1612900" lvl="2"/>
            <a:r>
              <a:rPr lang="es-ES" altLang="es-ES" i="1" dirty="0">
                <a:solidFill>
                  <a:srgbClr val="0000FF"/>
                </a:solidFill>
                <a:latin typeface="Palatino Linotype" pitchFamily="18" charset="0"/>
              </a:rPr>
              <a:t>Convertible into a conductor.</a:t>
            </a:r>
          </a:p>
          <a:p>
            <a:pPr marL="0" lvl="2"/>
            <a:endParaRPr lang="es-ES" altLang="es-ES" i="1" dirty="0">
              <a:latin typeface="Palatino Linotype" pitchFamily="18" charset="0"/>
            </a:endParaRPr>
          </a:p>
        </p:txBody>
      </p:sp>
      <p:sp>
        <p:nvSpPr>
          <p:cNvPr id="22" name="Прямоугольник 21"/>
          <p:cNvSpPr/>
          <p:nvPr/>
        </p:nvSpPr>
        <p:spPr>
          <a:xfrm>
            <a:off x="170026" y="3136756"/>
            <a:ext cx="1140056" cy="646331"/>
          </a:xfrm>
          <a:prstGeom prst="rect">
            <a:avLst/>
          </a:prstGeom>
        </p:spPr>
        <p:txBody>
          <a:bodyPr wrap="none">
            <a:spAutoFit/>
          </a:bodyPr>
          <a:lstStyle/>
          <a:p>
            <a:r>
              <a:rPr lang="en-US" i="1" dirty="0">
                <a:solidFill>
                  <a:srgbClr val="0000FF"/>
                </a:solidFill>
                <a:latin typeface="Palatino Linotype" pitchFamily="18" charset="0"/>
              </a:rPr>
              <a:t>Graphene </a:t>
            </a:r>
          </a:p>
          <a:p>
            <a:r>
              <a:rPr lang="en-US" i="1" dirty="0">
                <a:solidFill>
                  <a:srgbClr val="0000FF"/>
                </a:solidFill>
                <a:latin typeface="Palatino Linotype" pitchFamily="18" charset="0"/>
              </a:rPr>
              <a:t>Oxide</a:t>
            </a:r>
            <a:endParaRPr lang="uk-UA" i="1" dirty="0">
              <a:solidFill>
                <a:srgbClr val="0000FF"/>
              </a:solidFill>
            </a:endParaRPr>
          </a:p>
        </p:txBody>
      </p:sp>
      <p:sp>
        <p:nvSpPr>
          <p:cNvPr id="24" name="Прямоугольник 23"/>
          <p:cNvSpPr/>
          <p:nvPr/>
        </p:nvSpPr>
        <p:spPr>
          <a:xfrm>
            <a:off x="1895731" y="188258"/>
            <a:ext cx="1082348" cy="369332"/>
          </a:xfrm>
          <a:prstGeom prst="rect">
            <a:avLst/>
          </a:prstGeom>
        </p:spPr>
        <p:txBody>
          <a:bodyPr wrap="none">
            <a:spAutoFit/>
          </a:bodyPr>
          <a:lstStyle/>
          <a:p>
            <a:r>
              <a:rPr lang="en-US" i="1" dirty="0">
                <a:solidFill>
                  <a:srgbClr val="0000FF"/>
                </a:solidFill>
                <a:latin typeface="Palatino Linotype" pitchFamily="18" charset="0"/>
              </a:rPr>
              <a:t>Graphene</a:t>
            </a:r>
            <a:endParaRPr lang="uk-UA" i="1" dirty="0">
              <a:solidFill>
                <a:srgbClr val="0000FF"/>
              </a:solidFill>
            </a:endParaRPr>
          </a:p>
        </p:txBody>
      </p:sp>
      <p:sp>
        <p:nvSpPr>
          <p:cNvPr id="35" name="6 Elipse"/>
          <p:cNvSpPr/>
          <p:nvPr/>
        </p:nvSpPr>
        <p:spPr>
          <a:xfrm>
            <a:off x="253440" y="4654550"/>
            <a:ext cx="365125" cy="358775"/>
          </a:xfrm>
          <a:prstGeom prst="ellipse">
            <a:avLst/>
          </a:prstGeom>
          <a:noFill/>
          <a:ln>
            <a:solidFill>
              <a:srgbClr val="0070C0"/>
            </a:solidFill>
          </a:ln>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s-ES"/>
          </a:p>
        </p:txBody>
      </p:sp>
      <p:sp>
        <p:nvSpPr>
          <p:cNvPr id="36" name="8 Elipse"/>
          <p:cNvSpPr/>
          <p:nvPr/>
        </p:nvSpPr>
        <p:spPr>
          <a:xfrm>
            <a:off x="5149290" y="5057775"/>
            <a:ext cx="619125" cy="360362"/>
          </a:xfrm>
          <a:prstGeom prst="ellipse">
            <a:avLst/>
          </a:prstGeom>
          <a:noFill/>
          <a:ln>
            <a:solidFill>
              <a:srgbClr val="0070C0"/>
            </a:solidFill>
          </a:ln>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s-ES"/>
          </a:p>
        </p:txBody>
      </p:sp>
      <p:sp>
        <p:nvSpPr>
          <p:cNvPr id="37" name="9 Elipse"/>
          <p:cNvSpPr/>
          <p:nvPr/>
        </p:nvSpPr>
        <p:spPr>
          <a:xfrm>
            <a:off x="2341003" y="3381375"/>
            <a:ext cx="301625" cy="300037"/>
          </a:xfrm>
          <a:prstGeom prst="ellipse">
            <a:avLst/>
          </a:prstGeom>
          <a:noFill/>
          <a:ln>
            <a:solidFill>
              <a:srgbClr val="0070C0"/>
            </a:solidFill>
          </a:ln>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s-ES"/>
          </a:p>
        </p:txBody>
      </p:sp>
      <p:sp>
        <p:nvSpPr>
          <p:cNvPr id="38" name="7 CuadroTexto"/>
          <p:cNvSpPr txBox="1"/>
          <p:nvPr/>
        </p:nvSpPr>
        <p:spPr>
          <a:xfrm>
            <a:off x="1394853" y="5657850"/>
            <a:ext cx="3265487" cy="1200150"/>
          </a:xfrm>
          <a:prstGeom prst="rect">
            <a:avLst/>
          </a:prstGeom>
          <a:ln>
            <a:solidFill>
              <a:srgbClr val="0070C0"/>
            </a:solidFill>
          </a:ln>
        </p:spPr>
        <p:style>
          <a:lnRef idx="2">
            <a:schemeClr val="accent5"/>
          </a:lnRef>
          <a:fillRef idx="1">
            <a:schemeClr val="lt1"/>
          </a:fillRef>
          <a:effectRef idx="0">
            <a:schemeClr val="accent5"/>
          </a:effectRef>
          <a:fontRef idx="minor">
            <a:schemeClr val="dk1"/>
          </a:fontRef>
        </p:style>
        <p:txBody>
          <a:bodyPr wrap="none">
            <a:spAutoFit/>
          </a:bodyPr>
          <a:lstStyle/>
          <a:p>
            <a:pPr eaLnBrk="1" fontAlgn="auto" hangingPunct="1">
              <a:spcBef>
                <a:spcPts val="0"/>
              </a:spcBef>
              <a:spcAft>
                <a:spcPts val="0"/>
              </a:spcAft>
              <a:defRPr/>
            </a:pPr>
            <a:r>
              <a:rPr lang="en-US" altLang="es-ES" i="1" dirty="0">
                <a:solidFill>
                  <a:schemeClr val="tx1"/>
                </a:solidFill>
                <a:latin typeface="Palatino Linotype" pitchFamily="18" charset="0"/>
              </a:rPr>
              <a:t>Possible functionalization points:</a:t>
            </a:r>
          </a:p>
          <a:p>
            <a:pPr marL="742950" lvl="1" indent="-285750" eaLnBrk="1" fontAlgn="auto" hangingPunct="1">
              <a:spcBef>
                <a:spcPts val="0"/>
              </a:spcBef>
              <a:spcAft>
                <a:spcPts val="0"/>
              </a:spcAft>
              <a:buFontTx/>
              <a:buChar char="-"/>
              <a:defRPr/>
            </a:pPr>
            <a:r>
              <a:rPr lang="en-US" altLang="es-ES" i="1" dirty="0">
                <a:solidFill>
                  <a:schemeClr val="tx1"/>
                </a:solidFill>
                <a:latin typeface="Palatino Linotype" pitchFamily="18" charset="0"/>
              </a:rPr>
              <a:t>Hydroxyl groups</a:t>
            </a:r>
          </a:p>
          <a:p>
            <a:pPr marL="742950" lvl="1" indent="-285750" eaLnBrk="1" fontAlgn="auto" hangingPunct="1">
              <a:spcBef>
                <a:spcPts val="0"/>
              </a:spcBef>
              <a:spcAft>
                <a:spcPts val="0"/>
              </a:spcAft>
              <a:buFontTx/>
              <a:buChar char="-"/>
              <a:defRPr/>
            </a:pPr>
            <a:r>
              <a:rPr lang="en-US" altLang="es-ES" i="1" dirty="0">
                <a:solidFill>
                  <a:schemeClr val="tx1"/>
                </a:solidFill>
                <a:latin typeface="Palatino Linotype" pitchFamily="18" charset="0"/>
              </a:rPr>
              <a:t>Epoxy groups</a:t>
            </a:r>
          </a:p>
          <a:p>
            <a:pPr marL="742950" lvl="1" indent="-285750" eaLnBrk="1" fontAlgn="auto" hangingPunct="1">
              <a:spcBef>
                <a:spcPts val="0"/>
              </a:spcBef>
              <a:spcAft>
                <a:spcPts val="0"/>
              </a:spcAft>
              <a:buFontTx/>
              <a:buChar char="-"/>
              <a:defRPr/>
            </a:pPr>
            <a:r>
              <a:rPr lang="en-US" altLang="es-ES" i="1" dirty="0">
                <a:solidFill>
                  <a:schemeClr val="tx1"/>
                </a:solidFill>
                <a:latin typeface="Palatino Linotype" pitchFamily="18" charset="0"/>
              </a:rPr>
              <a:t>Carboxylic groups</a:t>
            </a:r>
          </a:p>
        </p:txBody>
      </p:sp>
      <p:cxnSp>
        <p:nvCxnSpPr>
          <p:cNvPr id="39" name="11 Conector recto"/>
          <p:cNvCxnSpPr>
            <a:stCxn id="37" idx="4"/>
            <a:endCxn id="38" idx="0"/>
          </p:cNvCxnSpPr>
          <p:nvPr/>
        </p:nvCxnSpPr>
        <p:spPr>
          <a:xfrm>
            <a:off x="2491815" y="3681412"/>
            <a:ext cx="536575" cy="1976438"/>
          </a:xfrm>
          <a:prstGeom prst="line">
            <a:avLst/>
          </a:prstGeom>
          <a:ln>
            <a:solidFill>
              <a:srgbClr val="0070C0"/>
            </a:solidFill>
          </a:ln>
        </p:spPr>
        <p:style>
          <a:lnRef idx="2">
            <a:schemeClr val="accent5"/>
          </a:lnRef>
          <a:fillRef idx="0">
            <a:schemeClr val="accent5"/>
          </a:fillRef>
          <a:effectRef idx="1">
            <a:schemeClr val="accent5"/>
          </a:effectRef>
          <a:fontRef idx="minor">
            <a:schemeClr val="tx1"/>
          </a:fontRef>
        </p:style>
      </p:cxnSp>
      <p:cxnSp>
        <p:nvCxnSpPr>
          <p:cNvPr id="40" name="13 Conector recto"/>
          <p:cNvCxnSpPr>
            <a:stCxn id="35" idx="4"/>
            <a:endCxn id="38" idx="1"/>
          </p:cNvCxnSpPr>
          <p:nvPr/>
        </p:nvCxnSpPr>
        <p:spPr>
          <a:xfrm>
            <a:off x="436003" y="5013325"/>
            <a:ext cx="958850" cy="1244600"/>
          </a:xfrm>
          <a:prstGeom prst="line">
            <a:avLst/>
          </a:prstGeom>
          <a:ln>
            <a:solidFill>
              <a:srgbClr val="0070C0"/>
            </a:solidFill>
          </a:ln>
        </p:spPr>
        <p:style>
          <a:lnRef idx="2">
            <a:schemeClr val="accent5"/>
          </a:lnRef>
          <a:fillRef idx="0">
            <a:schemeClr val="accent5"/>
          </a:fillRef>
          <a:effectRef idx="1">
            <a:schemeClr val="accent5"/>
          </a:effectRef>
          <a:fontRef idx="minor">
            <a:schemeClr val="tx1"/>
          </a:fontRef>
        </p:style>
      </p:cxnSp>
      <p:cxnSp>
        <p:nvCxnSpPr>
          <p:cNvPr id="41" name="15 Conector recto"/>
          <p:cNvCxnSpPr>
            <a:stCxn id="38" idx="3"/>
            <a:endCxn id="36" idx="2"/>
          </p:cNvCxnSpPr>
          <p:nvPr/>
        </p:nvCxnSpPr>
        <p:spPr>
          <a:xfrm flipV="1">
            <a:off x="4660340" y="5237162"/>
            <a:ext cx="488950" cy="1020763"/>
          </a:xfrm>
          <a:prstGeom prst="line">
            <a:avLst/>
          </a:prstGeom>
          <a:ln>
            <a:solidFill>
              <a:srgbClr val="0070C0"/>
            </a:solidFill>
          </a:ln>
        </p:spPr>
        <p:style>
          <a:lnRef idx="2">
            <a:schemeClr val="accent5"/>
          </a:lnRef>
          <a:fillRef idx="0">
            <a:schemeClr val="accent5"/>
          </a:fillRef>
          <a:effectRef idx="1">
            <a:schemeClr val="accent5"/>
          </a:effectRef>
          <a:fontRef idx="minor">
            <a:schemeClr val="tx1"/>
          </a:fontRef>
        </p:style>
      </p:cxnSp>
      <p:sp>
        <p:nvSpPr>
          <p:cNvPr id="20" name="TextBox 19"/>
          <p:cNvSpPr txBox="1"/>
          <p:nvPr/>
        </p:nvSpPr>
        <p:spPr>
          <a:xfrm>
            <a:off x="6992925" y="5264705"/>
            <a:ext cx="3701655" cy="369332"/>
          </a:xfrm>
          <a:prstGeom prst="rect">
            <a:avLst/>
          </a:prstGeom>
          <a:noFill/>
        </p:spPr>
        <p:txBody>
          <a:bodyPr wrap="none" rtlCol="0">
            <a:spAutoFit/>
          </a:bodyPr>
          <a:lstStyle/>
          <a:p>
            <a:pPr algn="ctr"/>
            <a:r>
              <a:rPr lang="en-US" i="1" dirty="0">
                <a:solidFill>
                  <a:srgbClr val="FF0000"/>
                </a:solidFill>
                <a:latin typeface="Palatino Linotype" pitchFamily="18" charset="0"/>
              </a:rPr>
              <a:t>Really cheap multifunctional material</a:t>
            </a:r>
          </a:p>
        </p:txBody>
      </p:sp>
    </p:spTree>
    <p:extLst>
      <p:ext uri="{BB962C8B-B14F-4D97-AF65-F5344CB8AC3E}">
        <p14:creationId xmlns:p14="http://schemas.microsoft.com/office/powerpoint/2010/main" val="4200245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7" name="TextBox 6"/>
          <p:cNvSpPr txBox="1"/>
          <p:nvPr/>
        </p:nvSpPr>
        <p:spPr>
          <a:xfrm>
            <a:off x="6758749" y="283028"/>
            <a:ext cx="4711546" cy="430887"/>
          </a:xfrm>
          <a:prstGeom prst="rect">
            <a:avLst/>
          </a:prstGeom>
          <a:noFill/>
        </p:spPr>
        <p:txBody>
          <a:bodyPr wrap="none" rtlCol="0">
            <a:spAutoFit/>
          </a:bodyPr>
          <a:lstStyle/>
          <a:p>
            <a:pPr lvl="0"/>
            <a:r>
              <a:rPr lang="en-US" sz="2200" dirty="0">
                <a:latin typeface="Palatino Linotype" pitchFamily="18" charset="0"/>
              </a:rPr>
              <a:t>Carbon. Graphene Oxide. Obtaining</a:t>
            </a:r>
            <a:endParaRPr lang="sl-SI" sz="2200" dirty="0">
              <a:latin typeface="Palatino Linotype" pitchFamily="18" charset="0"/>
            </a:endParaRPr>
          </a:p>
        </p:txBody>
      </p:sp>
      <p:pic>
        <p:nvPicPr>
          <p:cNvPr id="10" name="Picture 2" descr="The change in the layer spacing of SO 4 2À-intercalated graphite... |  Download Scientific Diagram"/>
          <p:cNvPicPr>
            <a:picLocks noChangeAspect="1" noChangeArrowheads="1"/>
          </p:cNvPicPr>
          <p:nvPr/>
        </p:nvPicPr>
        <p:blipFill>
          <a:blip r:embed="rId3" cstate="print"/>
          <a:srcRect l="10706" r="61942" b="43298"/>
          <a:stretch>
            <a:fillRect/>
          </a:stretch>
        </p:blipFill>
        <p:spPr bwMode="auto">
          <a:xfrm>
            <a:off x="285731" y="1061518"/>
            <a:ext cx="2832689" cy="2010295"/>
          </a:xfrm>
          <a:prstGeom prst="rect">
            <a:avLst/>
          </a:prstGeom>
          <a:noFill/>
          <a:ln w="9525">
            <a:noFill/>
            <a:miter lim="800000"/>
            <a:headEnd/>
            <a:tailEnd/>
          </a:ln>
        </p:spPr>
      </p:pic>
      <p:pic>
        <p:nvPicPr>
          <p:cNvPr id="11" name="Picture 2" descr="The change in the layer spacing of SO 4 2À-intercalated graphite... |  Download Scientific Diagram"/>
          <p:cNvPicPr>
            <a:picLocks noChangeAspect="1" noChangeArrowheads="1"/>
          </p:cNvPicPr>
          <p:nvPr/>
        </p:nvPicPr>
        <p:blipFill>
          <a:blip r:embed="rId3" cstate="print"/>
          <a:srcRect l="46883" t="82475" r="39882" b="-3093"/>
          <a:stretch>
            <a:fillRect/>
          </a:stretch>
        </p:blipFill>
        <p:spPr bwMode="auto">
          <a:xfrm>
            <a:off x="2644009" y="1491952"/>
            <a:ext cx="1370656" cy="731016"/>
          </a:xfrm>
          <a:prstGeom prst="rect">
            <a:avLst/>
          </a:prstGeom>
          <a:noFill/>
          <a:ln w="9525">
            <a:noFill/>
            <a:miter lim="800000"/>
            <a:headEnd/>
            <a:tailEnd/>
          </a:ln>
        </p:spPr>
      </p:pic>
      <p:pic>
        <p:nvPicPr>
          <p:cNvPr id="12" name="Picture 2" descr="The change in the layer spacing of SO 4 2À-intercalated graphite... |  Download Scientific Diagram"/>
          <p:cNvPicPr>
            <a:picLocks noChangeAspect="1" noChangeArrowheads="1"/>
          </p:cNvPicPr>
          <p:nvPr/>
        </p:nvPicPr>
        <p:blipFill>
          <a:blip r:embed="rId3" cstate="print"/>
          <a:srcRect l="61002" r="12527" b="43298"/>
          <a:stretch>
            <a:fillRect/>
          </a:stretch>
        </p:blipFill>
        <p:spPr bwMode="auto">
          <a:xfrm>
            <a:off x="4198844" y="1132955"/>
            <a:ext cx="2741311" cy="2010295"/>
          </a:xfrm>
          <a:prstGeom prst="rect">
            <a:avLst/>
          </a:prstGeom>
          <a:noFill/>
          <a:ln w="9525">
            <a:noFill/>
            <a:miter lim="800000"/>
            <a:headEnd/>
            <a:tailEnd/>
          </a:ln>
        </p:spPr>
      </p:pic>
      <p:sp>
        <p:nvSpPr>
          <p:cNvPr id="14" name="Стрелка вправо 13"/>
          <p:cNvSpPr/>
          <p:nvPr/>
        </p:nvSpPr>
        <p:spPr>
          <a:xfrm>
            <a:off x="2979345" y="2128838"/>
            <a:ext cx="785812" cy="21431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uk-UA"/>
          </a:p>
        </p:txBody>
      </p:sp>
      <p:sp>
        <p:nvSpPr>
          <p:cNvPr id="16" name="Прямоугольник 31"/>
          <p:cNvSpPr>
            <a:spLocks noChangeArrowheads="1"/>
          </p:cNvSpPr>
          <p:nvPr/>
        </p:nvSpPr>
        <p:spPr bwMode="auto">
          <a:xfrm>
            <a:off x="2274214" y="2760008"/>
            <a:ext cx="2571750" cy="646331"/>
          </a:xfrm>
          <a:prstGeom prst="rect">
            <a:avLst/>
          </a:prstGeom>
          <a:noFill/>
          <a:ln w="9525">
            <a:noFill/>
            <a:miter lim="800000"/>
            <a:headEnd/>
            <a:tailEnd/>
          </a:ln>
        </p:spPr>
        <p:txBody>
          <a:bodyPr>
            <a:spAutoFit/>
          </a:bodyPr>
          <a:lstStyle/>
          <a:p>
            <a:pPr algn="ctr"/>
            <a:r>
              <a:rPr lang="en-US" i="1" dirty="0">
                <a:solidFill>
                  <a:srgbClr val="0000FF"/>
                </a:solidFill>
                <a:latin typeface="Palatino Linotype" pitchFamily="18" charset="0"/>
              </a:rPr>
              <a:t>Intercalation with </a:t>
            </a:r>
          </a:p>
          <a:p>
            <a:pPr algn="ctr"/>
            <a:r>
              <a:rPr lang="en-US" i="1" dirty="0">
                <a:solidFill>
                  <a:srgbClr val="0000FF"/>
                </a:solidFill>
                <a:latin typeface="Palatino Linotype" pitchFamily="18" charset="0"/>
              </a:rPr>
              <a:t>sulfuric acid</a:t>
            </a:r>
            <a:endParaRPr lang="ru-RU" i="1" dirty="0">
              <a:solidFill>
                <a:srgbClr val="0000FF"/>
              </a:solidFill>
              <a:latin typeface="Palatino Linotype" pitchFamily="18" charset="0"/>
            </a:endParaRPr>
          </a:p>
        </p:txBody>
      </p:sp>
      <p:sp>
        <p:nvSpPr>
          <p:cNvPr id="17" name="Прямоугольник 32"/>
          <p:cNvSpPr>
            <a:spLocks noChangeArrowheads="1"/>
          </p:cNvSpPr>
          <p:nvPr/>
        </p:nvSpPr>
        <p:spPr bwMode="auto">
          <a:xfrm>
            <a:off x="4484604" y="3121134"/>
            <a:ext cx="2292853" cy="369332"/>
          </a:xfrm>
          <a:prstGeom prst="rect">
            <a:avLst/>
          </a:prstGeom>
          <a:noFill/>
          <a:ln w="9525">
            <a:noFill/>
            <a:miter lim="800000"/>
            <a:headEnd/>
            <a:tailEnd/>
          </a:ln>
        </p:spPr>
        <p:txBody>
          <a:bodyPr wrap="square">
            <a:spAutoFit/>
          </a:bodyPr>
          <a:lstStyle/>
          <a:p>
            <a:pPr algn="ctr"/>
            <a:r>
              <a:rPr lang="en-US" i="1" dirty="0">
                <a:solidFill>
                  <a:srgbClr val="0000FF"/>
                </a:solidFill>
                <a:latin typeface="Palatino Linotype" pitchFamily="18" charset="0"/>
              </a:rPr>
              <a:t>Intercalated graphite</a:t>
            </a:r>
            <a:endParaRPr lang="ru-RU" i="1" dirty="0">
              <a:solidFill>
                <a:srgbClr val="0000FF"/>
              </a:solidFill>
              <a:latin typeface="Palatino Linotype" pitchFamily="18" charset="0"/>
            </a:endParaRPr>
          </a:p>
        </p:txBody>
      </p:sp>
      <p:sp>
        <p:nvSpPr>
          <p:cNvPr id="18" name="Стрелка вправо 17"/>
          <p:cNvSpPr/>
          <p:nvPr/>
        </p:nvSpPr>
        <p:spPr>
          <a:xfrm>
            <a:off x="7188875" y="2515320"/>
            <a:ext cx="785812" cy="214313"/>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uk-UA"/>
          </a:p>
        </p:txBody>
      </p:sp>
      <p:sp>
        <p:nvSpPr>
          <p:cNvPr id="19" name="Прямоугольник 35"/>
          <p:cNvSpPr>
            <a:spLocks noChangeArrowheads="1"/>
          </p:cNvSpPr>
          <p:nvPr/>
        </p:nvSpPr>
        <p:spPr bwMode="auto">
          <a:xfrm>
            <a:off x="7184672" y="2171580"/>
            <a:ext cx="979755" cy="369332"/>
          </a:xfrm>
          <a:prstGeom prst="rect">
            <a:avLst/>
          </a:prstGeom>
          <a:noFill/>
          <a:ln w="9525">
            <a:noFill/>
            <a:miter lim="800000"/>
            <a:headEnd/>
            <a:tailEnd/>
          </a:ln>
        </p:spPr>
        <p:txBody>
          <a:bodyPr wrap="none">
            <a:spAutoFit/>
          </a:bodyPr>
          <a:lstStyle/>
          <a:p>
            <a:r>
              <a:rPr lang="uk-UA" i="1" dirty="0">
                <a:solidFill>
                  <a:srgbClr val="0000FF"/>
                </a:solidFill>
                <a:latin typeface="Palatino Linotype" pitchFamily="18" charset="0"/>
              </a:rPr>
              <a:t>KMnO4</a:t>
            </a:r>
          </a:p>
        </p:txBody>
      </p:sp>
      <p:sp>
        <p:nvSpPr>
          <p:cNvPr id="22" name="Прямоугольник 43"/>
          <p:cNvSpPr>
            <a:spLocks noChangeArrowheads="1"/>
          </p:cNvSpPr>
          <p:nvPr/>
        </p:nvSpPr>
        <p:spPr bwMode="auto">
          <a:xfrm>
            <a:off x="8370423" y="4260662"/>
            <a:ext cx="2741456" cy="369332"/>
          </a:xfrm>
          <a:prstGeom prst="rect">
            <a:avLst/>
          </a:prstGeom>
          <a:noFill/>
          <a:ln w="9525">
            <a:noFill/>
            <a:miter lim="800000"/>
            <a:headEnd/>
            <a:tailEnd/>
          </a:ln>
        </p:spPr>
        <p:txBody>
          <a:bodyPr wrap="none">
            <a:spAutoFit/>
          </a:bodyPr>
          <a:lstStyle/>
          <a:p>
            <a:r>
              <a:rPr lang="en-US" i="1" dirty="0">
                <a:solidFill>
                  <a:srgbClr val="0000FF"/>
                </a:solidFill>
                <a:latin typeface="Palatino Linotype" pitchFamily="18" charset="0"/>
              </a:rPr>
              <a:t>Sonification and exfoliation</a:t>
            </a:r>
            <a:endParaRPr lang="uk-UA" i="1" dirty="0">
              <a:solidFill>
                <a:srgbClr val="0000FF"/>
              </a:solidFill>
              <a:latin typeface="Palatino Linotype" pitchFamily="18" charset="0"/>
            </a:endParaRPr>
          </a:p>
        </p:txBody>
      </p:sp>
      <p:pic>
        <p:nvPicPr>
          <p:cNvPr id="23" name="Picture 4" descr="The reduction of graphene oxide with hydrazine: elucidating its reductive  capability based on a reaction-model approach - Chemical Communications  (RSC Publishing) DOI:10.1039/C5CC08170J"/>
          <p:cNvPicPr>
            <a:picLocks noChangeAspect="1" noChangeArrowheads="1"/>
          </p:cNvPicPr>
          <p:nvPr/>
        </p:nvPicPr>
        <p:blipFill>
          <a:blip r:embed="rId4" cstate="print"/>
          <a:srcRect/>
          <a:stretch>
            <a:fillRect/>
          </a:stretch>
        </p:blipFill>
        <p:spPr bwMode="auto">
          <a:xfrm>
            <a:off x="2478931" y="3992755"/>
            <a:ext cx="4775973" cy="2544343"/>
          </a:xfrm>
          <a:prstGeom prst="rect">
            <a:avLst/>
          </a:prstGeom>
          <a:noFill/>
          <a:ln w="9525">
            <a:noFill/>
            <a:miter lim="800000"/>
            <a:headEnd/>
            <a:tailEnd/>
          </a:ln>
        </p:spPr>
      </p:pic>
      <p:sp>
        <p:nvSpPr>
          <p:cNvPr id="25" name="Прямоугольник 24"/>
          <p:cNvSpPr/>
          <p:nvPr/>
        </p:nvSpPr>
        <p:spPr>
          <a:xfrm>
            <a:off x="1088907" y="4370294"/>
            <a:ext cx="1685077" cy="369332"/>
          </a:xfrm>
          <a:prstGeom prst="rect">
            <a:avLst/>
          </a:prstGeom>
        </p:spPr>
        <p:txBody>
          <a:bodyPr wrap="none">
            <a:spAutoFit/>
          </a:bodyPr>
          <a:lstStyle/>
          <a:p>
            <a:r>
              <a:rPr lang="en-US" i="1" dirty="0">
                <a:solidFill>
                  <a:srgbClr val="0000FF"/>
                </a:solidFill>
                <a:latin typeface="Palatino Linotype" pitchFamily="18" charset="0"/>
              </a:rPr>
              <a:t>Graphene oxide </a:t>
            </a:r>
            <a:endParaRPr lang="uk-UA" i="1" dirty="0">
              <a:solidFill>
                <a:srgbClr val="0000FF"/>
              </a:solidFill>
            </a:endParaRPr>
          </a:p>
        </p:txBody>
      </p:sp>
      <p:sp>
        <p:nvSpPr>
          <p:cNvPr id="26" name="Прямоугольник 25"/>
          <p:cNvSpPr/>
          <p:nvPr/>
        </p:nvSpPr>
        <p:spPr>
          <a:xfrm>
            <a:off x="743766" y="2962835"/>
            <a:ext cx="1005403" cy="369332"/>
          </a:xfrm>
          <a:prstGeom prst="rect">
            <a:avLst/>
          </a:prstGeom>
        </p:spPr>
        <p:txBody>
          <a:bodyPr wrap="none">
            <a:spAutoFit/>
          </a:bodyPr>
          <a:lstStyle/>
          <a:p>
            <a:r>
              <a:rPr lang="en-US" i="1" dirty="0">
                <a:solidFill>
                  <a:srgbClr val="0000FF"/>
                </a:solidFill>
                <a:latin typeface="Palatino Linotype" pitchFamily="18" charset="0"/>
              </a:rPr>
              <a:t>Graphite</a:t>
            </a:r>
            <a:endParaRPr lang="uk-UA" i="1" dirty="0">
              <a:solidFill>
                <a:srgbClr val="0000FF"/>
              </a:solidFill>
            </a:endParaRPr>
          </a:p>
        </p:txBody>
      </p:sp>
      <p:sp>
        <p:nvSpPr>
          <p:cNvPr id="21" name="Стрелка вправо 20"/>
          <p:cNvSpPr/>
          <p:nvPr/>
        </p:nvSpPr>
        <p:spPr>
          <a:xfrm rot="8329279">
            <a:off x="6402388" y="4017963"/>
            <a:ext cx="785812" cy="21431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uk-UA"/>
          </a:p>
        </p:txBody>
      </p:sp>
      <p:grpSp>
        <p:nvGrpSpPr>
          <p:cNvPr id="24" name="Group 23">
            <a:extLst>
              <a:ext uri="{FF2B5EF4-FFF2-40B4-BE49-F238E27FC236}">
                <a16:creationId xmlns:a16="http://schemas.microsoft.com/office/drawing/2014/main" id="{8993D673-3314-45E1-331A-D886A3AE6487}"/>
              </a:ext>
            </a:extLst>
          </p:cNvPr>
          <p:cNvGrpSpPr/>
          <p:nvPr/>
        </p:nvGrpSpPr>
        <p:grpSpPr>
          <a:xfrm>
            <a:off x="8024425" y="937353"/>
            <a:ext cx="3180564" cy="3198197"/>
            <a:chOff x="8024425" y="937353"/>
            <a:chExt cx="3180564" cy="3198197"/>
          </a:xfrm>
        </p:grpSpPr>
        <p:pic>
          <p:nvPicPr>
            <p:cNvPr id="20" name="Picture 8" descr="https://ars.els-cdn.com/content/image/1-s2.0-S002197971630738X-fx1_lrg.jpg"/>
            <p:cNvPicPr>
              <a:picLocks noChangeAspect="1" noChangeArrowheads="1"/>
            </p:cNvPicPr>
            <p:nvPr/>
          </p:nvPicPr>
          <p:blipFill rotWithShape="1">
            <a:blip r:embed="rId5" cstate="print"/>
            <a:srcRect l="39546" t="39548" r="31245" b="4477"/>
            <a:stretch/>
          </p:blipFill>
          <p:spPr bwMode="auto">
            <a:xfrm>
              <a:off x="8208791" y="937353"/>
              <a:ext cx="2996198" cy="3198197"/>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44DC1E3B-B405-BF88-2EA6-F05AA23ACE0F}"/>
                    </a:ext>
                  </a:extLst>
                </p14:cNvPr>
                <p14:cNvContentPartPr/>
                <p14:nvPr/>
              </p14:nvContentPartPr>
              <p14:xfrm>
                <a:off x="8332945" y="2037713"/>
                <a:ext cx="249480" cy="510840"/>
              </p14:xfrm>
            </p:contentPart>
          </mc:Choice>
          <mc:Fallback xmlns="">
            <p:pic>
              <p:nvPicPr>
                <p:cNvPr id="2" name="Ink 1">
                  <a:extLst>
                    <a:ext uri="{FF2B5EF4-FFF2-40B4-BE49-F238E27FC236}">
                      <a16:creationId xmlns:a16="http://schemas.microsoft.com/office/drawing/2014/main" id="{44DC1E3B-B405-BF88-2EA6-F05AA23ACE0F}"/>
                    </a:ext>
                  </a:extLst>
                </p:cNvPr>
                <p:cNvPicPr/>
                <p:nvPr/>
              </p:nvPicPr>
              <p:blipFill>
                <a:blip r:embed="rId7"/>
                <a:stretch>
                  <a:fillRect/>
                </a:stretch>
              </p:blipFill>
              <p:spPr>
                <a:xfrm>
                  <a:off x="8324305" y="2029073"/>
                  <a:ext cx="267120" cy="528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BCCCD9E6-708C-4337-D2E5-103BB96F5ABA}"/>
                    </a:ext>
                  </a:extLst>
                </p14:cNvPr>
                <p14:cNvContentPartPr/>
                <p14:nvPr/>
              </p14:nvContentPartPr>
              <p14:xfrm>
                <a:off x="8024425" y="1754753"/>
                <a:ext cx="770760" cy="2246040"/>
              </p14:xfrm>
            </p:contentPart>
          </mc:Choice>
          <mc:Fallback xmlns="">
            <p:pic>
              <p:nvPicPr>
                <p:cNvPr id="3" name="Ink 2">
                  <a:extLst>
                    <a:ext uri="{FF2B5EF4-FFF2-40B4-BE49-F238E27FC236}">
                      <a16:creationId xmlns:a16="http://schemas.microsoft.com/office/drawing/2014/main" id="{BCCCD9E6-708C-4337-D2E5-103BB96F5ABA}"/>
                    </a:ext>
                  </a:extLst>
                </p:cNvPr>
                <p:cNvPicPr/>
                <p:nvPr/>
              </p:nvPicPr>
              <p:blipFill>
                <a:blip r:embed="rId9"/>
                <a:stretch>
                  <a:fillRect/>
                </a:stretch>
              </p:blipFill>
              <p:spPr>
                <a:xfrm>
                  <a:off x="8015785" y="1745753"/>
                  <a:ext cx="788400" cy="2263680"/>
                </a:xfrm>
                <a:prstGeom prst="rect">
                  <a:avLst/>
                </a:prstGeom>
              </p:spPr>
            </p:pic>
          </mc:Fallback>
        </mc:AlternateContent>
        <p:grpSp>
          <p:nvGrpSpPr>
            <p:cNvPr id="8" name="Group 7">
              <a:extLst>
                <a:ext uri="{FF2B5EF4-FFF2-40B4-BE49-F238E27FC236}">
                  <a16:creationId xmlns:a16="http://schemas.microsoft.com/office/drawing/2014/main" id="{5D41C8E7-0996-9083-5BD4-F7A0378CB8CB}"/>
                </a:ext>
              </a:extLst>
            </p:cNvPr>
            <p:cNvGrpSpPr/>
            <p:nvPr/>
          </p:nvGrpSpPr>
          <p:grpSpPr>
            <a:xfrm>
              <a:off x="8216305" y="1895153"/>
              <a:ext cx="351720" cy="834480"/>
              <a:chOff x="8216305" y="1895153"/>
              <a:chExt cx="351720" cy="834480"/>
            </a:xfrm>
          </p:grpSpPr>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5F2970A1-863E-E04A-E4E7-1A1E81345BA9}"/>
                      </a:ext>
                    </a:extLst>
                  </p14:cNvPr>
                  <p14:cNvContentPartPr/>
                  <p14:nvPr/>
                </p14:nvContentPartPr>
                <p14:xfrm>
                  <a:off x="8216305" y="1895153"/>
                  <a:ext cx="219600" cy="834480"/>
                </p14:xfrm>
              </p:contentPart>
            </mc:Choice>
            <mc:Fallback xmlns="">
              <p:pic>
                <p:nvPicPr>
                  <p:cNvPr id="4" name="Ink 3">
                    <a:extLst>
                      <a:ext uri="{FF2B5EF4-FFF2-40B4-BE49-F238E27FC236}">
                        <a16:creationId xmlns:a16="http://schemas.microsoft.com/office/drawing/2014/main" id="{5F2970A1-863E-E04A-E4E7-1A1E81345BA9}"/>
                      </a:ext>
                    </a:extLst>
                  </p:cNvPr>
                  <p:cNvPicPr/>
                  <p:nvPr/>
                </p:nvPicPr>
                <p:blipFill>
                  <a:blip r:embed="rId11"/>
                  <a:stretch>
                    <a:fillRect/>
                  </a:stretch>
                </p:blipFill>
                <p:spPr>
                  <a:xfrm>
                    <a:off x="8153665" y="1832513"/>
                    <a:ext cx="345240" cy="960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Ink 4">
                    <a:extLst>
                      <a:ext uri="{FF2B5EF4-FFF2-40B4-BE49-F238E27FC236}">
                        <a16:creationId xmlns:a16="http://schemas.microsoft.com/office/drawing/2014/main" id="{7D4941D1-EB8A-DD41-1D18-D130CEEE4629}"/>
                      </a:ext>
                    </a:extLst>
                  </p14:cNvPr>
                  <p14:cNvContentPartPr/>
                  <p14:nvPr/>
                </p14:nvContentPartPr>
                <p14:xfrm>
                  <a:off x="8492065" y="2018633"/>
                  <a:ext cx="75960" cy="298440"/>
                </p14:xfrm>
              </p:contentPart>
            </mc:Choice>
            <mc:Fallback xmlns="">
              <p:pic>
                <p:nvPicPr>
                  <p:cNvPr id="5" name="Ink 4">
                    <a:extLst>
                      <a:ext uri="{FF2B5EF4-FFF2-40B4-BE49-F238E27FC236}">
                        <a16:creationId xmlns:a16="http://schemas.microsoft.com/office/drawing/2014/main" id="{7D4941D1-EB8A-DD41-1D18-D130CEEE4629}"/>
                      </a:ext>
                    </a:extLst>
                  </p:cNvPr>
                  <p:cNvPicPr/>
                  <p:nvPr/>
                </p:nvPicPr>
                <p:blipFill>
                  <a:blip r:embed="rId13"/>
                  <a:stretch>
                    <a:fillRect/>
                  </a:stretch>
                </p:blipFill>
                <p:spPr>
                  <a:xfrm>
                    <a:off x="8429425" y="1955993"/>
                    <a:ext cx="201600" cy="424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D7EA15AD-5EFE-6814-2D98-5E76EFE56D87}"/>
                    </a:ext>
                  </a:extLst>
                </p14:cNvPr>
                <p14:cNvContentPartPr/>
                <p14:nvPr/>
              </p14:nvContentPartPr>
              <p14:xfrm>
                <a:off x="10689145" y="2285753"/>
                <a:ext cx="509040" cy="131760"/>
              </p14:xfrm>
            </p:contentPart>
          </mc:Choice>
          <mc:Fallback xmlns="">
            <p:pic>
              <p:nvPicPr>
                <p:cNvPr id="9" name="Ink 8">
                  <a:extLst>
                    <a:ext uri="{FF2B5EF4-FFF2-40B4-BE49-F238E27FC236}">
                      <a16:creationId xmlns:a16="http://schemas.microsoft.com/office/drawing/2014/main" id="{D7EA15AD-5EFE-6814-2D98-5E76EFE56D87}"/>
                    </a:ext>
                  </a:extLst>
                </p:cNvPr>
                <p:cNvPicPr/>
                <p:nvPr/>
              </p:nvPicPr>
              <p:blipFill>
                <a:blip r:embed="rId15"/>
                <a:stretch>
                  <a:fillRect/>
                </a:stretch>
              </p:blipFill>
              <p:spPr>
                <a:xfrm>
                  <a:off x="10626145" y="2223113"/>
                  <a:ext cx="63468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A4FADA87-51BF-B457-68E0-91746CA01DA0}"/>
                    </a:ext>
                  </a:extLst>
                </p14:cNvPr>
                <p14:cNvContentPartPr/>
                <p14:nvPr/>
              </p14:nvContentPartPr>
              <p14:xfrm>
                <a:off x="11022505" y="2520833"/>
                <a:ext cx="171360" cy="349920"/>
              </p14:xfrm>
            </p:contentPart>
          </mc:Choice>
          <mc:Fallback xmlns="">
            <p:pic>
              <p:nvPicPr>
                <p:cNvPr id="13" name="Ink 12">
                  <a:extLst>
                    <a:ext uri="{FF2B5EF4-FFF2-40B4-BE49-F238E27FC236}">
                      <a16:creationId xmlns:a16="http://schemas.microsoft.com/office/drawing/2014/main" id="{A4FADA87-51BF-B457-68E0-91746CA01DA0}"/>
                    </a:ext>
                  </a:extLst>
                </p:cNvPr>
                <p:cNvPicPr/>
                <p:nvPr/>
              </p:nvPicPr>
              <p:blipFill>
                <a:blip r:embed="rId17"/>
                <a:stretch>
                  <a:fillRect/>
                </a:stretch>
              </p:blipFill>
              <p:spPr>
                <a:xfrm>
                  <a:off x="10959865" y="2457833"/>
                  <a:ext cx="297000" cy="475560"/>
                </a:xfrm>
                <a:prstGeom prst="rect">
                  <a:avLst/>
                </a:prstGeom>
              </p:spPr>
            </p:pic>
          </mc:Fallback>
        </mc:AlternateContent>
      </p:grpSp>
    </p:spTree>
    <p:extLst>
      <p:ext uri="{BB962C8B-B14F-4D97-AF65-F5344CB8AC3E}">
        <p14:creationId xmlns:p14="http://schemas.microsoft.com/office/powerpoint/2010/main" val="4200245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7" name="TextBox 6"/>
          <p:cNvSpPr txBox="1"/>
          <p:nvPr/>
        </p:nvSpPr>
        <p:spPr>
          <a:xfrm>
            <a:off x="6758749" y="283028"/>
            <a:ext cx="4711546" cy="430887"/>
          </a:xfrm>
          <a:prstGeom prst="rect">
            <a:avLst/>
          </a:prstGeom>
          <a:noFill/>
        </p:spPr>
        <p:txBody>
          <a:bodyPr wrap="none" rtlCol="0">
            <a:spAutoFit/>
          </a:bodyPr>
          <a:lstStyle/>
          <a:p>
            <a:pPr lvl="0"/>
            <a:r>
              <a:rPr lang="en-US" sz="2200" dirty="0">
                <a:latin typeface="Palatino Linotype" pitchFamily="18" charset="0"/>
              </a:rPr>
              <a:t>Carbon. Graphene Oxide. Obtaining</a:t>
            </a:r>
            <a:endParaRPr lang="sl-SI" sz="2200" dirty="0">
              <a:latin typeface="Palatino Linotype" pitchFamily="18" charset="0"/>
            </a:endParaRPr>
          </a:p>
        </p:txBody>
      </p:sp>
      <p:pic>
        <p:nvPicPr>
          <p:cNvPr id="24" name="Рисунок 23"/>
          <p:cNvPicPr>
            <a:picLocks noChangeAspect="1"/>
          </p:cNvPicPr>
          <p:nvPr/>
        </p:nvPicPr>
        <p:blipFill>
          <a:blip r:embed="rId3" cstate="print"/>
          <a:stretch>
            <a:fillRect/>
          </a:stretch>
        </p:blipFill>
        <p:spPr>
          <a:xfrm>
            <a:off x="4730905" y="3908268"/>
            <a:ext cx="2821484" cy="2621250"/>
          </a:xfrm>
          <a:prstGeom prst="rect">
            <a:avLst/>
          </a:prstGeom>
          <a:ln>
            <a:noFill/>
          </a:ln>
          <a:effectLst>
            <a:softEdge rad="112500"/>
          </a:effectLst>
        </p:spPr>
      </p:pic>
      <p:pic>
        <p:nvPicPr>
          <p:cNvPr id="27" name="Рисунок 26"/>
          <p:cNvPicPr>
            <a:picLocks noChangeAspect="1"/>
          </p:cNvPicPr>
          <p:nvPr/>
        </p:nvPicPr>
        <p:blipFill>
          <a:blip r:embed="rId4" cstate="print"/>
          <a:stretch>
            <a:fillRect/>
          </a:stretch>
        </p:blipFill>
        <p:spPr>
          <a:xfrm rot="5400000">
            <a:off x="4410356" y="855565"/>
            <a:ext cx="2366686" cy="2000264"/>
          </a:xfrm>
          <a:prstGeom prst="rect">
            <a:avLst/>
          </a:prstGeom>
          <a:ln>
            <a:noFill/>
          </a:ln>
          <a:effectLst>
            <a:softEdge rad="112500"/>
          </a:effectLst>
        </p:spPr>
      </p:pic>
      <p:pic>
        <p:nvPicPr>
          <p:cNvPr id="28" name="Рисунок 27"/>
          <p:cNvPicPr>
            <a:picLocks noChangeAspect="1"/>
          </p:cNvPicPr>
          <p:nvPr/>
        </p:nvPicPr>
        <p:blipFill>
          <a:blip r:embed="rId5" cstate="print"/>
          <a:stretch>
            <a:fillRect/>
          </a:stretch>
        </p:blipFill>
        <p:spPr>
          <a:xfrm rot="5400000">
            <a:off x="6594220" y="961448"/>
            <a:ext cx="2783521" cy="2087641"/>
          </a:xfrm>
          <a:prstGeom prst="rect">
            <a:avLst/>
          </a:prstGeom>
          <a:ln>
            <a:noFill/>
          </a:ln>
          <a:effectLst>
            <a:softEdge rad="112500"/>
          </a:effectLst>
        </p:spPr>
      </p:pic>
      <p:pic>
        <p:nvPicPr>
          <p:cNvPr id="29" name="Рисунок 28"/>
          <p:cNvPicPr>
            <a:picLocks noChangeAspect="1"/>
          </p:cNvPicPr>
          <p:nvPr/>
        </p:nvPicPr>
        <p:blipFill>
          <a:blip r:embed="rId6" cstate="print"/>
          <a:stretch>
            <a:fillRect/>
          </a:stretch>
        </p:blipFill>
        <p:spPr>
          <a:xfrm>
            <a:off x="9522008" y="799264"/>
            <a:ext cx="1982387" cy="2643182"/>
          </a:xfrm>
          <a:prstGeom prst="rect">
            <a:avLst/>
          </a:prstGeom>
          <a:ln>
            <a:noFill/>
          </a:ln>
          <a:effectLst>
            <a:softEdge rad="112500"/>
          </a:effectLst>
        </p:spPr>
      </p:pic>
      <p:pic>
        <p:nvPicPr>
          <p:cNvPr id="31" name="Picture 4" descr="Another tiny miracle: Graphene oxide soaks up radioactive waste"/>
          <p:cNvPicPr>
            <a:picLocks noChangeAspect="1" noChangeArrowheads="1"/>
          </p:cNvPicPr>
          <p:nvPr/>
        </p:nvPicPr>
        <p:blipFill>
          <a:blip r:embed="rId7" cstate="print"/>
          <a:srcRect r="51250"/>
          <a:stretch>
            <a:fillRect/>
          </a:stretch>
        </p:blipFill>
        <p:spPr bwMode="auto">
          <a:xfrm>
            <a:off x="10124449" y="3954502"/>
            <a:ext cx="832036" cy="2662518"/>
          </a:xfrm>
          <a:prstGeom prst="rect">
            <a:avLst/>
          </a:prstGeom>
          <a:noFill/>
          <a:ln w="9525">
            <a:noFill/>
            <a:miter lim="800000"/>
            <a:headEnd/>
            <a:tailEnd/>
          </a:ln>
        </p:spPr>
      </p:pic>
      <p:sp>
        <p:nvSpPr>
          <p:cNvPr id="32" name="Стрелка вправо 31"/>
          <p:cNvSpPr/>
          <p:nvPr/>
        </p:nvSpPr>
        <p:spPr>
          <a:xfrm>
            <a:off x="6591223" y="1688727"/>
            <a:ext cx="455239" cy="22075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uk-UA"/>
          </a:p>
        </p:txBody>
      </p:sp>
      <p:sp>
        <p:nvSpPr>
          <p:cNvPr id="33" name="Стрелка вправо 32"/>
          <p:cNvSpPr/>
          <p:nvPr/>
        </p:nvSpPr>
        <p:spPr>
          <a:xfrm rot="5400000">
            <a:off x="10275729" y="3492984"/>
            <a:ext cx="485493" cy="165006"/>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uk-UA"/>
          </a:p>
        </p:txBody>
      </p:sp>
      <p:sp>
        <p:nvSpPr>
          <p:cNvPr id="35" name="Стрелка вправо 34"/>
          <p:cNvSpPr/>
          <p:nvPr/>
        </p:nvSpPr>
        <p:spPr>
          <a:xfrm>
            <a:off x="8993770" y="1760444"/>
            <a:ext cx="455239" cy="22075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uk-UA"/>
          </a:p>
        </p:txBody>
      </p:sp>
      <p:pic>
        <p:nvPicPr>
          <p:cNvPr id="36" name="Рисунок 56"/>
          <p:cNvPicPr>
            <a:picLocks noChangeAspect="1" noChangeArrowheads="1"/>
          </p:cNvPicPr>
          <p:nvPr/>
        </p:nvPicPr>
        <p:blipFill>
          <a:blip r:embed="rId8" cstate="print"/>
          <a:srcRect/>
          <a:stretch>
            <a:fillRect/>
          </a:stretch>
        </p:blipFill>
        <p:spPr bwMode="auto">
          <a:xfrm>
            <a:off x="0" y="0"/>
            <a:ext cx="4653183" cy="4653182"/>
          </a:xfrm>
          <a:prstGeom prst="rect">
            <a:avLst/>
          </a:prstGeom>
          <a:noFill/>
          <a:ln w="9525">
            <a:noFill/>
            <a:miter lim="800000"/>
            <a:headEnd/>
            <a:tailEnd/>
          </a:ln>
        </p:spPr>
      </p:pic>
      <p:sp>
        <p:nvSpPr>
          <p:cNvPr id="37" name="Стрелка вправо 36"/>
          <p:cNvSpPr/>
          <p:nvPr/>
        </p:nvSpPr>
        <p:spPr>
          <a:xfrm rot="16200000">
            <a:off x="5405742" y="3524580"/>
            <a:ext cx="485493" cy="165006"/>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uk-UA"/>
          </a:p>
        </p:txBody>
      </p:sp>
      <p:pic>
        <p:nvPicPr>
          <p:cNvPr id="38" name="Рисунок 53"/>
          <p:cNvPicPr>
            <a:picLocks noChangeAspect="1" noChangeArrowheads="1"/>
          </p:cNvPicPr>
          <p:nvPr/>
        </p:nvPicPr>
        <p:blipFill>
          <a:blip r:embed="rId9" cstate="print"/>
          <a:srcRect/>
          <a:stretch>
            <a:fillRect/>
          </a:stretch>
        </p:blipFill>
        <p:spPr bwMode="auto">
          <a:xfrm>
            <a:off x="503465" y="4860699"/>
            <a:ext cx="3286125" cy="1185862"/>
          </a:xfrm>
          <a:prstGeom prst="rect">
            <a:avLst/>
          </a:prstGeom>
          <a:noFill/>
          <a:ln w="9525">
            <a:noFill/>
            <a:miter lim="800000"/>
            <a:headEnd/>
            <a:tailEnd/>
          </a:ln>
        </p:spPr>
      </p:pic>
      <p:sp>
        <p:nvSpPr>
          <p:cNvPr id="39" name="TextBox 38"/>
          <p:cNvSpPr txBox="1"/>
          <p:nvPr/>
        </p:nvSpPr>
        <p:spPr>
          <a:xfrm>
            <a:off x="7794598" y="5130464"/>
            <a:ext cx="2087641" cy="646331"/>
          </a:xfrm>
          <a:prstGeom prst="rect">
            <a:avLst/>
          </a:prstGeom>
          <a:noFill/>
        </p:spPr>
        <p:txBody>
          <a:bodyPr wrap="square" rtlCol="0">
            <a:spAutoFit/>
          </a:bodyPr>
          <a:lstStyle/>
          <a:p>
            <a:pPr algn="ctr"/>
            <a:r>
              <a:rPr lang="en-US" i="1" dirty="0">
                <a:solidFill>
                  <a:srgbClr val="FF0000"/>
                </a:solidFill>
                <a:latin typeface="Palatino Linotype" pitchFamily="18" charset="0"/>
              </a:rPr>
              <a:t>Photo from my student’s work </a:t>
            </a:r>
          </a:p>
        </p:txBody>
      </p:sp>
      <p:sp>
        <p:nvSpPr>
          <p:cNvPr id="40" name="TextBox 39"/>
          <p:cNvSpPr txBox="1"/>
          <p:nvPr/>
        </p:nvSpPr>
        <p:spPr>
          <a:xfrm>
            <a:off x="3059421" y="5597450"/>
            <a:ext cx="1202573" cy="923330"/>
          </a:xfrm>
          <a:prstGeom prst="rect">
            <a:avLst/>
          </a:prstGeom>
          <a:noFill/>
        </p:spPr>
        <p:txBody>
          <a:bodyPr wrap="none" rtlCol="0">
            <a:spAutoFit/>
          </a:bodyPr>
          <a:lstStyle/>
          <a:p>
            <a:pPr algn="ctr"/>
            <a:r>
              <a:rPr lang="en-US" i="1" dirty="0">
                <a:solidFill>
                  <a:srgbClr val="FF0000"/>
                </a:solidFill>
                <a:latin typeface="Palatino Linotype" pitchFamily="18" charset="0"/>
              </a:rPr>
              <a:t>D </a:t>
            </a:r>
            <a:r>
              <a:rPr lang="en-US" i="1" dirty="0">
                <a:solidFill>
                  <a:srgbClr val="FF0000"/>
                </a:solidFill>
                <a:latin typeface="Palatino Linotype" pitchFamily="18" charset="0"/>
                <a:sym typeface="Symbol"/>
              </a:rPr>
              <a:t> 1 nm</a:t>
            </a:r>
          </a:p>
          <a:p>
            <a:pPr algn="ctr"/>
            <a:r>
              <a:rPr lang="en-US" i="1" dirty="0">
                <a:solidFill>
                  <a:srgbClr val="FF0000"/>
                </a:solidFill>
                <a:latin typeface="Palatino Linotype" pitchFamily="18" charset="0"/>
              </a:rPr>
              <a:t>D </a:t>
            </a:r>
            <a:r>
              <a:rPr lang="en-US" i="1" dirty="0">
                <a:solidFill>
                  <a:srgbClr val="FF0000"/>
                </a:solidFill>
                <a:latin typeface="Palatino Linotype" pitchFamily="18" charset="0"/>
                <a:sym typeface="Symbol"/>
              </a:rPr>
              <a:t> 10 nm</a:t>
            </a:r>
          </a:p>
          <a:p>
            <a:pPr algn="ctr"/>
            <a:endParaRPr lang="en-US" i="1" dirty="0">
              <a:solidFill>
                <a:srgbClr val="FF0000"/>
              </a:solidFill>
              <a:latin typeface="Palatino Linotype" pitchFamily="18" charset="0"/>
            </a:endParaRPr>
          </a:p>
        </p:txBody>
      </p:sp>
    </p:spTree>
    <p:extLst>
      <p:ext uri="{BB962C8B-B14F-4D97-AF65-F5344CB8AC3E}">
        <p14:creationId xmlns:p14="http://schemas.microsoft.com/office/powerpoint/2010/main" val="4200245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7" name="TextBox 6"/>
          <p:cNvSpPr txBox="1"/>
          <p:nvPr/>
        </p:nvSpPr>
        <p:spPr>
          <a:xfrm>
            <a:off x="6682549" y="321128"/>
            <a:ext cx="4483920" cy="430887"/>
          </a:xfrm>
          <a:prstGeom prst="rect">
            <a:avLst/>
          </a:prstGeom>
          <a:noFill/>
        </p:spPr>
        <p:txBody>
          <a:bodyPr wrap="none" rtlCol="0">
            <a:spAutoFit/>
          </a:bodyPr>
          <a:lstStyle/>
          <a:p>
            <a:pPr lvl="0"/>
            <a:r>
              <a:rPr lang="en-US" sz="2200" dirty="0">
                <a:latin typeface="Palatino Linotype" pitchFamily="18" charset="0"/>
              </a:rPr>
              <a:t>Carbon. Reduced Graphene Oxide</a:t>
            </a:r>
            <a:endParaRPr lang="sl-SI" sz="2200" dirty="0">
              <a:latin typeface="Palatino Linotype" pitchFamily="18" charset="0"/>
            </a:endParaRPr>
          </a:p>
        </p:txBody>
      </p:sp>
      <p:pic>
        <p:nvPicPr>
          <p:cNvPr id="2" name="Picture 1" descr="Figure 5: Schematic representation of the reduced graphene oxide production by the mechanical or chemical exfoliation method.">
            <a:extLst>
              <a:ext uri="{FF2B5EF4-FFF2-40B4-BE49-F238E27FC236}">
                <a16:creationId xmlns:a16="http://schemas.microsoft.com/office/drawing/2014/main" id="{B5A73F04-6D01-6779-3170-A935F84B8A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87" y="1038028"/>
            <a:ext cx="11359226" cy="5057972"/>
          </a:xfrm>
          <a:prstGeom prst="rect">
            <a:avLst/>
          </a:prstGeom>
          <a:noFill/>
          <a:ln>
            <a:noFill/>
          </a:ln>
        </p:spPr>
      </p:pic>
      <p:sp>
        <p:nvSpPr>
          <p:cNvPr id="4" name="TextBox 3">
            <a:extLst>
              <a:ext uri="{FF2B5EF4-FFF2-40B4-BE49-F238E27FC236}">
                <a16:creationId xmlns:a16="http://schemas.microsoft.com/office/drawing/2014/main" id="{FCFA85F5-7B76-7490-F10F-CD6D48899F9E}"/>
              </a:ext>
            </a:extLst>
          </p:cNvPr>
          <p:cNvSpPr txBox="1"/>
          <p:nvPr/>
        </p:nvSpPr>
        <p:spPr>
          <a:xfrm>
            <a:off x="2675296" y="6184791"/>
            <a:ext cx="8354683" cy="369332"/>
          </a:xfrm>
          <a:prstGeom prst="rect">
            <a:avLst/>
          </a:prstGeom>
          <a:noFill/>
        </p:spPr>
        <p:txBody>
          <a:bodyPr wrap="square">
            <a:spAutoFit/>
          </a:bodyPr>
          <a:lstStyle/>
          <a:p>
            <a:r>
              <a:rPr lang="en-US" sz="1800" i="1" dirty="0">
                <a:effectLst/>
                <a:latin typeface="Calibri" panose="020F0502020204030204" pitchFamily="34" charset="0"/>
                <a:ea typeface="Calibri" panose="020F0502020204030204" pitchFamily="34" charset="0"/>
                <a:cs typeface="Arial" panose="020B0604020202020204" pitchFamily="34" charset="0"/>
              </a:rPr>
              <a:t>Schematic representation of the reduced graphene oxide production </a:t>
            </a:r>
            <a:endParaRPr lang="uk-UA" i="1" dirty="0"/>
          </a:p>
        </p:txBody>
      </p:sp>
    </p:spTree>
    <p:extLst>
      <p:ext uri="{BB962C8B-B14F-4D97-AF65-F5344CB8AC3E}">
        <p14:creationId xmlns:p14="http://schemas.microsoft.com/office/powerpoint/2010/main" val="4200245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7" name="TextBox 6"/>
          <p:cNvSpPr txBox="1"/>
          <p:nvPr/>
        </p:nvSpPr>
        <p:spPr>
          <a:xfrm>
            <a:off x="6682549" y="321128"/>
            <a:ext cx="4483920" cy="430887"/>
          </a:xfrm>
          <a:prstGeom prst="rect">
            <a:avLst/>
          </a:prstGeom>
          <a:noFill/>
        </p:spPr>
        <p:txBody>
          <a:bodyPr wrap="none" rtlCol="0">
            <a:spAutoFit/>
          </a:bodyPr>
          <a:lstStyle/>
          <a:p>
            <a:pPr lvl="0"/>
            <a:r>
              <a:rPr lang="en-US" sz="2200" dirty="0">
                <a:latin typeface="Palatino Linotype" pitchFamily="18" charset="0"/>
              </a:rPr>
              <a:t>Carbon. Reduced Graphene Oxide</a:t>
            </a:r>
            <a:endParaRPr lang="sl-SI" sz="2200" dirty="0">
              <a:latin typeface="Palatino Linotype" pitchFamily="18" charset="0"/>
            </a:endParaRPr>
          </a:p>
        </p:txBody>
      </p:sp>
      <p:sp>
        <p:nvSpPr>
          <p:cNvPr id="19" name="Прямоугольник 18"/>
          <p:cNvSpPr/>
          <p:nvPr/>
        </p:nvSpPr>
        <p:spPr>
          <a:xfrm>
            <a:off x="4749800" y="938937"/>
            <a:ext cx="6350000" cy="1477328"/>
          </a:xfrm>
          <a:prstGeom prst="rect">
            <a:avLst/>
          </a:prstGeom>
        </p:spPr>
        <p:txBody>
          <a:bodyPr wrap="square">
            <a:spAutoFit/>
          </a:bodyPr>
          <a:lstStyle/>
          <a:p>
            <a:pPr algn="just"/>
            <a:r>
              <a:rPr lang="en-US" i="1" dirty="0">
                <a:solidFill>
                  <a:srgbClr val="262626"/>
                </a:solidFill>
                <a:latin typeface="Palatino Linotype" pitchFamily="18" charset="0"/>
              </a:rPr>
              <a:t>Reduced graphene oxide (</a:t>
            </a:r>
            <a:r>
              <a:rPr lang="en-US" i="1" dirty="0" err="1">
                <a:solidFill>
                  <a:srgbClr val="262626"/>
                </a:solidFill>
                <a:latin typeface="Palatino Linotype" pitchFamily="18" charset="0"/>
              </a:rPr>
              <a:t>rGO</a:t>
            </a:r>
            <a:r>
              <a:rPr lang="en-US" i="1" dirty="0">
                <a:solidFill>
                  <a:srgbClr val="262626"/>
                </a:solidFill>
                <a:latin typeface="Palatino Linotype" pitchFamily="18" charset="0"/>
              </a:rPr>
              <a:t>) is the form of GO that is processed by chemical, thermal and other methods in order to reduce the oxygen content, while graphite oxide is a material produced by oxidation of graphite which leads to increased interlayer spacing and functionalization of the basal planes of graphite</a:t>
            </a:r>
            <a:r>
              <a:rPr lang="en-US" dirty="0">
                <a:solidFill>
                  <a:srgbClr val="262626"/>
                </a:solidFill>
                <a:latin typeface="Palatino Linotype" pitchFamily="18" charset="0"/>
              </a:rPr>
              <a:t>.</a:t>
            </a:r>
            <a:endParaRPr lang="uk-UA" dirty="0">
              <a:solidFill>
                <a:srgbClr val="262626"/>
              </a:solidFill>
              <a:latin typeface="Palatino Linotype" pitchFamily="18" charset="0"/>
            </a:endParaRPr>
          </a:p>
        </p:txBody>
      </p:sp>
      <p:pic>
        <p:nvPicPr>
          <p:cNvPr id="105476" name="Picture 4" descr="Structures of graphene (G), graphene oxide (GO), and reduced graphene... |  Download Scientific Diagram"/>
          <p:cNvPicPr>
            <a:picLocks noChangeAspect="1" noChangeArrowheads="1"/>
          </p:cNvPicPr>
          <p:nvPr/>
        </p:nvPicPr>
        <p:blipFill>
          <a:blip r:embed="rId3" cstate="print"/>
          <a:srcRect/>
          <a:stretch>
            <a:fillRect/>
          </a:stretch>
        </p:blipFill>
        <p:spPr bwMode="auto">
          <a:xfrm>
            <a:off x="511175" y="355600"/>
            <a:ext cx="3629691" cy="6043613"/>
          </a:xfrm>
          <a:prstGeom prst="rect">
            <a:avLst/>
          </a:prstGeom>
          <a:noFill/>
        </p:spPr>
      </p:pic>
      <p:pic>
        <p:nvPicPr>
          <p:cNvPr id="22" name="Рисунок 21"/>
          <p:cNvPicPr/>
          <p:nvPr/>
        </p:nvPicPr>
        <p:blipFill>
          <a:blip r:embed="rId4" cstate="print"/>
          <a:srcRect/>
          <a:stretch>
            <a:fillRect/>
          </a:stretch>
        </p:blipFill>
        <p:spPr bwMode="auto">
          <a:xfrm>
            <a:off x="5435600" y="4343409"/>
            <a:ext cx="4127500" cy="1968491"/>
          </a:xfrm>
          <a:prstGeom prst="rect">
            <a:avLst/>
          </a:prstGeom>
          <a:noFill/>
          <a:ln w="9525">
            <a:noFill/>
            <a:miter lim="800000"/>
            <a:headEnd/>
            <a:tailEnd/>
          </a:ln>
        </p:spPr>
      </p:pic>
      <p:sp>
        <p:nvSpPr>
          <p:cNvPr id="23" name="Прямоугольник 22"/>
          <p:cNvSpPr/>
          <p:nvPr/>
        </p:nvSpPr>
        <p:spPr>
          <a:xfrm>
            <a:off x="4737100" y="2499836"/>
            <a:ext cx="6464300" cy="1200329"/>
          </a:xfrm>
          <a:prstGeom prst="rect">
            <a:avLst/>
          </a:prstGeom>
        </p:spPr>
        <p:txBody>
          <a:bodyPr wrap="square">
            <a:spAutoFit/>
          </a:bodyPr>
          <a:lstStyle/>
          <a:p>
            <a:pPr algn="just"/>
            <a:r>
              <a:rPr lang="en-US" i="1" dirty="0">
                <a:solidFill>
                  <a:srgbClr val="262626"/>
                </a:solidFill>
                <a:latin typeface="Palatino Linotype" pitchFamily="18" charset="0"/>
              </a:rPr>
              <a:t>One of the most important differences between GO and </a:t>
            </a:r>
            <a:r>
              <a:rPr lang="en-US" i="1" dirty="0" err="1">
                <a:solidFill>
                  <a:srgbClr val="262626"/>
                </a:solidFill>
                <a:latin typeface="Palatino Linotype" pitchFamily="18" charset="0"/>
              </a:rPr>
              <a:t>rGO</a:t>
            </a:r>
            <a:r>
              <a:rPr lang="en-US" i="1" dirty="0">
                <a:solidFill>
                  <a:srgbClr val="262626"/>
                </a:solidFill>
                <a:latin typeface="Palatino Linotype" pitchFamily="18" charset="0"/>
              </a:rPr>
              <a:t> is the electrical conductivity of these materials. While GO shows insulating or semi-conducting behavior, </a:t>
            </a:r>
            <a:r>
              <a:rPr lang="en-US" i="1" dirty="0" err="1">
                <a:solidFill>
                  <a:srgbClr val="262626"/>
                </a:solidFill>
                <a:latin typeface="Palatino Linotype" pitchFamily="18" charset="0"/>
              </a:rPr>
              <a:t>rGO</a:t>
            </a:r>
            <a:r>
              <a:rPr lang="en-US" i="1" dirty="0">
                <a:solidFill>
                  <a:srgbClr val="262626"/>
                </a:solidFill>
                <a:latin typeface="Palatino Linotype" pitchFamily="18" charset="0"/>
              </a:rPr>
              <a:t> shows excellent electrical conductivity which is almost as good as graphene.</a:t>
            </a:r>
            <a:endParaRPr lang="uk-UA" i="1" dirty="0">
              <a:solidFill>
                <a:srgbClr val="262626"/>
              </a:solidFill>
              <a:latin typeface="Palatino Linotype" pitchFamily="18" charset="0"/>
            </a:endParaRPr>
          </a:p>
        </p:txBody>
      </p:sp>
      <p:sp>
        <p:nvSpPr>
          <p:cNvPr id="25" name="Прямоугольник 24"/>
          <p:cNvSpPr/>
          <p:nvPr/>
        </p:nvSpPr>
        <p:spPr>
          <a:xfrm>
            <a:off x="4800600" y="3767435"/>
            <a:ext cx="6096000" cy="369332"/>
          </a:xfrm>
          <a:prstGeom prst="rect">
            <a:avLst/>
          </a:prstGeom>
        </p:spPr>
        <p:txBody>
          <a:bodyPr>
            <a:spAutoFit/>
          </a:bodyPr>
          <a:lstStyle/>
          <a:p>
            <a:r>
              <a:rPr lang="en-US" i="1" dirty="0">
                <a:solidFill>
                  <a:srgbClr val="262626"/>
                </a:solidFill>
                <a:latin typeface="Palatino Linotype" pitchFamily="18" charset="0"/>
              </a:rPr>
              <a:t>The main disadvantage of the </a:t>
            </a:r>
            <a:r>
              <a:rPr lang="en-US" i="1" dirty="0" err="1">
                <a:solidFill>
                  <a:srgbClr val="262626"/>
                </a:solidFill>
                <a:latin typeface="Palatino Linotype" pitchFamily="18" charset="0"/>
              </a:rPr>
              <a:t>rGO</a:t>
            </a:r>
            <a:r>
              <a:rPr lang="en-US" i="1" dirty="0">
                <a:solidFill>
                  <a:srgbClr val="262626"/>
                </a:solidFill>
                <a:latin typeface="Palatino Linotype" pitchFamily="18" charset="0"/>
              </a:rPr>
              <a:t> is defect structure</a:t>
            </a:r>
            <a:endParaRPr lang="uk-UA" i="1" dirty="0">
              <a:solidFill>
                <a:srgbClr val="262626"/>
              </a:solidFill>
              <a:latin typeface="Palatino Linotype" pitchFamily="18" charset="0"/>
            </a:endParaRPr>
          </a:p>
        </p:txBody>
      </p:sp>
      <p:sp>
        <p:nvSpPr>
          <p:cNvPr id="26" name="TextBox 25"/>
          <p:cNvSpPr txBox="1"/>
          <p:nvPr/>
        </p:nvSpPr>
        <p:spPr>
          <a:xfrm>
            <a:off x="8045532" y="6319535"/>
            <a:ext cx="3059492" cy="369332"/>
          </a:xfrm>
          <a:prstGeom prst="rect">
            <a:avLst/>
          </a:prstGeom>
          <a:noFill/>
        </p:spPr>
        <p:txBody>
          <a:bodyPr wrap="none" rtlCol="0">
            <a:spAutoFit/>
          </a:bodyPr>
          <a:lstStyle/>
          <a:p>
            <a:pPr algn="ctr"/>
            <a:r>
              <a:rPr lang="en-US" i="1" dirty="0">
                <a:solidFill>
                  <a:srgbClr val="FF0000"/>
                </a:solidFill>
                <a:latin typeface="Palatino Linotype" pitchFamily="18" charset="0"/>
              </a:rPr>
              <a:t>Photo from my student’s work </a:t>
            </a:r>
          </a:p>
        </p:txBody>
      </p:sp>
    </p:spTree>
    <p:extLst>
      <p:ext uri="{BB962C8B-B14F-4D97-AF65-F5344CB8AC3E}">
        <p14:creationId xmlns:p14="http://schemas.microsoft.com/office/powerpoint/2010/main" val="720850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pic>
        <p:nvPicPr>
          <p:cNvPr id="2" name="Picture 1" descr="Graph graphene sheet and graphene sheet diagram&#10;&#10;Description automatically generated">
            <a:extLst>
              <a:ext uri="{FF2B5EF4-FFF2-40B4-BE49-F238E27FC236}">
                <a16:creationId xmlns:a16="http://schemas.microsoft.com/office/drawing/2014/main" id="{61EB56D0-196E-BABA-2096-A3D5AFBED38B}"/>
              </a:ext>
            </a:extLst>
          </p:cNvPr>
          <p:cNvPicPr>
            <a:picLocks noChangeAspect="1"/>
          </p:cNvPicPr>
          <p:nvPr/>
        </p:nvPicPr>
        <p:blipFill>
          <a:blip r:embed="rId3"/>
          <a:stretch>
            <a:fillRect/>
          </a:stretch>
        </p:blipFill>
        <p:spPr>
          <a:xfrm>
            <a:off x="155575" y="171980"/>
            <a:ext cx="6650726" cy="6561718"/>
          </a:xfrm>
          <a:prstGeom prst="rect">
            <a:avLst/>
          </a:prstGeom>
        </p:spPr>
      </p:pic>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13" name="TextBox 12"/>
          <p:cNvSpPr txBox="1"/>
          <p:nvPr/>
        </p:nvSpPr>
        <p:spPr>
          <a:xfrm>
            <a:off x="7457997" y="283028"/>
            <a:ext cx="3740126" cy="430887"/>
          </a:xfrm>
          <a:prstGeom prst="rect">
            <a:avLst/>
          </a:prstGeom>
          <a:noFill/>
        </p:spPr>
        <p:txBody>
          <a:bodyPr wrap="none" rtlCol="0">
            <a:spAutoFit/>
          </a:bodyPr>
          <a:lstStyle/>
          <a:p>
            <a:pPr lvl="0"/>
            <a:r>
              <a:rPr lang="en-US" sz="2200" dirty="0">
                <a:latin typeface="Palatino Linotype" pitchFamily="18" charset="0"/>
              </a:rPr>
              <a:t>Carbon. Nanotubes. General</a:t>
            </a:r>
            <a:endParaRPr lang="sl-SI" sz="2200" dirty="0">
              <a:latin typeface="Palatino Linotype" pitchFamily="18" charset="0"/>
            </a:endParaRPr>
          </a:p>
        </p:txBody>
      </p:sp>
      <p:sp>
        <p:nvSpPr>
          <p:cNvPr id="23" name="Прямоугольник 22"/>
          <p:cNvSpPr/>
          <p:nvPr/>
        </p:nvSpPr>
        <p:spPr>
          <a:xfrm>
            <a:off x="5934972" y="920211"/>
            <a:ext cx="6038489" cy="646331"/>
          </a:xfrm>
          <a:prstGeom prst="rect">
            <a:avLst/>
          </a:prstGeom>
        </p:spPr>
        <p:txBody>
          <a:bodyPr wrap="square">
            <a:spAutoFit/>
          </a:bodyPr>
          <a:lstStyle/>
          <a:p>
            <a:r>
              <a:rPr lang="en-US" dirty="0">
                <a:solidFill>
                  <a:srgbClr val="262626"/>
                </a:solidFill>
                <a:latin typeface="Palatino Linotype" pitchFamily="18" charset="0"/>
              </a:rPr>
              <a:t>CNT is a tubular form of carbon with diameter as small as 1nm (single wall). Length: few nm to microns. </a:t>
            </a:r>
          </a:p>
        </p:txBody>
      </p:sp>
      <p:sp>
        <p:nvSpPr>
          <p:cNvPr id="95234" name="AutoShape 2" descr="Chirality of single-walled carbon nanotubes | Research | Kato Group at RIKEN"/>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95237" name="AutoShape 5" descr="Chiral v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95239" name="AutoShape 7" descr="H:\%D0%9F%D1%80%D0%BE%D0%B5%D0%BA%D1%82%D0%B8\2023\%D0%93%D0%BE%D1%80%D1%96%D1%86%D0%B0\Lecture 2\nanotubechirality (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95244" name="AutoShape 12" descr="SWCNT | Single Wall Carbon Nanotubes | MOTM"/>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95246" name="AutoShape 14" descr="Figure-1.png (962×48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95248" name="AutoShape 16" descr="Figure-1.png (962×48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43" name="Прямоугольник 42"/>
          <p:cNvSpPr/>
          <p:nvPr/>
        </p:nvSpPr>
        <p:spPr>
          <a:xfrm>
            <a:off x="6176510" y="5810368"/>
            <a:ext cx="5555411" cy="923330"/>
          </a:xfrm>
          <a:prstGeom prst="rect">
            <a:avLst/>
          </a:prstGeom>
        </p:spPr>
        <p:txBody>
          <a:bodyPr wrap="square">
            <a:spAutoFit/>
          </a:bodyPr>
          <a:lstStyle/>
          <a:p>
            <a:r>
              <a:rPr lang="en-US" dirty="0">
                <a:solidFill>
                  <a:srgbClr val="262626"/>
                </a:solidFill>
                <a:latin typeface="Palatino Linotype" pitchFamily="18" charset="0"/>
              </a:rPr>
              <a:t>Single Wall CNT (SWCNT) and multiple Wall CNT (MWCNT) can be metallic or semiconducting depending on their geometry</a:t>
            </a:r>
            <a:endParaRPr lang="uk-UA" dirty="0">
              <a:solidFill>
                <a:srgbClr val="262626"/>
              </a:solidFill>
              <a:latin typeface="Palatino Linotype" pitchFamily="18" charset="0"/>
            </a:endParaRPr>
          </a:p>
        </p:txBody>
      </p:sp>
      <p:pic>
        <p:nvPicPr>
          <p:cNvPr id="4" name="Picture 3" descr="A close-up of a thin line&#10;&#10;Description automatically generated">
            <a:extLst>
              <a:ext uri="{FF2B5EF4-FFF2-40B4-BE49-F238E27FC236}">
                <a16:creationId xmlns:a16="http://schemas.microsoft.com/office/drawing/2014/main" id="{C352CEB1-584E-A754-1763-D39D588068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06945" y="1895528"/>
            <a:ext cx="3259527" cy="3248589"/>
          </a:xfrm>
          <a:prstGeom prst="rect">
            <a:avLst/>
          </a:prstGeom>
          <a:noFill/>
          <a:ln>
            <a:noFill/>
          </a:ln>
        </p:spPr>
      </p:pic>
      <p:sp>
        <p:nvSpPr>
          <p:cNvPr id="7" name="TextBox 6">
            <a:extLst>
              <a:ext uri="{FF2B5EF4-FFF2-40B4-BE49-F238E27FC236}">
                <a16:creationId xmlns:a16="http://schemas.microsoft.com/office/drawing/2014/main" id="{13E4E4C8-4924-25EF-F182-1B56865E1B8A}"/>
              </a:ext>
            </a:extLst>
          </p:cNvPr>
          <p:cNvSpPr txBox="1"/>
          <p:nvPr/>
        </p:nvSpPr>
        <p:spPr>
          <a:xfrm>
            <a:off x="7070006" y="5224170"/>
            <a:ext cx="3834441" cy="376000"/>
          </a:xfrm>
          <a:prstGeom prst="rect">
            <a:avLst/>
          </a:prstGeom>
          <a:noFill/>
        </p:spPr>
        <p:txBody>
          <a:bodyPr wrap="square">
            <a:spAutoFit/>
          </a:bodyPr>
          <a:lstStyle/>
          <a:p>
            <a:pPr algn="ctr">
              <a:lnSpc>
                <a:spcPct val="107000"/>
              </a:lnSpc>
              <a:spcAft>
                <a:spcPts val="800"/>
              </a:spcAft>
            </a:pPr>
            <a:r>
              <a:rPr lang="en-US" sz="1800" b="0" i="1" dirty="0">
                <a:solidFill>
                  <a:srgbClr val="000000"/>
                </a:solidFill>
                <a:effectLst/>
                <a:latin typeface="PalatinoLinotype-Roman"/>
                <a:ea typeface="Calibri" panose="020F0502020204030204" pitchFamily="34" charset="0"/>
                <a:cs typeface="Arial" panose="020B0604020202020204" pitchFamily="34" charset="0"/>
              </a:rPr>
              <a:t>TEM image of an individual MWNTs</a:t>
            </a:r>
            <a:endParaRPr lang="uk-UA"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00245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13" name="TextBox 12"/>
          <p:cNvSpPr txBox="1"/>
          <p:nvPr/>
        </p:nvSpPr>
        <p:spPr>
          <a:xfrm>
            <a:off x="7457997" y="283028"/>
            <a:ext cx="4004622" cy="430887"/>
          </a:xfrm>
          <a:prstGeom prst="rect">
            <a:avLst/>
          </a:prstGeom>
          <a:noFill/>
        </p:spPr>
        <p:txBody>
          <a:bodyPr wrap="none" rtlCol="0">
            <a:spAutoFit/>
          </a:bodyPr>
          <a:lstStyle/>
          <a:p>
            <a:pPr lvl="0"/>
            <a:r>
              <a:rPr lang="en-US" sz="2200" dirty="0">
                <a:latin typeface="Palatino Linotype" pitchFamily="18" charset="0"/>
              </a:rPr>
              <a:t>Carbon. </a:t>
            </a:r>
            <a:r>
              <a:rPr lang="en-US" sz="2200" dirty="0" err="1">
                <a:latin typeface="Palatino Linotype" pitchFamily="18" charset="0"/>
              </a:rPr>
              <a:t>Nanotubes</a:t>
            </a:r>
            <a:r>
              <a:rPr lang="en-US" sz="2200" dirty="0">
                <a:latin typeface="Palatino Linotype" pitchFamily="18" charset="0"/>
              </a:rPr>
              <a:t>. Geometry</a:t>
            </a:r>
            <a:endParaRPr lang="sl-SI" sz="2200" dirty="0">
              <a:latin typeface="Palatino Linotype" pitchFamily="18" charset="0"/>
            </a:endParaRPr>
          </a:p>
        </p:txBody>
      </p:sp>
      <p:sp>
        <p:nvSpPr>
          <p:cNvPr id="23" name="Прямоугольник 22"/>
          <p:cNvSpPr/>
          <p:nvPr/>
        </p:nvSpPr>
        <p:spPr>
          <a:xfrm>
            <a:off x="549281" y="1259897"/>
            <a:ext cx="8171543" cy="369332"/>
          </a:xfrm>
          <a:prstGeom prst="rect">
            <a:avLst/>
          </a:prstGeom>
        </p:spPr>
        <p:txBody>
          <a:bodyPr wrap="square">
            <a:spAutoFit/>
          </a:bodyPr>
          <a:lstStyle/>
          <a:p>
            <a:r>
              <a:rPr lang="en-US" dirty="0">
                <a:solidFill>
                  <a:srgbClr val="262626"/>
                </a:solidFill>
                <a:latin typeface="Palatino Linotype" pitchFamily="18" charset="0"/>
              </a:rPr>
              <a:t>A CNT is characterized by its Chiral Vector: C</a:t>
            </a:r>
            <a:r>
              <a:rPr lang="en-US" baseline="-25000" dirty="0">
                <a:solidFill>
                  <a:srgbClr val="262626"/>
                </a:solidFill>
                <a:latin typeface="Palatino Linotype" pitchFamily="18" charset="0"/>
              </a:rPr>
              <a:t>h</a:t>
            </a:r>
            <a:r>
              <a:rPr lang="en-US" dirty="0">
                <a:solidFill>
                  <a:srgbClr val="262626"/>
                </a:solidFill>
                <a:latin typeface="Palatino Linotype" pitchFamily="18" charset="0"/>
              </a:rPr>
              <a:t> = </a:t>
            </a:r>
            <a:r>
              <a:rPr lang="en-US" dirty="0" err="1">
                <a:solidFill>
                  <a:srgbClr val="262626"/>
                </a:solidFill>
                <a:latin typeface="Palatino Linotype" pitchFamily="18" charset="0"/>
              </a:rPr>
              <a:t>na</a:t>
            </a:r>
            <a:r>
              <a:rPr lang="en-US" dirty="0">
                <a:solidFill>
                  <a:srgbClr val="262626"/>
                </a:solidFill>
                <a:latin typeface="Palatino Linotype" pitchFamily="18" charset="0"/>
              </a:rPr>
              <a:t> + mb, </a:t>
            </a:r>
          </a:p>
        </p:txBody>
      </p:sp>
      <p:sp>
        <p:nvSpPr>
          <p:cNvPr id="95234" name="AutoShape 2" descr="Chirality of single-walled carbon nanotubes | Research | Kato Group at RIKEN"/>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95237" name="AutoShape 5" descr="Chiral v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95239" name="AutoShape 7" descr="H:\%D0%9F%D1%80%D0%BE%D0%B5%D0%BA%D1%82%D0%B8\2023\%D0%93%D0%BE%D1%80%D1%96%D1%86%D0%B0\Lecture 2\nanotubechirality (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95242" name="Picture 10" descr="Solved Question 5 Click on the nanotube chirality that | Chegg.com"/>
          <p:cNvPicPr>
            <a:picLocks noChangeAspect="1" noChangeArrowheads="1"/>
          </p:cNvPicPr>
          <p:nvPr/>
        </p:nvPicPr>
        <p:blipFill>
          <a:blip r:embed="rId3" cstate="print"/>
          <a:srcRect l="3633" t="11972" r="11977" b="22108"/>
          <a:stretch>
            <a:fillRect/>
          </a:stretch>
        </p:blipFill>
        <p:spPr bwMode="auto">
          <a:xfrm rot="16200000">
            <a:off x="7003145" y="2358572"/>
            <a:ext cx="5760887" cy="2671913"/>
          </a:xfrm>
          <a:prstGeom prst="rect">
            <a:avLst/>
          </a:prstGeom>
          <a:noFill/>
        </p:spPr>
      </p:pic>
      <p:sp>
        <p:nvSpPr>
          <p:cNvPr id="95244" name="AutoShape 12" descr="SWCNT | Single Wall Carbon Nanotubes | MOTM"/>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95246" name="AutoShape 14" descr="Figure-1.png (962×48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95248" name="AutoShape 16" descr="Figure-1.png (962×48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95250" name="Picture 18"/>
          <p:cNvPicPr>
            <a:picLocks noChangeAspect="1" noChangeArrowheads="1"/>
          </p:cNvPicPr>
          <p:nvPr/>
        </p:nvPicPr>
        <p:blipFill>
          <a:blip r:embed="rId4" cstate="print"/>
          <a:srcRect r="28660"/>
          <a:stretch>
            <a:fillRect/>
          </a:stretch>
        </p:blipFill>
        <p:spPr bwMode="auto">
          <a:xfrm>
            <a:off x="1359814" y="2133140"/>
            <a:ext cx="6550478" cy="4362450"/>
          </a:xfrm>
          <a:prstGeom prst="rect">
            <a:avLst/>
          </a:prstGeom>
          <a:noFill/>
          <a:ln w="9525">
            <a:noFill/>
            <a:miter lim="800000"/>
            <a:headEnd/>
            <a:tailEnd/>
          </a:ln>
          <a:effectLst/>
        </p:spPr>
      </p:pic>
      <p:cxnSp>
        <p:nvCxnSpPr>
          <p:cNvPr id="35" name="Прямая со стрелкой 34"/>
          <p:cNvCxnSpPr/>
          <p:nvPr/>
        </p:nvCxnSpPr>
        <p:spPr>
          <a:xfrm flipV="1">
            <a:off x="7808686" y="1611086"/>
            <a:ext cx="769257" cy="5950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p:nvPr/>
        </p:nvCxnSpPr>
        <p:spPr>
          <a:xfrm>
            <a:off x="7837714" y="4078514"/>
            <a:ext cx="711200" cy="145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flipV="1">
            <a:off x="7924800" y="5878286"/>
            <a:ext cx="537029" cy="3483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Овал 39"/>
          <p:cNvSpPr/>
          <p:nvPr/>
        </p:nvSpPr>
        <p:spPr>
          <a:xfrm>
            <a:off x="7112000" y="2075543"/>
            <a:ext cx="696686" cy="3048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1" name="Овал 40"/>
          <p:cNvSpPr/>
          <p:nvPr/>
        </p:nvSpPr>
        <p:spPr>
          <a:xfrm>
            <a:off x="7220857" y="3940628"/>
            <a:ext cx="696686" cy="3048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2" name="Овал 41"/>
          <p:cNvSpPr/>
          <p:nvPr/>
        </p:nvSpPr>
        <p:spPr>
          <a:xfrm>
            <a:off x="6843485" y="6030684"/>
            <a:ext cx="1124858" cy="35560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4200245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7" name="TextBox 6"/>
          <p:cNvSpPr txBox="1"/>
          <p:nvPr/>
        </p:nvSpPr>
        <p:spPr>
          <a:xfrm>
            <a:off x="7457997" y="283028"/>
            <a:ext cx="3659976" cy="430887"/>
          </a:xfrm>
          <a:prstGeom prst="rect">
            <a:avLst/>
          </a:prstGeom>
          <a:noFill/>
        </p:spPr>
        <p:txBody>
          <a:bodyPr wrap="none" rtlCol="0">
            <a:spAutoFit/>
          </a:bodyPr>
          <a:lstStyle/>
          <a:p>
            <a:pPr lvl="0"/>
            <a:r>
              <a:rPr lang="en-US" sz="2200" dirty="0">
                <a:latin typeface="Palatino Linotype" pitchFamily="18" charset="0"/>
              </a:rPr>
              <a:t>Carbon. Nanotubes. Reason</a:t>
            </a:r>
            <a:endParaRPr lang="sl-SI" sz="2200" dirty="0">
              <a:latin typeface="Palatino Linotype" pitchFamily="18" charset="0"/>
            </a:endParaRPr>
          </a:p>
        </p:txBody>
      </p:sp>
      <p:pic>
        <p:nvPicPr>
          <p:cNvPr id="8" name="Picture 3" descr="Rolling up of graphene sheet to form carbon nanotubes. | Download  Scientific Diagram"/>
          <p:cNvPicPr>
            <a:picLocks noChangeAspect="1" noChangeArrowheads="1"/>
          </p:cNvPicPr>
          <p:nvPr/>
        </p:nvPicPr>
        <p:blipFill>
          <a:blip r:embed="rId3" cstate="print"/>
          <a:srcRect/>
          <a:stretch>
            <a:fillRect/>
          </a:stretch>
        </p:blipFill>
        <p:spPr bwMode="auto">
          <a:xfrm>
            <a:off x="605517" y="294594"/>
            <a:ext cx="6172200" cy="2771776"/>
          </a:xfrm>
          <a:prstGeom prst="rect">
            <a:avLst/>
          </a:prstGeom>
          <a:noFill/>
        </p:spPr>
      </p:pic>
      <p:sp>
        <p:nvSpPr>
          <p:cNvPr id="9" name="Прямоугольник 8"/>
          <p:cNvSpPr/>
          <p:nvPr/>
        </p:nvSpPr>
        <p:spPr>
          <a:xfrm>
            <a:off x="7010399" y="1407663"/>
            <a:ext cx="4180115" cy="923330"/>
          </a:xfrm>
          <a:prstGeom prst="rect">
            <a:avLst/>
          </a:prstGeom>
        </p:spPr>
        <p:txBody>
          <a:bodyPr wrap="square">
            <a:spAutoFit/>
          </a:bodyPr>
          <a:lstStyle/>
          <a:p>
            <a:pPr algn="ctr"/>
            <a:r>
              <a:rPr lang="en-US" dirty="0">
                <a:solidFill>
                  <a:srgbClr val="262626"/>
                </a:solidFill>
                <a:latin typeface="Palatino Linotype" pitchFamily="18" charset="0"/>
              </a:rPr>
              <a:t>CNT is configurationally equivalent to a two-dimensional graphene sheet rolled into a tube. </a:t>
            </a:r>
            <a:endParaRPr lang="uk-UA" dirty="0"/>
          </a:p>
        </p:txBody>
      </p:sp>
      <p:sp>
        <p:nvSpPr>
          <p:cNvPr id="10" name="Прямоугольник 9"/>
          <p:cNvSpPr/>
          <p:nvPr/>
        </p:nvSpPr>
        <p:spPr>
          <a:xfrm>
            <a:off x="2556150" y="3157249"/>
            <a:ext cx="5306261" cy="369332"/>
          </a:xfrm>
          <a:prstGeom prst="rect">
            <a:avLst/>
          </a:prstGeom>
        </p:spPr>
        <p:txBody>
          <a:bodyPr wrap="none">
            <a:spAutoFit/>
          </a:bodyPr>
          <a:lstStyle/>
          <a:p>
            <a:r>
              <a:rPr lang="en-US" dirty="0">
                <a:solidFill>
                  <a:srgbClr val="FF0000"/>
                </a:solidFill>
                <a:latin typeface="Palatino Linotype" pitchFamily="18" charset="0"/>
              </a:rPr>
              <a:t>What is the cause of carbon nanotube formation?</a:t>
            </a:r>
          </a:p>
        </p:txBody>
      </p:sp>
      <p:sp>
        <p:nvSpPr>
          <p:cNvPr id="11" name="Прямоугольник 10"/>
          <p:cNvSpPr/>
          <p:nvPr/>
        </p:nvSpPr>
        <p:spPr>
          <a:xfrm>
            <a:off x="711201" y="3516836"/>
            <a:ext cx="7276859" cy="1754326"/>
          </a:xfrm>
          <a:prstGeom prst="rect">
            <a:avLst/>
          </a:prstGeom>
        </p:spPr>
        <p:txBody>
          <a:bodyPr wrap="square">
            <a:spAutoFit/>
          </a:bodyPr>
          <a:lstStyle/>
          <a:p>
            <a:r>
              <a:rPr lang="en-US" dirty="0">
                <a:solidFill>
                  <a:srgbClr val="262626"/>
                </a:solidFill>
                <a:latin typeface="Palatino Linotype" pitchFamily="18" charset="0"/>
              </a:rPr>
              <a:t>Nanotube/Fullerene combines sp</a:t>
            </a:r>
            <a:r>
              <a:rPr lang="en-US" baseline="30000" dirty="0">
                <a:solidFill>
                  <a:srgbClr val="262626"/>
                </a:solidFill>
                <a:latin typeface="Palatino Linotype" pitchFamily="18" charset="0"/>
              </a:rPr>
              <a:t>2</a:t>
            </a:r>
            <a:r>
              <a:rPr lang="en-US" dirty="0">
                <a:solidFill>
                  <a:srgbClr val="262626"/>
                </a:solidFill>
                <a:latin typeface="Palatino Linotype" pitchFamily="18" charset="0"/>
              </a:rPr>
              <a:t> + sp</a:t>
            </a:r>
            <a:r>
              <a:rPr lang="en-US" baseline="30000" dirty="0">
                <a:solidFill>
                  <a:srgbClr val="262626"/>
                </a:solidFill>
                <a:latin typeface="Palatino Linotype" pitchFamily="18" charset="0"/>
              </a:rPr>
              <a:t>3</a:t>
            </a:r>
            <a:r>
              <a:rPr lang="en-US" dirty="0">
                <a:solidFill>
                  <a:srgbClr val="262626"/>
                </a:solidFill>
                <a:latin typeface="Palatino Linotype" pitchFamily="18" charset="0"/>
              </a:rPr>
              <a:t> hybridized carbon atoms.</a:t>
            </a:r>
          </a:p>
          <a:p>
            <a:r>
              <a:rPr lang="en-US" dirty="0">
                <a:solidFill>
                  <a:srgbClr val="262626"/>
                </a:solidFill>
                <a:latin typeface="Palatino Linotype" pitchFamily="18" charset="0"/>
              </a:rPr>
              <a:t>Finite size of graphene layer has dangling bonds</a:t>
            </a:r>
            <a:r>
              <a:rPr lang="uk-UA" dirty="0">
                <a:solidFill>
                  <a:srgbClr val="262626"/>
                </a:solidFill>
                <a:latin typeface="Palatino Linotype" pitchFamily="18" charset="0"/>
              </a:rPr>
              <a:t> </a:t>
            </a:r>
            <a:r>
              <a:rPr lang="en-US" dirty="0">
                <a:solidFill>
                  <a:srgbClr val="262626"/>
                </a:solidFill>
                <a:latin typeface="Palatino Linotype" pitchFamily="18" charset="0"/>
              </a:rPr>
              <a:t>(</a:t>
            </a:r>
            <a:r>
              <a:rPr lang="en-US" dirty="0"/>
              <a:t>an unsatisfied valence of an immobilized atom</a:t>
            </a:r>
            <a:r>
              <a:rPr lang="en-US" dirty="0">
                <a:solidFill>
                  <a:srgbClr val="262626"/>
                </a:solidFill>
                <a:latin typeface="Palatino Linotype" pitchFamily="18" charset="0"/>
              </a:rPr>
              <a:t>). </a:t>
            </a:r>
          </a:p>
          <a:p>
            <a:r>
              <a:rPr lang="en-US" dirty="0">
                <a:solidFill>
                  <a:srgbClr val="262626"/>
                </a:solidFill>
                <a:latin typeface="Palatino Linotype" pitchFamily="18" charset="0"/>
              </a:rPr>
              <a:t>These dangling  bonds correspond to high energy states. </a:t>
            </a:r>
          </a:p>
          <a:p>
            <a:r>
              <a:rPr lang="en-US" dirty="0">
                <a:solidFill>
                  <a:srgbClr val="262626"/>
                </a:solidFill>
                <a:latin typeface="Palatino Linotype" pitchFamily="18" charset="0"/>
              </a:rPr>
              <a:t>Both the elimination of dangling bonds and an increase in the strain energy lead to a decrease in the total energy.</a:t>
            </a:r>
          </a:p>
        </p:txBody>
      </p:sp>
      <p:sp>
        <p:nvSpPr>
          <p:cNvPr id="12" name="Прямоугольник 11"/>
          <p:cNvSpPr/>
          <p:nvPr/>
        </p:nvSpPr>
        <p:spPr>
          <a:xfrm>
            <a:off x="1944915" y="5558749"/>
            <a:ext cx="7068456" cy="646331"/>
          </a:xfrm>
          <a:prstGeom prst="rect">
            <a:avLst/>
          </a:prstGeom>
        </p:spPr>
        <p:txBody>
          <a:bodyPr wrap="square">
            <a:spAutoFit/>
          </a:bodyPr>
          <a:lstStyle/>
          <a:p>
            <a:r>
              <a:rPr lang="en-US" i="1" dirty="0">
                <a:solidFill>
                  <a:srgbClr val="FF0000"/>
                </a:solidFill>
                <a:latin typeface="Palatino Linotype" pitchFamily="18" charset="0"/>
              </a:rPr>
              <a:t>Why does something happen spontaneously?</a:t>
            </a:r>
          </a:p>
          <a:p>
            <a:r>
              <a:rPr lang="en-US" i="1" dirty="0">
                <a:solidFill>
                  <a:srgbClr val="FF0000"/>
                </a:solidFill>
                <a:latin typeface="Palatino Linotype" pitchFamily="18" charset="0"/>
              </a:rPr>
              <a:t>Because it leads to a decrease in the energy of the system.</a:t>
            </a:r>
            <a:endParaRPr lang="uk-UA" i="1" dirty="0">
              <a:solidFill>
                <a:srgbClr val="FF0000"/>
              </a:solidFill>
              <a:latin typeface="Palatino Linotype" pitchFamily="18" charset="0"/>
            </a:endParaRPr>
          </a:p>
        </p:txBody>
      </p:sp>
      <p:pic>
        <p:nvPicPr>
          <p:cNvPr id="2" name="Picture 2" descr="http://upload.wikimedia.org/wikipedia/commons/7/76/Kohlenstoffnanoroehre_Animation.gif">
            <a:extLst>
              <a:ext uri="{FF2B5EF4-FFF2-40B4-BE49-F238E27FC236}">
                <a16:creationId xmlns:a16="http://schemas.microsoft.com/office/drawing/2014/main" id="{7DB49C89-7DD2-79F9-4F50-852103BFE25D}"/>
              </a:ext>
            </a:extLst>
          </p:cNvPr>
          <p:cNvPicPr>
            <a:picLocks noChangeAspect="1" noChangeArrowheads="1" noCrop="1"/>
          </p:cNvPicPr>
          <p:nvPr/>
        </p:nvPicPr>
        <p:blipFill>
          <a:blip r:embed="rId4" cstate="screen"/>
          <a:srcRect/>
          <a:stretch>
            <a:fillRect/>
          </a:stretch>
        </p:blipFill>
        <p:spPr bwMode="auto">
          <a:xfrm>
            <a:off x="8250245" y="3157249"/>
            <a:ext cx="3230554" cy="3230555"/>
          </a:xfrm>
          <a:prstGeom prst="rect">
            <a:avLst/>
          </a:prstGeom>
          <a:noFill/>
        </p:spPr>
      </p:pic>
    </p:spTree>
    <p:extLst>
      <p:ext uri="{BB962C8B-B14F-4D97-AF65-F5344CB8AC3E}">
        <p14:creationId xmlns:p14="http://schemas.microsoft.com/office/powerpoint/2010/main" val="4200245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356600" y="279400"/>
            <a:ext cx="2561342" cy="430887"/>
          </a:xfrm>
          <a:prstGeom prst="rect">
            <a:avLst/>
          </a:prstGeom>
          <a:noFill/>
        </p:spPr>
        <p:txBody>
          <a:bodyPr wrap="none" rtlCol="0">
            <a:spAutoFit/>
          </a:bodyPr>
          <a:lstStyle/>
          <a:p>
            <a:r>
              <a:rPr lang="en-US" sz="2200" dirty="0">
                <a:latin typeface="Palatino Linotype" pitchFamily="18" charset="0"/>
              </a:rPr>
              <a:t>Carbon. Allotropes</a:t>
            </a:r>
            <a:endParaRPr lang="uk-UA" sz="2200" dirty="0">
              <a:latin typeface="Palatino Linotype" pitchFamily="18" charset="0"/>
            </a:endParaRPr>
          </a:p>
        </p:txBody>
      </p:sp>
      <p:pic>
        <p:nvPicPr>
          <p:cNvPr id="2" name="Picture 1" descr="Figure 1: Timeline of carbon nanomaterials.">
            <a:extLst>
              <a:ext uri="{FF2B5EF4-FFF2-40B4-BE49-F238E27FC236}">
                <a16:creationId xmlns:a16="http://schemas.microsoft.com/office/drawing/2014/main" id="{5F02B58B-532F-083D-A4CC-15A745AD587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48579" y="934528"/>
            <a:ext cx="10482041" cy="5333999"/>
          </a:xfrm>
          <a:prstGeom prst="rect">
            <a:avLst/>
          </a:prstGeom>
          <a:noFill/>
          <a:ln>
            <a:noFill/>
          </a:ln>
        </p:spPr>
      </p:pic>
    </p:spTree>
    <p:extLst>
      <p:ext uri="{BB962C8B-B14F-4D97-AF65-F5344CB8AC3E}">
        <p14:creationId xmlns:p14="http://schemas.microsoft.com/office/powerpoint/2010/main" val="3475537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14" name="Picture 3"/>
          <p:cNvPicPr>
            <a:picLocks noChangeAspect="1" noChangeArrowheads="1"/>
          </p:cNvPicPr>
          <p:nvPr/>
        </p:nvPicPr>
        <p:blipFill>
          <a:blip r:embed="rId3" cstate="print"/>
          <a:srcRect t="13048" b="2283"/>
          <a:stretch>
            <a:fillRect/>
          </a:stretch>
        </p:blipFill>
        <p:spPr bwMode="auto">
          <a:xfrm>
            <a:off x="280989" y="290818"/>
            <a:ext cx="5662611" cy="3256270"/>
          </a:xfrm>
          <a:prstGeom prst="rect">
            <a:avLst/>
          </a:prstGeom>
          <a:noFill/>
          <a:ln w="12700" cap="sq">
            <a:noFill/>
            <a:miter lim="800000"/>
            <a:headEnd type="none" w="sm" len="sm"/>
            <a:tailEnd type="none" w="sm" len="sm"/>
          </a:ln>
        </p:spPr>
      </p:pic>
      <p:sp>
        <p:nvSpPr>
          <p:cNvPr id="7" name="TextBox 6"/>
          <p:cNvSpPr txBox="1"/>
          <p:nvPr/>
        </p:nvSpPr>
        <p:spPr>
          <a:xfrm>
            <a:off x="6238797" y="283028"/>
            <a:ext cx="5421677" cy="430887"/>
          </a:xfrm>
          <a:prstGeom prst="rect">
            <a:avLst/>
          </a:prstGeom>
          <a:noFill/>
        </p:spPr>
        <p:txBody>
          <a:bodyPr wrap="none" rtlCol="0">
            <a:spAutoFit/>
          </a:bodyPr>
          <a:lstStyle/>
          <a:p>
            <a:pPr lvl="0"/>
            <a:r>
              <a:rPr lang="en-US" sz="2200" dirty="0">
                <a:latin typeface="Palatino Linotype" pitchFamily="18" charset="0"/>
              </a:rPr>
              <a:t>Carbon. Nanotubes. Electronic properties </a:t>
            </a:r>
            <a:endParaRPr lang="sl-SI" sz="2200" dirty="0">
              <a:latin typeface="Palatino Linotype" pitchFamily="18" charset="0"/>
            </a:endParaRPr>
          </a:p>
        </p:txBody>
      </p:sp>
      <p:pic>
        <p:nvPicPr>
          <p:cNvPr id="16" name="Picture 4"/>
          <p:cNvPicPr>
            <a:picLocks noChangeAspect="1" noChangeArrowheads="1"/>
          </p:cNvPicPr>
          <p:nvPr/>
        </p:nvPicPr>
        <p:blipFill>
          <a:blip r:embed="rId4" cstate="print"/>
          <a:srcRect t="18116" r="42806" b="11873"/>
          <a:stretch>
            <a:fillRect/>
          </a:stretch>
        </p:blipFill>
        <p:spPr bwMode="auto">
          <a:xfrm>
            <a:off x="0" y="3488418"/>
            <a:ext cx="3668712" cy="3369582"/>
          </a:xfrm>
          <a:prstGeom prst="rect">
            <a:avLst/>
          </a:prstGeom>
          <a:noFill/>
          <a:ln w="12700" cap="sq">
            <a:noFill/>
            <a:miter lim="800000"/>
            <a:headEnd type="none" w="sm" len="sm"/>
            <a:tailEnd type="none" w="sm" len="sm"/>
          </a:ln>
        </p:spPr>
      </p:pic>
      <p:sp>
        <p:nvSpPr>
          <p:cNvPr id="17" name="Прямоугольник 16"/>
          <p:cNvSpPr/>
          <p:nvPr/>
        </p:nvSpPr>
        <p:spPr>
          <a:xfrm>
            <a:off x="5828924" y="1218716"/>
            <a:ext cx="4949550" cy="646331"/>
          </a:xfrm>
          <a:prstGeom prst="rect">
            <a:avLst/>
          </a:prstGeom>
        </p:spPr>
        <p:txBody>
          <a:bodyPr wrap="square">
            <a:spAutoFit/>
          </a:bodyPr>
          <a:lstStyle/>
          <a:p>
            <a:r>
              <a:rPr lang="en-US" dirty="0">
                <a:solidFill>
                  <a:srgbClr val="FF0000"/>
                </a:solidFill>
                <a:latin typeface="Palatino Linotype" pitchFamily="18" charset="0"/>
              </a:rPr>
              <a:t>Band structure of CNTs in comparison with band structures of free electrons and graphene</a:t>
            </a:r>
          </a:p>
        </p:txBody>
      </p:sp>
      <p:pic>
        <p:nvPicPr>
          <p:cNvPr id="19" name="Picture 3"/>
          <p:cNvPicPr>
            <a:picLocks noChangeAspect="1" noChangeArrowheads="1"/>
          </p:cNvPicPr>
          <p:nvPr/>
        </p:nvPicPr>
        <p:blipFill>
          <a:blip r:embed="rId5" cstate="print"/>
          <a:srcRect l="3040" t="25267" r="49329" b="15823"/>
          <a:stretch>
            <a:fillRect/>
          </a:stretch>
        </p:blipFill>
        <p:spPr bwMode="auto">
          <a:xfrm>
            <a:off x="5464004" y="3429000"/>
            <a:ext cx="3721100" cy="3432846"/>
          </a:xfrm>
          <a:prstGeom prst="rect">
            <a:avLst/>
          </a:prstGeom>
          <a:noFill/>
          <a:ln w="12700" cap="sq">
            <a:noFill/>
            <a:miter lim="800000"/>
            <a:headEnd type="none" w="sm" len="sm"/>
            <a:tailEnd type="none" w="sm" len="sm"/>
          </a:ln>
        </p:spPr>
      </p:pic>
      <p:sp>
        <p:nvSpPr>
          <p:cNvPr id="20" name="TextBox 19"/>
          <p:cNvSpPr txBox="1"/>
          <p:nvPr/>
        </p:nvSpPr>
        <p:spPr>
          <a:xfrm>
            <a:off x="3522596" y="5511800"/>
            <a:ext cx="1563248" cy="369332"/>
          </a:xfrm>
          <a:prstGeom prst="rect">
            <a:avLst/>
          </a:prstGeom>
          <a:noFill/>
        </p:spPr>
        <p:txBody>
          <a:bodyPr wrap="none" rtlCol="0">
            <a:spAutoFit/>
          </a:bodyPr>
          <a:lstStyle/>
          <a:p>
            <a:r>
              <a:rPr lang="en-US" dirty="0">
                <a:solidFill>
                  <a:srgbClr val="0000FF"/>
                </a:solidFill>
                <a:latin typeface="Palatino Linotype" pitchFamily="18" charset="0"/>
              </a:rPr>
              <a:t>Metallic CNT</a:t>
            </a:r>
            <a:endParaRPr lang="uk-UA" dirty="0">
              <a:solidFill>
                <a:srgbClr val="0000FF"/>
              </a:solidFill>
              <a:latin typeface="Palatino Linotype" pitchFamily="18" charset="0"/>
            </a:endParaRPr>
          </a:p>
        </p:txBody>
      </p:sp>
      <p:sp>
        <p:nvSpPr>
          <p:cNvPr id="21" name="TextBox 20"/>
          <p:cNvSpPr txBox="1"/>
          <p:nvPr/>
        </p:nvSpPr>
        <p:spPr>
          <a:xfrm>
            <a:off x="9134304" y="5154054"/>
            <a:ext cx="2282997" cy="369332"/>
          </a:xfrm>
          <a:prstGeom prst="rect">
            <a:avLst/>
          </a:prstGeom>
          <a:noFill/>
        </p:spPr>
        <p:txBody>
          <a:bodyPr wrap="none" rtlCol="0">
            <a:spAutoFit/>
          </a:bodyPr>
          <a:lstStyle/>
          <a:p>
            <a:r>
              <a:rPr lang="en-US" dirty="0">
                <a:solidFill>
                  <a:srgbClr val="0000FF"/>
                </a:solidFill>
                <a:latin typeface="Palatino Linotype" pitchFamily="18" charset="0"/>
              </a:rPr>
              <a:t>Semiconductor CNT</a:t>
            </a:r>
            <a:endParaRPr lang="uk-UA" dirty="0">
              <a:solidFill>
                <a:srgbClr val="0000FF"/>
              </a:solidFill>
              <a:latin typeface="Palatino Linotype" pitchFamily="18" charset="0"/>
            </a:endParaRPr>
          </a:p>
        </p:txBody>
      </p:sp>
      <p:sp>
        <p:nvSpPr>
          <p:cNvPr id="22" name="Прямоугольник 21"/>
          <p:cNvSpPr/>
          <p:nvPr/>
        </p:nvSpPr>
        <p:spPr>
          <a:xfrm>
            <a:off x="5689600" y="2369849"/>
            <a:ext cx="5727701" cy="923330"/>
          </a:xfrm>
          <a:prstGeom prst="rect">
            <a:avLst/>
          </a:prstGeom>
        </p:spPr>
        <p:txBody>
          <a:bodyPr wrap="square">
            <a:spAutoFit/>
          </a:bodyPr>
          <a:lstStyle/>
          <a:p>
            <a:r>
              <a:rPr lang="en-US" dirty="0">
                <a:solidFill>
                  <a:srgbClr val="0000FF"/>
                </a:solidFill>
                <a:latin typeface="Palatino Linotype" pitchFamily="18" charset="0"/>
              </a:rPr>
              <a:t>Changing the type of geometry (zigzag, chiral, armchair) makes it possible to tune the CNT band structure from metallic to semiconductor.</a:t>
            </a:r>
          </a:p>
        </p:txBody>
      </p:sp>
    </p:spTree>
    <p:extLst>
      <p:ext uri="{BB962C8B-B14F-4D97-AF65-F5344CB8AC3E}">
        <p14:creationId xmlns:p14="http://schemas.microsoft.com/office/powerpoint/2010/main" val="4200245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7" name="TextBox 6"/>
          <p:cNvSpPr txBox="1"/>
          <p:nvPr/>
        </p:nvSpPr>
        <p:spPr>
          <a:xfrm>
            <a:off x="7457997" y="283028"/>
            <a:ext cx="4108817" cy="430887"/>
          </a:xfrm>
          <a:prstGeom prst="rect">
            <a:avLst/>
          </a:prstGeom>
          <a:noFill/>
        </p:spPr>
        <p:txBody>
          <a:bodyPr wrap="none" rtlCol="0">
            <a:spAutoFit/>
          </a:bodyPr>
          <a:lstStyle/>
          <a:p>
            <a:pPr lvl="0"/>
            <a:r>
              <a:rPr lang="en-US" sz="2200" dirty="0">
                <a:latin typeface="Palatino Linotype" pitchFamily="18" charset="0"/>
              </a:rPr>
              <a:t>Carbon. Nanotubes. Properties </a:t>
            </a:r>
            <a:endParaRPr lang="sl-SI" sz="2200" dirty="0">
              <a:latin typeface="Palatino Linotype" pitchFamily="18" charset="0"/>
            </a:endParaRPr>
          </a:p>
        </p:txBody>
      </p:sp>
      <p:pic>
        <p:nvPicPr>
          <p:cNvPr id="8" name="Picture 5"/>
          <p:cNvPicPr>
            <a:picLocks noChangeAspect="1" noChangeArrowheads="1"/>
          </p:cNvPicPr>
          <p:nvPr/>
        </p:nvPicPr>
        <p:blipFill>
          <a:blip r:embed="rId3" cstate="print"/>
          <a:srcRect r="42857" b="10972"/>
          <a:stretch>
            <a:fillRect/>
          </a:stretch>
        </p:blipFill>
        <p:spPr bwMode="auto">
          <a:xfrm>
            <a:off x="203200" y="190500"/>
            <a:ext cx="4876800" cy="4521200"/>
          </a:xfrm>
          <a:prstGeom prst="rect">
            <a:avLst/>
          </a:prstGeom>
          <a:noFill/>
          <a:ln w="12700" cap="sq">
            <a:noFill/>
            <a:miter lim="800000"/>
            <a:headEnd type="none" w="sm" len="sm"/>
            <a:tailEnd type="none" w="sm" len="sm"/>
          </a:ln>
        </p:spPr>
      </p:pic>
      <p:pic>
        <p:nvPicPr>
          <p:cNvPr id="9" name="Picture 4"/>
          <p:cNvPicPr>
            <a:picLocks noChangeAspect="1" noChangeArrowheads="1"/>
          </p:cNvPicPr>
          <p:nvPr/>
        </p:nvPicPr>
        <p:blipFill>
          <a:blip r:embed="rId4" cstate="print"/>
          <a:srcRect r="17481"/>
          <a:stretch>
            <a:fillRect/>
          </a:stretch>
        </p:blipFill>
        <p:spPr bwMode="auto">
          <a:xfrm>
            <a:off x="5130799" y="794022"/>
            <a:ext cx="6051824" cy="4362178"/>
          </a:xfrm>
          <a:prstGeom prst="rect">
            <a:avLst/>
          </a:prstGeom>
          <a:noFill/>
          <a:ln w="12700" cap="sq">
            <a:noFill/>
            <a:miter lim="800000"/>
            <a:headEnd type="none" w="sm" len="sm"/>
            <a:tailEnd type="none" w="sm" len="sm"/>
          </a:ln>
        </p:spPr>
      </p:pic>
      <p:sp>
        <p:nvSpPr>
          <p:cNvPr id="11" name="Прямоугольник 10"/>
          <p:cNvSpPr/>
          <p:nvPr/>
        </p:nvSpPr>
        <p:spPr>
          <a:xfrm>
            <a:off x="1219200" y="4615577"/>
            <a:ext cx="10515600" cy="2031325"/>
          </a:xfrm>
          <a:prstGeom prst="rect">
            <a:avLst/>
          </a:prstGeom>
        </p:spPr>
        <p:txBody>
          <a:bodyPr wrap="square">
            <a:spAutoFit/>
          </a:bodyPr>
          <a:lstStyle/>
          <a:p>
            <a:r>
              <a:rPr lang="en-US" i="1" dirty="0">
                <a:solidFill>
                  <a:srgbClr val="FF0000"/>
                </a:solidFill>
                <a:latin typeface="Palatino Linotype" pitchFamily="18" charset="0"/>
              </a:rPr>
              <a:t>CNT electronics </a:t>
            </a:r>
          </a:p>
          <a:p>
            <a:r>
              <a:rPr lang="en-US" i="1" dirty="0">
                <a:solidFill>
                  <a:srgbClr val="0000FF"/>
                </a:solidFill>
                <a:latin typeface="Palatino Linotype" pitchFamily="18" charset="0"/>
              </a:rPr>
              <a:t>Carrier transport is 1-D.</a:t>
            </a:r>
          </a:p>
          <a:p>
            <a:r>
              <a:rPr lang="en-US" i="1" dirty="0">
                <a:solidFill>
                  <a:srgbClr val="0000FF"/>
                </a:solidFill>
                <a:latin typeface="Palatino Linotype" pitchFamily="18" charset="0"/>
              </a:rPr>
              <a:t>All chemical bonds are satisfied</a:t>
            </a:r>
            <a:r>
              <a:rPr lang="en-US" i="1" dirty="0">
                <a:solidFill>
                  <a:srgbClr val="0000FF"/>
                </a:solidFill>
                <a:latin typeface="Palatino Linotype" pitchFamily="18" charset="0"/>
                <a:sym typeface="Symbol" pitchFamily="18" charset="2"/>
              </a:rPr>
              <a:t>  CNT electronics is not obligated to use SiO</a:t>
            </a:r>
            <a:r>
              <a:rPr lang="en-US" i="1" baseline="-25000" dirty="0">
                <a:solidFill>
                  <a:srgbClr val="0000FF"/>
                </a:solidFill>
                <a:latin typeface="Palatino Linotype" pitchFamily="18" charset="0"/>
                <a:sym typeface="Symbol" pitchFamily="18" charset="2"/>
              </a:rPr>
              <a:t>2</a:t>
            </a:r>
            <a:r>
              <a:rPr lang="en-US" i="1" dirty="0">
                <a:solidFill>
                  <a:srgbClr val="0000FF"/>
                </a:solidFill>
                <a:latin typeface="Palatino Linotype" pitchFamily="18" charset="0"/>
                <a:sym typeface="Symbol" pitchFamily="18" charset="2"/>
              </a:rPr>
              <a:t> as an insulator.</a:t>
            </a:r>
          </a:p>
          <a:p>
            <a:r>
              <a:rPr lang="en-US" i="1" dirty="0">
                <a:solidFill>
                  <a:srgbClr val="0000FF"/>
                </a:solidFill>
                <a:latin typeface="Palatino Linotype" pitchFamily="18" charset="0"/>
                <a:sym typeface="Symbol" pitchFamily="18" charset="2"/>
              </a:rPr>
              <a:t>High mechanical and thermal stability and resistance to electromigration  Current densities up to 10</a:t>
            </a:r>
            <a:r>
              <a:rPr lang="en-US" i="1" baseline="30000" dirty="0">
                <a:solidFill>
                  <a:srgbClr val="0000FF"/>
                </a:solidFill>
                <a:latin typeface="Palatino Linotype" pitchFamily="18" charset="0"/>
                <a:sym typeface="Symbol" pitchFamily="18" charset="2"/>
              </a:rPr>
              <a:t>9</a:t>
            </a:r>
            <a:r>
              <a:rPr lang="en-US" i="1" dirty="0">
                <a:solidFill>
                  <a:srgbClr val="0000FF"/>
                </a:solidFill>
                <a:latin typeface="Palatino Linotype" pitchFamily="18" charset="0"/>
                <a:sym typeface="Symbol" pitchFamily="18" charset="2"/>
              </a:rPr>
              <a:t> A/cm</a:t>
            </a:r>
            <a:r>
              <a:rPr lang="en-US" i="1" baseline="30000" dirty="0">
                <a:solidFill>
                  <a:srgbClr val="0000FF"/>
                </a:solidFill>
                <a:latin typeface="Palatino Linotype" pitchFamily="18" charset="0"/>
                <a:sym typeface="Symbol" pitchFamily="18" charset="2"/>
              </a:rPr>
              <a:t>2</a:t>
            </a:r>
            <a:r>
              <a:rPr lang="en-US" i="1" dirty="0">
                <a:solidFill>
                  <a:srgbClr val="0000FF"/>
                </a:solidFill>
                <a:latin typeface="Palatino Linotype" pitchFamily="18" charset="0"/>
                <a:sym typeface="Symbol" pitchFamily="18" charset="2"/>
              </a:rPr>
              <a:t> can be sustained.</a:t>
            </a:r>
          </a:p>
          <a:p>
            <a:r>
              <a:rPr lang="en-US" i="1" dirty="0">
                <a:solidFill>
                  <a:srgbClr val="0000FF"/>
                </a:solidFill>
                <a:latin typeface="Palatino Linotype" pitchFamily="18" charset="0"/>
                <a:sym typeface="Symbol" pitchFamily="18" charset="2"/>
              </a:rPr>
              <a:t>The diameter is controlled by chemistry, not fabrication.</a:t>
            </a:r>
          </a:p>
          <a:p>
            <a:r>
              <a:rPr lang="en-US" i="1" dirty="0">
                <a:solidFill>
                  <a:srgbClr val="0000FF"/>
                </a:solidFill>
                <a:latin typeface="Palatino Linotype" pitchFamily="18" charset="0"/>
                <a:sym typeface="Symbol" pitchFamily="18" charset="2"/>
              </a:rPr>
              <a:t>Both active devices and interconnects can be made from semiconductor and metallic nanotubes.</a:t>
            </a:r>
            <a:endParaRPr lang="uk-UA" i="1" dirty="0">
              <a:solidFill>
                <a:srgbClr val="0000FF"/>
              </a:solidFill>
              <a:latin typeface="Palatino Linotype" pitchFamily="18" charset="0"/>
            </a:endParaRPr>
          </a:p>
        </p:txBody>
      </p:sp>
    </p:spTree>
    <p:extLst>
      <p:ext uri="{BB962C8B-B14F-4D97-AF65-F5344CB8AC3E}">
        <p14:creationId xmlns:p14="http://schemas.microsoft.com/office/powerpoint/2010/main" val="4200245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7" name="TextBox 6"/>
          <p:cNvSpPr txBox="1"/>
          <p:nvPr/>
        </p:nvSpPr>
        <p:spPr>
          <a:xfrm>
            <a:off x="7457997" y="283028"/>
            <a:ext cx="4007828" cy="430887"/>
          </a:xfrm>
          <a:prstGeom prst="rect">
            <a:avLst/>
          </a:prstGeom>
          <a:noFill/>
        </p:spPr>
        <p:txBody>
          <a:bodyPr wrap="none" rtlCol="0">
            <a:spAutoFit/>
          </a:bodyPr>
          <a:lstStyle/>
          <a:p>
            <a:pPr lvl="0"/>
            <a:r>
              <a:rPr lang="en-US" sz="2200" dirty="0">
                <a:latin typeface="Palatino Linotype" pitchFamily="18" charset="0"/>
              </a:rPr>
              <a:t>Carbon. Nanotubes. Synthesis </a:t>
            </a:r>
            <a:endParaRPr lang="sl-SI" sz="2200" dirty="0">
              <a:latin typeface="Palatino Linotype" pitchFamily="18" charset="0"/>
            </a:endParaRPr>
          </a:p>
        </p:txBody>
      </p:sp>
      <p:sp>
        <p:nvSpPr>
          <p:cNvPr id="8" name="Прямоугольник 7"/>
          <p:cNvSpPr/>
          <p:nvPr/>
        </p:nvSpPr>
        <p:spPr>
          <a:xfrm>
            <a:off x="546100" y="828239"/>
            <a:ext cx="9817100" cy="2031325"/>
          </a:xfrm>
          <a:prstGeom prst="rect">
            <a:avLst/>
          </a:prstGeom>
        </p:spPr>
        <p:txBody>
          <a:bodyPr wrap="square">
            <a:spAutoFit/>
          </a:bodyPr>
          <a:lstStyle/>
          <a:p>
            <a:r>
              <a:rPr lang="en-US" i="1" dirty="0">
                <a:solidFill>
                  <a:srgbClr val="0000FF"/>
                </a:solidFill>
                <a:latin typeface="Palatino Linotype" pitchFamily="18" charset="0"/>
              </a:rPr>
              <a:t>Arc Discharge  (close to Laser Ablation method)</a:t>
            </a:r>
            <a:r>
              <a:rPr lang="en-US" i="1" dirty="0">
                <a:latin typeface="Palatino Linotype" pitchFamily="18" charset="0"/>
              </a:rPr>
              <a:t>	</a:t>
            </a:r>
            <a:endParaRPr lang="en-US" i="1" dirty="0">
              <a:solidFill>
                <a:srgbClr val="0000FF"/>
              </a:solidFill>
              <a:latin typeface="Palatino Linotype" pitchFamily="18" charset="0"/>
            </a:endParaRPr>
          </a:p>
          <a:p>
            <a:r>
              <a:rPr lang="en-US" i="1" dirty="0">
                <a:latin typeface="Palatino Linotype" pitchFamily="18" charset="0"/>
              </a:rPr>
              <a:t>Involves condensation of C-atoms generated from evaporation of solid carbon sources. </a:t>
            </a:r>
          </a:p>
          <a:p>
            <a:r>
              <a:rPr lang="en-US" i="1" dirty="0">
                <a:latin typeface="Palatino Linotype" pitchFamily="18" charset="0"/>
              </a:rPr>
              <a:t>Temperature ~ 3000-4000K, close to melting point of graphite.</a:t>
            </a:r>
          </a:p>
          <a:p>
            <a:r>
              <a:rPr lang="en-US" i="1" dirty="0">
                <a:latin typeface="Palatino Linotype" pitchFamily="18" charset="0"/>
              </a:rPr>
              <a:t>Both produce high-quality SWNTs and MWNTs.</a:t>
            </a:r>
          </a:p>
          <a:p>
            <a:r>
              <a:rPr lang="en-US" i="1" dirty="0">
                <a:solidFill>
                  <a:srgbClr val="0000FF"/>
                </a:solidFill>
                <a:latin typeface="Palatino Linotype" pitchFamily="18" charset="0"/>
              </a:rPr>
              <a:t>MWNT</a:t>
            </a:r>
            <a:r>
              <a:rPr lang="en-US" i="1" dirty="0">
                <a:latin typeface="Palatino Linotype" pitchFamily="18" charset="0"/>
              </a:rPr>
              <a:t>: 10’s of </a:t>
            </a:r>
            <a:r>
              <a:rPr lang="en-US" i="1" dirty="0">
                <a:latin typeface="Palatino Linotype" pitchFamily="18" charset="0"/>
                <a:sym typeface="Symbol" pitchFamily="18" charset="2"/>
              </a:rPr>
              <a:t></a:t>
            </a:r>
            <a:r>
              <a:rPr lang="en-US" i="1" dirty="0">
                <a:latin typeface="Palatino Linotype" pitchFamily="18" charset="0"/>
              </a:rPr>
              <a:t>m long, very straight &amp; has 5-30 nm diameter. </a:t>
            </a:r>
          </a:p>
          <a:p>
            <a:r>
              <a:rPr lang="en-US" i="1" dirty="0">
                <a:solidFill>
                  <a:srgbClr val="0000FF"/>
                </a:solidFill>
                <a:latin typeface="Palatino Linotype" pitchFamily="18" charset="0"/>
              </a:rPr>
              <a:t>SWNT</a:t>
            </a:r>
            <a:r>
              <a:rPr lang="en-US" i="1" dirty="0">
                <a:latin typeface="Palatino Linotype" pitchFamily="18" charset="0"/>
              </a:rPr>
              <a:t>: needs metal catalyst (Ni, Co, etc.). </a:t>
            </a:r>
          </a:p>
          <a:p>
            <a:r>
              <a:rPr lang="en-US" i="1" dirty="0">
                <a:latin typeface="Palatino Linotype" pitchFamily="18" charset="0"/>
              </a:rPr>
              <a:t>Produced in form of ropes consisting of 10’s of individual </a:t>
            </a:r>
            <a:r>
              <a:rPr lang="en-US" i="1" dirty="0" err="1">
                <a:latin typeface="Palatino Linotype" pitchFamily="18" charset="0"/>
              </a:rPr>
              <a:t>nanotubes</a:t>
            </a:r>
            <a:r>
              <a:rPr lang="en-US" i="1" dirty="0">
                <a:latin typeface="Palatino Linotype" pitchFamily="18" charset="0"/>
              </a:rPr>
              <a:t> close packed in hexagonal crystals.  </a:t>
            </a:r>
          </a:p>
        </p:txBody>
      </p:sp>
      <p:sp>
        <p:nvSpPr>
          <p:cNvPr id="9" name="Прямоугольник 8"/>
          <p:cNvSpPr/>
          <p:nvPr/>
        </p:nvSpPr>
        <p:spPr>
          <a:xfrm>
            <a:off x="4940300" y="2959678"/>
            <a:ext cx="6343427" cy="3046988"/>
          </a:xfrm>
          <a:prstGeom prst="rect">
            <a:avLst/>
          </a:prstGeom>
        </p:spPr>
        <p:txBody>
          <a:bodyPr wrap="square">
            <a:spAutoFit/>
          </a:bodyPr>
          <a:lstStyle/>
          <a:p>
            <a:pPr algn="just"/>
            <a:r>
              <a:rPr lang="en-US" sz="1600" i="1" dirty="0">
                <a:solidFill>
                  <a:srgbClr val="0000FF"/>
                </a:solidFill>
                <a:latin typeface="Palatino Linotype" pitchFamily="18" charset="0"/>
              </a:rPr>
              <a:t>Electric arc discharge method: </a:t>
            </a:r>
          </a:p>
          <a:p>
            <a:pPr algn="just"/>
            <a:r>
              <a:rPr lang="en-US" sz="1600" i="1" dirty="0">
                <a:latin typeface="Palatino Linotype" pitchFamily="18" charset="0"/>
              </a:rPr>
              <a:t>A potential of 20–25 V is applied across the pure graphite electrodes separated by 1 mm distance and maintained at 66.7 </a:t>
            </a:r>
            <a:r>
              <a:rPr lang="en-US" sz="1600" i="1" dirty="0" err="1">
                <a:latin typeface="Palatino Linotype" pitchFamily="18" charset="0"/>
              </a:rPr>
              <a:t>kPa</a:t>
            </a:r>
            <a:r>
              <a:rPr lang="en-US" sz="1600" i="1" dirty="0">
                <a:latin typeface="Palatino Linotype" pitchFamily="18" charset="0"/>
              </a:rPr>
              <a:t> pressure of flowing helium gas filled inside the quartz chamber. When the electrodes are made to strike each other under these conditions, it produces an electric arc. The energy produced in the arc is transferred to the anode, which ionizes the carbon atoms of pure graphite anode and produces C</a:t>
            </a:r>
            <a:r>
              <a:rPr lang="en-US" sz="1600" i="1" baseline="30000" dirty="0">
                <a:latin typeface="Palatino Linotype" pitchFamily="18" charset="0"/>
              </a:rPr>
              <a:t>+</a:t>
            </a:r>
            <a:r>
              <a:rPr lang="en-US" sz="1600" i="1" dirty="0">
                <a:latin typeface="Palatino Linotype" pitchFamily="18" charset="0"/>
              </a:rPr>
              <a:t> ions and plasma forms (atoms or molecules in vapor state at high temperature). </a:t>
            </a:r>
          </a:p>
          <a:p>
            <a:pPr algn="just"/>
            <a:r>
              <a:rPr lang="en-US" sz="1600" i="1" dirty="0">
                <a:latin typeface="Palatino Linotype" pitchFamily="18" charset="0"/>
              </a:rPr>
              <a:t>These positively charged carbon ions move towards cathode, get reduced and deposited and grow as CNTs on the cathode. As the CNTs grow, the length of the anode decreases, but the electrodes are adjusted and always maintain a gap of 1 mm between the two electrodes. </a:t>
            </a:r>
          </a:p>
        </p:txBody>
      </p:sp>
      <p:pic>
        <p:nvPicPr>
          <p:cNvPr id="11" name="Picture 2"/>
          <p:cNvPicPr>
            <a:picLocks noChangeAspect="1" noChangeArrowheads="1"/>
          </p:cNvPicPr>
          <p:nvPr/>
        </p:nvPicPr>
        <p:blipFill>
          <a:blip r:embed="rId3" cstate="print"/>
          <a:srcRect l="3211" r="7371"/>
          <a:stretch>
            <a:fillRect/>
          </a:stretch>
        </p:blipFill>
        <p:spPr bwMode="auto">
          <a:xfrm>
            <a:off x="101600" y="3027744"/>
            <a:ext cx="4787900" cy="2803307"/>
          </a:xfrm>
          <a:prstGeom prst="rect">
            <a:avLst/>
          </a:prstGeom>
          <a:noFill/>
          <a:ln w="9525">
            <a:noFill/>
            <a:miter lim="800000"/>
            <a:headEnd/>
            <a:tailEnd/>
          </a:ln>
          <a:effectLst/>
        </p:spPr>
      </p:pic>
    </p:spTree>
    <p:extLst>
      <p:ext uri="{BB962C8B-B14F-4D97-AF65-F5344CB8AC3E}">
        <p14:creationId xmlns:p14="http://schemas.microsoft.com/office/powerpoint/2010/main" val="4200245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7" name="TextBox 6"/>
          <p:cNvSpPr txBox="1"/>
          <p:nvPr/>
        </p:nvSpPr>
        <p:spPr>
          <a:xfrm>
            <a:off x="7457997" y="283028"/>
            <a:ext cx="4007828" cy="430887"/>
          </a:xfrm>
          <a:prstGeom prst="rect">
            <a:avLst/>
          </a:prstGeom>
          <a:noFill/>
        </p:spPr>
        <p:txBody>
          <a:bodyPr wrap="none" rtlCol="0">
            <a:spAutoFit/>
          </a:bodyPr>
          <a:lstStyle/>
          <a:p>
            <a:pPr lvl="0"/>
            <a:r>
              <a:rPr lang="en-US" sz="2200" dirty="0">
                <a:latin typeface="Palatino Linotype" pitchFamily="18" charset="0"/>
              </a:rPr>
              <a:t>Carbon. Nanotubes. Synthesis </a:t>
            </a:r>
            <a:endParaRPr lang="sl-SI" sz="2200" dirty="0">
              <a:latin typeface="Palatino Linotype" pitchFamily="18" charset="0"/>
            </a:endParaRPr>
          </a:p>
        </p:txBody>
      </p:sp>
      <p:sp>
        <p:nvSpPr>
          <p:cNvPr id="12" name="Прямоугольник 11"/>
          <p:cNvSpPr/>
          <p:nvPr/>
        </p:nvSpPr>
        <p:spPr>
          <a:xfrm>
            <a:off x="7442200" y="1821934"/>
            <a:ext cx="4038599" cy="2308324"/>
          </a:xfrm>
          <a:prstGeom prst="rect">
            <a:avLst/>
          </a:prstGeom>
        </p:spPr>
        <p:txBody>
          <a:bodyPr wrap="square">
            <a:spAutoFit/>
          </a:bodyPr>
          <a:lstStyle/>
          <a:p>
            <a:r>
              <a:rPr lang="en-US" i="1" dirty="0">
                <a:solidFill>
                  <a:srgbClr val="0000FF"/>
                </a:solidFill>
                <a:latin typeface="Palatino Linotype" pitchFamily="18" charset="0"/>
              </a:rPr>
              <a:t>Chemical Vapor Deposition:</a:t>
            </a:r>
          </a:p>
          <a:p>
            <a:r>
              <a:rPr lang="en-US" dirty="0">
                <a:latin typeface="Palatino Linotype" pitchFamily="18" charset="0"/>
              </a:rPr>
              <a:t>The chemical vapor deposition method is to cleave a carbon atom-containing gas continuously flowing through the catalyst nanoparticle to generate carbon atoms and then generate CNTs on the surface of the catalyst or the substrate.</a:t>
            </a:r>
            <a:endParaRPr lang="uk-UA" dirty="0">
              <a:latin typeface="Palatino Linotype" pitchFamily="18" charset="0"/>
            </a:endParaRPr>
          </a:p>
        </p:txBody>
      </p:sp>
      <p:pic>
        <p:nvPicPr>
          <p:cNvPr id="106498" name="Picture 2" descr="Schematic representation of chemical vapor deposition (CVD) process. a... |  Download Scientific Diagram"/>
          <p:cNvPicPr>
            <a:picLocks noChangeAspect="1" noChangeArrowheads="1"/>
          </p:cNvPicPr>
          <p:nvPr/>
        </p:nvPicPr>
        <p:blipFill>
          <a:blip r:embed="rId3" cstate="print"/>
          <a:srcRect/>
          <a:stretch>
            <a:fillRect/>
          </a:stretch>
        </p:blipFill>
        <p:spPr bwMode="auto">
          <a:xfrm>
            <a:off x="752475" y="227012"/>
            <a:ext cx="6753225" cy="4248151"/>
          </a:xfrm>
          <a:prstGeom prst="rect">
            <a:avLst/>
          </a:prstGeom>
          <a:noFill/>
        </p:spPr>
      </p:pic>
      <p:sp>
        <p:nvSpPr>
          <p:cNvPr id="13" name="Прямоугольник 12"/>
          <p:cNvSpPr/>
          <p:nvPr/>
        </p:nvSpPr>
        <p:spPr>
          <a:xfrm>
            <a:off x="952500" y="4588774"/>
            <a:ext cx="7696200" cy="1338828"/>
          </a:xfrm>
          <a:prstGeom prst="rect">
            <a:avLst/>
          </a:prstGeom>
        </p:spPr>
        <p:txBody>
          <a:bodyPr wrap="square">
            <a:spAutoFit/>
          </a:bodyPr>
          <a:lstStyle/>
          <a:p>
            <a:pPr>
              <a:lnSpc>
                <a:spcPct val="90000"/>
              </a:lnSpc>
            </a:pPr>
            <a:r>
              <a:rPr lang="en-US" dirty="0">
                <a:latin typeface="Palatino Linotype" pitchFamily="18" charset="0"/>
              </a:rPr>
              <a:t>Hydrocarbon  gas + Fe/Co/Ni catalyst at 550-1000°C	</a:t>
            </a:r>
          </a:p>
          <a:p>
            <a:pPr>
              <a:lnSpc>
                <a:spcPct val="90000"/>
              </a:lnSpc>
            </a:pPr>
            <a:r>
              <a:rPr lang="en-US" i="1" dirty="0">
                <a:solidFill>
                  <a:srgbClr val="0000FF"/>
                </a:solidFill>
                <a:latin typeface="Palatino Linotype" pitchFamily="18" charset="0"/>
              </a:rPr>
              <a:t>Steps:</a:t>
            </a:r>
          </a:p>
          <a:p>
            <a:pPr>
              <a:lnSpc>
                <a:spcPct val="90000"/>
              </a:lnSpc>
              <a:buFontTx/>
              <a:buChar char="•"/>
            </a:pPr>
            <a:r>
              <a:rPr lang="en-US" dirty="0">
                <a:latin typeface="Palatino Linotype" pitchFamily="18" charset="0"/>
              </a:rPr>
              <a:t> Dissociation of hydrocarbon.</a:t>
            </a:r>
          </a:p>
          <a:p>
            <a:pPr>
              <a:lnSpc>
                <a:spcPct val="90000"/>
              </a:lnSpc>
              <a:buFontTx/>
              <a:buChar char="•"/>
            </a:pPr>
            <a:r>
              <a:rPr lang="en-US" dirty="0">
                <a:latin typeface="Palatino Linotype" pitchFamily="18" charset="0"/>
              </a:rPr>
              <a:t> Dissolution and saturation of C atoms in metal </a:t>
            </a:r>
            <a:r>
              <a:rPr lang="en-US" dirty="0" err="1">
                <a:latin typeface="Palatino Linotype" pitchFamily="18" charset="0"/>
              </a:rPr>
              <a:t>nanoparticle</a:t>
            </a:r>
            <a:r>
              <a:rPr lang="en-US" dirty="0">
                <a:latin typeface="Palatino Linotype" pitchFamily="18" charset="0"/>
              </a:rPr>
              <a:t>.</a:t>
            </a:r>
          </a:p>
          <a:p>
            <a:pPr>
              <a:lnSpc>
                <a:spcPct val="90000"/>
              </a:lnSpc>
              <a:buFontTx/>
              <a:buChar char="•"/>
            </a:pPr>
            <a:r>
              <a:rPr lang="en-US" dirty="0">
                <a:latin typeface="Palatino Linotype" pitchFamily="18" charset="0"/>
              </a:rPr>
              <a:t> Precipitation of Carbon.</a:t>
            </a:r>
            <a:endParaRPr lang="uk-UA" dirty="0">
              <a:latin typeface="Palatino Linotype" pitchFamily="18" charset="0"/>
            </a:endParaRPr>
          </a:p>
        </p:txBody>
      </p:sp>
    </p:spTree>
    <p:extLst>
      <p:ext uri="{BB962C8B-B14F-4D97-AF65-F5344CB8AC3E}">
        <p14:creationId xmlns:p14="http://schemas.microsoft.com/office/powerpoint/2010/main" val="4200245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7" name="TextBox 6"/>
          <p:cNvSpPr txBox="1"/>
          <p:nvPr/>
        </p:nvSpPr>
        <p:spPr>
          <a:xfrm>
            <a:off x="7659702" y="296475"/>
            <a:ext cx="3666388" cy="430887"/>
          </a:xfrm>
          <a:prstGeom prst="rect">
            <a:avLst/>
          </a:prstGeom>
          <a:noFill/>
        </p:spPr>
        <p:txBody>
          <a:bodyPr wrap="none" rtlCol="0">
            <a:spAutoFit/>
          </a:bodyPr>
          <a:lstStyle/>
          <a:p>
            <a:pPr lvl="0"/>
            <a:r>
              <a:rPr lang="en-US" sz="2200" dirty="0">
                <a:latin typeface="Palatino Linotype" pitchFamily="18" charset="0"/>
              </a:rPr>
              <a:t>Carbon. Fullerenes. General</a:t>
            </a:r>
            <a:endParaRPr lang="sl-SI" sz="2200" dirty="0">
              <a:latin typeface="Palatino Linotype" pitchFamily="18" charset="0"/>
            </a:endParaRPr>
          </a:p>
        </p:txBody>
      </p:sp>
      <p:sp>
        <p:nvSpPr>
          <p:cNvPr id="8" name="Прямоугольник 7"/>
          <p:cNvSpPr/>
          <p:nvPr/>
        </p:nvSpPr>
        <p:spPr>
          <a:xfrm>
            <a:off x="155575" y="1536174"/>
            <a:ext cx="7899046" cy="3785652"/>
          </a:xfrm>
          <a:prstGeom prst="rect">
            <a:avLst/>
          </a:prstGeom>
        </p:spPr>
        <p:txBody>
          <a:bodyPr wrap="square">
            <a:spAutoFit/>
          </a:bodyPr>
          <a:lstStyle/>
          <a:p>
            <a:pPr algn="just"/>
            <a:r>
              <a:rPr lang="en-US" sz="2000" i="1" dirty="0">
                <a:solidFill>
                  <a:srgbClr val="0000FF"/>
                </a:solidFill>
                <a:latin typeface="Palatino Linotype" pitchFamily="18" charset="0"/>
              </a:rPr>
              <a:t>Fullerenes</a:t>
            </a:r>
            <a:r>
              <a:rPr lang="en-US" sz="2000" dirty="0">
                <a:latin typeface="Palatino Linotype" pitchFamily="18" charset="0"/>
              </a:rPr>
              <a:t> consist of 20 hexagonal and 12 pentagonal rings, which form the basis of a closed framework structure with icosahedral symmetry. </a:t>
            </a:r>
          </a:p>
          <a:p>
            <a:pPr algn="just"/>
            <a:r>
              <a:rPr lang="en-US" sz="2000" dirty="0">
                <a:latin typeface="Palatino Linotype" pitchFamily="18" charset="0"/>
              </a:rPr>
              <a:t>Each carbon atom is bonded to three others and is sp</a:t>
            </a:r>
            <a:r>
              <a:rPr lang="en-US" sz="2000" baseline="30000" dirty="0">
                <a:latin typeface="Palatino Linotype" pitchFamily="18" charset="0"/>
              </a:rPr>
              <a:t>2</a:t>
            </a:r>
            <a:r>
              <a:rPr lang="en-US" sz="2000" dirty="0">
                <a:latin typeface="Palatino Linotype" pitchFamily="18" charset="0"/>
              </a:rPr>
              <a:t> hybridized. The C</a:t>
            </a:r>
            <a:r>
              <a:rPr lang="en-US" sz="2000" baseline="-25000" dirty="0">
                <a:latin typeface="Palatino Linotype" pitchFamily="18" charset="0"/>
              </a:rPr>
              <a:t>60</a:t>
            </a:r>
            <a:r>
              <a:rPr lang="en-US" sz="2000" dirty="0">
                <a:latin typeface="Palatino Linotype" pitchFamily="18" charset="0"/>
              </a:rPr>
              <a:t> molecule has two bond lengths - 6:6 ring bonds can be considered "double bonds" and are shorter than the 6:5 bonds.</a:t>
            </a:r>
          </a:p>
          <a:p>
            <a:pPr algn="just"/>
            <a:r>
              <a:rPr lang="en-US" sz="2000" dirty="0">
                <a:latin typeface="Palatino Linotype" pitchFamily="18" charset="0"/>
              </a:rPr>
              <a:t>C</a:t>
            </a:r>
            <a:r>
              <a:rPr lang="en-US" sz="2000" baseline="-25000" dirty="0">
                <a:latin typeface="Palatino Linotype" pitchFamily="18" charset="0"/>
              </a:rPr>
              <a:t>60</a:t>
            </a:r>
            <a:r>
              <a:rPr lang="en-US" sz="2000" dirty="0">
                <a:latin typeface="Palatino Linotype" pitchFamily="18" charset="0"/>
              </a:rPr>
              <a:t> is not "</a:t>
            </a:r>
            <a:r>
              <a:rPr lang="en-US" sz="2000" dirty="0" err="1">
                <a:latin typeface="Palatino Linotype" pitchFamily="18" charset="0"/>
              </a:rPr>
              <a:t>superaromatic</a:t>
            </a:r>
            <a:r>
              <a:rPr lang="en-US" sz="2000" dirty="0">
                <a:latin typeface="Palatino Linotype" pitchFamily="18" charset="0"/>
              </a:rPr>
              <a:t>" as it tends to avoid double bonds in the pentagonal rings, resulting in poor electron delocalization. </a:t>
            </a:r>
          </a:p>
          <a:p>
            <a:pPr algn="just"/>
            <a:r>
              <a:rPr lang="en-US" sz="2000" dirty="0">
                <a:latin typeface="Palatino Linotype" pitchFamily="18" charset="0"/>
              </a:rPr>
              <a:t>As a result, C</a:t>
            </a:r>
            <a:r>
              <a:rPr lang="en-US" sz="2000" baseline="-25000" dirty="0">
                <a:latin typeface="Palatino Linotype" pitchFamily="18" charset="0"/>
              </a:rPr>
              <a:t>60</a:t>
            </a:r>
            <a:r>
              <a:rPr lang="en-US" sz="2000" dirty="0">
                <a:latin typeface="Palatino Linotype" pitchFamily="18" charset="0"/>
              </a:rPr>
              <a:t> behaves like an electron deficient alkene, and reacts readily with electron-rich species. </a:t>
            </a:r>
          </a:p>
          <a:p>
            <a:pPr algn="just"/>
            <a:r>
              <a:rPr lang="en-US" sz="2000" dirty="0">
                <a:latin typeface="Palatino Linotype" pitchFamily="18" charset="0"/>
              </a:rPr>
              <a:t>The geometry and electronic bonding factors in the structure determine the stability of the molecule. </a:t>
            </a:r>
          </a:p>
        </p:txBody>
      </p:sp>
      <p:pic>
        <p:nvPicPr>
          <p:cNvPr id="9" name="Рисунок 8" descr="Buckminsterfullerene_animated.gif"/>
          <p:cNvPicPr>
            <a:picLocks noChangeAspect="1"/>
          </p:cNvPicPr>
          <p:nvPr/>
        </p:nvPicPr>
        <p:blipFill>
          <a:blip r:embed="rId3" cstate="screen"/>
          <a:stretch>
            <a:fillRect/>
          </a:stretch>
        </p:blipFill>
        <p:spPr>
          <a:xfrm>
            <a:off x="8280962" y="2000250"/>
            <a:ext cx="2857500" cy="2857500"/>
          </a:xfrm>
          <a:prstGeom prst="rect">
            <a:avLst/>
          </a:prstGeom>
        </p:spPr>
      </p:pic>
    </p:spTree>
    <p:extLst>
      <p:ext uri="{BB962C8B-B14F-4D97-AF65-F5344CB8AC3E}">
        <p14:creationId xmlns:p14="http://schemas.microsoft.com/office/powerpoint/2010/main" val="4200245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7" name="TextBox 6"/>
          <p:cNvSpPr txBox="1"/>
          <p:nvPr/>
        </p:nvSpPr>
        <p:spPr>
          <a:xfrm>
            <a:off x="7659702" y="296475"/>
            <a:ext cx="3666388" cy="430887"/>
          </a:xfrm>
          <a:prstGeom prst="rect">
            <a:avLst/>
          </a:prstGeom>
          <a:noFill/>
        </p:spPr>
        <p:txBody>
          <a:bodyPr wrap="none" rtlCol="0">
            <a:spAutoFit/>
          </a:bodyPr>
          <a:lstStyle/>
          <a:p>
            <a:pPr lvl="0"/>
            <a:r>
              <a:rPr lang="en-US" sz="2200" dirty="0">
                <a:latin typeface="Palatino Linotype" pitchFamily="18" charset="0"/>
              </a:rPr>
              <a:t>Carbon. Fullerenes. General</a:t>
            </a:r>
            <a:endParaRPr lang="sl-SI" sz="2200" dirty="0">
              <a:latin typeface="Palatino Linotype" pitchFamily="18" charset="0"/>
            </a:endParaRPr>
          </a:p>
        </p:txBody>
      </p:sp>
      <p:pic>
        <p:nvPicPr>
          <p:cNvPr id="10" name="Рисунок 9"/>
          <p:cNvPicPr/>
          <p:nvPr/>
        </p:nvPicPr>
        <p:blipFill>
          <a:blip r:embed="rId3" cstate="screen"/>
          <a:srcRect/>
          <a:stretch>
            <a:fillRect/>
          </a:stretch>
        </p:blipFill>
        <p:spPr bwMode="auto">
          <a:xfrm>
            <a:off x="6234186" y="4943634"/>
            <a:ext cx="4289881" cy="1692145"/>
          </a:xfrm>
          <a:prstGeom prst="rect">
            <a:avLst/>
          </a:prstGeom>
          <a:noFill/>
          <a:ln w="9525">
            <a:noFill/>
            <a:miter lim="800000"/>
            <a:headEnd/>
            <a:tailEnd/>
          </a:ln>
        </p:spPr>
      </p:pic>
      <p:sp>
        <p:nvSpPr>
          <p:cNvPr id="11" name="Прямоугольник 10"/>
          <p:cNvSpPr/>
          <p:nvPr/>
        </p:nvSpPr>
        <p:spPr>
          <a:xfrm>
            <a:off x="7007549" y="6447323"/>
            <a:ext cx="2800767" cy="400110"/>
          </a:xfrm>
          <a:prstGeom prst="rect">
            <a:avLst/>
          </a:prstGeom>
        </p:spPr>
        <p:txBody>
          <a:bodyPr wrap="none">
            <a:spAutoFit/>
          </a:bodyPr>
          <a:lstStyle/>
          <a:p>
            <a:r>
              <a:rPr lang="ru-RU" sz="2000" i="1" dirty="0"/>
              <a:t>С</a:t>
            </a:r>
            <a:r>
              <a:rPr lang="ru-RU" sz="2000" i="1" baseline="-25000" dirty="0"/>
              <a:t>60</a:t>
            </a:r>
            <a:r>
              <a:rPr lang="ru-RU" sz="2000" i="1" dirty="0"/>
              <a:t> </a:t>
            </a:r>
            <a:r>
              <a:rPr lang="en-US" sz="2000" i="1" dirty="0"/>
              <a:t>           	       </a:t>
            </a:r>
            <a:r>
              <a:rPr lang="ru-RU" sz="2000" i="1" dirty="0"/>
              <a:t> С</a:t>
            </a:r>
            <a:r>
              <a:rPr lang="ru-RU" sz="2000" i="1" baseline="-25000" dirty="0"/>
              <a:t>70</a:t>
            </a:r>
            <a:endParaRPr lang="ru-RU" sz="2000" dirty="0"/>
          </a:p>
        </p:txBody>
      </p:sp>
      <p:sp>
        <p:nvSpPr>
          <p:cNvPr id="12" name="Прямоугольник 11"/>
          <p:cNvSpPr/>
          <p:nvPr/>
        </p:nvSpPr>
        <p:spPr>
          <a:xfrm>
            <a:off x="152999" y="875132"/>
            <a:ext cx="6654800" cy="1938992"/>
          </a:xfrm>
          <a:prstGeom prst="rect">
            <a:avLst/>
          </a:prstGeom>
        </p:spPr>
        <p:txBody>
          <a:bodyPr wrap="square">
            <a:spAutoFit/>
          </a:bodyPr>
          <a:lstStyle/>
          <a:p>
            <a:r>
              <a:rPr lang="en-US" sz="2000" i="1" dirty="0">
                <a:solidFill>
                  <a:srgbClr val="0000FF"/>
                </a:solidFill>
                <a:latin typeface="Palatino Linotype" pitchFamily="18" charset="0"/>
              </a:rPr>
              <a:t>Physical properties of C</a:t>
            </a:r>
            <a:r>
              <a:rPr lang="en-US" sz="2000" i="1" baseline="-25000" dirty="0">
                <a:solidFill>
                  <a:srgbClr val="0000FF"/>
                </a:solidFill>
                <a:latin typeface="Palatino Linotype" pitchFamily="18" charset="0"/>
              </a:rPr>
              <a:t>60</a:t>
            </a:r>
            <a:r>
              <a:rPr lang="en-US" sz="2000" i="1" dirty="0">
                <a:solidFill>
                  <a:srgbClr val="0000FF"/>
                </a:solidFill>
                <a:latin typeface="Palatino Linotype" pitchFamily="18" charset="0"/>
              </a:rPr>
              <a:t>:</a:t>
            </a:r>
          </a:p>
          <a:p>
            <a:r>
              <a:rPr lang="en-US" sz="2000" dirty="0">
                <a:latin typeface="Palatino Linotype" pitchFamily="18" charset="0"/>
              </a:rPr>
              <a:t>Density: 1.65 g cm</a:t>
            </a:r>
            <a:r>
              <a:rPr lang="en-US" sz="2000" baseline="30000" dirty="0">
                <a:latin typeface="Palatino Linotype" pitchFamily="18" charset="0"/>
              </a:rPr>
              <a:t>-3</a:t>
            </a:r>
          </a:p>
          <a:p>
            <a:r>
              <a:rPr lang="en-US" sz="2000" dirty="0">
                <a:latin typeface="Palatino Linotype" pitchFamily="18" charset="0"/>
              </a:rPr>
              <a:t>Standard heat of formation: 9.08 kcal mol</a:t>
            </a:r>
            <a:r>
              <a:rPr lang="en-US" sz="2000" baseline="30000" dirty="0">
                <a:latin typeface="Palatino Linotype" pitchFamily="18" charset="0"/>
              </a:rPr>
              <a:t>-1</a:t>
            </a:r>
          </a:p>
          <a:p>
            <a:r>
              <a:rPr lang="en-US" sz="2000" dirty="0">
                <a:latin typeface="Palatino Linotype" pitchFamily="18" charset="0"/>
              </a:rPr>
              <a:t>Boiling point: sublimes at 800 K</a:t>
            </a:r>
          </a:p>
          <a:p>
            <a:r>
              <a:rPr lang="en-US" sz="2000" dirty="0">
                <a:latin typeface="Palatino Linotype" pitchFamily="18" charset="0"/>
              </a:rPr>
              <a:t>Resistivity: 10</a:t>
            </a:r>
            <a:r>
              <a:rPr lang="en-US" sz="2000" baseline="30000" dirty="0">
                <a:latin typeface="Palatino Linotype" pitchFamily="18" charset="0"/>
              </a:rPr>
              <a:t>14</a:t>
            </a:r>
            <a:r>
              <a:rPr lang="en-US" sz="2000" dirty="0">
                <a:latin typeface="Palatino Linotype" pitchFamily="18" charset="0"/>
              </a:rPr>
              <a:t> ohms m</a:t>
            </a:r>
            <a:r>
              <a:rPr lang="en-US" sz="2000" baseline="30000" dirty="0">
                <a:latin typeface="Palatino Linotype" pitchFamily="18" charset="0"/>
              </a:rPr>
              <a:t>-1</a:t>
            </a:r>
          </a:p>
          <a:p>
            <a:r>
              <a:rPr lang="en-US" sz="2000" dirty="0">
                <a:latin typeface="Palatino Linotype" pitchFamily="18" charset="0"/>
              </a:rPr>
              <a:t>Crystal form: hexagonal cubic</a:t>
            </a:r>
          </a:p>
        </p:txBody>
      </p:sp>
      <p:pic>
        <p:nvPicPr>
          <p:cNvPr id="95234" name="Picture 2" descr="BJNANO - Carbon nano-onions (multi-layer fullerenes): chemistry and  applications"/>
          <p:cNvPicPr>
            <a:picLocks noChangeAspect="1" noChangeArrowheads="1"/>
          </p:cNvPicPr>
          <p:nvPr/>
        </p:nvPicPr>
        <p:blipFill>
          <a:blip r:embed="rId4" cstate="print"/>
          <a:srcRect l="33155" r="33867"/>
          <a:stretch>
            <a:fillRect/>
          </a:stretch>
        </p:blipFill>
        <p:spPr bwMode="auto">
          <a:xfrm>
            <a:off x="1144461" y="2891723"/>
            <a:ext cx="2668414" cy="3297125"/>
          </a:xfrm>
          <a:prstGeom prst="rect">
            <a:avLst/>
          </a:prstGeom>
          <a:noFill/>
        </p:spPr>
      </p:pic>
      <p:sp>
        <p:nvSpPr>
          <p:cNvPr id="13" name="Прямоугольник 12"/>
          <p:cNvSpPr/>
          <p:nvPr/>
        </p:nvSpPr>
        <p:spPr>
          <a:xfrm>
            <a:off x="1365703" y="6266447"/>
            <a:ext cx="2225930" cy="369332"/>
          </a:xfrm>
          <a:prstGeom prst="rect">
            <a:avLst/>
          </a:prstGeom>
        </p:spPr>
        <p:txBody>
          <a:bodyPr wrap="none">
            <a:spAutoFit/>
          </a:bodyPr>
          <a:lstStyle/>
          <a:p>
            <a:r>
              <a:rPr lang="en-US" i="1" dirty="0">
                <a:solidFill>
                  <a:srgbClr val="0000FF"/>
                </a:solidFill>
                <a:latin typeface="Palatino Linotype" pitchFamily="18" charset="0"/>
              </a:rPr>
              <a:t>Multi-layer fullerenes</a:t>
            </a:r>
          </a:p>
        </p:txBody>
      </p:sp>
      <p:pic>
        <p:nvPicPr>
          <p:cNvPr id="2" name="Picture 1" descr="A group of colored containers&#10;&#10;Description automatically generated">
            <a:extLst>
              <a:ext uri="{FF2B5EF4-FFF2-40B4-BE49-F238E27FC236}">
                <a16:creationId xmlns:a16="http://schemas.microsoft.com/office/drawing/2014/main" id="{399E0C43-5CEC-27D1-8DD0-BD2380E5CD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71596" y="727362"/>
            <a:ext cx="6120765" cy="2465070"/>
          </a:xfrm>
          <a:prstGeom prst="rect">
            <a:avLst/>
          </a:prstGeom>
          <a:noFill/>
          <a:ln>
            <a:noFill/>
          </a:ln>
        </p:spPr>
      </p:pic>
      <p:sp>
        <p:nvSpPr>
          <p:cNvPr id="4" name="TextBox 3">
            <a:extLst>
              <a:ext uri="{FF2B5EF4-FFF2-40B4-BE49-F238E27FC236}">
                <a16:creationId xmlns:a16="http://schemas.microsoft.com/office/drawing/2014/main" id="{C9E4D561-5272-6E6E-3A2A-03BE7CA9F5BC}"/>
              </a:ext>
            </a:extLst>
          </p:cNvPr>
          <p:cNvSpPr txBox="1"/>
          <p:nvPr/>
        </p:nvSpPr>
        <p:spPr>
          <a:xfrm>
            <a:off x="4468483" y="3235812"/>
            <a:ext cx="6943891" cy="1661930"/>
          </a:xfrm>
          <a:prstGeom prst="rect">
            <a:avLst/>
          </a:prstGeom>
          <a:noFill/>
        </p:spPr>
        <p:txBody>
          <a:bodyPr wrap="square">
            <a:spAutoFit/>
          </a:bodyPr>
          <a:lstStyle/>
          <a:p>
            <a:pPr algn="just">
              <a:lnSpc>
                <a:spcPct val="107000"/>
              </a:lnSpc>
              <a:spcAft>
                <a:spcPts val="800"/>
              </a:spcAft>
            </a:pPr>
            <a:r>
              <a:rPr lang="en-US" sz="1600" i="1" dirty="0">
                <a:effectLst/>
                <a:latin typeface="Palatino Linotype" panose="02040502050505030304" pitchFamily="18" charset="0"/>
                <a:ea typeface="Calibri" panose="020F0502020204030204" pitchFamily="34" charset="0"/>
                <a:cs typeface="Arial" panose="020B0604020202020204" pitchFamily="34" charset="0"/>
              </a:rPr>
              <a:t>The absorption spectra of the fullerenes change as the size of the conjugated system increases: with slight variations depending on solvent, solutions of C60 are an intense purple color (a), C70 red like wine (b) and C84 a green-yellow (c) (all solutions are in toluene). The gap between the highest occupied molecular orbital and the lowest unoccupied molecular orbital decreases with increasing cage size leading to optical absorptions of lower energy, i.e., longer wavelength</a:t>
            </a:r>
            <a:endParaRPr lang="uk-UA" sz="1600" dirty="0">
              <a:effectLst/>
              <a:latin typeface="Palatino Linotype" panose="0204050205050503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98296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8" name="TextBox 7"/>
          <p:cNvSpPr txBox="1"/>
          <p:nvPr/>
        </p:nvSpPr>
        <p:spPr>
          <a:xfrm>
            <a:off x="7135267" y="296475"/>
            <a:ext cx="3863558" cy="430887"/>
          </a:xfrm>
          <a:prstGeom prst="rect">
            <a:avLst/>
          </a:prstGeom>
          <a:noFill/>
        </p:spPr>
        <p:txBody>
          <a:bodyPr wrap="none" rtlCol="0">
            <a:spAutoFit/>
          </a:bodyPr>
          <a:lstStyle/>
          <a:p>
            <a:pPr lvl="0"/>
            <a:r>
              <a:rPr lang="en-US" sz="2200" dirty="0">
                <a:latin typeface="Palatino Linotype" pitchFamily="18" charset="0"/>
              </a:rPr>
              <a:t>Carbon. Fullerenes. Synthesis</a:t>
            </a:r>
            <a:endParaRPr lang="sl-SI" sz="2200" dirty="0">
              <a:latin typeface="Palatino Linotype" pitchFamily="18" charset="0"/>
            </a:endParaRPr>
          </a:p>
        </p:txBody>
      </p:sp>
      <p:sp>
        <p:nvSpPr>
          <p:cNvPr id="7" name="Прямоугольник 6"/>
          <p:cNvSpPr/>
          <p:nvPr/>
        </p:nvSpPr>
        <p:spPr>
          <a:xfrm>
            <a:off x="5029200" y="1191736"/>
            <a:ext cx="6096000" cy="2862322"/>
          </a:xfrm>
          <a:prstGeom prst="rect">
            <a:avLst/>
          </a:prstGeom>
        </p:spPr>
        <p:txBody>
          <a:bodyPr>
            <a:spAutoFit/>
          </a:bodyPr>
          <a:lstStyle/>
          <a:p>
            <a:pPr algn="just"/>
            <a:r>
              <a:rPr lang="en-US" i="1" dirty="0">
                <a:solidFill>
                  <a:srgbClr val="0000FF"/>
                </a:solidFill>
                <a:latin typeface="Palatino Linotype" pitchFamily="18" charset="0"/>
              </a:rPr>
              <a:t>Electric arc discharge method </a:t>
            </a:r>
            <a:r>
              <a:rPr lang="en-US" dirty="0">
                <a:latin typeface="Palatino Linotype" pitchFamily="18" charset="0"/>
              </a:rPr>
              <a:t>for the production of fullerenes is based on the evaporation of graphite electrodes in a low-pressure helium atmosphere by passing an electrical current through the electrodes, resulting in an arc that produces carbon black containing fullerenes.</a:t>
            </a:r>
          </a:p>
          <a:p>
            <a:pPr algn="just"/>
            <a:r>
              <a:rPr lang="en-US" dirty="0">
                <a:latin typeface="Palatino Linotype" pitchFamily="18" charset="0"/>
              </a:rPr>
              <a:t>These methods usually lead to the production of various fullerenes in various mixtures and other forms of carbon. So, the fullerenes are mainly extracted from the soot using appropriate organic solvents.</a:t>
            </a:r>
            <a:endParaRPr lang="uk-UA" dirty="0">
              <a:latin typeface="Palatino Linotype" pitchFamily="18" charset="0"/>
            </a:endParaRPr>
          </a:p>
        </p:txBody>
      </p:sp>
      <p:pic>
        <p:nvPicPr>
          <p:cNvPr id="92164" name="Picture 4" descr="Clusters of Fullerenes: Structures and Dynamics | The Journal of Physical  Chemistry A"/>
          <p:cNvPicPr>
            <a:picLocks noChangeAspect="1" noChangeArrowheads="1"/>
          </p:cNvPicPr>
          <p:nvPr/>
        </p:nvPicPr>
        <p:blipFill>
          <a:blip r:embed="rId3" cstate="print"/>
          <a:srcRect/>
          <a:stretch>
            <a:fillRect/>
          </a:stretch>
        </p:blipFill>
        <p:spPr bwMode="auto">
          <a:xfrm>
            <a:off x="0" y="4028648"/>
            <a:ext cx="4829234" cy="2527300"/>
          </a:xfrm>
          <a:prstGeom prst="rect">
            <a:avLst/>
          </a:prstGeom>
          <a:noFill/>
        </p:spPr>
      </p:pic>
      <p:sp>
        <p:nvSpPr>
          <p:cNvPr id="10" name="Прямоугольник 9"/>
          <p:cNvSpPr/>
          <p:nvPr/>
        </p:nvSpPr>
        <p:spPr>
          <a:xfrm>
            <a:off x="4584700" y="4138136"/>
            <a:ext cx="6794500" cy="2308324"/>
          </a:xfrm>
          <a:prstGeom prst="rect">
            <a:avLst/>
          </a:prstGeom>
        </p:spPr>
        <p:txBody>
          <a:bodyPr wrap="square">
            <a:spAutoFit/>
          </a:bodyPr>
          <a:lstStyle/>
          <a:p>
            <a:r>
              <a:rPr lang="en-US" dirty="0">
                <a:latin typeface="Palatino Linotype" pitchFamily="18" charset="0"/>
              </a:rPr>
              <a:t>During the synthesis, not individual fullerenes are obtained, but their aggregates. </a:t>
            </a:r>
          </a:p>
          <a:p>
            <a:r>
              <a:rPr lang="en-US" dirty="0">
                <a:latin typeface="Palatino Linotype" pitchFamily="18" charset="0"/>
              </a:rPr>
              <a:t>The reason is that the system reduces the excess surface energy, which is proportional to the surface area of the material. </a:t>
            </a:r>
          </a:p>
          <a:p>
            <a:r>
              <a:rPr lang="en-US" dirty="0">
                <a:latin typeface="Palatino Linotype" pitchFamily="18" charset="0"/>
              </a:rPr>
              <a:t>The specific surface area can be very large for carbon nanomaterials -    up to 2500 m</a:t>
            </a:r>
            <a:r>
              <a:rPr lang="en-US" baseline="30000" dirty="0">
                <a:latin typeface="Palatino Linotype" pitchFamily="18" charset="0"/>
              </a:rPr>
              <a:t>2</a:t>
            </a:r>
            <a:r>
              <a:rPr lang="en-US" dirty="0">
                <a:latin typeface="Palatino Linotype" pitchFamily="18" charset="0"/>
              </a:rPr>
              <a:t>/g for </a:t>
            </a:r>
            <a:r>
              <a:rPr lang="en-US" i="1" dirty="0">
                <a:solidFill>
                  <a:srgbClr val="0000FF"/>
                </a:solidFill>
                <a:latin typeface="Palatino Linotype" pitchFamily="18" charset="0"/>
              </a:rPr>
              <a:t>graphene</a:t>
            </a:r>
            <a:r>
              <a:rPr lang="en-US" dirty="0">
                <a:latin typeface="Palatino Linotype" pitchFamily="18" charset="0"/>
              </a:rPr>
              <a:t>, </a:t>
            </a:r>
          </a:p>
          <a:p>
            <a:r>
              <a:rPr lang="en-US" dirty="0">
                <a:latin typeface="Palatino Linotype" pitchFamily="18" charset="0"/>
              </a:rPr>
              <a:t>		up to 700 m</a:t>
            </a:r>
            <a:r>
              <a:rPr lang="en-US" baseline="30000" dirty="0">
                <a:latin typeface="Palatino Linotype" pitchFamily="18" charset="0"/>
              </a:rPr>
              <a:t>2</a:t>
            </a:r>
            <a:r>
              <a:rPr lang="en-US" dirty="0">
                <a:latin typeface="Palatino Linotype" pitchFamily="18" charset="0"/>
              </a:rPr>
              <a:t>/g for </a:t>
            </a:r>
            <a:r>
              <a:rPr lang="en-US" i="1" dirty="0">
                <a:solidFill>
                  <a:srgbClr val="0000FF"/>
                </a:solidFill>
                <a:latin typeface="Palatino Linotype" pitchFamily="18" charset="0"/>
              </a:rPr>
              <a:t>fullerenes</a:t>
            </a:r>
            <a:r>
              <a:rPr lang="en-US" dirty="0">
                <a:latin typeface="Palatino Linotype" pitchFamily="18" charset="0"/>
              </a:rPr>
              <a:t> and </a:t>
            </a:r>
          </a:p>
          <a:p>
            <a:r>
              <a:rPr lang="en-US" dirty="0">
                <a:latin typeface="Palatino Linotype" pitchFamily="18" charset="0"/>
              </a:rPr>
              <a:t>		up to 3500 m</a:t>
            </a:r>
            <a:r>
              <a:rPr lang="en-US" baseline="30000" dirty="0">
                <a:latin typeface="Palatino Linotype" pitchFamily="18" charset="0"/>
              </a:rPr>
              <a:t>2</a:t>
            </a:r>
            <a:r>
              <a:rPr lang="en-US" dirty="0">
                <a:latin typeface="Palatino Linotype" pitchFamily="18" charset="0"/>
              </a:rPr>
              <a:t>/g for</a:t>
            </a:r>
            <a:r>
              <a:rPr lang="en-US" i="1" dirty="0">
                <a:solidFill>
                  <a:srgbClr val="0000FF"/>
                </a:solidFill>
                <a:latin typeface="Palatino Linotype" pitchFamily="18" charset="0"/>
              </a:rPr>
              <a:t> microporous </a:t>
            </a:r>
            <a:r>
              <a:rPr lang="en-US" dirty="0">
                <a:latin typeface="Palatino Linotype" pitchFamily="18" charset="0"/>
              </a:rPr>
              <a:t>carbon</a:t>
            </a:r>
            <a:endParaRPr lang="uk-UA" dirty="0">
              <a:latin typeface="Palatino Linotype" pitchFamily="18" charset="0"/>
            </a:endParaRPr>
          </a:p>
        </p:txBody>
      </p:sp>
      <p:pic>
        <p:nvPicPr>
          <p:cNvPr id="2" name="Picture 1" descr="Figure 7: Schematic representation of the fullerene production by electric arc discharge method.">
            <a:extLst>
              <a:ext uri="{FF2B5EF4-FFF2-40B4-BE49-F238E27FC236}">
                <a16:creationId xmlns:a16="http://schemas.microsoft.com/office/drawing/2014/main" id="{451D627B-C4A2-954C-4C35-DA6DE3E018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1754"/>
            <a:ext cx="5029200" cy="3672114"/>
          </a:xfrm>
          <a:prstGeom prst="rect">
            <a:avLst/>
          </a:prstGeom>
          <a:noFill/>
          <a:ln>
            <a:noFill/>
          </a:ln>
        </p:spPr>
      </p:pic>
    </p:spTree>
    <p:extLst>
      <p:ext uri="{BB962C8B-B14F-4D97-AF65-F5344CB8AC3E}">
        <p14:creationId xmlns:p14="http://schemas.microsoft.com/office/powerpoint/2010/main" val="4200245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8" name="TextBox 7"/>
          <p:cNvSpPr txBox="1"/>
          <p:nvPr/>
        </p:nvSpPr>
        <p:spPr>
          <a:xfrm>
            <a:off x="8292600" y="306708"/>
            <a:ext cx="3191899" cy="430887"/>
          </a:xfrm>
          <a:prstGeom prst="rect">
            <a:avLst/>
          </a:prstGeom>
          <a:noFill/>
        </p:spPr>
        <p:txBody>
          <a:bodyPr wrap="none" rtlCol="0">
            <a:spAutoFit/>
          </a:bodyPr>
          <a:lstStyle/>
          <a:p>
            <a:pPr lvl="0"/>
            <a:r>
              <a:rPr lang="en-US" sz="2200" dirty="0">
                <a:latin typeface="Palatino Linotype" pitchFamily="18" charset="0"/>
              </a:rPr>
              <a:t>Carbon Nanostructures </a:t>
            </a:r>
            <a:endParaRPr lang="sl-SI" sz="2200" dirty="0">
              <a:latin typeface="Palatino Linotype" pitchFamily="18" charset="0"/>
            </a:endParaRPr>
          </a:p>
        </p:txBody>
      </p:sp>
      <p:pic>
        <p:nvPicPr>
          <p:cNvPr id="3" name="Picture 2" descr="A diagram of a graphing model&#10;&#10;Description automatically generated with medium confidence">
            <a:extLst>
              <a:ext uri="{FF2B5EF4-FFF2-40B4-BE49-F238E27FC236}">
                <a16:creationId xmlns:a16="http://schemas.microsoft.com/office/drawing/2014/main" id="{CCC9152B-E097-3440-8599-4EF5E59677B9}"/>
              </a:ext>
            </a:extLst>
          </p:cNvPr>
          <p:cNvPicPr>
            <a:picLocks noChangeAspect="1"/>
          </p:cNvPicPr>
          <p:nvPr/>
        </p:nvPicPr>
        <p:blipFill>
          <a:blip r:embed="rId3"/>
          <a:stretch>
            <a:fillRect/>
          </a:stretch>
        </p:blipFill>
        <p:spPr>
          <a:xfrm>
            <a:off x="155575" y="1217293"/>
            <a:ext cx="11258392" cy="3931502"/>
          </a:xfrm>
          <a:prstGeom prst="rect">
            <a:avLst/>
          </a:prstGeom>
        </p:spPr>
      </p:pic>
      <p:sp>
        <p:nvSpPr>
          <p:cNvPr id="5" name="TextBox 4">
            <a:extLst>
              <a:ext uri="{FF2B5EF4-FFF2-40B4-BE49-F238E27FC236}">
                <a16:creationId xmlns:a16="http://schemas.microsoft.com/office/drawing/2014/main" id="{7556563E-59D4-2818-E123-3E69F4D779FC}"/>
              </a:ext>
            </a:extLst>
          </p:cNvPr>
          <p:cNvSpPr txBox="1"/>
          <p:nvPr/>
        </p:nvSpPr>
        <p:spPr>
          <a:xfrm>
            <a:off x="2876799" y="5295165"/>
            <a:ext cx="6093994" cy="646331"/>
          </a:xfrm>
          <a:prstGeom prst="rect">
            <a:avLst/>
          </a:prstGeom>
          <a:noFill/>
        </p:spPr>
        <p:txBody>
          <a:bodyPr wrap="square">
            <a:spAutoFit/>
          </a:bodyPr>
          <a:lstStyle/>
          <a:p>
            <a:r>
              <a:rPr lang="en-US" sz="1800" b="0" i="1" dirty="0">
                <a:solidFill>
                  <a:srgbClr val="242021"/>
                </a:solidFill>
                <a:effectLst/>
                <a:latin typeface="AdvOTd3a5f740"/>
              </a:rPr>
              <a:t>Di</a:t>
            </a:r>
            <a:r>
              <a:rPr lang="en-US" sz="1800" b="0" i="1" dirty="0">
                <a:solidFill>
                  <a:srgbClr val="242021"/>
                </a:solidFill>
                <a:effectLst/>
                <a:latin typeface="AdvOTd3a5f740+fb"/>
              </a:rPr>
              <a:t>ff</a:t>
            </a:r>
            <a:r>
              <a:rPr lang="en-US" sz="1800" b="0" i="1" dirty="0">
                <a:solidFill>
                  <a:srgbClr val="242021"/>
                </a:solidFill>
                <a:effectLst/>
                <a:latin typeface="AdvOTd3a5f740"/>
              </a:rPr>
              <a:t>erent CNMs and their physical and chemical properties</a:t>
            </a:r>
            <a:r>
              <a:rPr lang="en-US" i="1" dirty="0"/>
              <a:t> </a:t>
            </a:r>
            <a:br>
              <a:rPr lang="en-US" i="1" dirty="0"/>
            </a:br>
            <a:endParaRPr lang="uk-UA" i="1" dirty="0"/>
          </a:p>
        </p:txBody>
      </p:sp>
    </p:spTree>
    <p:extLst>
      <p:ext uri="{BB962C8B-B14F-4D97-AF65-F5344CB8AC3E}">
        <p14:creationId xmlns:p14="http://schemas.microsoft.com/office/powerpoint/2010/main" val="2385012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carbon nanomaterials&#10;&#10;Description automatically generated">
            <a:extLst>
              <a:ext uri="{FF2B5EF4-FFF2-40B4-BE49-F238E27FC236}">
                <a16:creationId xmlns:a16="http://schemas.microsoft.com/office/drawing/2014/main" id="{3E45B1A4-B226-1A2C-429D-FA4B00630E67}"/>
              </a:ext>
            </a:extLst>
          </p:cNvPr>
          <p:cNvPicPr>
            <a:picLocks noChangeAspect="1"/>
          </p:cNvPicPr>
          <p:nvPr/>
        </p:nvPicPr>
        <p:blipFill>
          <a:blip r:embed="rId3"/>
          <a:stretch>
            <a:fillRect/>
          </a:stretch>
        </p:blipFill>
        <p:spPr>
          <a:xfrm>
            <a:off x="530619" y="577734"/>
            <a:ext cx="10317962" cy="6280266"/>
          </a:xfrm>
          <a:prstGeom prst="rect">
            <a:avLst/>
          </a:prstGeom>
        </p:spPr>
      </p:pic>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8" name="TextBox 7"/>
          <p:cNvSpPr txBox="1"/>
          <p:nvPr/>
        </p:nvSpPr>
        <p:spPr>
          <a:xfrm>
            <a:off x="6876475" y="267164"/>
            <a:ext cx="4757456" cy="430887"/>
          </a:xfrm>
          <a:prstGeom prst="rect">
            <a:avLst/>
          </a:prstGeom>
          <a:noFill/>
        </p:spPr>
        <p:txBody>
          <a:bodyPr wrap="none" rtlCol="0">
            <a:spAutoFit/>
          </a:bodyPr>
          <a:lstStyle/>
          <a:p>
            <a:pPr lvl="0"/>
            <a:r>
              <a:rPr lang="en-US" sz="2200" dirty="0">
                <a:latin typeface="Palatino Linotype" pitchFamily="18" charset="0"/>
              </a:rPr>
              <a:t>Carbon Nanomaterials. Applications</a:t>
            </a:r>
            <a:endParaRPr lang="sl-SI" sz="2200" dirty="0">
              <a:latin typeface="Palatino Linotype" pitchFamily="18" charset="0"/>
            </a:endParaRPr>
          </a:p>
        </p:txBody>
      </p:sp>
    </p:spTree>
    <p:extLst>
      <p:ext uri="{BB962C8B-B14F-4D97-AF65-F5344CB8AC3E}">
        <p14:creationId xmlns:p14="http://schemas.microsoft.com/office/powerpoint/2010/main" val="952978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2" name="TextBox 1">
            <a:extLst>
              <a:ext uri="{FF2B5EF4-FFF2-40B4-BE49-F238E27FC236}">
                <a16:creationId xmlns:a16="http://schemas.microsoft.com/office/drawing/2014/main" id="{F4381424-EE88-B9EA-AEBD-960DEE47A735}"/>
              </a:ext>
            </a:extLst>
          </p:cNvPr>
          <p:cNvSpPr txBox="1"/>
          <p:nvPr/>
        </p:nvSpPr>
        <p:spPr>
          <a:xfrm>
            <a:off x="6876475" y="267164"/>
            <a:ext cx="4757456" cy="430887"/>
          </a:xfrm>
          <a:prstGeom prst="rect">
            <a:avLst/>
          </a:prstGeom>
          <a:noFill/>
        </p:spPr>
        <p:txBody>
          <a:bodyPr wrap="none" rtlCol="0">
            <a:spAutoFit/>
          </a:bodyPr>
          <a:lstStyle/>
          <a:p>
            <a:pPr lvl="0"/>
            <a:r>
              <a:rPr lang="en-US" sz="2200" dirty="0">
                <a:latin typeface="Palatino Linotype" pitchFamily="18" charset="0"/>
              </a:rPr>
              <a:t>Carbon Nanomaterials. Applications</a:t>
            </a:r>
            <a:endParaRPr lang="sl-SI" sz="2200" dirty="0">
              <a:latin typeface="Palatino Linotype" pitchFamily="18" charset="0"/>
            </a:endParaRPr>
          </a:p>
        </p:txBody>
      </p:sp>
      <p:pic>
        <p:nvPicPr>
          <p:cNvPr id="3" name="Picture 2" descr="A diagram of a graph&#10;&#10;Description automatically generated">
            <a:extLst>
              <a:ext uri="{FF2B5EF4-FFF2-40B4-BE49-F238E27FC236}">
                <a16:creationId xmlns:a16="http://schemas.microsoft.com/office/drawing/2014/main" id="{8A6A8ED1-DE15-97C0-C097-1B1F371B4CAB}"/>
              </a:ext>
            </a:extLst>
          </p:cNvPr>
          <p:cNvPicPr>
            <a:picLocks noChangeAspect="1"/>
          </p:cNvPicPr>
          <p:nvPr/>
        </p:nvPicPr>
        <p:blipFill>
          <a:blip r:embed="rId3"/>
          <a:stretch>
            <a:fillRect/>
          </a:stretch>
        </p:blipFill>
        <p:spPr>
          <a:xfrm>
            <a:off x="4462835" y="1482046"/>
            <a:ext cx="7729165" cy="2613274"/>
          </a:xfrm>
          <a:prstGeom prst="rect">
            <a:avLst/>
          </a:prstGeom>
        </p:spPr>
      </p:pic>
      <p:sp>
        <p:nvSpPr>
          <p:cNvPr id="8" name="TextBox 7">
            <a:extLst>
              <a:ext uri="{FF2B5EF4-FFF2-40B4-BE49-F238E27FC236}">
                <a16:creationId xmlns:a16="http://schemas.microsoft.com/office/drawing/2014/main" id="{95CD12C3-A948-E007-9AAD-711675B6DD32}"/>
              </a:ext>
            </a:extLst>
          </p:cNvPr>
          <p:cNvSpPr txBox="1"/>
          <p:nvPr/>
        </p:nvSpPr>
        <p:spPr>
          <a:xfrm>
            <a:off x="155575" y="4769365"/>
            <a:ext cx="11298488" cy="1265090"/>
          </a:xfrm>
          <a:prstGeom prst="rect">
            <a:avLst/>
          </a:prstGeom>
          <a:noFill/>
        </p:spPr>
        <p:txBody>
          <a:bodyPr wrap="square">
            <a:spAutoFit/>
          </a:bodyPr>
          <a:lstStyle/>
          <a:p>
            <a:pPr algn="just">
              <a:lnSpc>
                <a:spcPct val="107000"/>
              </a:lnSpc>
              <a:spcAft>
                <a:spcPts val="800"/>
              </a:spcAft>
            </a:pPr>
            <a:r>
              <a:rPr lang="en-US" sz="1800" b="0" i="1" dirty="0">
                <a:solidFill>
                  <a:srgbClr val="000000"/>
                </a:solidFill>
                <a:effectLst/>
                <a:latin typeface="PalatinoLinotype-Roman"/>
                <a:ea typeface="Calibri" panose="020F0502020204030204" pitchFamily="34" charset="0"/>
                <a:cs typeface="Arial" panose="020B0604020202020204" pitchFamily="34" charset="0"/>
              </a:rPr>
              <a:t>Electrochemical and Electronic CNT biosensors for Cancer Detection. (A) Schematic illustration of the folic acid-targeted </a:t>
            </a:r>
            <a:r>
              <a:rPr lang="en-US" sz="1800" b="0" i="1" dirty="0" err="1">
                <a:solidFill>
                  <a:srgbClr val="000000"/>
                </a:solidFill>
                <a:effectLst/>
                <a:latin typeface="PalatinoLinotype-Roman"/>
                <a:ea typeface="Calibri" panose="020F0502020204030204" pitchFamily="34" charset="0"/>
                <a:cs typeface="Arial" panose="020B0604020202020204" pitchFamily="34" charset="0"/>
              </a:rPr>
              <a:t>cytosensing</a:t>
            </a:r>
            <a:r>
              <a:rPr lang="en-US" sz="1800" b="0" i="1" dirty="0">
                <a:solidFill>
                  <a:srgbClr val="000000"/>
                </a:solidFill>
                <a:effectLst/>
                <a:latin typeface="PalatinoLinotype-Roman"/>
                <a:ea typeface="Calibri" panose="020F0502020204030204" pitchFamily="34" charset="0"/>
                <a:cs typeface="Arial" panose="020B0604020202020204" pitchFamily="34" charset="0"/>
              </a:rPr>
              <a:t> strategy for an enhanced electrochemical detection of cancer cells using polydopamine-coated carbon nanotubes. (B) Schematic representation of an electrochemical DNA biosensor for cancer detection based on gold nanoparticles/aligned CNTs.</a:t>
            </a:r>
            <a:endParaRPr lang="uk-UA"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descr="A diagram of different types of nanomaterials&#10;&#10;Description automatically generated">
            <a:extLst>
              <a:ext uri="{FF2B5EF4-FFF2-40B4-BE49-F238E27FC236}">
                <a16:creationId xmlns:a16="http://schemas.microsoft.com/office/drawing/2014/main" id="{9E1FA35D-BC11-9D7F-C2FF-2DE5819B068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82607"/>
            <a:ext cx="4705496" cy="4180222"/>
          </a:xfrm>
          <a:prstGeom prst="rect">
            <a:avLst/>
          </a:prstGeom>
          <a:noFill/>
          <a:ln>
            <a:noFill/>
          </a:ln>
        </p:spPr>
      </p:pic>
    </p:spTree>
    <p:extLst>
      <p:ext uri="{BB962C8B-B14F-4D97-AF65-F5344CB8AC3E}">
        <p14:creationId xmlns:p14="http://schemas.microsoft.com/office/powerpoint/2010/main" val="1676600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356600" y="279400"/>
            <a:ext cx="2561342" cy="430887"/>
          </a:xfrm>
          <a:prstGeom prst="rect">
            <a:avLst/>
          </a:prstGeom>
          <a:noFill/>
        </p:spPr>
        <p:txBody>
          <a:bodyPr wrap="none" rtlCol="0">
            <a:spAutoFit/>
          </a:bodyPr>
          <a:lstStyle/>
          <a:p>
            <a:r>
              <a:rPr lang="en-US" sz="2200" dirty="0">
                <a:latin typeface="Palatino Linotype" pitchFamily="18" charset="0"/>
              </a:rPr>
              <a:t>Carbon. Allotropes</a:t>
            </a:r>
            <a:endParaRPr lang="uk-UA" sz="2200" dirty="0">
              <a:latin typeface="Palatino Linotype" pitchFamily="18" charset="0"/>
            </a:endParaRPr>
          </a:p>
        </p:txBody>
      </p:sp>
      <p:sp>
        <p:nvSpPr>
          <p:cNvPr id="8" name="Прямоугольник 7"/>
          <p:cNvSpPr/>
          <p:nvPr/>
        </p:nvSpPr>
        <p:spPr>
          <a:xfrm>
            <a:off x="419100" y="972741"/>
            <a:ext cx="10718800" cy="5109091"/>
          </a:xfrm>
          <a:prstGeom prst="rect">
            <a:avLst/>
          </a:prstGeom>
        </p:spPr>
        <p:txBody>
          <a:bodyPr wrap="square">
            <a:spAutoFit/>
          </a:bodyPr>
          <a:lstStyle/>
          <a:p>
            <a:r>
              <a:rPr lang="en-US" i="1" dirty="0">
                <a:solidFill>
                  <a:srgbClr val="FF0000"/>
                </a:solidFill>
                <a:latin typeface="Palatino Linotype" pitchFamily="18" charset="0"/>
              </a:rPr>
              <a:t>Allotropy</a:t>
            </a:r>
            <a:r>
              <a:rPr lang="en-US" dirty="0">
                <a:latin typeface="Palatino Linotype" pitchFamily="18" charset="0"/>
              </a:rPr>
              <a:t> is the property of certain chemical elements to exist in two or more distinct forms (phases), known as elemental allotropes. </a:t>
            </a:r>
          </a:p>
          <a:p>
            <a:r>
              <a:rPr lang="en-US" dirty="0">
                <a:solidFill>
                  <a:srgbClr val="0000FF"/>
                </a:solidFill>
                <a:latin typeface="Palatino Linotype" pitchFamily="18" charset="0"/>
              </a:rPr>
              <a:t>Allotropes have different structure</a:t>
            </a:r>
            <a:r>
              <a:rPr lang="en-US" dirty="0">
                <a:latin typeface="Palatino Linotype" pitchFamily="18" charset="0"/>
              </a:rPr>
              <a:t>: the atoms of the same element are bonded together in different ways.</a:t>
            </a:r>
          </a:p>
          <a:p>
            <a:pPr marL="177800" indent="-177800"/>
            <a:r>
              <a:rPr lang="en-US" i="1" dirty="0">
                <a:solidFill>
                  <a:srgbClr val="FF0000"/>
                </a:solidFill>
                <a:latin typeface="Palatino Linotype" pitchFamily="18" charset="0"/>
              </a:rPr>
              <a:t>The allotropes of carbon include: </a:t>
            </a:r>
          </a:p>
          <a:p>
            <a:pPr marL="177800"/>
            <a:r>
              <a:rPr lang="en-US" sz="2000" b="1" i="1" dirty="0">
                <a:solidFill>
                  <a:srgbClr val="0000FF"/>
                </a:solidFill>
                <a:latin typeface="Palatino Linotype" pitchFamily="18" charset="0"/>
              </a:rPr>
              <a:t>diamond</a:t>
            </a:r>
            <a:endParaRPr lang="en-US" sz="2000" b="1" dirty="0">
              <a:latin typeface="Palatino Linotype" pitchFamily="18" charset="0"/>
            </a:endParaRPr>
          </a:p>
          <a:p>
            <a:pPr marL="177800"/>
            <a:r>
              <a:rPr lang="en-US" sz="2000" b="1" i="1" dirty="0">
                <a:solidFill>
                  <a:srgbClr val="0000FF"/>
                </a:solidFill>
                <a:latin typeface="Palatino Linotype" pitchFamily="18" charset="0"/>
              </a:rPr>
              <a:t>graphite</a:t>
            </a:r>
            <a:endParaRPr lang="en-US" sz="2000" b="1" dirty="0">
              <a:latin typeface="Palatino Linotype" pitchFamily="18" charset="0"/>
            </a:endParaRPr>
          </a:p>
          <a:p>
            <a:pPr marL="177800"/>
            <a:r>
              <a:rPr lang="en-US" sz="2000" b="1" i="1" dirty="0">
                <a:solidFill>
                  <a:srgbClr val="0000FF"/>
                </a:solidFill>
                <a:latin typeface="Palatino Linotype" pitchFamily="18" charset="0"/>
              </a:rPr>
              <a:t>graphene</a:t>
            </a:r>
            <a:endParaRPr lang="en-US" sz="2000" b="1" dirty="0">
              <a:latin typeface="Palatino Linotype" pitchFamily="18" charset="0"/>
            </a:endParaRPr>
          </a:p>
          <a:p>
            <a:pPr marL="177800"/>
            <a:r>
              <a:rPr lang="en-US" sz="2000" b="1" i="1" dirty="0">
                <a:solidFill>
                  <a:srgbClr val="0000FF"/>
                </a:solidFill>
                <a:latin typeface="Palatino Linotype" pitchFamily="18" charset="0"/>
              </a:rPr>
              <a:t>fullerenes</a:t>
            </a:r>
            <a:endParaRPr lang="en-US" sz="2000" b="1" dirty="0">
              <a:latin typeface="Palatino Linotype" pitchFamily="18" charset="0"/>
            </a:endParaRPr>
          </a:p>
          <a:p>
            <a:pPr marL="177800"/>
            <a:r>
              <a:rPr lang="en-US" sz="2000" b="1" i="1" dirty="0">
                <a:solidFill>
                  <a:srgbClr val="0000FF"/>
                </a:solidFill>
                <a:latin typeface="Palatino Linotype" pitchFamily="18" charset="0"/>
              </a:rPr>
              <a:t>carbon </a:t>
            </a:r>
            <a:r>
              <a:rPr lang="en-US" sz="2000" b="1" i="1" dirty="0" err="1">
                <a:solidFill>
                  <a:srgbClr val="0000FF"/>
                </a:solidFill>
                <a:latin typeface="Palatino Linotype" pitchFamily="18" charset="0"/>
              </a:rPr>
              <a:t>nanotubes</a:t>
            </a:r>
            <a:endParaRPr lang="uk-UA" sz="2000" b="1" i="1" dirty="0">
              <a:solidFill>
                <a:srgbClr val="0000FF"/>
              </a:solidFill>
              <a:latin typeface="Palatino Linotype" pitchFamily="18" charset="0"/>
            </a:endParaRPr>
          </a:p>
          <a:p>
            <a:pPr marL="177800"/>
            <a:r>
              <a:rPr lang="en-US" sz="2000" b="1" i="1" dirty="0">
                <a:solidFill>
                  <a:srgbClr val="0000FF"/>
                </a:solidFill>
                <a:latin typeface="Palatino Linotype" pitchFamily="18" charset="0"/>
              </a:rPr>
              <a:t>Q-carbon </a:t>
            </a:r>
            <a:endParaRPr lang="uk-UA" sz="2000" b="1" i="1" dirty="0">
              <a:solidFill>
                <a:srgbClr val="0000FF"/>
              </a:solidFill>
              <a:latin typeface="Palatino Linotype" pitchFamily="18" charset="0"/>
            </a:endParaRPr>
          </a:p>
          <a:p>
            <a:pPr marL="177800"/>
            <a:r>
              <a:rPr lang="en-US" sz="2000" b="1" i="1" dirty="0" err="1">
                <a:solidFill>
                  <a:srgbClr val="0000FF"/>
                </a:solidFill>
                <a:latin typeface="Palatino Linotype" pitchFamily="18" charset="0"/>
              </a:rPr>
              <a:t>Carbyne</a:t>
            </a:r>
            <a:endParaRPr lang="uk-UA" sz="2000" b="1" i="1" dirty="0">
              <a:solidFill>
                <a:srgbClr val="0000FF"/>
              </a:solidFill>
              <a:latin typeface="Palatino Linotype" pitchFamily="18" charset="0"/>
            </a:endParaRPr>
          </a:p>
          <a:p>
            <a:pPr marL="177800"/>
            <a:r>
              <a:rPr lang="en-US" sz="2000" b="1" i="1" dirty="0">
                <a:solidFill>
                  <a:srgbClr val="0000FF"/>
                </a:solidFill>
                <a:latin typeface="Palatino Linotype" pitchFamily="18" charset="0"/>
              </a:rPr>
              <a:t>amorphous carbon</a:t>
            </a:r>
            <a:endParaRPr lang="uk-UA" sz="2000" b="1" i="1" dirty="0">
              <a:solidFill>
                <a:srgbClr val="0000FF"/>
              </a:solidFill>
              <a:latin typeface="Palatino Linotype" pitchFamily="18" charset="0"/>
            </a:endParaRPr>
          </a:p>
          <a:p>
            <a:pPr marL="177800"/>
            <a:r>
              <a:rPr lang="en-US" sz="2000" b="1" i="1" dirty="0" err="1">
                <a:solidFill>
                  <a:srgbClr val="0000FF"/>
                </a:solidFill>
                <a:latin typeface="Palatino Linotype" pitchFamily="18" charset="0"/>
              </a:rPr>
              <a:t>schwarzites</a:t>
            </a:r>
            <a:endParaRPr lang="uk-UA" sz="2000" b="1" i="1" dirty="0">
              <a:solidFill>
                <a:srgbClr val="0000FF"/>
              </a:solidFill>
              <a:latin typeface="Palatino Linotype" pitchFamily="18" charset="0"/>
            </a:endParaRPr>
          </a:p>
          <a:p>
            <a:pPr marL="177800"/>
            <a:r>
              <a:rPr lang="en-US" sz="2000" b="1" i="1" dirty="0" err="1">
                <a:solidFill>
                  <a:srgbClr val="0000FF"/>
                </a:solidFill>
                <a:latin typeface="Palatino Linotype" pitchFamily="18" charset="0"/>
              </a:rPr>
              <a:t>cyclocarbon</a:t>
            </a:r>
            <a:endParaRPr lang="uk-UA" sz="2000" b="1" i="1" dirty="0">
              <a:solidFill>
                <a:srgbClr val="0000FF"/>
              </a:solidFill>
              <a:latin typeface="Palatino Linotype" pitchFamily="18" charset="0"/>
            </a:endParaRPr>
          </a:p>
          <a:p>
            <a:pPr marL="177800"/>
            <a:r>
              <a:rPr lang="en-US" sz="2000" b="1" i="1" dirty="0">
                <a:solidFill>
                  <a:srgbClr val="0000FF"/>
                </a:solidFill>
                <a:latin typeface="Palatino Linotype" pitchFamily="18" charset="0"/>
              </a:rPr>
              <a:t>glassy carbon</a:t>
            </a:r>
            <a:endParaRPr lang="uk-UA" sz="2000" b="1" i="1" dirty="0">
              <a:solidFill>
                <a:srgbClr val="0000FF"/>
              </a:solidFill>
              <a:latin typeface="Palatino Linotype" pitchFamily="18" charset="0"/>
            </a:endParaRPr>
          </a:p>
          <a:p>
            <a:endParaRPr lang="uk-UA" dirty="0">
              <a:latin typeface="Palatino Linotype" pitchFamily="18" charset="0"/>
            </a:endParaRPr>
          </a:p>
        </p:txBody>
      </p:sp>
      <p:sp>
        <p:nvSpPr>
          <p:cNvPr id="9" name="Прямоугольник 8"/>
          <p:cNvSpPr/>
          <p:nvPr/>
        </p:nvSpPr>
        <p:spPr>
          <a:xfrm>
            <a:off x="2675327" y="6081832"/>
            <a:ext cx="8462573" cy="369332"/>
          </a:xfrm>
          <a:prstGeom prst="rect">
            <a:avLst/>
          </a:prstGeom>
        </p:spPr>
        <p:txBody>
          <a:bodyPr wrap="none">
            <a:spAutoFit/>
          </a:bodyPr>
          <a:lstStyle/>
          <a:p>
            <a:r>
              <a:rPr lang="en-US" b="1" dirty="0">
                <a:solidFill>
                  <a:srgbClr val="0000FF"/>
                </a:solidFill>
                <a:latin typeface="Palatino Linotype" pitchFamily="18" charset="0"/>
                <a:ea typeface="Calibri" pitchFamily="34" charset="0"/>
                <a:cs typeface="Times New Roman" pitchFamily="18" charset="0"/>
              </a:rPr>
              <a:t>What is the reason for structural variations and cardinal changes in properties?</a:t>
            </a:r>
            <a:endParaRPr lang="uk-UA" dirty="0"/>
          </a:p>
        </p:txBody>
      </p:sp>
      <p:pic>
        <p:nvPicPr>
          <p:cNvPr id="9220" name="Picture 4" descr="Frontiers in Carbon"/>
          <p:cNvPicPr>
            <a:picLocks noChangeAspect="1" noChangeArrowheads="1"/>
          </p:cNvPicPr>
          <p:nvPr/>
        </p:nvPicPr>
        <p:blipFill>
          <a:blip r:embed="rId3" cstate="print"/>
          <a:srcRect/>
          <a:stretch>
            <a:fillRect/>
          </a:stretch>
        </p:blipFill>
        <p:spPr bwMode="auto">
          <a:xfrm>
            <a:off x="5739709" y="2611523"/>
            <a:ext cx="3603237" cy="2252023"/>
          </a:xfrm>
          <a:prstGeom prst="rect">
            <a:avLst/>
          </a:prstGeom>
          <a:noFill/>
        </p:spPr>
      </p:pic>
    </p:spTree>
    <p:extLst>
      <p:ext uri="{BB962C8B-B14F-4D97-AF65-F5344CB8AC3E}">
        <p14:creationId xmlns:p14="http://schemas.microsoft.com/office/powerpoint/2010/main" val="4200245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3" name="Picture 2" descr="A diagram of a metal structure&#10;&#10;Description automatically generated">
            <a:extLst>
              <a:ext uri="{FF2B5EF4-FFF2-40B4-BE49-F238E27FC236}">
                <a16:creationId xmlns:a16="http://schemas.microsoft.com/office/drawing/2014/main" id="{135C5C00-6553-0F2A-6E08-6116A63E553A}"/>
              </a:ext>
            </a:extLst>
          </p:cNvPr>
          <p:cNvPicPr>
            <a:picLocks noChangeAspect="1"/>
          </p:cNvPicPr>
          <p:nvPr/>
        </p:nvPicPr>
        <p:blipFill rotWithShape="1">
          <a:blip r:embed="rId3"/>
          <a:srcRect t="5082"/>
          <a:stretch/>
        </p:blipFill>
        <p:spPr>
          <a:xfrm>
            <a:off x="1914183" y="914400"/>
            <a:ext cx="7971689" cy="5246128"/>
          </a:xfrm>
          <a:prstGeom prst="rect">
            <a:avLst/>
          </a:prstGeom>
        </p:spPr>
      </p:pic>
      <p:sp>
        <p:nvSpPr>
          <p:cNvPr id="5" name="TextBox 4">
            <a:extLst>
              <a:ext uri="{FF2B5EF4-FFF2-40B4-BE49-F238E27FC236}">
                <a16:creationId xmlns:a16="http://schemas.microsoft.com/office/drawing/2014/main" id="{65F50138-3C89-D5AF-2238-2736DD1F1738}"/>
              </a:ext>
            </a:extLst>
          </p:cNvPr>
          <p:cNvSpPr txBox="1"/>
          <p:nvPr/>
        </p:nvSpPr>
        <p:spPr>
          <a:xfrm>
            <a:off x="1220638" y="6096000"/>
            <a:ext cx="10200736" cy="607923"/>
          </a:xfrm>
          <a:prstGeom prst="rect">
            <a:avLst/>
          </a:prstGeom>
          <a:noFill/>
        </p:spPr>
        <p:txBody>
          <a:bodyPr wrap="square">
            <a:spAutoFit/>
          </a:bodyPr>
          <a:lstStyle/>
          <a:p>
            <a:pPr algn="just">
              <a:lnSpc>
                <a:spcPct val="107000"/>
              </a:lnSpc>
              <a:spcAft>
                <a:spcPts val="800"/>
              </a:spcAft>
            </a:pPr>
            <a:r>
              <a:rPr lang="en-US" sz="1600" i="1" dirty="0">
                <a:effectLst/>
                <a:latin typeface="PalatinoLinotype-Roman"/>
                <a:ea typeface="Calibri" panose="020F0502020204030204" pitchFamily="34" charset="0"/>
                <a:cs typeface="Arial" panose="020B0604020202020204" pitchFamily="34" charset="0"/>
              </a:rPr>
              <a:t>Schematic diagram representing different modification processes of CNTs for contaminant removal from water and wastewater (C: carbon; CNT: carbon nanotube; ENVT: environmental; Hg: mercury; KOH: potassium hydroxide)</a:t>
            </a:r>
            <a:endParaRPr lang="uk-UA" sz="24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F4381424-EE88-B9EA-AEBD-960DEE47A735}"/>
              </a:ext>
            </a:extLst>
          </p:cNvPr>
          <p:cNvSpPr txBox="1"/>
          <p:nvPr/>
        </p:nvSpPr>
        <p:spPr>
          <a:xfrm>
            <a:off x="6876475" y="267164"/>
            <a:ext cx="4757456" cy="430887"/>
          </a:xfrm>
          <a:prstGeom prst="rect">
            <a:avLst/>
          </a:prstGeom>
          <a:noFill/>
        </p:spPr>
        <p:txBody>
          <a:bodyPr wrap="none" rtlCol="0">
            <a:spAutoFit/>
          </a:bodyPr>
          <a:lstStyle/>
          <a:p>
            <a:pPr lvl="0"/>
            <a:r>
              <a:rPr lang="en-US" sz="2200" dirty="0">
                <a:latin typeface="Palatino Linotype" pitchFamily="18" charset="0"/>
              </a:rPr>
              <a:t>Carbon Nanomaterials. Applications</a:t>
            </a:r>
            <a:endParaRPr lang="sl-SI" sz="2200" dirty="0">
              <a:latin typeface="Palatino Linotype" pitchFamily="18" charset="0"/>
            </a:endParaRPr>
          </a:p>
        </p:txBody>
      </p:sp>
    </p:spTree>
    <p:extLst>
      <p:ext uri="{BB962C8B-B14F-4D97-AF65-F5344CB8AC3E}">
        <p14:creationId xmlns:p14="http://schemas.microsoft.com/office/powerpoint/2010/main" val="2166268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7" name="Прямоугольник 6"/>
          <p:cNvSpPr/>
          <p:nvPr/>
        </p:nvSpPr>
        <p:spPr>
          <a:xfrm>
            <a:off x="6400800" y="1493728"/>
            <a:ext cx="4975860" cy="3416320"/>
          </a:xfrm>
          <a:prstGeom prst="rect">
            <a:avLst/>
          </a:prstGeom>
        </p:spPr>
        <p:txBody>
          <a:bodyPr wrap="square">
            <a:spAutoFit/>
          </a:bodyPr>
          <a:lstStyle/>
          <a:p>
            <a:pPr indent="365125" algn="just"/>
            <a:r>
              <a:rPr lang="en-US" dirty="0">
                <a:latin typeface="Palatino Linotype" pitchFamily="18" charset="0"/>
              </a:rPr>
              <a:t>There are many fields of practical application of fullerenes, such as materials for solar cells, fuel cells and supercapacitors, materials for adsorption, gas sensors and catalysis. But the most attractive is the biomedical application of fullerenes for drug and gene delivery. </a:t>
            </a:r>
          </a:p>
          <a:p>
            <a:pPr indent="365125" algn="just"/>
            <a:r>
              <a:rPr lang="en-US" dirty="0">
                <a:latin typeface="Palatino Linotype" pitchFamily="18" charset="0"/>
              </a:rPr>
              <a:t>Currently, most of the studies on biological applications of CNTs-based and other carbon allotropes (graphene, fullerene) as biomaterials are focused on an approach to continuous interactions with living cells and tissues. </a:t>
            </a:r>
          </a:p>
        </p:txBody>
      </p:sp>
      <p:pic>
        <p:nvPicPr>
          <p:cNvPr id="93186" name="Picture 2" descr="Self‐Assembled Fullerene Nanostructures: Synthesis and Applications -  Baskar - 2022 - Advanced Functional Materials - Wiley Online Library"/>
          <p:cNvPicPr>
            <a:picLocks noChangeAspect="1" noChangeArrowheads="1"/>
          </p:cNvPicPr>
          <p:nvPr/>
        </p:nvPicPr>
        <p:blipFill>
          <a:blip r:embed="rId3" cstate="print"/>
          <a:srcRect/>
          <a:stretch>
            <a:fillRect/>
          </a:stretch>
        </p:blipFill>
        <p:spPr bwMode="auto">
          <a:xfrm>
            <a:off x="0" y="406399"/>
            <a:ext cx="5983110" cy="5384799"/>
          </a:xfrm>
          <a:prstGeom prst="rect">
            <a:avLst/>
          </a:prstGeom>
          <a:noFill/>
        </p:spPr>
      </p:pic>
      <p:sp>
        <p:nvSpPr>
          <p:cNvPr id="2" name="TextBox 1">
            <a:extLst>
              <a:ext uri="{FF2B5EF4-FFF2-40B4-BE49-F238E27FC236}">
                <a16:creationId xmlns:a16="http://schemas.microsoft.com/office/drawing/2014/main" id="{A187CC8F-9739-0209-EAB9-1C5216203CBB}"/>
              </a:ext>
            </a:extLst>
          </p:cNvPr>
          <p:cNvSpPr txBox="1"/>
          <p:nvPr/>
        </p:nvSpPr>
        <p:spPr>
          <a:xfrm>
            <a:off x="6876475" y="267164"/>
            <a:ext cx="4757456" cy="430887"/>
          </a:xfrm>
          <a:prstGeom prst="rect">
            <a:avLst/>
          </a:prstGeom>
          <a:noFill/>
        </p:spPr>
        <p:txBody>
          <a:bodyPr wrap="none" rtlCol="0">
            <a:spAutoFit/>
          </a:bodyPr>
          <a:lstStyle/>
          <a:p>
            <a:pPr lvl="0"/>
            <a:r>
              <a:rPr lang="en-US" sz="2200" dirty="0">
                <a:latin typeface="Palatino Linotype" pitchFamily="18" charset="0"/>
              </a:rPr>
              <a:t>Carbon Nanomaterials. Applications</a:t>
            </a:r>
            <a:endParaRPr lang="sl-SI" sz="2200" dirty="0">
              <a:latin typeface="Palatino Linotype" pitchFamily="18" charset="0"/>
            </a:endParaRPr>
          </a:p>
        </p:txBody>
      </p:sp>
    </p:spTree>
    <p:extLst>
      <p:ext uri="{BB962C8B-B14F-4D97-AF65-F5344CB8AC3E}">
        <p14:creationId xmlns:p14="http://schemas.microsoft.com/office/powerpoint/2010/main" val="4200245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2" name="TextBox 1">
            <a:extLst>
              <a:ext uri="{FF2B5EF4-FFF2-40B4-BE49-F238E27FC236}">
                <a16:creationId xmlns:a16="http://schemas.microsoft.com/office/drawing/2014/main" id="{F4381424-EE88-B9EA-AEBD-960DEE47A735}"/>
              </a:ext>
            </a:extLst>
          </p:cNvPr>
          <p:cNvSpPr txBox="1"/>
          <p:nvPr/>
        </p:nvSpPr>
        <p:spPr>
          <a:xfrm>
            <a:off x="6876475" y="267164"/>
            <a:ext cx="4757456" cy="430887"/>
          </a:xfrm>
          <a:prstGeom prst="rect">
            <a:avLst/>
          </a:prstGeom>
          <a:noFill/>
        </p:spPr>
        <p:txBody>
          <a:bodyPr wrap="none" rtlCol="0">
            <a:spAutoFit/>
          </a:bodyPr>
          <a:lstStyle/>
          <a:p>
            <a:pPr lvl="0"/>
            <a:r>
              <a:rPr lang="en-US" sz="2200" dirty="0">
                <a:latin typeface="Palatino Linotype" pitchFamily="18" charset="0"/>
              </a:rPr>
              <a:t>Carbon Nanomaterials. Applications</a:t>
            </a:r>
            <a:endParaRPr lang="sl-SI" sz="2200" dirty="0">
              <a:latin typeface="Palatino Linotype" pitchFamily="18" charset="0"/>
            </a:endParaRPr>
          </a:p>
        </p:txBody>
      </p:sp>
      <p:pic>
        <p:nvPicPr>
          <p:cNvPr id="4" name="Picture 3" descr="A timeline of different types of biosensors&#10;&#10;Description automatically generated">
            <a:extLst>
              <a:ext uri="{FF2B5EF4-FFF2-40B4-BE49-F238E27FC236}">
                <a16:creationId xmlns:a16="http://schemas.microsoft.com/office/drawing/2014/main" id="{B0DDEAA7-F916-17DE-3296-FFE4FEC30735}"/>
              </a:ext>
            </a:extLst>
          </p:cNvPr>
          <p:cNvPicPr>
            <a:picLocks noChangeAspect="1"/>
          </p:cNvPicPr>
          <p:nvPr/>
        </p:nvPicPr>
        <p:blipFill>
          <a:blip r:embed="rId3"/>
          <a:stretch>
            <a:fillRect/>
          </a:stretch>
        </p:blipFill>
        <p:spPr>
          <a:xfrm>
            <a:off x="43921" y="1224410"/>
            <a:ext cx="6437730" cy="4338572"/>
          </a:xfrm>
          <a:prstGeom prst="rect">
            <a:avLst/>
          </a:prstGeom>
        </p:spPr>
      </p:pic>
      <p:pic>
        <p:nvPicPr>
          <p:cNvPr id="7" name="Picture 6" descr="A person running with a device&#10;&#10;Description automatically generated with medium confidence">
            <a:extLst>
              <a:ext uri="{FF2B5EF4-FFF2-40B4-BE49-F238E27FC236}">
                <a16:creationId xmlns:a16="http://schemas.microsoft.com/office/drawing/2014/main" id="{E00CE735-7184-D72A-7F5E-8E3DCB80A392}"/>
              </a:ext>
            </a:extLst>
          </p:cNvPr>
          <p:cNvPicPr>
            <a:picLocks noChangeAspect="1"/>
          </p:cNvPicPr>
          <p:nvPr/>
        </p:nvPicPr>
        <p:blipFill>
          <a:blip r:embed="rId4"/>
          <a:stretch>
            <a:fillRect/>
          </a:stretch>
        </p:blipFill>
        <p:spPr>
          <a:xfrm>
            <a:off x="6481651" y="1363663"/>
            <a:ext cx="4920258" cy="4124960"/>
          </a:xfrm>
          <a:prstGeom prst="rect">
            <a:avLst/>
          </a:prstGeom>
        </p:spPr>
      </p:pic>
      <p:sp>
        <p:nvSpPr>
          <p:cNvPr id="9" name="TextBox 8">
            <a:extLst>
              <a:ext uri="{FF2B5EF4-FFF2-40B4-BE49-F238E27FC236}">
                <a16:creationId xmlns:a16="http://schemas.microsoft.com/office/drawing/2014/main" id="{B991AB1F-5EBF-32F9-104C-5CAC2412EC62}"/>
              </a:ext>
            </a:extLst>
          </p:cNvPr>
          <p:cNvSpPr txBox="1"/>
          <p:nvPr/>
        </p:nvSpPr>
        <p:spPr>
          <a:xfrm>
            <a:off x="1393167" y="5441502"/>
            <a:ext cx="6098874" cy="376000"/>
          </a:xfrm>
          <a:prstGeom prst="rect">
            <a:avLst/>
          </a:prstGeom>
          <a:noFill/>
        </p:spPr>
        <p:txBody>
          <a:bodyPr wrap="square">
            <a:spAutoFit/>
          </a:bodyPr>
          <a:lstStyle/>
          <a:p>
            <a:pPr algn="just">
              <a:lnSpc>
                <a:spcPct val="107000"/>
              </a:lnSpc>
              <a:spcAft>
                <a:spcPts val="800"/>
              </a:spcAft>
            </a:pPr>
            <a:r>
              <a:rPr lang="en-US" sz="1800" b="0" i="1" dirty="0">
                <a:solidFill>
                  <a:srgbClr val="000000"/>
                </a:solidFill>
                <a:effectLst/>
                <a:latin typeface="PalatinoLinotype-Roman"/>
                <a:ea typeface="Calibri" panose="020F0502020204030204" pitchFamily="34" charset="0"/>
                <a:cs typeface="Arial" panose="020B0604020202020204" pitchFamily="34" charset="0"/>
              </a:rPr>
              <a:t>Biosensor development timeline</a:t>
            </a:r>
            <a:endParaRPr lang="uk-UA"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90232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2" name="TextBox 1">
            <a:extLst>
              <a:ext uri="{FF2B5EF4-FFF2-40B4-BE49-F238E27FC236}">
                <a16:creationId xmlns:a16="http://schemas.microsoft.com/office/drawing/2014/main" id="{F4381424-EE88-B9EA-AEBD-960DEE47A735}"/>
              </a:ext>
            </a:extLst>
          </p:cNvPr>
          <p:cNvSpPr txBox="1"/>
          <p:nvPr/>
        </p:nvSpPr>
        <p:spPr>
          <a:xfrm>
            <a:off x="6876475" y="267164"/>
            <a:ext cx="4757456" cy="430887"/>
          </a:xfrm>
          <a:prstGeom prst="rect">
            <a:avLst/>
          </a:prstGeom>
          <a:noFill/>
        </p:spPr>
        <p:txBody>
          <a:bodyPr wrap="none" rtlCol="0">
            <a:spAutoFit/>
          </a:bodyPr>
          <a:lstStyle/>
          <a:p>
            <a:pPr lvl="0"/>
            <a:r>
              <a:rPr lang="en-US" sz="2200" dirty="0">
                <a:latin typeface="Palatino Linotype" pitchFamily="18" charset="0"/>
              </a:rPr>
              <a:t>Carbon Nanomaterials. Applications</a:t>
            </a:r>
            <a:endParaRPr lang="sl-SI" sz="2200" dirty="0">
              <a:latin typeface="Palatino Linotype" pitchFamily="18" charset="0"/>
            </a:endParaRPr>
          </a:p>
        </p:txBody>
      </p:sp>
      <p:pic>
        <p:nvPicPr>
          <p:cNvPr id="5" name="Picture 4" descr="A hand holding a black cable&#10;&#10;Description automatically generated">
            <a:extLst>
              <a:ext uri="{FF2B5EF4-FFF2-40B4-BE49-F238E27FC236}">
                <a16:creationId xmlns:a16="http://schemas.microsoft.com/office/drawing/2014/main" id="{9DE2681C-B57A-AE56-2970-A151CE227045}"/>
              </a:ext>
            </a:extLst>
          </p:cNvPr>
          <p:cNvPicPr>
            <a:picLocks noChangeAspect="1"/>
          </p:cNvPicPr>
          <p:nvPr/>
        </p:nvPicPr>
        <p:blipFill>
          <a:blip r:embed="rId3"/>
          <a:stretch>
            <a:fillRect/>
          </a:stretch>
        </p:blipFill>
        <p:spPr>
          <a:xfrm>
            <a:off x="219476" y="926432"/>
            <a:ext cx="4032784" cy="2259262"/>
          </a:xfrm>
          <a:prstGeom prst="rect">
            <a:avLst/>
          </a:prstGeom>
        </p:spPr>
      </p:pic>
      <p:pic>
        <p:nvPicPr>
          <p:cNvPr id="7" name="Picture 6" descr="A hand holding a tube&#10;&#10;Description automatically generated">
            <a:extLst>
              <a:ext uri="{FF2B5EF4-FFF2-40B4-BE49-F238E27FC236}">
                <a16:creationId xmlns:a16="http://schemas.microsoft.com/office/drawing/2014/main" id="{BDC4266A-7E01-2B9A-24DA-072519B8C583}"/>
              </a:ext>
            </a:extLst>
          </p:cNvPr>
          <p:cNvPicPr>
            <a:picLocks noChangeAspect="1"/>
          </p:cNvPicPr>
          <p:nvPr/>
        </p:nvPicPr>
        <p:blipFill>
          <a:blip r:embed="rId4"/>
          <a:stretch>
            <a:fillRect/>
          </a:stretch>
        </p:blipFill>
        <p:spPr>
          <a:xfrm>
            <a:off x="219476" y="3471377"/>
            <a:ext cx="4032784" cy="2282290"/>
          </a:xfrm>
          <a:prstGeom prst="rect">
            <a:avLst/>
          </a:prstGeom>
        </p:spPr>
      </p:pic>
      <p:sp>
        <p:nvSpPr>
          <p:cNvPr id="10" name="TextBox 9">
            <a:extLst>
              <a:ext uri="{FF2B5EF4-FFF2-40B4-BE49-F238E27FC236}">
                <a16:creationId xmlns:a16="http://schemas.microsoft.com/office/drawing/2014/main" id="{622CE1D4-FFBD-6683-8A27-F5C37F958F32}"/>
              </a:ext>
            </a:extLst>
          </p:cNvPr>
          <p:cNvSpPr txBox="1"/>
          <p:nvPr/>
        </p:nvSpPr>
        <p:spPr>
          <a:xfrm>
            <a:off x="1244766" y="5851574"/>
            <a:ext cx="1982203" cy="375552"/>
          </a:xfrm>
          <a:prstGeom prst="rect">
            <a:avLst/>
          </a:prstGeom>
          <a:noFill/>
        </p:spPr>
        <p:txBody>
          <a:bodyPr wrap="square">
            <a:spAutoFit/>
          </a:bodyPr>
          <a:lstStyle/>
          <a:p>
            <a:pPr algn="just">
              <a:lnSpc>
                <a:spcPct val="107000"/>
              </a:lnSpc>
              <a:spcAft>
                <a:spcPts val="800"/>
              </a:spcAft>
            </a:pPr>
            <a:r>
              <a:rPr lang="en-US" sz="1800" i="1" dirty="0">
                <a:effectLst/>
                <a:latin typeface="Calibri" panose="020F0502020204030204" pitchFamily="34" charset="0"/>
                <a:ea typeface="Calibri" panose="020F0502020204030204" pitchFamily="34" charset="0"/>
                <a:cs typeface="Arial" panose="020B0604020202020204" pitchFamily="34" charset="0"/>
              </a:rPr>
              <a:t>Carbon fiber shield</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938F522-F49B-8B35-24A9-C383FE250EB7}"/>
              </a:ext>
            </a:extLst>
          </p:cNvPr>
          <p:cNvSpPr txBox="1"/>
          <p:nvPr/>
        </p:nvSpPr>
        <p:spPr>
          <a:xfrm>
            <a:off x="4612022" y="1078661"/>
            <a:ext cx="6602078" cy="5779339"/>
          </a:xfrm>
          <a:prstGeom prst="rect">
            <a:avLst/>
          </a:prstGeom>
          <a:noFill/>
        </p:spPr>
        <p:txBody>
          <a:bodyPr wrap="square">
            <a:spAutoFit/>
          </a:bodyPr>
          <a:lstStyle/>
          <a:p>
            <a:pPr algn="just">
              <a:lnSpc>
                <a:spcPct val="107000"/>
              </a:lnSpc>
              <a:spcAft>
                <a:spcPts val="800"/>
              </a:spcAft>
            </a:pPr>
            <a:r>
              <a:rPr lang="en-US" sz="2000" dirty="0">
                <a:effectLst/>
                <a:latin typeface="Palatino Linotype" panose="02040502050505030304" pitchFamily="18" charset="0"/>
                <a:ea typeface="Calibri" panose="020F0502020204030204" pitchFamily="34" charset="0"/>
                <a:cs typeface="Arial" panose="020B0604020202020204" pitchFamily="34" charset="0"/>
              </a:rPr>
              <a:t>Besides polyethylene, carbon materials can also be used to provide shielding from cosmic radiation. A full-carbon shield was tested by bombardment with iron nuclei at 1 GeV/nucleon and showed the second-best dose reduction after polyethylene, before aluminum and lead.</a:t>
            </a:r>
          </a:p>
          <a:p>
            <a:pPr algn="just">
              <a:lnSpc>
                <a:spcPct val="107000"/>
              </a:lnSpc>
              <a:spcAft>
                <a:spcPts val="800"/>
              </a:spcAft>
            </a:pPr>
            <a:r>
              <a:rPr lang="en-US" sz="2000" dirty="0">
                <a:latin typeface="Palatino Linotype" panose="02040502050505030304" pitchFamily="18" charset="0"/>
                <a:cs typeface="Arial" panose="020B0604020202020204" pitchFamily="34" charset="0"/>
              </a:rPr>
              <a:t>Utilizing polyethylene as the low atomic number (low-Z) substance within this composite necessitates its placement at the outermost layer. This positioning allows it to initially come into contact with incoming radiation. Consequently, a multi-layer composite comprising polyethylene and graphite can be constructed, resulting in enhanced radiation shielding. This assertion is supported by simulations conducted using a particle transport simulation code, which accounts for a variety of particles including solar particles, cosmic rays, protons, and electrons, all within the context of a highly elliptical orbit.</a:t>
            </a:r>
          </a:p>
        </p:txBody>
      </p:sp>
    </p:spTree>
    <p:extLst>
      <p:ext uri="{BB962C8B-B14F-4D97-AF65-F5344CB8AC3E}">
        <p14:creationId xmlns:p14="http://schemas.microsoft.com/office/powerpoint/2010/main" val="291599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2772" name="AutoShape 4"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2774" name="AutoShape 6" descr="https://physicsworld.com/wp-content/uploads/2009/06/090608-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91138" name="Picture 2" descr="Production and utilization of biochar: A review - ScienceDirect"/>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796486" y="503627"/>
            <a:ext cx="8312785" cy="3365500"/>
          </a:xfrm>
          <a:prstGeom prst="rect">
            <a:avLst/>
          </a:prstGeom>
          <a:noFill/>
        </p:spPr>
      </p:pic>
      <p:sp>
        <p:nvSpPr>
          <p:cNvPr id="8" name="Прямоугольник 7"/>
          <p:cNvSpPr/>
          <p:nvPr/>
        </p:nvSpPr>
        <p:spPr>
          <a:xfrm>
            <a:off x="381000" y="4467642"/>
            <a:ext cx="6096000" cy="369332"/>
          </a:xfrm>
          <a:prstGeom prst="rect">
            <a:avLst/>
          </a:prstGeom>
        </p:spPr>
        <p:txBody>
          <a:bodyPr>
            <a:spAutoFit/>
          </a:bodyPr>
          <a:lstStyle/>
          <a:p>
            <a:endParaRPr lang="uk-UA" dirty="0">
              <a:latin typeface="Palatino Linotype" pitchFamily="18" charset="0"/>
            </a:endParaRPr>
          </a:p>
        </p:txBody>
      </p:sp>
      <p:sp>
        <p:nvSpPr>
          <p:cNvPr id="9" name="Прямоугольник 8"/>
          <p:cNvSpPr/>
          <p:nvPr/>
        </p:nvSpPr>
        <p:spPr>
          <a:xfrm>
            <a:off x="330200" y="4035842"/>
            <a:ext cx="10655300" cy="1200329"/>
          </a:xfrm>
          <a:prstGeom prst="rect">
            <a:avLst/>
          </a:prstGeom>
        </p:spPr>
        <p:txBody>
          <a:bodyPr wrap="square">
            <a:spAutoFit/>
          </a:bodyPr>
          <a:lstStyle/>
          <a:p>
            <a:pPr algn="just"/>
            <a:r>
              <a:rPr lang="en-US" dirty="0">
                <a:latin typeface="Palatino Linotype" pitchFamily="18" charset="0"/>
              </a:rPr>
              <a:t>Biochar is produced by burning organic material in a controlled pyrolysis (burning without oxygen). The energy or heat generated during pyrolysis can be collected and used as clean energy. Biochar is much more efficient at converting carbon into a stable form and cleaner than other forms of charcoal.</a:t>
            </a:r>
            <a:endParaRPr lang="uk-UA" dirty="0">
              <a:latin typeface="Palatino Linotype" pitchFamily="18" charset="0"/>
            </a:endParaRPr>
          </a:p>
        </p:txBody>
      </p:sp>
      <p:sp>
        <p:nvSpPr>
          <p:cNvPr id="7" name="TextBox 6"/>
          <p:cNvSpPr txBox="1"/>
          <p:nvPr/>
        </p:nvSpPr>
        <p:spPr>
          <a:xfrm>
            <a:off x="9192667" y="283775"/>
            <a:ext cx="2202847" cy="430887"/>
          </a:xfrm>
          <a:prstGeom prst="rect">
            <a:avLst/>
          </a:prstGeom>
          <a:noFill/>
        </p:spPr>
        <p:txBody>
          <a:bodyPr wrap="none" rtlCol="0">
            <a:spAutoFit/>
          </a:bodyPr>
          <a:lstStyle/>
          <a:p>
            <a:pPr lvl="0"/>
            <a:r>
              <a:rPr lang="en-US" sz="2200" dirty="0">
                <a:latin typeface="Palatino Linotype" pitchFamily="18" charset="0"/>
              </a:rPr>
              <a:t>Carbon. </a:t>
            </a:r>
            <a:r>
              <a:rPr lang="en-US" sz="2200" dirty="0" err="1">
                <a:latin typeface="Palatino Linotype" pitchFamily="18" charset="0"/>
              </a:rPr>
              <a:t>Biochar</a:t>
            </a:r>
            <a:endParaRPr lang="sl-SI" sz="2200" dirty="0">
              <a:latin typeface="Palatino Linotype" pitchFamily="18" charset="0"/>
            </a:endParaRPr>
          </a:p>
        </p:txBody>
      </p:sp>
      <p:sp>
        <p:nvSpPr>
          <p:cNvPr id="10" name="Прямоугольник 9"/>
          <p:cNvSpPr/>
          <p:nvPr/>
        </p:nvSpPr>
        <p:spPr>
          <a:xfrm>
            <a:off x="330200" y="5232872"/>
            <a:ext cx="10845800" cy="1200329"/>
          </a:xfrm>
          <a:prstGeom prst="rect">
            <a:avLst/>
          </a:prstGeom>
        </p:spPr>
        <p:txBody>
          <a:bodyPr wrap="square">
            <a:spAutoFit/>
          </a:bodyPr>
          <a:lstStyle/>
          <a:p>
            <a:pPr algn="just"/>
            <a:r>
              <a:rPr lang="en-US" dirty="0">
                <a:latin typeface="Palatino Linotype" pitchFamily="18" charset="0"/>
              </a:rPr>
              <a:t>Biochar is black, very porous, light, fine-grained and has a large surface area. Approximately 70 percent of its composition is carbon. The rest is made up of nitrogen, hydrogen and oxygen among other elements. The chemical composition of Biochar varies depending on the raw materials used to produce it and the methods used to heat it.</a:t>
            </a:r>
            <a:endParaRPr lang="uk-UA" dirty="0">
              <a:latin typeface="Palatino Linotype" pitchFamily="18" charset="0"/>
            </a:endParaRPr>
          </a:p>
        </p:txBody>
      </p:sp>
    </p:spTree>
    <p:extLst>
      <p:ext uri="{BB962C8B-B14F-4D97-AF65-F5344CB8AC3E}">
        <p14:creationId xmlns:p14="http://schemas.microsoft.com/office/powerpoint/2010/main" val="4200245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25867" y="271075"/>
            <a:ext cx="3045064" cy="430887"/>
          </a:xfrm>
          <a:prstGeom prst="rect">
            <a:avLst/>
          </a:prstGeom>
          <a:noFill/>
        </p:spPr>
        <p:txBody>
          <a:bodyPr wrap="none" rtlCol="0">
            <a:spAutoFit/>
          </a:bodyPr>
          <a:lstStyle/>
          <a:p>
            <a:pPr lvl="0"/>
            <a:r>
              <a:rPr lang="en-US" sz="2200" dirty="0">
                <a:latin typeface="Palatino Linotype" pitchFamily="18" charset="0"/>
              </a:rPr>
              <a:t>Carbon. Porous carbon</a:t>
            </a:r>
            <a:endParaRPr lang="sl-SI" sz="2200" dirty="0">
              <a:latin typeface="Palatino Linotype" pitchFamily="18" charset="0"/>
            </a:endParaRPr>
          </a:p>
        </p:txBody>
      </p:sp>
      <p:sp>
        <p:nvSpPr>
          <p:cNvPr id="7" name="Прямоугольник 6"/>
          <p:cNvSpPr/>
          <p:nvPr/>
        </p:nvSpPr>
        <p:spPr>
          <a:xfrm>
            <a:off x="5791200" y="909935"/>
            <a:ext cx="5613400" cy="1200329"/>
          </a:xfrm>
          <a:prstGeom prst="rect">
            <a:avLst/>
          </a:prstGeom>
        </p:spPr>
        <p:txBody>
          <a:bodyPr wrap="square">
            <a:spAutoFit/>
          </a:bodyPr>
          <a:lstStyle/>
          <a:p>
            <a:r>
              <a:rPr lang="en-US" dirty="0">
                <a:latin typeface="Palatino Linotype" pitchFamily="18" charset="0"/>
              </a:rPr>
              <a:t>A microporous carbon has most of its porosity in pores less than 2 nm wide and has an apparent surface area that is typically in the range of 1000 to 2000 m</a:t>
            </a:r>
            <a:r>
              <a:rPr lang="en-US" baseline="30000" dirty="0">
                <a:latin typeface="Palatino Linotype" pitchFamily="18" charset="0"/>
              </a:rPr>
              <a:t>2</a:t>
            </a:r>
            <a:r>
              <a:rPr lang="en-US" dirty="0">
                <a:latin typeface="Palatino Linotype" pitchFamily="18" charset="0"/>
              </a:rPr>
              <a:t> g</a:t>
            </a:r>
            <a:r>
              <a:rPr lang="en-US" baseline="30000" dirty="0">
                <a:latin typeface="Palatino Linotype" pitchFamily="18" charset="0"/>
              </a:rPr>
              <a:t>-1</a:t>
            </a:r>
            <a:r>
              <a:rPr lang="en-US" dirty="0">
                <a:latin typeface="Palatino Linotype" pitchFamily="18" charset="0"/>
              </a:rPr>
              <a:t>.</a:t>
            </a:r>
            <a:endParaRPr lang="uk-UA" dirty="0">
              <a:latin typeface="Palatino Linotype" pitchFamily="18" charset="0"/>
            </a:endParaRPr>
          </a:p>
        </p:txBody>
      </p:sp>
      <p:sp>
        <p:nvSpPr>
          <p:cNvPr id="8" name="Прямоугольник 7"/>
          <p:cNvSpPr/>
          <p:nvPr/>
        </p:nvSpPr>
        <p:spPr>
          <a:xfrm>
            <a:off x="6199490" y="2487880"/>
            <a:ext cx="5205110" cy="1077218"/>
          </a:xfrm>
          <a:prstGeom prst="rect">
            <a:avLst/>
          </a:prstGeom>
        </p:spPr>
        <p:txBody>
          <a:bodyPr wrap="square">
            <a:spAutoFit/>
          </a:bodyPr>
          <a:lstStyle/>
          <a:p>
            <a:r>
              <a:rPr lang="en-US" sz="1600" i="1" dirty="0">
                <a:solidFill>
                  <a:srgbClr val="0000FF"/>
                </a:solidFill>
                <a:latin typeface="Palatino Linotype" pitchFamily="18" charset="0"/>
              </a:rPr>
              <a:t>Materials with pore sizes between 2 and 50 nm are called </a:t>
            </a:r>
            <a:r>
              <a:rPr lang="en-US" sz="1600" i="1" dirty="0" err="1">
                <a:solidFill>
                  <a:srgbClr val="0000FF"/>
                </a:solidFill>
                <a:latin typeface="Palatino Linotype" pitchFamily="18" charset="0"/>
              </a:rPr>
              <a:t>mesoporous</a:t>
            </a:r>
            <a:r>
              <a:rPr lang="en-US" sz="1600" i="1" dirty="0">
                <a:solidFill>
                  <a:srgbClr val="0000FF"/>
                </a:solidFill>
                <a:latin typeface="Palatino Linotype" pitchFamily="18" charset="0"/>
              </a:rPr>
              <a:t>, and materials with pores sizes smaller than 2 nm are called </a:t>
            </a:r>
            <a:r>
              <a:rPr lang="en-US" sz="1600" i="1" dirty="0" err="1">
                <a:solidFill>
                  <a:srgbClr val="0000FF"/>
                </a:solidFill>
                <a:latin typeface="Palatino Linotype" pitchFamily="18" charset="0"/>
              </a:rPr>
              <a:t>microporous</a:t>
            </a:r>
            <a:r>
              <a:rPr lang="en-US" sz="1600" i="1" dirty="0">
                <a:solidFill>
                  <a:srgbClr val="0000FF"/>
                </a:solidFill>
                <a:latin typeface="Palatino Linotype" pitchFamily="18" charset="0"/>
              </a:rPr>
              <a:t>. In addition, the term </a:t>
            </a:r>
            <a:r>
              <a:rPr lang="en-US" sz="1600" i="1" dirty="0" err="1">
                <a:solidFill>
                  <a:srgbClr val="0000FF"/>
                </a:solidFill>
                <a:latin typeface="Palatino Linotype" pitchFamily="18" charset="0"/>
              </a:rPr>
              <a:t>nanoporous</a:t>
            </a:r>
            <a:r>
              <a:rPr lang="en-US" sz="1600" i="1" dirty="0">
                <a:solidFill>
                  <a:srgbClr val="0000FF"/>
                </a:solidFill>
                <a:latin typeface="Palatino Linotype" pitchFamily="18" charset="0"/>
              </a:rPr>
              <a:t> material covers materials that have pores up to 100 nm</a:t>
            </a:r>
            <a:endParaRPr lang="uk-UA" sz="1600" i="1" dirty="0">
              <a:solidFill>
                <a:srgbClr val="0000FF"/>
              </a:solidFill>
              <a:latin typeface="Palatino Linotype" pitchFamily="18" charset="0"/>
            </a:endParaRPr>
          </a:p>
        </p:txBody>
      </p:sp>
      <p:sp>
        <p:nvSpPr>
          <p:cNvPr id="9" name="Прямоугольник 8"/>
          <p:cNvSpPr/>
          <p:nvPr/>
        </p:nvSpPr>
        <p:spPr>
          <a:xfrm>
            <a:off x="6363960" y="4210874"/>
            <a:ext cx="4724400" cy="1200329"/>
          </a:xfrm>
          <a:prstGeom prst="rect">
            <a:avLst/>
          </a:prstGeom>
        </p:spPr>
        <p:txBody>
          <a:bodyPr wrap="square">
            <a:spAutoFit/>
          </a:bodyPr>
          <a:lstStyle/>
          <a:p>
            <a:pPr algn="ctr"/>
            <a:r>
              <a:rPr lang="en-US" dirty="0">
                <a:latin typeface="Palatino Linotype" pitchFamily="18" charset="0"/>
              </a:rPr>
              <a:t>There are two methods of preparing activated carbons using biochar as raw material: physical (steam) and chemical (bases or acids, carbon dioxide) activation. </a:t>
            </a:r>
            <a:endParaRPr lang="uk-UA" dirty="0"/>
          </a:p>
        </p:txBody>
      </p:sp>
      <p:pic>
        <p:nvPicPr>
          <p:cNvPr id="89092" name="Picture 4" descr="a) Schematic illustration of the transformation of lignin into 3D... |  Download Scientific Diagram"/>
          <p:cNvPicPr>
            <a:picLocks noChangeAspect="1" noChangeArrowheads="1"/>
          </p:cNvPicPr>
          <p:nvPr/>
        </p:nvPicPr>
        <p:blipFill>
          <a:blip r:embed="rId3" cstate="print"/>
          <a:srcRect b="61714"/>
          <a:stretch>
            <a:fillRect/>
          </a:stretch>
        </p:blipFill>
        <p:spPr bwMode="auto">
          <a:xfrm>
            <a:off x="193675" y="495300"/>
            <a:ext cx="5459899" cy="1701800"/>
          </a:xfrm>
          <a:prstGeom prst="rect">
            <a:avLst/>
          </a:prstGeom>
          <a:noFill/>
        </p:spPr>
      </p:pic>
      <p:pic>
        <p:nvPicPr>
          <p:cNvPr id="13" name="Рисунок 19"/>
          <p:cNvPicPr>
            <a:picLocks noChangeAspect="1" noChangeArrowheads="1"/>
          </p:cNvPicPr>
          <p:nvPr/>
        </p:nvPicPr>
        <p:blipFill>
          <a:blip r:embed="rId4" cstate="print">
            <a:lum bright="20000" contrast="20000"/>
          </a:blip>
          <a:srcRect/>
          <a:stretch>
            <a:fillRect/>
          </a:stretch>
        </p:blipFill>
        <p:spPr bwMode="auto">
          <a:xfrm>
            <a:off x="3933825" y="3460090"/>
            <a:ext cx="2162175" cy="2409825"/>
          </a:xfrm>
          <a:prstGeom prst="rect">
            <a:avLst/>
          </a:prstGeom>
          <a:noFill/>
          <a:ln w="9525">
            <a:noFill/>
            <a:miter lim="800000"/>
            <a:headEnd/>
            <a:tailEnd/>
          </a:ln>
        </p:spPr>
      </p:pic>
      <p:pic>
        <p:nvPicPr>
          <p:cNvPr id="14" name="Рисунок 13"/>
          <p:cNvPicPr>
            <a:picLocks noChangeAspect="1" noChangeArrowheads="1"/>
          </p:cNvPicPr>
          <p:nvPr/>
        </p:nvPicPr>
        <p:blipFill>
          <a:blip r:embed="rId5" cstate="print"/>
          <a:srcRect/>
          <a:stretch>
            <a:fillRect/>
          </a:stretch>
        </p:blipFill>
        <p:spPr bwMode="auto">
          <a:xfrm>
            <a:off x="415925" y="2545690"/>
            <a:ext cx="3294845" cy="3479800"/>
          </a:xfrm>
          <a:prstGeom prst="rect">
            <a:avLst/>
          </a:prstGeom>
          <a:noFill/>
          <a:ln w="9525">
            <a:noFill/>
            <a:miter lim="800000"/>
            <a:headEnd/>
            <a:tailEnd/>
          </a:ln>
        </p:spPr>
      </p:pic>
    </p:spTree>
    <p:extLst>
      <p:ext uri="{BB962C8B-B14F-4D97-AF65-F5344CB8AC3E}">
        <p14:creationId xmlns:p14="http://schemas.microsoft.com/office/powerpoint/2010/main" val="42002455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70550" y="863600"/>
            <a:ext cx="4586192" cy="646331"/>
          </a:xfrm>
          <a:prstGeom prst="rect">
            <a:avLst/>
          </a:prstGeom>
          <a:noFill/>
        </p:spPr>
        <p:txBody>
          <a:bodyPr wrap="none" rtlCol="0">
            <a:spAutoFit/>
          </a:bodyPr>
          <a:lstStyle/>
          <a:p>
            <a:r>
              <a:rPr lang="en-US" i="1" dirty="0">
                <a:solidFill>
                  <a:srgbClr val="0000FF"/>
                </a:solidFill>
                <a:latin typeface="Palatino Linotype" pitchFamily="18" charset="0"/>
              </a:rPr>
              <a:t>Extremely wide scope -</a:t>
            </a:r>
          </a:p>
          <a:p>
            <a:r>
              <a:rPr lang="en-US" i="1" dirty="0">
                <a:solidFill>
                  <a:srgbClr val="0000FF"/>
                </a:solidFill>
                <a:latin typeface="Palatino Linotype" pitchFamily="18" charset="0"/>
              </a:rPr>
              <a:t>from medicine and industry to energy storage</a:t>
            </a:r>
            <a:endParaRPr lang="uk-UA" i="1" dirty="0">
              <a:solidFill>
                <a:srgbClr val="0000FF"/>
              </a:solidFill>
              <a:latin typeface="Palatino Linotype" pitchFamily="18" charset="0"/>
            </a:endParaRPr>
          </a:p>
        </p:txBody>
      </p:sp>
      <p:sp>
        <p:nvSpPr>
          <p:cNvPr id="8" name="TextBox 7"/>
          <p:cNvSpPr txBox="1"/>
          <p:nvPr/>
        </p:nvSpPr>
        <p:spPr>
          <a:xfrm>
            <a:off x="6512967" y="309175"/>
            <a:ext cx="4775731" cy="430887"/>
          </a:xfrm>
          <a:prstGeom prst="rect">
            <a:avLst/>
          </a:prstGeom>
          <a:noFill/>
        </p:spPr>
        <p:txBody>
          <a:bodyPr wrap="none" rtlCol="0">
            <a:spAutoFit/>
          </a:bodyPr>
          <a:lstStyle/>
          <a:p>
            <a:pPr lvl="0"/>
            <a:r>
              <a:rPr lang="en-US" sz="2200" dirty="0">
                <a:latin typeface="Palatino Linotype" pitchFamily="18" charset="0"/>
              </a:rPr>
              <a:t>Carbon. Porous carbon. Applications</a:t>
            </a:r>
            <a:endParaRPr lang="sl-SI" sz="2200" dirty="0">
              <a:latin typeface="Palatino Linotype" pitchFamily="18" charset="0"/>
            </a:endParaRPr>
          </a:p>
        </p:txBody>
      </p:sp>
      <p:pic>
        <p:nvPicPr>
          <p:cNvPr id="88068" name="Picture 4" descr="Advanced carbon electrode for electrochemical capacitors | SpringerLink"/>
          <p:cNvPicPr>
            <a:picLocks noChangeAspect="1" noChangeArrowheads="1"/>
          </p:cNvPicPr>
          <p:nvPr/>
        </p:nvPicPr>
        <p:blipFill>
          <a:blip r:embed="rId3" cstate="print"/>
          <a:srcRect/>
          <a:stretch>
            <a:fillRect/>
          </a:stretch>
        </p:blipFill>
        <p:spPr bwMode="auto">
          <a:xfrm>
            <a:off x="0" y="316128"/>
            <a:ext cx="5394325" cy="3023972"/>
          </a:xfrm>
          <a:prstGeom prst="rect">
            <a:avLst/>
          </a:prstGeom>
          <a:noFill/>
        </p:spPr>
      </p:pic>
      <p:sp>
        <p:nvSpPr>
          <p:cNvPr id="10" name="Прямоугольник 9"/>
          <p:cNvSpPr/>
          <p:nvPr/>
        </p:nvSpPr>
        <p:spPr>
          <a:xfrm>
            <a:off x="5661025" y="3035290"/>
            <a:ext cx="5676900" cy="1477328"/>
          </a:xfrm>
          <a:prstGeom prst="rect">
            <a:avLst/>
          </a:prstGeom>
        </p:spPr>
        <p:txBody>
          <a:bodyPr wrap="square">
            <a:spAutoFit/>
          </a:bodyPr>
          <a:lstStyle/>
          <a:p>
            <a:r>
              <a:rPr lang="en-US" i="1" dirty="0">
                <a:latin typeface="Palatino Linotype" pitchFamily="18" charset="0"/>
              </a:rPr>
              <a:t>The mechanism of absorption and desorption of ions by an electrical double layer on carbon electrodes promotes charge and discharge. By applying voltage to the facing electrodes, ions are drawn to the surface of the electrical double layer and are charged with electricity. </a:t>
            </a:r>
            <a:endParaRPr lang="uk-UA" i="1" dirty="0">
              <a:latin typeface="Palatino Linotype" pitchFamily="18" charset="0"/>
            </a:endParaRPr>
          </a:p>
        </p:txBody>
      </p:sp>
      <p:sp>
        <p:nvSpPr>
          <p:cNvPr id="11" name="Прямоугольник 10"/>
          <p:cNvSpPr/>
          <p:nvPr/>
        </p:nvSpPr>
        <p:spPr>
          <a:xfrm>
            <a:off x="5661025" y="1510437"/>
            <a:ext cx="5959475" cy="1477328"/>
          </a:xfrm>
          <a:prstGeom prst="rect">
            <a:avLst/>
          </a:prstGeom>
        </p:spPr>
        <p:txBody>
          <a:bodyPr wrap="square">
            <a:spAutoFit/>
          </a:bodyPr>
          <a:lstStyle/>
          <a:p>
            <a:r>
              <a:rPr lang="en-US" i="1" dirty="0">
                <a:latin typeface="Palatino Linotype" pitchFamily="18" charset="0"/>
              </a:rPr>
              <a:t>An Electrochemical Double Layer Capacitor (EDLC) is an energy storage device based on electrostatic effects occurring between two carbon electrodes with a large specific surface areas. The electrodes are immersed in an electrolyte, and a separator is used between the electrodes.</a:t>
            </a:r>
            <a:endParaRPr lang="uk-UA" i="1" dirty="0">
              <a:latin typeface="Palatino Linotype" pitchFamily="18" charset="0"/>
            </a:endParaRPr>
          </a:p>
        </p:txBody>
      </p:sp>
      <p:sp>
        <p:nvSpPr>
          <p:cNvPr id="12" name="TextBox 11"/>
          <p:cNvSpPr txBox="1"/>
          <p:nvPr/>
        </p:nvSpPr>
        <p:spPr>
          <a:xfrm flipH="1">
            <a:off x="5570219" y="4615181"/>
            <a:ext cx="5605781" cy="646331"/>
          </a:xfrm>
          <a:prstGeom prst="rect">
            <a:avLst/>
          </a:prstGeom>
          <a:noFill/>
        </p:spPr>
        <p:txBody>
          <a:bodyPr wrap="square" rtlCol="0">
            <a:spAutoFit/>
          </a:bodyPr>
          <a:lstStyle/>
          <a:p>
            <a:r>
              <a:rPr lang="en-US" i="1" dirty="0">
                <a:latin typeface="Palatino Linotype" pitchFamily="18" charset="0"/>
              </a:rPr>
              <a:t>The main reasons are the extremely high specific surface area, chemical stability and good electrical conductivity.</a:t>
            </a:r>
            <a:endParaRPr lang="uk-UA" i="1" dirty="0">
              <a:latin typeface="Palatino Linotype" pitchFamily="18" charset="0"/>
            </a:endParaRPr>
          </a:p>
        </p:txBody>
      </p:sp>
      <p:pic>
        <p:nvPicPr>
          <p:cNvPr id="88070" name="Picture 6" descr="Ragone plot showing the typical values of energy and power of... | Download  Scientific Diagram"/>
          <p:cNvPicPr>
            <a:picLocks noChangeAspect="1" noChangeArrowheads="1"/>
          </p:cNvPicPr>
          <p:nvPr/>
        </p:nvPicPr>
        <p:blipFill>
          <a:blip r:embed="rId4" cstate="print"/>
          <a:srcRect/>
          <a:stretch>
            <a:fillRect/>
          </a:stretch>
        </p:blipFill>
        <p:spPr bwMode="auto">
          <a:xfrm>
            <a:off x="498475" y="3556000"/>
            <a:ext cx="4168562" cy="3302000"/>
          </a:xfrm>
          <a:prstGeom prst="rect">
            <a:avLst/>
          </a:prstGeom>
          <a:noFill/>
        </p:spPr>
      </p:pic>
      <p:sp>
        <p:nvSpPr>
          <p:cNvPr id="14" name="Прямоугольник 13"/>
          <p:cNvSpPr/>
          <p:nvPr/>
        </p:nvSpPr>
        <p:spPr>
          <a:xfrm>
            <a:off x="5394325" y="5493703"/>
            <a:ext cx="6209700" cy="646331"/>
          </a:xfrm>
          <a:prstGeom prst="rect">
            <a:avLst/>
          </a:prstGeom>
        </p:spPr>
        <p:txBody>
          <a:bodyPr wrap="square">
            <a:spAutoFit/>
          </a:bodyPr>
          <a:lstStyle/>
          <a:p>
            <a:r>
              <a:rPr lang="en-US" i="1" dirty="0">
                <a:solidFill>
                  <a:srgbClr val="0000FF"/>
                </a:solidFill>
                <a:latin typeface="Palatino Linotype" pitchFamily="18" charset="0"/>
              </a:rPr>
              <a:t>Supercapacitors fill the gap between conventional capacitors and batteries in terms of energy density and power.</a:t>
            </a:r>
            <a:endParaRPr lang="uk-UA" i="1" dirty="0">
              <a:solidFill>
                <a:srgbClr val="0000FF"/>
              </a:solidFill>
              <a:latin typeface="Palatino Linotype" pitchFamily="18" charset="0"/>
            </a:endParaRPr>
          </a:p>
        </p:txBody>
      </p:sp>
    </p:spTree>
    <p:extLst>
      <p:ext uri="{BB962C8B-B14F-4D97-AF65-F5344CB8AC3E}">
        <p14:creationId xmlns:p14="http://schemas.microsoft.com/office/powerpoint/2010/main" val="4200245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srcRect/>
          <a:stretch>
            <a:fillRect/>
          </a:stretch>
        </p:blipFill>
        <p:spPr bwMode="auto">
          <a:xfrm>
            <a:off x="156566" y="1129749"/>
            <a:ext cx="4547906" cy="4481513"/>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5004859" y="864444"/>
            <a:ext cx="2640500" cy="2564556"/>
          </a:xfrm>
          <a:prstGeom prst="rect">
            <a:avLst/>
          </a:prstGeom>
          <a:noFill/>
          <a:ln w="9525">
            <a:noFill/>
            <a:miter lim="800000"/>
            <a:headEnd/>
            <a:tailEnd/>
          </a:ln>
          <a:effectLst/>
        </p:spPr>
      </p:pic>
      <p:sp>
        <p:nvSpPr>
          <p:cNvPr id="7" name="Выгнутая вверх стрелка 6"/>
          <p:cNvSpPr/>
          <p:nvPr/>
        </p:nvSpPr>
        <p:spPr>
          <a:xfrm>
            <a:off x="4511614" y="2501660"/>
            <a:ext cx="802258" cy="3450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8" name="Content Placeholder 2">
            <a:extLst>
              <a:ext uri="{FF2B5EF4-FFF2-40B4-BE49-F238E27FC236}">
                <a16:creationId xmlns:a16="http://schemas.microsoft.com/office/drawing/2014/main" id="{CDB8DB40-7687-AF46-3734-AEAAB7D8FF89}"/>
              </a:ext>
            </a:extLst>
          </p:cNvPr>
          <p:cNvSpPr txBox="1">
            <a:spLocks/>
          </p:cNvSpPr>
          <p:nvPr/>
        </p:nvSpPr>
        <p:spPr>
          <a:xfrm>
            <a:off x="152894" y="5699361"/>
            <a:ext cx="1454808" cy="289023"/>
          </a:xfrm>
          <a:prstGeom prst="rect">
            <a:avLst/>
          </a:prstGeom>
        </p:spPr>
        <p:txBody>
          <a:bodyPr vert="horz" lIns="91440" tIns="45720" rIns="91440" bIns="45720" rtlCol="0">
            <a:noAutofit/>
          </a:bodyPr>
          <a:lstStyle/>
          <a:p>
            <a:pPr marL="342900" lvl="0" indent="-342900">
              <a:lnSpc>
                <a:spcPct val="90000"/>
              </a:lnSpc>
              <a:spcBef>
                <a:spcPts val="1000"/>
              </a:spcBef>
            </a:pPr>
            <a:r>
              <a:rPr lang="en-US" sz="1100" dirty="0"/>
              <a:t>Griffith Observatory</a:t>
            </a:r>
            <a:endParaRPr kumimoji="0" lang="uk-UA" sz="1100" i="0" u="none" strike="noStrike" kern="1200" cap="none" spc="0" normalizeH="0" baseline="0" noProof="0" dirty="0">
              <a:ln>
                <a:noFill/>
              </a:ln>
              <a:solidFill>
                <a:srgbClr val="262626"/>
              </a:solidFill>
              <a:effectLst/>
              <a:uLnTx/>
              <a:uFillTx/>
              <a:latin typeface="Sofia Pro" panose="00000500000000000000" pitchFamily="50" charset="0"/>
              <a:ea typeface="+mn-ea"/>
              <a:cs typeface="+mn-cs"/>
            </a:endParaRPr>
          </a:p>
        </p:txBody>
      </p:sp>
      <p:sp>
        <p:nvSpPr>
          <p:cNvPr id="10" name="Content Placeholder 2">
            <a:extLst>
              <a:ext uri="{FF2B5EF4-FFF2-40B4-BE49-F238E27FC236}">
                <a16:creationId xmlns:a16="http://schemas.microsoft.com/office/drawing/2014/main" id="{CDB8DB40-7687-AF46-3734-AEAAB7D8FF89}"/>
              </a:ext>
            </a:extLst>
          </p:cNvPr>
          <p:cNvSpPr txBox="1">
            <a:spLocks/>
          </p:cNvSpPr>
          <p:nvPr/>
        </p:nvSpPr>
        <p:spPr>
          <a:xfrm>
            <a:off x="7871054" y="6585695"/>
            <a:ext cx="3907765" cy="289023"/>
          </a:xfrm>
          <a:prstGeom prst="rect">
            <a:avLst/>
          </a:prstGeom>
        </p:spPr>
        <p:txBody>
          <a:bodyPr vert="horz" lIns="91440" tIns="45720" rIns="91440" bIns="45720" rtlCol="0">
            <a:noAutofit/>
          </a:bodyPr>
          <a:lstStyle/>
          <a:p>
            <a:pPr marL="342900" lvl="0" indent="-342900">
              <a:lnSpc>
                <a:spcPct val="90000"/>
              </a:lnSpc>
              <a:spcBef>
                <a:spcPts val="1000"/>
              </a:spcBef>
            </a:pPr>
            <a:r>
              <a:rPr lang="en-US" sz="1050" dirty="0"/>
              <a:t>https://www.britannica.com/science/carbon-chemical-element</a:t>
            </a:r>
            <a:endParaRPr kumimoji="0" lang="uk-UA" sz="1050" i="0" u="none" strike="noStrike" kern="1200" cap="none" spc="0" normalizeH="0" baseline="0" noProof="0" dirty="0">
              <a:ln>
                <a:noFill/>
              </a:ln>
              <a:solidFill>
                <a:srgbClr val="262626"/>
              </a:solidFill>
              <a:effectLst/>
              <a:uLnTx/>
              <a:uFillTx/>
              <a:latin typeface="Sofia Pro" panose="00000500000000000000" pitchFamily="50" charset="0"/>
              <a:ea typeface="+mn-ea"/>
              <a:cs typeface="+mn-cs"/>
            </a:endParaRPr>
          </a:p>
        </p:txBody>
      </p:sp>
      <p:cxnSp>
        <p:nvCxnSpPr>
          <p:cNvPr id="9" name="Прямая соединительная линия 8"/>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512967" y="309175"/>
            <a:ext cx="4775731" cy="430887"/>
          </a:xfrm>
          <a:prstGeom prst="rect">
            <a:avLst/>
          </a:prstGeom>
          <a:noFill/>
        </p:spPr>
        <p:txBody>
          <a:bodyPr wrap="none" rtlCol="0">
            <a:spAutoFit/>
          </a:bodyPr>
          <a:lstStyle/>
          <a:p>
            <a:pPr lvl="0"/>
            <a:r>
              <a:rPr lang="en-US" sz="2200" dirty="0">
                <a:latin typeface="Palatino Linotype" pitchFamily="18" charset="0"/>
              </a:rPr>
              <a:t>Carbon. Porous carbon. Applications</a:t>
            </a:r>
            <a:endParaRPr lang="sl-SI" sz="2200" dirty="0">
              <a:latin typeface="Palatino Linotype" pitchFamily="18" charset="0"/>
            </a:endParaRPr>
          </a:p>
        </p:txBody>
      </p:sp>
      <p:pic>
        <p:nvPicPr>
          <p:cNvPr id="12" name="Picture 2" descr="carbon nanosheets"/>
          <p:cNvPicPr>
            <a:picLocks noChangeAspect="1" noChangeArrowheads="1"/>
          </p:cNvPicPr>
          <p:nvPr/>
        </p:nvPicPr>
        <p:blipFill>
          <a:blip r:embed="rId5" cstate="screen"/>
          <a:srcRect/>
          <a:stretch>
            <a:fillRect/>
          </a:stretch>
        </p:blipFill>
        <p:spPr bwMode="auto">
          <a:xfrm>
            <a:off x="5004859" y="3551299"/>
            <a:ext cx="2647210" cy="2772953"/>
          </a:xfrm>
          <a:prstGeom prst="rect">
            <a:avLst/>
          </a:prstGeom>
          <a:noFill/>
        </p:spPr>
      </p:pic>
      <p:pic>
        <p:nvPicPr>
          <p:cNvPr id="5" name="Picture 1" descr="F:\Foto\UEA\IMG_20230617_161702.jpg">
            <a:extLst>
              <a:ext uri="{FF2B5EF4-FFF2-40B4-BE49-F238E27FC236}">
                <a16:creationId xmlns:a16="http://schemas.microsoft.com/office/drawing/2014/main" id="{FA380E0C-38FC-7BCF-17E3-73AF0DF922D0}"/>
              </a:ext>
            </a:extLst>
          </p:cNvPr>
          <p:cNvPicPr>
            <a:picLocks noChangeAspect="1" noChangeArrowheads="1"/>
          </p:cNvPicPr>
          <p:nvPr/>
        </p:nvPicPr>
        <p:blipFill>
          <a:blip r:embed="rId6" cstate="print"/>
          <a:srcRect t="5929" r="47713" b="1198"/>
          <a:stretch>
            <a:fillRect/>
          </a:stretch>
        </p:blipFill>
        <p:spPr bwMode="auto">
          <a:xfrm>
            <a:off x="7945746" y="933740"/>
            <a:ext cx="3511219" cy="4677522"/>
          </a:xfrm>
          <a:prstGeom prst="rect">
            <a:avLst/>
          </a:prstGeom>
          <a:noFill/>
        </p:spPr>
      </p:pic>
    </p:spTree>
    <p:extLst>
      <p:ext uri="{BB962C8B-B14F-4D97-AF65-F5344CB8AC3E}">
        <p14:creationId xmlns:p14="http://schemas.microsoft.com/office/powerpoint/2010/main" val="12786692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116495-7728-41D5-A1CC-C08F3A077016}"/>
              </a:ext>
            </a:extLst>
          </p:cNvPr>
          <p:cNvSpPr>
            <a:spLocks noGrp="1"/>
          </p:cNvSpPr>
          <p:nvPr>
            <p:ph idx="1"/>
          </p:nvPr>
        </p:nvSpPr>
        <p:spPr>
          <a:xfrm>
            <a:off x="270377" y="687800"/>
            <a:ext cx="11049000" cy="5786067"/>
          </a:xfrm>
          <a:solidFill>
            <a:schemeClr val="bg1"/>
          </a:solidFill>
        </p:spPr>
        <p:txBody>
          <a:bodyPr/>
          <a:lstStyle/>
          <a:p>
            <a:pPr marL="342900" lvl="0" indent="-342900" algn="just">
              <a:lnSpc>
                <a:spcPct val="100000"/>
              </a:lnSpc>
              <a:spcBef>
                <a:spcPts val="0"/>
              </a:spcBef>
              <a:buFont typeface="+mj-lt"/>
              <a:buAutoNum type="arabicPeriod"/>
            </a:pP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Ahlawat, Jyoti, et al. “Application of Carbon Nano Onions in the Biomedical Field: Recent Advances and Challenges.” Biomaterials Science, vol. 9, no. 3, Royal Society of Chemistry (RSC), 2021, pp. 626–44. </a:t>
            </a:r>
            <a:r>
              <a:rPr lang="en-US"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Crossref</a:t>
            </a: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https://doi.org/10.1039/d0bm01476a</a:t>
            </a: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00000"/>
              </a:lnSpc>
              <a:spcBef>
                <a:spcPts val="0"/>
              </a:spcBef>
              <a:buFont typeface="+mj-lt"/>
              <a:buAutoNum type="arabicPeriod"/>
            </a:pPr>
            <a:r>
              <a:rPr lang="en-US"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Avouris</a:t>
            </a: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Phaedon</a:t>
            </a: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“Graphene: electronic and photonic properties and devices.” Nano letters vol. 10,11 (2010): 4285-94. </a:t>
            </a:r>
            <a:r>
              <a:rPr lang="en-US"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https://doi.org/10.1021/nl102824h</a:t>
            </a:r>
            <a:endParaRPr lang="uk-UA"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Bef>
                <a:spcPts val="0"/>
              </a:spcBef>
              <a:buFont typeface="+mj-lt"/>
              <a:buAutoNum type="arabicPeriod"/>
            </a:pP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“Carbonaceous Composite Materials.” Materials Research Foundations, 2018, </a:t>
            </a:r>
            <a:r>
              <a:rPr lang="en-US"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https://doi.org/10.21741/9781945291975</a:t>
            </a:r>
            <a:endParaRPr lang="uk-UA"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Bef>
                <a:spcPts val="0"/>
              </a:spcBef>
              <a:buFont typeface="+mj-lt"/>
              <a:buAutoNum type="arabicPeriod"/>
            </a:pP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“Chemistry of the Main Group Elements (Barron).” Chemistry </a:t>
            </a:r>
            <a:r>
              <a:rPr lang="en-US"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LibreTexts</a:t>
            </a: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Sept. 2020, </a:t>
            </a:r>
            <a:r>
              <a:rPr lang="en-US"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https://chem.libretexts.org/Bookshelves/Inorganic_Chemistry/Chemistry_of_the_Main_Group_Elements_(Barron)</a:t>
            </a:r>
            <a:endParaRPr lang="uk-UA"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Bef>
                <a:spcPts val="0"/>
              </a:spcBef>
              <a:buFont typeface="+mj-lt"/>
              <a:buAutoNum type="arabicPeriod"/>
            </a:pP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Gao, Wei. “Graphene Oxide.” Springer eBooks, 2015, </a:t>
            </a:r>
            <a:r>
              <a:rPr lang="en-US"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https://doi.org/10.1007/978-3-319-15500-5</a:t>
            </a:r>
            <a:endParaRPr lang="uk-UA"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Bef>
                <a:spcPts val="0"/>
              </a:spcBef>
              <a:buFont typeface="+mj-lt"/>
              <a:buAutoNum type="arabicPeriod"/>
            </a:pP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“Graphene, Nanotubes and Quantum Dots-Based Nanotechnology.” Elsevier eBooks, 2022, </a:t>
            </a:r>
            <a:r>
              <a:rPr lang="en-US"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https://doi.org/10.1016/c2020-0-01826-8</a:t>
            </a:r>
            <a:endParaRPr lang="uk-UA"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Bef>
                <a:spcPts val="0"/>
              </a:spcBef>
              <a:buFont typeface="+mj-lt"/>
              <a:buAutoNum type="arabicPeriod"/>
            </a:pP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Hybrid Orbitals — Overview &amp; Examples </a:t>
            </a:r>
            <a:r>
              <a:rPr lang="en-US"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https://www.expii.com/t/hybrid-orbitals-overview-examples-8366</a:t>
            </a:r>
            <a:endParaRPr lang="uk-UA"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Bef>
                <a:spcPts val="0"/>
              </a:spcBef>
              <a:buFont typeface="+mj-lt"/>
              <a:buAutoNum type="arabicPeriod"/>
            </a:pPr>
            <a:r>
              <a:rPr lang="en-US" strike="noStrike"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Kasap</a:t>
            </a:r>
            <a:r>
              <a:rPr lang="en-US"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S.O. “Optoelectronics” (Prentice Hall), 1999</a:t>
            </a:r>
            <a:endParaRPr lang="uk-UA"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Bef>
                <a:spcPts val="0"/>
              </a:spcBef>
              <a:buFont typeface="+mj-lt"/>
              <a:buAutoNum type="arabicPeriod"/>
            </a:pPr>
            <a:r>
              <a:rPr lang="en-US"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Maiti</a:t>
            </a: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Debabrata, et al. “Carbon-Based Nanomaterials for Biomedical Applications: A Recent Study.” Frontiers in Pharmacology, vol. 9, Frontiers Media, Mar. 2019, </a:t>
            </a:r>
            <a:r>
              <a:rPr lang="en-US"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https://doi.org/10.3389/fphar.2018.01401</a:t>
            </a:r>
            <a:endParaRPr lang="uk-UA"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Bef>
                <a:spcPts val="0"/>
              </a:spcBef>
              <a:buFont typeface="+mj-lt"/>
              <a:buAutoNum type="arabicPeriod"/>
            </a:pP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Matsumoto, Kazuhiko. “Frontiers of Graphene and Carbon Nanotubes.” Springer eBooks, 2015, </a:t>
            </a:r>
            <a:r>
              <a:rPr lang="en-US"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https://doi.org/10.1007/978-4-431-55372-4</a:t>
            </a:r>
            <a:endParaRPr lang="uk-UA"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Bef>
                <a:spcPts val="0"/>
              </a:spcBef>
              <a:buFont typeface="+mj-lt"/>
              <a:buAutoNum type="arabicPeriod"/>
            </a:pPr>
            <a:r>
              <a:rPr lang="en-US"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Mbayachi</a:t>
            </a: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V.B., et al. “Graphene Synthesis, Characterization and Its Applications: A Review.” Results in Chemistry, vol. 3, Elsevier BV, Jan. 2021, p. 100163. </a:t>
            </a:r>
            <a:r>
              <a:rPr lang="en-US"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https://doi.org/10.1016/j.rechem.2021.100163</a:t>
            </a:r>
            <a:endParaRPr lang="uk-UA"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Bef>
                <a:spcPts val="0"/>
              </a:spcBef>
              <a:buFont typeface="+mj-lt"/>
              <a:buAutoNum type="arabicPeriod"/>
            </a:pP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Neto, A. H. Castro, et al. “The Electronic Properties of Graphene.” Reviews of Modern Physics, vol. 81, no. 1, American Physical Society, Jan. 2009, pp. 109–62. </a:t>
            </a:r>
            <a:r>
              <a:rPr lang="en-US"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https://doi.org/10.1103/revmodphys.81.109</a:t>
            </a:r>
            <a:endParaRPr lang="uk-UA"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Bef>
                <a:spcPts val="0"/>
              </a:spcBef>
            </a:pPr>
            <a:endParaRPr lang="uk-UA" dirty="0">
              <a:solidFill>
                <a:schemeClr val="tx1"/>
              </a:solidFill>
              <a:latin typeface="Times New Roman" panose="02020603050405020304" pitchFamily="18" charset="0"/>
              <a:cs typeface="Times New Roman" panose="02020603050405020304" pitchFamily="18" charset="0"/>
            </a:endParaRPr>
          </a:p>
        </p:txBody>
      </p:sp>
      <p:cxnSp>
        <p:nvCxnSpPr>
          <p:cNvPr id="4" name="Прямая соединительная линия 8">
            <a:extLst>
              <a:ext uri="{FF2B5EF4-FFF2-40B4-BE49-F238E27FC236}">
                <a16:creationId xmlns:a16="http://schemas.microsoft.com/office/drawing/2014/main" id="{2287A5FC-54CB-B730-6FB4-486B86B537EE}"/>
              </a:ext>
            </a:extLst>
          </p:cNvPr>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D410163-3566-1AAF-5806-03A1E4FB45B4}"/>
              </a:ext>
            </a:extLst>
          </p:cNvPr>
          <p:cNvSpPr txBox="1"/>
          <p:nvPr/>
        </p:nvSpPr>
        <p:spPr>
          <a:xfrm>
            <a:off x="9686118" y="331113"/>
            <a:ext cx="1527982" cy="430887"/>
          </a:xfrm>
          <a:prstGeom prst="rect">
            <a:avLst/>
          </a:prstGeom>
          <a:noFill/>
        </p:spPr>
        <p:txBody>
          <a:bodyPr wrap="none" rtlCol="0">
            <a:spAutoFit/>
          </a:bodyPr>
          <a:lstStyle/>
          <a:p>
            <a:pPr lvl="0"/>
            <a:r>
              <a:rPr lang="en-US" sz="2200" dirty="0">
                <a:latin typeface="Palatino Linotype" pitchFamily="18" charset="0"/>
              </a:rPr>
              <a:t>References</a:t>
            </a:r>
            <a:endParaRPr lang="sl-SI" sz="2200" dirty="0">
              <a:latin typeface="Palatino Linotype" pitchFamily="18" charset="0"/>
            </a:endParaRPr>
          </a:p>
        </p:txBody>
      </p:sp>
    </p:spTree>
    <p:extLst>
      <p:ext uri="{BB962C8B-B14F-4D97-AF65-F5344CB8AC3E}">
        <p14:creationId xmlns:p14="http://schemas.microsoft.com/office/powerpoint/2010/main" val="33640128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116495-7728-41D5-A1CC-C08F3A077016}"/>
              </a:ext>
            </a:extLst>
          </p:cNvPr>
          <p:cNvSpPr>
            <a:spLocks noGrp="1"/>
          </p:cNvSpPr>
          <p:nvPr>
            <p:ph idx="1"/>
          </p:nvPr>
        </p:nvSpPr>
        <p:spPr>
          <a:xfrm>
            <a:off x="165100" y="876300"/>
            <a:ext cx="11049000" cy="5786067"/>
          </a:xfrm>
          <a:solidFill>
            <a:schemeClr val="bg1"/>
          </a:solidFill>
        </p:spPr>
        <p:txBody>
          <a:bodyPr/>
          <a:lstStyle/>
          <a:p>
            <a:pPr marL="342900" indent="-342900" algn="just">
              <a:lnSpc>
                <a:spcPct val="100000"/>
              </a:lnSpc>
              <a:spcBef>
                <a:spcPts val="0"/>
              </a:spcBef>
              <a:buFont typeface="+mj-lt"/>
              <a:buAutoNum type="arabicPeriod" startAt="13"/>
            </a:pP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Orbital Hybridization: sp1, sp2, and sp3 Hybridization, Examples </a:t>
            </a:r>
            <a:r>
              <a:rPr lang="en-US"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https://researchtweet.com/orbital-hybridization-sp1-sp2-sp3-hybridization/</a:t>
            </a:r>
            <a:endParaRPr lang="uk-UA"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Bef>
                <a:spcPts val="0"/>
              </a:spcBef>
              <a:buFont typeface="+mj-lt"/>
              <a:buAutoNum type="arabicPeriod" startAt="13"/>
            </a:pP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Patel, Dinesh Kumar, et al. “Carbon Nanotubes-Based Nanomaterials and Their Agricultural and Biotechnological Applications.” Materials, vol. 13, no. 7, Multidisciplinary Digital Publishing Institute, Apr. 2020, p. 1679. </a:t>
            </a:r>
            <a:r>
              <a:rPr lang="en-US"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https://doi.org/10.3390/ma13071679</a:t>
            </a:r>
            <a:endParaRPr lang="uk-UA"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Bef>
                <a:spcPts val="0"/>
              </a:spcBef>
              <a:buFont typeface="+mj-lt"/>
              <a:buAutoNum type="arabicPeriod" startAt="13"/>
            </a:pP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Porto, </a:t>
            </a:r>
            <a:r>
              <a:rPr lang="en-US"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Laís</a:t>
            </a: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Sales, et al. “Carbon Nanomaterials: Synthesis and Applications to Development of Electrochemical Sensors in Determination of Drugs and Compounds of Clinical Interest.” Reviews in Analytical Chemistry, vol. 38, no. 3, De Gruyter, Jan. 2020, </a:t>
            </a:r>
            <a:r>
              <a:rPr lang="en-US"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https://doi.org/10.1515/revac-2019-0017</a:t>
            </a:r>
            <a:endParaRPr lang="uk-UA"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Bef>
                <a:spcPts val="0"/>
              </a:spcBef>
              <a:buFont typeface="+mj-lt"/>
              <a:buAutoNum type="arabicPeriod" startAt="13"/>
            </a:pPr>
            <a:r>
              <a:rPr lang="en-US"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Sireesha</a:t>
            </a: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Merum</a:t>
            </a: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et al. “Functionalized Carbon Nanotubes in Bio-world: Applications, Limitations and Future Directions.” Materials Science and Engineering: B, vol. 223, Elsevier BV, Sept. 2017, pp. 43–63. </a:t>
            </a:r>
            <a:r>
              <a:rPr lang="en-US"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https://doi.org/10.1016/j.mseb.2017.06.002</a:t>
            </a:r>
            <a:endParaRPr lang="uk-UA"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Bef>
                <a:spcPts val="0"/>
              </a:spcBef>
              <a:buFont typeface="+mj-lt"/>
              <a:buAutoNum type="arabicPeriod" startAt="13"/>
            </a:pP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Speranza G. “Carbon Nanomaterials: Synthesis, Functionalization and Sensing Applications.” Nanomaterials, vol. 11, no. 4, MDPI, Apr. 2021, p. 967. </a:t>
            </a:r>
            <a:r>
              <a:rPr lang="en-US"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https://doi.org/10.3390/nano11040967</a:t>
            </a:r>
            <a:endParaRPr lang="uk-UA"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Bef>
                <a:spcPts val="0"/>
              </a:spcBef>
              <a:buFont typeface="+mj-lt"/>
              <a:buAutoNum type="arabicPeriod" startAt="13"/>
            </a:pPr>
            <a:r>
              <a:rPr lang="en-US"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Tîlmaciu</a:t>
            </a: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Carmen, and May Morris. “Carbon Nanotube Biosensors.” Frontiers in Chemistry, vol. 3, Frontiers Media, Oct. 2015, </a:t>
            </a:r>
            <a:r>
              <a:rPr lang="en-US"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https://doi.org/10.3389/fchem.2015.00059</a:t>
            </a:r>
            <a:endParaRPr lang="uk-UA"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Bef>
                <a:spcPts val="0"/>
              </a:spcBef>
              <a:buFont typeface="+mj-lt"/>
              <a:buAutoNum type="arabicPeriod" startAt="13"/>
            </a:pP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Wu, W., et al. “Fast Chemical Exfoliation of Graphite to Few-layer Graphene With High Quality and Large Size via a Two-step Microwave-assisted Process.” Chemical Engineering Journal, vol. 381, Elsevier BV, Feb. 2020, p. 122592. </a:t>
            </a:r>
            <a:r>
              <a:rPr lang="en-US"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https://doi.org/10.1016/j.cej.2019.122592</a:t>
            </a:r>
            <a:endParaRPr lang="uk-UA"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Bef>
                <a:spcPts val="0"/>
              </a:spcBef>
              <a:buFont typeface="+mj-lt"/>
              <a:buAutoNum type="arabicPeriod" startAt="13"/>
            </a:pP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Zhu, </a:t>
            </a:r>
            <a:r>
              <a:rPr lang="en-US"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Jiadeng</a:t>
            </a:r>
            <a:r>
              <a:rPr lang="en-US"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et al. “A Sustainable Platform of Lignin: From Bioresources to Materials and Their Applications in Rechargeable Batteries and Supercapacitors.” Progress in Energy and Combustion Science, vol. 76, Elsevier BV, Jan. 2020, p. 100788. </a:t>
            </a:r>
            <a:r>
              <a:rPr lang="en-US"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https://doi.org/10.1016/j.pecs.2019.100788</a:t>
            </a:r>
            <a:endParaRPr lang="uk-UA" dirty="0">
              <a:solidFill>
                <a:schemeClr val="tx1"/>
              </a:solidFill>
              <a:latin typeface="Times New Roman" panose="02020603050405020304" pitchFamily="18" charset="0"/>
              <a:cs typeface="Times New Roman" panose="02020603050405020304" pitchFamily="18" charset="0"/>
            </a:endParaRPr>
          </a:p>
        </p:txBody>
      </p:sp>
      <p:cxnSp>
        <p:nvCxnSpPr>
          <p:cNvPr id="4" name="Прямая соединительная линия 8">
            <a:extLst>
              <a:ext uri="{FF2B5EF4-FFF2-40B4-BE49-F238E27FC236}">
                <a16:creationId xmlns:a16="http://schemas.microsoft.com/office/drawing/2014/main" id="{2287A5FC-54CB-B730-6FB4-486B86B537EE}"/>
              </a:ext>
            </a:extLst>
          </p:cNvPr>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D410163-3566-1AAF-5806-03A1E4FB45B4}"/>
              </a:ext>
            </a:extLst>
          </p:cNvPr>
          <p:cNvSpPr txBox="1"/>
          <p:nvPr/>
        </p:nvSpPr>
        <p:spPr>
          <a:xfrm>
            <a:off x="9686118" y="331113"/>
            <a:ext cx="1527982" cy="430887"/>
          </a:xfrm>
          <a:prstGeom prst="rect">
            <a:avLst/>
          </a:prstGeom>
          <a:noFill/>
        </p:spPr>
        <p:txBody>
          <a:bodyPr wrap="none" rtlCol="0">
            <a:spAutoFit/>
          </a:bodyPr>
          <a:lstStyle/>
          <a:p>
            <a:pPr lvl="0"/>
            <a:r>
              <a:rPr lang="en-US" sz="2200" dirty="0">
                <a:latin typeface="Palatino Linotype" pitchFamily="18" charset="0"/>
              </a:rPr>
              <a:t>References</a:t>
            </a:r>
            <a:endParaRPr lang="sl-SI" sz="2200" dirty="0">
              <a:latin typeface="Palatino Linotype" pitchFamily="18" charset="0"/>
            </a:endParaRPr>
          </a:p>
        </p:txBody>
      </p:sp>
    </p:spTree>
    <p:extLst>
      <p:ext uri="{BB962C8B-B14F-4D97-AF65-F5344CB8AC3E}">
        <p14:creationId xmlns:p14="http://schemas.microsoft.com/office/powerpoint/2010/main" val="2761934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pic>
        <p:nvPicPr>
          <p:cNvPr id="3" name="Picture 4" descr="Download Carbon Atom Atoms Royalty-Free Stock Illustration Image - Pixabay"/>
          <p:cNvPicPr>
            <a:picLocks noChangeAspect="1" noChangeArrowheads="1"/>
          </p:cNvPicPr>
          <p:nvPr/>
        </p:nvPicPr>
        <p:blipFill>
          <a:blip r:embed="rId3" cstate="print"/>
          <a:srcRect/>
          <a:stretch>
            <a:fillRect/>
          </a:stretch>
        </p:blipFill>
        <p:spPr bwMode="auto">
          <a:xfrm>
            <a:off x="13040" y="193048"/>
            <a:ext cx="3420898" cy="3225800"/>
          </a:xfrm>
          <a:prstGeom prst="rect">
            <a:avLst/>
          </a:prstGeom>
          <a:noFill/>
        </p:spPr>
      </p:pic>
      <p:sp>
        <p:nvSpPr>
          <p:cNvPr id="4" name="Прямоугольник 3"/>
          <p:cNvSpPr/>
          <p:nvPr/>
        </p:nvSpPr>
        <p:spPr>
          <a:xfrm>
            <a:off x="3490450" y="1145782"/>
            <a:ext cx="7874000" cy="2031325"/>
          </a:xfrm>
          <a:prstGeom prst="rect">
            <a:avLst/>
          </a:prstGeom>
        </p:spPr>
        <p:txBody>
          <a:bodyPr wrap="square">
            <a:spAutoFit/>
          </a:bodyPr>
          <a:lstStyle/>
          <a:p>
            <a:r>
              <a:rPr lang="en-US" dirty="0">
                <a:latin typeface="Palatino Linotype" pitchFamily="18" charset="0"/>
              </a:rPr>
              <a:t>Carbon atoms are made up of a nucleus of six protons and six neutrons (</a:t>
            </a:r>
            <a:r>
              <a:rPr lang="en-US" baseline="30000" dirty="0">
                <a:latin typeface="Palatino Linotype" pitchFamily="18" charset="0"/>
              </a:rPr>
              <a:t>12</a:t>
            </a:r>
            <a:r>
              <a:rPr lang="en-US" dirty="0">
                <a:latin typeface="Palatino Linotype" pitchFamily="18" charset="0"/>
              </a:rPr>
              <a:t>C isotope) and surrounded by six electrons. </a:t>
            </a:r>
          </a:p>
          <a:p>
            <a:r>
              <a:rPr lang="en-US" dirty="0">
                <a:latin typeface="Palatino Linotype" pitchFamily="18" charset="0"/>
              </a:rPr>
              <a:t>The electron configuration of carbon is 1s² 2s² 2p².</a:t>
            </a:r>
          </a:p>
          <a:p>
            <a:r>
              <a:rPr lang="en-US" dirty="0">
                <a:latin typeface="Palatino Linotype" pitchFamily="18" charset="0"/>
              </a:rPr>
              <a:t>The 1s orbital is the lowest energy level. Since 1s can only hold two electrons the next 2 electrons for C goes in the 2s orbital, and it can also hold a maximum of two electrons. </a:t>
            </a:r>
          </a:p>
          <a:p>
            <a:endParaRPr lang="uk-UA" dirty="0">
              <a:latin typeface="Palatino Linotype" pitchFamily="18" charset="0"/>
            </a:endParaRPr>
          </a:p>
        </p:txBody>
      </p:sp>
      <p:sp>
        <p:nvSpPr>
          <p:cNvPr id="5" name="TextBox 4"/>
          <p:cNvSpPr txBox="1"/>
          <p:nvPr/>
        </p:nvSpPr>
        <p:spPr>
          <a:xfrm>
            <a:off x="9423400" y="279400"/>
            <a:ext cx="1955407" cy="430887"/>
          </a:xfrm>
          <a:prstGeom prst="rect">
            <a:avLst/>
          </a:prstGeom>
          <a:noFill/>
        </p:spPr>
        <p:txBody>
          <a:bodyPr wrap="none" rtlCol="0">
            <a:spAutoFit/>
          </a:bodyPr>
          <a:lstStyle/>
          <a:p>
            <a:r>
              <a:rPr lang="en-US" sz="2200" dirty="0">
                <a:latin typeface="Palatino Linotype" pitchFamily="18" charset="0"/>
              </a:rPr>
              <a:t>Carbon. Atom</a:t>
            </a:r>
            <a:endParaRPr lang="uk-UA" sz="2200" dirty="0">
              <a:latin typeface="Palatino Linotype" pitchFamily="18" charset="0"/>
            </a:endParaRPr>
          </a:p>
        </p:txBody>
      </p:sp>
      <p:sp>
        <p:nvSpPr>
          <p:cNvPr id="10242" name="AutoShape 2" descr="Electronic Structure of Atoms (Electron Configurations) – Chemistry"/>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10" name="Picture 3"/>
          <p:cNvPicPr>
            <a:picLocks noChangeAspect="1" noChangeArrowheads="1"/>
          </p:cNvPicPr>
          <p:nvPr/>
        </p:nvPicPr>
        <p:blipFill>
          <a:blip r:embed="rId4" cstate="print"/>
          <a:srcRect r="6565"/>
          <a:stretch>
            <a:fillRect/>
          </a:stretch>
        </p:blipFill>
        <p:spPr bwMode="auto">
          <a:xfrm>
            <a:off x="6100174" y="3231799"/>
            <a:ext cx="5355225" cy="2368153"/>
          </a:xfrm>
          <a:prstGeom prst="rect">
            <a:avLst/>
          </a:prstGeom>
          <a:noFill/>
          <a:ln w="9525">
            <a:noFill/>
            <a:miter lim="800000"/>
            <a:headEnd/>
            <a:tailEnd/>
          </a:ln>
          <a:effectLst/>
        </p:spPr>
      </p:pic>
      <p:sp>
        <p:nvSpPr>
          <p:cNvPr id="11" name="Прямоугольник 10"/>
          <p:cNvSpPr/>
          <p:nvPr/>
        </p:nvSpPr>
        <p:spPr>
          <a:xfrm>
            <a:off x="368300" y="3953565"/>
            <a:ext cx="5867400" cy="1754326"/>
          </a:xfrm>
          <a:prstGeom prst="rect">
            <a:avLst/>
          </a:prstGeom>
        </p:spPr>
        <p:txBody>
          <a:bodyPr wrap="square">
            <a:spAutoFit/>
          </a:bodyPr>
          <a:lstStyle/>
          <a:p>
            <a:r>
              <a:rPr lang="en-US" dirty="0">
                <a:latin typeface="Palatino Linotype" pitchFamily="18" charset="0"/>
              </a:rPr>
              <a:t>The 2p orbital is the third energy level, and it consists of three sub-levels: 2pₓ, 2pᵧ, and 2p</a:t>
            </a:r>
            <a:r>
              <a:rPr lang="en-US" baseline="-25000" dirty="0">
                <a:latin typeface="Palatino Linotype" pitchFamily="18" charset="0"/>
              </a:rPr>
              <a:t>z</a:t>
            </a:r>
            <a:r>
              <a:rPr lang="en-US" dirty="0">
                <a:latin typeface="Palatino Linotype" pitchFamily="18" charset="0"/>
              </a:rPr>
              <a:t>. </a:t>
            </a:r>
            <a:endParaRPr lang="uk-UA" dirty="0">
              <a:latin typeface="Palatino Linotype" pitchFamily="18" charset="0"/>
            </a:endParaRPr>
          </a:p>
          <a:p>
            <a:r>
              <a:rPr lang="en-US" dirty="0">
                <a:latin typeface="Palatino Linotype" pitchFamily="18" charset="0"/>
              </a:rPr>
              <a:t>Each of these sub-levels can hold a maximum of two electrons. In carbon atom two of the 2p orbitals (2pₓ and 2p</a:t>
            </a:r>
            <a:r>
              <a:rPr lang="en-US" baseline="-25000" dirty="0">
                <a:latin typeface="Palatino Linotype" pitchFamily="18" charset="0"/>
              </a:rPr>
              <a:t>y</a:t>
            </a:r>
            <a:r>
              <a:rPr lang="en-US" dirty="0">
                <a:latin typeface="Palatino Linotype" pitchFamily="18" charset="0"/>
              </a:rPr>
              <a:t>) hold one electron each, while the third 2p orbital (2p</a:t>
            </a:r>
            <a:r>
              <a:rPr lang="en-US" baseline="-25000" dirty="0">
                <a:latin typeface="Palatino Linotype" pitchFamily="18" charset="0"/>
              </a:rPr>
              <a:t>z</a:t>
            </a:r>
            <a:r>
              <a:rPr lang="en-US" dirty="0">
                <a:latin typeface="Palatino Linotype" pitchFamily="18" charset="0"/>
              </a:rPr>
              <a:t>) is empty.</a:t>
            </a:r>
          </a:p>
        </p:txBody>
      </p:sp>
      <p:sp>
        <p:nvSpPr>
          <p:cNvPr id="13" name="Прямоугольник 12"/>
          <p:cNvSpPr/>
          <p:nvPr/>
        </p:nvSpPr>
        <p:spPr>
          <a:xfrm>
            <a:off x="5511800" y="5709335"/>
            <a:ext cx="6096000" cy="369332"/>
          </a:xfrm>
          <a:prstGeom prst="rect">
            <a:avLst/>
          </a:prstGeom>
        </p:spPr>
        <p:txBody>
          <a:bodyPr>
            <a:spAutoFit/>
          </a:bodyPr>
          <a:lstStyle/>
          <a:p>
            <a:pPr algn="ctr"/>
            <a:r>
              <a:rPr lang="en-GB" b="1" dirty="0">
                <a:solidFill>
                  <a:srgbClr val="0000FF"/>
                </a:solidFill>
                <a:latin typeface="Palatino Linotype" pitchFamily="18" charset="0"/>
                <a:ea typeface="Calibri" pitchFamily="34" charset="0"/>
                <a:cs typeface="Times New Roman" pitchFamily="18" charset="0"/>
              </a:rPr>
              <a:t>The first wonder of carbon is the electronic structure</a:t>
            </a:r>
            <a:endParaRPr lang="uk-UA" dirty="0"/>
          </a:p>
        </p:txBody>
      </p:sp>
    </p:spTree>
    <p:extLst>
      <p:ext uri="{BB962C8B-B14F-4D97-AF65-F5344CB8AC3E}">
        <p14:creationId xmlns:p14="http://schemas.microsoft.com/office/powerpoint/2010/main" val="42002455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AE0EB-C36C-EBC7-5CED-69076B356137}"/>
              </a:ext>
            </a:extLst>
          </p:cNvPr>
          <p:cNvSpPr>
            <a:spLocks noGrp="1"/>
          </p:cNvSpPr>
          <p:nvPr>
            <p:ph type="ctrTitle"/>
          </p:nvPr>
        </p:nvSpPr>
        <p:spPr/>
        <p:txBody>
          <a:bodyPr/>
          <a:lstStyle/>
          <a:p>
            <a:r>
              <a:rPr lang="en-US" dirty="0"/>
              <a:t>Thank you for attention!</a:t>
            </a:r>
            <a:endParaRPr lang="sl-SI" dirty="0"/>
          </a:p>
        </p:txBody>
      </p:sp>
      <p:sp>
        <p:nvSpPr>
          <p:cNvPr id="3" name="Subtitle 2">
            <a:extLst>
              <a:ext uri="{FF2B5EF4-FFF2-40B4-BE49-F238E27FC236}">
                <a16:creationId xmlns:a16="http://schemas.microsoft.com/office/drawing/2014/main" id="{CF1E1ED3-15DB-9E78-B6A4-1C1E639C75EA}"/>
              </a:ext>
            </a:extLst>
          </p:cNvPr>
          <p:cNvSpPr>
            <a:spLocks noGrp="1"/>
          </p:cNvSpPr>
          <p:nvPr>
            <p:ph type="subTitle" idx="1"/>
          </p:nvPr>
        </p:nvSpPr>
        <p:spPr>
          <a:xfrm>
            <a:off x="1524000" y="4073696"/>
            <a:ext cx="9144000" cy="890999"/>
          </a:xfrm>
        </p:spPr>
        <p:txBody>
          <a:bodyPr/>
          <a:lstStyle/>
          <a:p>
            <a:r>
              <a:rPr lang="en-US" dirty="0"/>
              <a:t>Volodymyra Boichuk</a:t>
            </a:r>
            <a:endParaRPr lang="sl-SI" dirty="0"/>
          </a:p>
        </p:txBody>
      </p:sp>
      <p:pic>
        <p:nvPicPr>
          <p:cNvPr id="1026" name="Picture 2" descr="Символіка – Прикарпатський національний університет імені Василя Стефаника">
            <a:extLst>
              <a:ext uri="{FF2B5EF4-FFF2-40B4-BE49-F238E27FC236}">
                <a16:creationId xmlns:a16="http://schemas.microsoft.com/office/drawing/2014/main" id="{2B751742-0465-25FD-0B46-FB5E6FA4C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9570" y="126134"/>
            <a:ext cx="1997901" cy="199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070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09FC8CBB-F2AC-7E62-A9FD-30E9EBE7ECBF}"/>
              </a:ext>
            </a:extLst>
          </p:cNvPr>
          <p:cNvSpPr>
            <a:spLocks noGrp="1"/>
          </p:cNvSpPr>
          <p:nvPr>
            <p:ph idx="4294967295"/>
          </p:nvPr>
        </p:nvSpPr>
        <p:spPr>
          <a:xfrm>
            <a:off x="4495798" y="1126328"/>
            <a:ext cx="6959600" cy="1435438"/>
          </a:xfrm>
          <a:prstGeom prst="rect">
            <a:avLst/>
          </a:prstGeom>
        </p:spPr>
        <p:txBody>
          <a:bodyPr/>
          <a:lstStyle/>
          <a:p>
            <a:pPr marL="0" indent="0" algn="ctr">
              <a:buNone/>
            </a:pPr>
            <a:r>
              <a:rPr lang="en-US" sz="1800" b="1" dirty="0">
                <a:solidFill>
                  <a:srgbClr val="0000FF"/>
                </a:solidFill>
                <a:latin typeface="Palatino Linotype" pitchFamily="18" charset="0"/>
              </a:rPr>
              <a:t>Hybridization</a:t>
            </a:r>
            <a:r>
              <a:rPr lang="en-US" sz="1800" dirty="0">
                <a:latin typeface="Palatino Linotype" pitchFamily="18" charset="0"/>
              </a:rPr>
              <a:t> is a concept describing the mixing of atomic orbitals to form hybrid orbitals with </a:t>
            </a:r>
            <a:r>
              <a:rPr lang="en-US" sz="1800" i="1" dirty="0">
                <a:solidFill>
                  <a:srgbClr val="0000FF"/>
                </a:solidFill>
                <a:latin typeface="Palatino Linotype" pitchFamily="18" charset="0"/>
              </a:rPr>
              <a:t>different geometries and energies</a:t>
            </a:r>
            <a:r>
              <a:rPr lang="en-US" sz="1800" dirty="0">
                <a:latin typeface="Palatino Linotype" pitchFamily="18" charset="0"/>
              </a:rPr>
              <a:t>. </a:t>
            </a:r>
          </a:p>
          <a:p>
            <a:pPr algn="ctr">
              <a:buNone/>
            </a:pPr>
            <a:r>
              <a:rPr lang="en-US" sz="1800" i="1" dirty="0">
                <a:solidFill>
                  <a:srgbClr val="FF0000"/>
                </a:solidFill>
                <a:latin typeface="Palatino Linotype" pitchFamily="18" charset="0"/>
              </a:rPr>
              <a:t>This hybridization occurs when atoms join together to form a more energetically favorable configuration.</a:t>
            </a:r>
            <a:endParaRPr lang="sl-SI" sz="1800" dirty="0">
              <a:latin typeface="Palatino Linotype" pitchFamily="18" charset="0"/>
            </a:endParaRPr>
          </a:p>
        </p:txBody>
      </p:sp>
      <p:sp>
        <p:nvSpPr>
          <p:cNvPr id="5" name="Content Placeholder 3">
            <a:extLst>
              <a:ext uri="{FF2B5EF4-FFF2-40B4-BE49-F238E27FC236}">
                <a16:creationId xmlns:a16="http://schemas.microsoft.com/office/drawing/2014/main" id="{09FC8CBB-F2AC-7E62-A9FD-30E9EBE7ECBF}"/>
              </a:ext>
            </a:extLst>
          </p:cNvPr>
          <p:cNvSpPr>
            <a:spLocks noGrp="1"/>
          </p:cNvSpPr>
          <p:nvPr>
            <p:ph idx="4294967295"/>
          </p:nvPr>
        </p:nvSpPr>
        <p:spPr>
          <a:xfrm>
            <a:off x="4495798" y="6109370"/>
            <a:ext cx="6642101" cy="596230"/>
          </a:xfrm>
          <a:prstGeom prst="rect">
            <a:avLst/>
          </a:prstGeom>
        </p:spPr>
        <p:txBody>
          <a:bodyPr/>
          <a:lstStyle/>
          <a:p>
            <a:pPr algn="ctr">
              <a:spcBef>
                <a:spcPts val="0"/>
              </a:spcBef>
              <a:buNone/>
            </a:pPr>
            <a:r>
              <a:rPr lang="en-US" sz="1800" i="1" dirty="0">
                <a:solidFill>
                  <a:srgbClr val="0000FF"/>
                </a:solidFill>
                <a:latin typeface="Palatino Linotype" pitchFamily="18" charset="0"/>
              </a:rPr>
              <a:t>The most common types of hybridization for carbon are: </a:t>
            </a:r>
          </a:p>
          <a:p>
            <a:pPr algn="ctr">
              <a:spcBef>
                <a:spcPts val="0"/>
              </a:spcBef>
              <a:buNone/>
            </a:pPr>
            <a:r>
              <a:rPr lang="en-US" sz="1800" dirty="0">
                <a:solidFill>
                  <a:srgbClr val="FF0000"/>
                </a:solidFill>
                <a:latin typeface="Palatino Linotype" pitchFamily="18" charset="0"/>
              </a:rPr>
              <a:t>sp</a:t>
            </a:r>
            <a:r>
              <a:rPr lang="en-US" sz="1800" baseline="30000" dirty="0">
                <a:solidFill>
                  <a:srgbClr val="FF0000"/>
                </a:solidFill>
                <a:latin typeface="Palatino Linotype" pitchFamily="18" charset="0"/>
              </a:rPr>
              <a:t>3</a:t>
            </a:r>
            <a:r>
              <a:rPr lang="en-US" sz="1800" dirty="0">
                <a:solidFill>
                  <a:srgbClr val="FF0000"/>
                </a:solidFill>
                <a:latin typeface="Palatino Linotype" pitchFamily="18" charset="0"/>
              </a:rPr>
              <a:t> , sp</a:t>
            </a:r>
            <a:r>
              <a:rPr lang="en-US" sz="1800" baseline="30000" dirty="0">
                <a:solidFill>
                  <a:srgbClr val="FF0000"/>
                </a:solidFill>
                <a:latin typeface="Palatino Linotype" pitchFamily="18" charset="0"/>
              </a:rPr>
              <a:t>2 </a:t>
            </a:r>
            <a:r>
              <a:rPr lang="en-US" sz="1800" dirty="0">
                <a:solidFill>
                  <a:srgbClr val="FF0000"/>
                </a:solidFill>
                <a:latin typeface="Palatino Linotype" pitchFamily="18" charset="0"/>
              </a:rPr>
              <a:t>, sp</a:t>
            </a:r>
            <a:endParaRPr lang="sl-SI" sz="1800" dirty="0">
              <a:solidFill>
                <a:srgbClr val="FF0000"/>
              </a:solidFill>
              <a:latin typeface="Palatino Linotype" pitchFamily="18" charset="0"/>
            </a:endParaRPr>
          </a:p>
        </p:txBody>
      </p:sp>
      <p:sp>
        <p:nvSpPr>
          <p:cNvPr id="7" name="TextBox 6"/>
          <p:cNvSpPr txBox="1"/>
          <p:nvPr/>
        </p:nvSpPr>
        <p:spPr>
          <a:xfrm>
            <a:off x="7378700" y="279400"/>
            <a:ext cx="3692036" cy="430887"/>
          </a:xfrm>
          <a:prstGeom prst="rect">
            <a:avLst/>
          </a:prstGeom>
          <a:noFill/>
        </p:spPr>
        <p:txBody>
          <a:bodyPr wrap="none" rtlCol="0">
            <a:spAutoFit/>
          </a:bodyPr>
          <a:lstStyle/>
          <a:p>
            <a:pPr lvl="0"/>
            <a:r>
              <a:rPr lang="en-US" sz="2200" dirty="0">
                <a:latin typeface="Palatino Linotype" pitchFamily="18" charset="0"/>
              </a:rPr>
              <a:t>Carbon. Electronic structure</a:t>
            </a:r>
            <a:endParaRPr lang="sl-SI" sz="2400" b="1" dirty="0">
              <a:solidFill>
                <a:srgbClr val="0598CE"/>
              </a:solidFill>
              <a:latin typeface="Sofia Pro" panose="00000500000000000000" pitchFamily="50" charset="0"/>
            </a:endParaRPr>
          </a:p>
        </p:txBody>
      </p:sp>
      <p:sp>
        <p:nvSpPr>
          <p:cNvPr id="8194" name="AutoShape 2" descr="Electron Configurations - Chemistry Steps"/>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8195" name="Picture 3"/>
          <p:cNvPicPr>
            <a:picLocks noChangeAspect="1" noChangeArrowheads="1"/>
          </p:cNvPicPr>
          <p:nvPr/>
        </p:nvPicPr>
        <p:blipFill>
          <a:blip r:embed="rId3" cstate="print"/>
          <a:srcRect t="13182"/>
          <a:stretch>
            <a:fillRect/>
          </a:stretch>
        </p:blipFill>
        <p:spPr bwMode="auto">
          <a:xfrm>
            <a:off x="261939" y="165100"/>
            <a:ext cx="3979862" cy="4299859"/>
          </a:xfrm>
          <a:prstGeom prst="rect">
            <a:avLst/>
          </a:prstGeom>
          <a:noFill/>
          <a:ln w="9525">
            <a:noFill/>
            <a:miter lim="800000"/>
            <a:headEnd/>
            <a:tailEnd/>
          </a:ln>
          <a:effectLst/>
        </p:spPr>
      </p:pic>
      <p:sp>
        <p:nvSpPr>
          <p:cNvPr id="8199" name="AutoShape 7" descr="Hybridization of Carbon - Molecular Geometry and Bond Angles"/>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8200" name="Picture 8"/>
          <p:cNvPicPr>
            <a:picLocks noChangeAspect="1" noChangeArrowheads="1"/>
          </p:cNvPicPr>
          <p:nvPr/>
        </p:nvPicPr>
        <p:blipFill>
          <a:blip r:embed="rId4" cstate="print"/>
          <a:srcRect t="36830"/>
          <a:stretch>
            <a:fillRect/>
          </a:stretch>
        </p:blipFill>
        <p:spPr bwMode="auto">
          <a:xfrm>
            <a:off x="4594225" y="3110240"/>
            <a:ext cx="6327775" cy="3049259"/>
          </a:xfrm>
          <a:prstGeom prst="rect">
            <a:avLst/>
          </a:prstGeom>
          <a:noFill/>
          <a:ln w="9525">
            <a:noFill/>
            <a:miter lim="800000"/>
            <a:headEnd/>
            <a:tailEnd/>
          </a:ln>
          <a:effectLst/>
        </p:spPr>
      </p:pic>
      <p:pic>
        <p:nvPicPr>
          <p:cNvPr id="15" name="Picture 13"/>
          <p:cNvPicPr>
            <a:picLocks noChangeAspect="1" noChangeArrowheads="1"/>
          </p:cNvPicPr>
          <p:nvPr/>
        </p:nvPicPr>
        <p:blipFill>
          <a:blip r:embed="rId5" cstate="print"/>
          <a:srcRect/>
          <a:stretch>
            <a:fillRect/>
          </a:stretch>
        </p:blipFill>
        <p:spPr bwMode="auto">
          <a:xfrm>
            <a:off x="742724" y="4541720"/>
            <a:ext cx="1853519" cy="1661776"/>
          </a:xfrm>
          <a:prstGeom prst="rect">
            <a:avLst/>
          </a:prstGeom>
          <a:noFill/>
          <a:ln w="9525">
            <a:noFill/>
            <a:miter lim="800000"/>
            <a:headEnd/>
            <a:tailEnd/>
          </a:ln>
          <a:effectLst/>
        </p:spPr>
      </p:pic>
      <p:sp>
        <p:nvSpPr>
          <p:cNvPr id="16" name="TextBox 15"/>
          <p:cNvSpPr txBox="1"/>
          <p:nvPr/>
        </p:nvSpPr>
        <p:spPr>
          <a:xfrm>
            <a:off x="1493156" y="5337630"/>
            <a:ext cx="3053444" cy="646331"/>
          </a:xfrm>
          <a:prstGeom prst="rect">
            <a:avLst/>
          </a:prstGeom>
          <a:noFill/>
        </p:spPr>
        <p:txBody>
          <a:bodyPr wrap="square" rtlCol="0">
            <a:spAutoFit/>
          </a:bodyPr>
          <a:lstStyle/>
          <a:p>
            <a:pPr algn="ctr"/>
            <a:r>
              <a:rPr lang="en-US" i="1" dirty="0">
                <a:solidFill>
                  <a:srgbClr val="0000FF"/>
                </a:solidFill>
                <a:latin typeface="Palatino Linotype" pitchFamily="18" charset="0"/>
              </a:rPr>
              <a:t>The shape of the single sp- , sp</a:t>
            </a:r>
            <a:r>
              <a:rPr lang="en-US" i="1" baseline="30000" dirty="0">
                <a:solidFill>
                  <a:srgbClr val="0000FF"/>
                </a:solidFill>
                <a:latin typeface="Palatino Linotype" pitchFamily="18" charset="0"/>
              </a:rPr>
              <a:t>2 </a:t>
            </a:r>
            <a:r>
              <a:rPr lang="en-US" i="1" dirty="0">
                <a:solidFill>
                  <a:srgbClr val="0000FF"/>
                </a:solidFill>
                <a:latin typeface="Palatino Linotype" pitchFamily="18" charset="0"/>
              </a:rPr>
              <a:t> or  sp</a:t>
            </a:r>
            <a:r>
              <a:rPr lang="en-US" i="1" baseline="30000" dirty="0">
                <a:solidFill>
                  <a:srgbClr val="0000FF"/>
                </a:solidFill>
                <a:latin typeface="Palatino Linotype" pitchFamily="18" charset="0"/>
              </a:rPr>
              <a:t>3</a:t>
            </a:r>
            <a:r>
              <a:rPr lang="en-US" i="1" dirty="0">
                <a:solidFill>
                  <a:srgbClr val="0000FF"/>
                </a:solidFill>
                <a:latin typeface="Palatino Linotype" pitchFamily="18" charset="0"/>
              </a:rPr>
              <a:t>-hybridized orbital </a:t>
            </a:r>
            <a:endParaRPr lang="uk-UA" i="1" dirty="0">
              <a:solidFill>
                <a:srgbClr val="0000FF"/>
              </a:solidFill>
              <a:latin typeface="Palatino Linotype" pitchFamily="18" charset="0"/>
            </a:endParaRPr>
          </a:p>
        </p:txBody>
      </p:sp>
    </p:spTree>
    <p:extLst>
      <p:ext uri="{BB962C8B-B14F-4D97-AF65-F5344CB8AC3E}">
        <p14:creationId xmlns:p14="http://schemas.microsoft.com/office/powerpoint/2010/main" val="4200245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cxnSp>
        <p:nvCxnSpPr>
          <p:cNvPr id="3" name="Прямая соединительная линия 2"/>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378700" y="279400"/>
            <a:ext cx="3692036" cy="430887"/>
          </a:xfrm>
          <a:prstGeom prst="rect">
            <a:avLst/>
          </a:prstGeom>
          <a:noFill/>
        </p:spPr>
        <p:txBody>
          <a:bodyPr wrap="none" rtlCol="0">
            <a:spAutoFit/>
          </a:bodyPr>
          <a:lstStyle/>
          <a:p>
            <a:pPr lvl="0"/>
            <a:r>
              <a:rPr lang="en-US" sz="2200" dirty="0">
                <a:latin typeface="Palatino Linotype" pitchFamily="18" charset="0"/>
              </a:rPr>
              <a:t>Carbon. Electronic structure</a:t>
            </a:r>
            <a:endParaRPr lang="sl-SI" sz="2400" b="1" dirty="0">
              <a:solidFill>
                <a:srgbClr val="0598CE"/>
              </a:solidFill>
              <a:latin typeface="Sofia Pro" panose="00000500000000000000" pitchFamily="50" charset="0"/>
            </a:endParaRPr>
          </a:p>
        </p:txBody>
      </p:sp>
      <p:sp>
        <p:nvSpPr>
          <p:cNvPr id="76802" name="AutoShape 2" descr="Hybridized orbitals geometries"/>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76807" name="AutoShape 7" descr="What is Hybridization?- sp3, sp2, Examples and Formula_30.1"/>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76809" name="AutoShape 9" descr="Hybrid Orbitals — Overview &amp; Examples - Expii"/>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76812" name="AutoShape 12" descr="hybridization9.pn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uk-UA"/>
          </a:p>
        </p:txBody>
      </p:sp>
      <p:grpSp>
        <p:nvGrpSpPr>
          <p:cNvPr id="14" name="Group 13">
            <a:extLst>
              <a:ext uri="{FF2B5EF4-FFF2-40B4-BE49-F238E27FC236}">
                <a16:creationId xmlns:a16="http://schemas.microsoft.com/office/drawing/2014/main" id="{5E8FF835-9696-68A0-9A29-B647296D3094}"/>
              </a:ext>
            </a:extLst>
          </p:cNvPr>
          <p:cNvGrpSpPr/>
          <p:nvPr/>
        </p:nvGrpSpPr>
        <p:grpSpPr>
          <a:xfrm>
            <a:off x="165100" y="1355726"/>
            <a:ext cx="11138413" cy="4239825"/>
            <a:chOff x="75687" y="1143963"/>
            <a:chExt cx="11138413" cy="4239825"/>
          </a:xfrm>
        </p:grpSpPr>
        <p:grpSp>
          <p:nvGrpSpPr>
            <p:cNvPr id="13" name="Group 12">
              <a:extLst>
                <a:ext uri="{FF2B5EF4-FFF2-40B4-BE49-F238E27FC236}">
                  <a16:creationId xmlns:a16="http://schemas.microsoft.com/office/drawing/2014/main" id="{66DF1081-3F5F-D58D-16E8-B5EB111D08B5}"/>
                </a:ext>
              </a:extLst>
            </p:cNvPr>
            <p:cNvGrpSpPr/>
            <p:nvPr/>
          </p:nvGrpSpPr>
          <p:grpSpPr>
            <a:xfrm>
              <a:off x="75687" y="1143963"/>
              <a:ext cx="11138413" cy="4239825"/>
              <a:chOff x="75687" y="1143963"/>
              <a:chExt cx="11138413" cy="4239825"/>
            </a:xfrm>
          </p:grpSpPr>
          <p:pic>
            <p:nvPicPr>
              <p:cNvPr id="76810" name="Picture 10"/>
              <p:cNvPicPr>
                <a:picLocks noChangeAspect="1" noChangeArrowheads="1"/>
              </p:cNvPicPr>
              <p:nvPr/>
            </p:nvPicPr>
            <p:blipFill rotWithShape="1">
              <a:blip r:embed="rId3" cstate="print"/>
              <a:srcRect l="26206" t="13970" r="1459" b="41938"/>
              <a:stretch/>
            </p:blipFill>
            <p:spPr bwMode="auto">
              <a:xfrm>
                <a:off x="75687" y="1143963"/>
                <a:ext cx="5290820" cy="4031496"/>
              </a:xfrm>
              <a:prstGeom prst="rect">
                <a:avLst/>
              </a:prstGeom>
              <a:noFill/>
              <a:ln w="9525">
                <a:noFill/>
                <a:miter lim="800000"/>
                <a:headEnd/>
                <a:tailEnd/>
              </a:ln>
              <a:effectLst/>
            </p:spPr>
          </p:pic>
          <p:grpSp>
            <p:nvGrpSpPr>
              <p:cNvPr id="12" name="Group 11">
                <a:extLst>
                  <a:ext uri="{FF2B5EF4-FFF2-40B4-BE49-F238E27FC236}">
                    <a16:creationId xmlns:a16="http://schemas.microsoft.com/office/drawing/2014/main" id="{505FFA94-640F-46E5-1FCC-A606612D0E8E}"/>
                  </a:ext>
                </a:extLst>
              </p:cNvPr>
              <p:cNvGrpSpPr/>
              <p:nvPr/>
            </p:nvGrpSpPr>
            <p:grpSpPr>
              <a:xfrm>
                <a:off x="5816600" y="1169892"/>
                <a:ext cx="5397500" cy="4213896"/>
                <a:chOff x="5816600" y="1169892"/>
                <a:chExt cx="5397500" cy="4213896"/>
              </a:xfrm>
            </p:grpSpPr>
            <p:grpSp>
              <p:nvGrpSpPr>
                <p:cNvPr id="10" name="Group 9">
                  <a:extLst>
                    <a:ext uri="{FF2B5EF4-FFF2-40B4-BE49-F238E27FC236}">
                      <a16:creationId xmlns:a16="http://schemas.microsoft.com/office/drawing/2014/main" id="{85180805-61D9-52F9-5CC3-C03887229076}"/>
                    </a:ext>
                  </a:extLst>
                </p:cNvPr>
                <p:cNvGrpSpPr/>
                <p:nvPr/>
              </p:nvGrpSpPr>
              <p:grpSpPr>
                <a:xfrm>
                  <a:off x="5816600" y="1169892"/>
                  <a:ext cx="5397500" cy="4213896"/>
                  <a:chOff x="5816600" y="1169892"/>
                  <a:chExt cx="5397500" cy="4213896"/>
                </a:xfrm>
              </p:grpSpPr>
              <p:pic>
                <p:nvPicPr>
                  <p:cNvPr id="8" name="Picture 10">
                    <a:extLst>
                      <a:ext uri="{FF2B5EF4-FFF2-40B4-BE49-F238E27FC236}">
                        <a16:creationId xmlns:a16="http://schemas.microsoft.com/office/drawing/2014/main" id="{46A05B4E-3C0A-C16A-2818-C42744F55611}"/>
                      </a:ext>
                    </a:extLst>
                  </p:cNvPr>
                  <p:cNvPicPr>
                    <a:picLocks noChangeAspect="1" noChangeArrowheads="1"/>
                  </p:cNvPicPr>
                  <p:nvPr/>
                </p:nvPicPr>
                <p:blipFill rotWithShape="1">
                  <a:blip r:embed="rId3" cstate="print"/>
                  <a:srcRect l="26206" t="57241" r="1"/>
                  <a:stretch/>
                </p:blipFill>
                <p:spPr bwMode="auto">
                  <a:xfrm>
                    <a:off x="5816600" y="1474211"/>
                    <a:ext cx="5397500" cy="3909577"/>
                  </a:xfrm>
                  <a:prstGeom prst="rect">
                    <a:avLst/>
                  </a:prstGeom>
                  <a:noFill/>
                  <a:ln w="9525">
                    <a:noFill/>
                    <a:miter lim="800000"/>
                    <a:headEnd/>
                    <a:tailEnd/>
                  </a:ln>
                  <a:effectLst/>
                </p:spPr>
              </p:pic>
              <p:pic>
                <p:nvPicPr>
                  <p:cNvPr id="9" name="Picture 10">
                    <a:extLst>
                      <a:ext uri="{FF2B5EF4-FFF2-40B4-BE49-F238E27FC236}">
                        <a16:creationId xmlns:a16="http://schemas.microsoft.com/office/drawing/2014/main" id="{77BBC20D-0CD4-4E57-B836-B435B91B9BBD}"/>
                      </a:ext>
                    </a:extLst>
                  </p:cNvPr>
                  <p:cNvPicPr>
                    <a:picLocks noChangeAspect="1" noChangeArrowheads="1"/>
                  </p:cNvPicPr>
                  <p:nvPr/>
                </p:nvPicPr>
                <p:blipFill rotWithShape="1">
                  <a:blip r:embed="rId3" cstate="print"/>
                  <a:srcRect l="26206" t="13970" r="1459" b="79373"/>
                  <a:stretch/>
                </p:blipFill>
                <p:spPr bwMode="auto">
                  <a:xfrm>
                    <a:off x="5816600" y="1169892"/>
                    <a:ext cx="5290820" cy="608637"/>
                  </a:xfrm>
                  <a:prstGeom prst="rect">
                    <a:avLst/>
                  </a:prstGeom>
                  <a:noFill/>
                  <a:ln w="9525">
                    <a:noFill/>
                    <a:miter lim="800000"/>
                    <a:headEnd/>
                    <a:tailEnd/>
                  </a:ln>
                  <a:effectLst/>
                </p:spPr>
              </p:pic>
            </p:grpSp>
            <p:pic>
              <p:nvPicPr>
                <p:cNvPr id="23" name="Picture 8"/>
                <p:cNvPicPr>
                  <a:picLocks noChangeAspect="1" noChangeArrowheads="1"/>
                </p:cNvPicPr>
                <p:nvPr/>
              </p:nvPicPr>
              <p:blipFill>
                <a:blip r:embed="rId4" cstate="print"/>
                <a:srcRect l="76489" t="82724" r="5161" b="4623"/>
                <a:stretch>
                  <a:fillRect/>
                </a:stretch>
              </p:blipFill>
              <p:spPr bwMode="auto">
                <a:xfrm>
                  <a:off x="8625840" y="4845210"/>
                  <a:ext cx="845063" cy="444500"/>
                </a:xfrm>
                <a:prstGeom prst="rect">
                  <a:avLst/>
                </a:prstGeom>
                <a:noFill/>
                <a:ln w="9525">
                  <a:noFill/>
                  <a:miter lim="800000"/>
                  <a:headEnd/>
                  <a:tailEnd/>
                </a:ln>
                <a:effectLst/>
              </p:spPr>
            </p:pic>
            <p:pic>
              <p:nvPicPr>
                <p:cNvPr id="24" name="Picture 8"/>
                <p:cNvPicPr>
                  <a:picLocks noChangeAspect="1" noChangeArrowheads="1"/>
                </p:cNvPicPr>
                <p:nvPr/>
              </p:nvPicPr>
              <p:blipFill>
                <a:blip r:embed="rId4" cstate="print"/>
                <a:srcRect l="76489" t="65760" r="5161" b="23068"/>
                <a:stretch>
                  <a:fillRect/>
                </a:stretch>
              </p:blipFill>
              <p:spPr bwMode="auto">
                <a:xfrm>
                  <a:off x="8617780" y="2777911"/>
                  <a:ext cx="822081" cy="381800"/>
                </a:xfrm>
                <a:prstGeom prst="rect">
                  <a:avLst/>
                </a:prstGeom>
                <a:noFill/>
                <a:ln w="9525">
                  <a:noFill/>
                  <a:miter lim="800000"/>
                  <a:headEnd/>
                  <a:tailEnd/>
                </a:ln>
                <a:effectLst/>
              </p:spPr>
            </p:pic>
          </p:grpSp>
        </p:grpSp>
        <p:pic>
          <p:nvPicPr>
            <p:cNvPr id="25" name="Picture 8"/>
            <p:cNvPicPr>
              <a:picLocks noChangeAspect="1" noChangeArrowheads="1"/>
            </p:cNvPicPr>
            <p:nvPr/>
          </p:nvPicPr>
          <p:blipFill>
            <a:blip r:embed="rId4" cstate="print"/>
            <a:srcRect l="76489" t="46666" r="5161" b="42209"/>
            <a:stretch>
              <a:fillRect/>
            </a:stretch>
          </p:blipFill>
          <p:spPr bwMode="auto">
            <a:xfrm>
              <a:off x="2935028" y="4708438"/>
              <a:ext cx="847324" cy="391887"/>
            </a:xfrm>
            <a:prstGeom prst="rect">
              <a:avLst/>
            </a:prstGeom>
            <a:noFill/>
            <a:ln w="9525">
              <a:noFill/>
              <a:miter lim="800000"/>
              <a:headEnd/>
              <a:tailEnd/>
            </a:ln>
            <a:effectLst/>
          </p:spPr>
        </p:pic>
      </p:grpSp>
    </p:spTree>
    <p:extLst>
      <p:ext uri="{BB962C8B-B14F-4D97-AF65-F5344CB8AC3E}">
        <p14:creationId xmlns:p14="http://schemas.microsoft.com/office/powerpoint/2010/main" val="4200245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pic>
        <p:nvPicPr>
          <p:cNvPr id="4" name="Содержимое 11" descr="Carbon.jpg"/>
          <p:cNvPicPr>
            <a:picLocks noGrp="1" noChangeAspect="1"/>
          </p:cNvPicPr>
          <p:nvPr>
            <p:ph idx="14"/>
          </p:nvPr>
        </p:nvPicPr>
        <p:blipFill>
          <a:blip r:embed="rId3" cstate="print"/>
          <a:stretch>
            <a:fillRect/>
          </a:stretch>
        </p:blipFill>
        <p:spPr>
          <a:xfrm>
            <a:off x="558542" y="858829"/>
            <a:ext cx="5575558" cy="4783474"/>
          </a:xfrm>
        </p:spPr>
      </p:pic>
      <p:sp>
        <p:nvSpPr>
          <p:cNvPr id="5" name="TextBox 4"/>
          <p:cNvSpPr txBox="1"/>
          <p:nvPr/>
        </p:nvSpPr>
        <p:spPr>
          <a:xfrm>
            <a:off x="7150100" y="326571"/>
            <a:ext cx="4105035" cy="430887"/>
          </a:xfrm>
          <a:prstGeom prst="rect">
            <a:avLst/>
          </a:prstGeom>
          <a:noFill/>
        </p:spPr>
        <p:txBody>
          <a:bodyPr wrap="none" rtlCol="0">
            <a:spAutoFit/>
          </a:bodyPr>
          <a:lstStyle/>
          <a:p>
            <a:pPr lvl="0"/>
            <a:r>
              <a:rPr lang="en-US" sz="2200" dirty="0">
                <a:latin typeface="Palatino Linotype" pitchFamily="18" charset="0"/>
              </a:rPr>
              <a:t>Carbon. Structure of Allotropes</a:t>
            </a:r>
            <a:endParaRPr lang="sl-SI" sz="2400" b="1" dirty="0">
              <a:solidFill>
                <a:srgbClr val="0598CE"/>
              </a:solidFill>
              <a:latin typeface="Sofia Pro" panose="00000500000000000000" pitchFamily="50" charset="0"/>
            </a:endParaRPr>
          </a:p>
        </p:txBody>
      </p:sp>
      <p:sp>
        <p:nvSpPr>
          <p:cNvPr id="7" name="Прямоугольник 6"/>
          <p:cNvSpPr/>
          <p:nvPr/>
        </p:nvSpPr>
        <p:spPr>
          <a:xfrm>
            <a:off x="6400799" y="1167562"/>
            <a:ext cx="4905829" cy="1477328"/>
          </a:xfrm>
          <a:prstGeom prst="rect">
            <a:avLst/>
          </a:prstGeom>
        </p:spPr>
        <p:txBody>
          <a:bodyPr wrap="square">
            <a:spAutoFit/>
          </a:bodyPr>
          <a:lstStyle/>
          <a:p>
            <a:pPr algn="ctr"/>
            <a:r>
              <a:rPr lang="en-US" dirty="0">
                <a:latin typeface="Palatino Linotype" pitchFamily="18" charset="0"/>
              </a:rPr>
              <a:t>Different geometries of hybridized orbitals result in linear (1-dimensional), planar (2-dimensional), or tetrahedral (3-dimensional) spatial organization of crystalline and amorphous allotropes of carbon.</a:t>
            </a:r>
            <a:endParaRPr lang="uk-UA" dirty="0">
              <a:latin typeface="Palatino Linotype" pitchFamily="18" charset="0"/>
            </a:endParaRPr>
          </a:p>
        </p:txBody>
      </p:sp>
      <p:pic>
        <p:nvPicPr>
          <p:cNvPr id="8" name="Picture 2"/>
          <p:cNvPicPr>
            <a:picLocks noChangeAspect="1" noChangeArrowheads="1"/>
          </p:cNvPicPr>
          <p:nvPr/>
        </p:nvPicPr>
        <p:blipFill>
          <a:blip r:embed="rId4" cstate="print"/>
          <a:srcRect/>
          <a:stretch>
            <a:fillRect/>
          </a:stretch>
        </p:blipFill>
        <p:spPr bwMode="auto">
          <a:xfrm>
            <a:off x="6747141" y="3418271"/>
            <a:ext cx="3891830" cy="3322721"/>
          </a:xfrm>
          <a:prstGeom prst="rect">
            <a:avLst/>
          </a:prstGeom>
          <a:noFill/>
          <a:ln w="9525">
            <a:noFill/>
            <a:miter lim="800000"/>
            <a:headEnd/>
            <a:tailEnd/>
          </a:ln>
          <a:effectLst/>
        </p:spPr>
      </p:pic>
      <p:sp>
        <p:nvSpPr>
          <p:cNvPr id="9" name="Прямоугольник 8"/>
          <p:cNvSpPr/>
          <p:nvPr/>
        </p:nvSpPr>
        <p:spPr>
          <a:xfrm>
            <a:off x="6458857" y="2626864"/>
            <a:ext cx="6096000" cy="646331"/>
          </a:xfrm>
          <a:prstGeom prst="rect">
            <a:avLst/>
          </a:prstGeom>
        </p:spPr>
        <p:txBody>
          <a:bodyPr>
            <a:spAutoFit/>
          </a:bodyPr>
          <a:lstStyle/>
          <a:p>
            <a:r>
              <a:rPr lang="en-US" dirty="0">
                <a:latin typeface="Palatino Linotype" pitchFamily="18" charset="0"/>
              </a:rPr>
              <a:t>Two main allotropes: graphite and diamond corresponding to sp</a:t>
            </a:r>
            <a:r>
              <a:rPr lang="en-US" baseline="30000" dirty="0">
                <a:latin typeface="Palatino Linotype" pitchFamily="18" charset="0"/>
              </a:rPr>
              <a:t>2</a:t>
            </a:r>
            <a:r>
              <a:rPr lang="en-US" dirty="0">
                <a:latin typeface="Palatino Linotype" pitchFamily="18" charset="0"/>
              </a:rPr>
              <a:t> and sp</a:t>
            </a:r>
            <a:r>
              <a:rPr lang="en-US" baseline="30000" dirty="0">
                <a:latin typeface="Palatino Linotype" pitchFamily="18" charset="0"/>
              </a:rPr>
              <a:t>3</a:t>
            </a:r>
            <a:r>
              <a:rPr lang="en-US" dirty="0">
                <a:latin typeface="Palatino Linotype" pitchFamily="18" charset="0"/>
              </a:rPr>
              <a:t> hybridization</a:t>
            </a:r>
            <a:endParaRPr lang="uk-UA" dirty="0">
              <a:latin typeface="Palatino Linotype" pitchFamily="18" charset="0"/>
            </a:endParaRPr>
          </a:p>
        </p:txBody>
      </p:sp>
    </p:spTree>
    <p:extLst>
      <p:ext uri="{BB962C8B-B14F-4D97-AF65-F5344CB8AC3E}">
        <p14:creationId xmlns:p14="http://schemas.microsoft.com/office/powerpoint/2010/main" val="4200245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165100" y="762000"/>
            <a:ext cx="11049000" cy="0"/>
          </a:xfrm>
          <a:prstGeom prst="line">
            <a:avLst/>
          </a:prstGeom>
          <a:ln>
            <a:solidFill>
              <a:srgbClr val="0598CE"/>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862785" y="326571"/>
            <a:ext cx="2432076" cy="430887"/>
          </a:xfrm>
          <a:prstGeom prst="rect">
            <a:avLst/>
          </a:prstGeom>
          <a:noFill/>
        </p:spPr>
        <p:txBody>
          <a:bodyPr wrap="none" rtlCol="0">
            <a:spAutoFit/>
          </a:bodyPr>
          <a:lstStyle/>
          <a:p>
            <a:pPr lvl="0"/>
            <a:r>
              <a:rPr lang="en-US" sz="2200" dirty="0">
                <a:latin typeface="Palatino Linotype" pitchFamily="18" charset="0"/>
              </a:rPr>
              <a:t>Carbon. Diamond</a:t>
            </a:r>
            <a:endParaRPr lang="sl-SI" sz="2400" b="1" dirty="0">
              <a:solidFill>
                <a:srgbClr val="0598CE"/>
              </a:solidFill>
              <a:latin typeface="Sofia Pro" panose="00000500000000000000" pitchFamily="50" charset="0"/>
            </a:endParaRPr>
          </a:p>
        </p:txBody>
      </p:sp>
      <p:pic>
        <p:nvPicPr>
          <p:cNvPr id="4" name="Picture 3"/>
          <p:cNvPicPr>
            <a:picLocks noChangeAspect="1" noChangeArrowheads="1"/>
          </p:cNvPicPr>
          <p:nvPr/>
        </p:nvPicPr>
        <p:blipFill>
          <a:blip r:embed="rId3" cstate="print"/>
          <a:srcRect/>
          <a:stretch>
            <a:fillRect/>
          </a:stretch>
        </p:blipFill>
        <p:spPr bwMode="auto">
          <a:xfrm>
            <a:off x="440785" y="883949"/>
            <a:ext cx="3568397" cy="2520000"/>
          </a:xfrm>
          <a:prstGeom prst="rect">
            <a:avLst/>
          </a:prstGeom>
          <a:ln>
            <a:noFill/>
          </a:ln>
          <a:effectLst>
            <a:softEdge rad="112500"/>
          </a:effectLst>
        </p:spPr>
      </p:pic>
      <p:sp>
        <p:nvSpPr>
          <p:cNvPr id="5" name="Прямоугольник 4"/>
          <p:cNvSpPr/>
          <p:nvPr/>
        </p:nvSpPr>
        <p:spPr>
          <a:xfrm>
            <a:off x="4586514" y="954771"/>
            <a:ext cx="7058950" cy="3693319"/>
          </a:xfrm>
          <a:prstGeom prst="rect">
            <a:avLst/>
          </a:prstGeom>
        </p:spPr>
        <p:txBody>
          <a:bodyPr wrap="square">
            <a:spAutoFit/>
          </a:bodyPr>
          <a:lstStyle/>
          <a:p>
            <a:r>
              <a:rPr lang="en-US" b="1" dirty="0">
                <a:solidFill>
                  <a:srgbClr val="0598CE"/>
                </a:solidFill>
                <a:latin typeface="Palatino Linotype" pitchFamily="18" charset="0"/>
              </a:rPr>
              <a:t>Properties</a:t>
            </a:r>
          </a:p>
          <a:p>
            <a:pPr marL="363538" indent="-363538">
              <a:buFont typeface="Wingdings" pitchFamily="2" charset="2"/>
              <a:buChar char="ü"/>
            </a:pPr>
            <a:r>
              <a:rPr lang="en-US" dirty="0">
                <a:solidFill>
                  <a:srgbClr val="262626"/>
                </a:solidFill>
                <a:latin typeface="Palatino Linotype" pitchFamily="18" charset="0"/>
              </a:rPr>
              <a:t>Diamond is the densest form of carbon.</a:t>
            </a:r>
          </a:p>
          <a:p>
            <a:pPr marL="363538" indent="-363538">
              <a:buFont typeface="Wingdings" pitchFamily="2" charset="2"/>
              <a:buChar char="ü"/>
            </a:pPr>
            <a:r>
              <a:rPr lang="en-US" dirty="0">
                <a:solidFill>
                  <a:srgbClr val="262626"/>
                </a:solidFill>
                <a:latin typeface="Palatino Linotype" pitchFamily="18" charset="0"/>
              </a:rPr>
              <a:t>Diamond is the hardest natural substance.</a:t>
            </a:r>
          </a:p>
          <a:p>
            <a:pPr marL="363538" indent="-363538">
              <a:buFont typeface="Wingdings" pitchFamily="2" charset="2"/>
              <a:buChar char="ü"/>
            </a:pPr>
            <a:r>
              <a:rPr lang="en-US" dirty="0">
                <a:solidFill>
                  <a:srgbClr val="262626"/>
                </a:solidFill>
                <a:latin typeface="Palatino Linotype" pitchFamily="18" charset="0"/>
              </a:rPr>
              <a:t>The melting point of the diamond is 3843K (approx 3570 </a:t>
            </a:r>
            <a:r>
              <a:rPr lang="en-US" baseline="30000" dirty="0" err="1">
                <a:solidFill>
                  <a:srgbClr val="262626"/>
                </a:solidFill>
                <a:latin typeface="Palatino Linotype" pitchFamily="18" charset="0"/>
              </a:rPr>
              <a:t>o</a:t>
            </a:r>
            <a:r>
              <a:rPr lang="en-US" dirty="0" err="1">
                <a:solidFill>
                  <a:srgbClr val="262626"/>
                </a:solidFill>
                <a:latin typeface="Palatino Linotype" pitchFamily="18" charset="0"/>
              </a:rPr>
              <a:t>C</a:t>
            </a:r>
            <a:r>
              <a:rPr lang="en-US" dirty="0">
                <a:solidFill>
                  <a:srgbClr val="262626"/>
                </a:solidFill>
                <a:latin typeface="Palatino Linotype" pitchFamily="18" charset="0"/>
              </a:rPr>
              <a:t>).</a:t>
            </a:r>
          </a:p>
          <a:p>
            <a:pPr marL="363538" indent="-363538">
              <a:buFont typeface="Wingdings" pitchFamily="2" charset="2"/>
              <a:buChar char="ü"/>
            </a:pPr>
            <a:r>
              <a:rPr lang="en-US" dirty="0">
                <a:solidFill>
                  <a:srgbClr val="262626"/>
                </a:solidFill>
                <a:latin typeface="Palatino Linotype" pitchFamily="18" charset="0"/>
              </a:rPr>
              <a:t>In diamonds, all valence electrons participate in bond formation. It does not have a lone pair of electrons due to the fact that this diamond has a very low electrical conductivity. </a:t>
            </a:r>
          </a:p>
          <a:p>
            <a:pPr marL="363538" indent="-363538">
              <a:buFont typeface="Wingdings" pitchFamily="2" charset="2"/>
              <a:buChar char="ü"/>
            </a:pPr>
            <a:r>
              <a:rPr lang="en-US" dirty="0">
                <a:solidFill>
                  <a:srgbClr val="262626"/>
                </a:solidFill>
                <a:latin typeface="Palatino Linotype" pitchFamily="18" charset="0"/>
              </a:rPr>
              <a:t>Diamond is insoluble in all solvents.</a:t>
            </a:r>
          </a:p>
          <a:p>
            <a:pPr marL="363538" indent="-363538">
              <a:buFont typeface="Wingdings" pitchFamily="2" charset="2"/>
              <a:buChar char="ü"/>
            </a:pPr>
            <a:r>
              <a:rPr lang="en-US" dirty="0">
                <a:solidFill>
                  <a:srgbClr val="262626"/>
                </a:solidFill>
                <a:latin typeface="Palatino Linotype" pitchFamily="18" charset="0"/>
              </a:rPr>
              <a:t>When heated at 475K in presence of sulfuric acid and potassium dichromate, diamond is oxidized directly into carbon dioxide, leaving no residue.</a:t>
            </a:r>
          </a:p>
          <a:p>
            <a:pPr marL="363538" indent="-363538">
              <a:buFont typeface="Wingdings" pitchFamily="2" charset="2"/>
              <a:buChar char="ü"/>
            </a:pPr>
            <a:r>
              <a:rPr lang="en-US" dirty="0">
                <a:solidFill>
                  <a:srgbClr val="262626"/>
                </a:solidFill>
                <a:latin typeface="Palatino Linotype" pitchFamily="18" charset="0"/>
              </a:rPr>
              <a:t>Diamond has a very high refractive index.</a:t>
            </a:r>
          </a:p>
          <a:p>
            <a:pPr marL="363538" indent="-363538">
              <a:buFont typeface="Wingdings" pitchFamily="2" charset="2"/>
              <a:buChar char="ü"/>
            </a:pPr>
            <a:r>
              <a:rPr lang="en-US" dirty="0">
                <a:solidFill>
                  <a:srgbClr val="262626"/>
                </a:solidFill>
                <a:latin typeface="Palatino Linotype" pitchFamily="18" charset="0"/>
              </a:rPr>
              <a:t>It is a good conductor of heat.</a:t>
            </a:r>
            <a:endParaRPr lang="uk-UA" dirty="0">
              <a:latin typeface="Palatino Linotype" pitchFamily="18" charset="0"/>
            </a:endParaRPr>
          </a:p>
        </p:txBody>
      </p:sp>
      <p:pic>
        <p:nvPicPr>
          <p:cNvPr id="74754" name="Picture 2" descr="Explain the structure of a diamond - Brainly.in"/>
          <p:cNvPicPr>
            <a:picLocks noChangeAspect="1" noChangeArrowheads="1"/>
          </p:cNvPicPr>
          <p:nvPr/>
        </p:nvPicPr>
        <p:blipFill>
          <a:blip r:embed="rId4" cstate="print"/>
          <a:srcRect b="14148"/>
          <a:stretch>
            <a:fillRect/>
          </a:stretch>
        </p:blipFill>
        <p:spPr bwMode="auto">
          <a:xfrm>
            <a:off x="431347" y="3492727"/>
            <a:ext cx="3171825" cy="2690360"/>
          </a:xfrm>
          <a:prstGeom prst="rect">
            <a:avLst/>
          </a:prstGeom>
          <a:noFill/>
        </p:spPr>
      </p:pic>
    </p:spTree>
    <p:extLst>
      <p:ext uri="{BB962C8B-B14F-4D97-AF65-F5344CB8AC3E}">
        <p14:creationId xmlns:p14="http://schemas.microsoft.com/office/powerpoint/2010/main" val="4200245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3725</TotalTime>
  <Words>11679</Words>
  <Application>Microsoft Office PowerPoint</Application>
  <PresentationFormat>Widescreen</PresentationFormat>
  <Paragraphs>527</Paragraphs>
  <Slides>50</Slides>
  <Notes>49</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66" baseType="lpstr">
      <vt:lpstr>Palatino Linotype</vt:lpstr>
      <vt:lpstr>Söhne</vt:lpstr>
      <vt:lpstr>AdvOT9b12cd41</vt:lpstr>
      <vt:lpstr>Calibri</vt:lpstr>
      <vt:lpstr>AdvOTd3a5f740</vt:lpstr>
      <vt:lpstr>Sofia Pro</vt:lpstr>
      <vt:lpstr>AdvOT9b12cd41+fb</vt:lpstr>
      <vt:lpstr>AdvOTd3a5f740+fb</vt:lpstr>
      <vt:lpstr>PalatinoLinotype-Roman</vt:lpstr>
      <vt:lpstr>Arial</vt:lpstr>
      <vt:lpstr>Times New Roman</vt:lpstr>
      <vt:lpstr>Trebuchet MS</vt:lpstr>
      <vt:lpstr>Wingdings</vt:lpstr>
      <vt:lpstr>Office Theme</vt:lpstr>
      <vt:lpstr>Формула</vt:lpstr>
      <vt:lpstr>CS ChemDraw Drawing</vt:lpstr>
      <vt:lpstr>Graphene - Magic of Carbon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Jasna Vuksanovič Škrlj</dc:creator>
  <cp:lastModifiedBy>Лілія Вадимівна Туровська</cp:lastModifiedBy>
  <cp:revision>366</cp:revision>
  <cp:lastPrinted>2023-06-30T14:57:25Z</cp:lastPrinted>
  <dcterms:created xsi:type="dcterms:W3CDTF">2022-08-09T09:43:32Z</dcterms:created>
  <dcterms:modified xsi:type="dcterms:W3CDTF">2023-09-03T20:03:38Z</dcterms:modified>
</cp:coreProperties>
</file>