
<file path=[Content_Types].xml><?xml version="1.0" encoding="utf-8"?>
<Types xmlns="http://schemas.openxmlformats.org/package/2006/content-types">
  <Default Extension="bin" ContentType="image/unknown"/>
  <Default Extension="gif" ContentType="image/gi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42" r:id="rId3"/>
    <p:sldId id="258" r:id="rId4"/>
    <p:sldId id="259" r:id="rId5"/>
    <p:sldId id="260" r:id="rId6"/>
    <p:sldId id="268" r:id="rId7"/>
    <p:sldId id="269" r:id="rId8"/>
    <p:sldId id="261" r:id="rId9"/>
    <p:sldId id="275" r:id="rId10"/>
    <p:sldId id="273" r:id="rId11"/>
    <p:sldId id="274" r:id="rId12"/>
    <p:sldId id="276" r:id="rId13"/>
    <p:sldId id="280" r:id="rId14"/>
    <p:sldId id="281" r:id="rId15"/>
    <p:sldId id="282" r:id="rId16"/>
    <p:sldId id="277" r:id="rId17"/>
    <p:sldId id="279" r:id="rId18"/>
    <p:sldId id="278" r:id="rId19"/>
    <p:sldId id="320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321" r:id="rId30"/>
    <p:sldId id="292" r:id="rId31"/>
    <p:sldId id="293" r:id="rId32"/>
    <p:sldId id="294" r:id="rId33"/>
    <p:sldId id="295" r:id="rId34"/>
    <p:sldId id="296" r:id="rId35"/>
    <p:sldId id="297" r:id="rId36"/>
    <p:sldId id="322" r:id="rId37"/>
    <p:sldId id="298" r:id="rId38"/>
    <p:sldId id="299" r:id="rId39"/>
    <p:sldId id="300" r:id="rId40"/>
    <p:sldId id="301" r:id="rId41"/>
    <p:sldId id="323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4" r:id="rId61"/>
    <p:sldId id="325" r:id="rId62"/>
    <p:sldId id="326" r:id="rId63"/>
    <p:sldId id="327" r:id="rId64"/>
    <p:sldId id="329" r:id="rId65"/>
    <p:sldId id="328" r:id="rId66"/>
    <p:sldId id="331" r:id="rId67"/>
    <p:sldId id="330" r:id="rId68"/>
    <p:sldId id="332" r:id="rId69"/>
    <p:sldId id="333" r:id="rId70"/>
    <p:sldId id="334" r:id="rId71"/>
    <p:sldId id="335" r:id="rId72"/>
    <p:sldId id="336" r:id="rId73"/>
    <p:sldId id="337" r:id="rId74"/>
    <p:sldId id="338" r:id="rId75"/>
    <p:sldId id="340" r:id="rId76"/>
    <p:sldId id="341" r:id="rId77"/>
    <p:sldId id="339" r:id="rId7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54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B7B2A-9B85-BE3B-6F2C-325652CAFF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EA1EC9-B29F-AF35-A7EB-260FCBCD00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17F103-E51D-4305-24D4-2C000782A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C690B-4CD5-4211-B228-DB70E41714BC}" type="datetimeFigureOut">
              <a:rPr lang="en-AU" smtClean="0"/>
              <a:t>5/09/2023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C54271-F5E1-65FF-1566-EC316C640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3787B4-C76B-D192-BE17-017CE20D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7004-3CC1-4530-96AB-78C1BC7994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8161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F2343-D316-809C-8EDB-A02BEA19C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10A87C-B13D-0042-F36B-58096977E0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E0E6F5-9799-213E-BB38-A13884D4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C690B-4CD5-4211-B228-DB70E41714BC}" type="datetimeFigureOut">
              <a:rPr lang="en-AU" smtClean="0"/>
              <a:t>5/09/2023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1723A5-5E70-AE91-1BEF-C5602921B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C68B44-8775-53B5-E61E-6F210BD07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7004-3CC1-4530-96AB-78C1BC7994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4331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BE04C4A-186D-0978-6026-871B6E1D26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F29EB5-C484-B973-9866-472DEB43A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ABACD1-2672-1F60-6C8E-C990185D7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C690B-4CD5-4211-B228-DB70E41714BC}" type="datetimeFigureOut">
              <a:rPr lang="en-AU" smtClean="0"/>
              <a:t>5/09/2023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464B61-10C0-0E63-2A7A-A52F81D13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55E6A5-1968-A78E-1262-F86E6BA96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7004-3CC1-4530-96AB-78C1BC7994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5176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16F96-30B9-7A45-C51B-EAC16D6A6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031C9-7685-7A9F-CDD9-4658A4AEB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5FB796-3EA8-3F36-08A4-24944BA80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C690B-4CD5-4211-B228-DB70E41714BC}" type="datetimeFigureOut">
              <a:rPr lang="en-AU" smtClean="0"/>
              <a:t>5/09/2023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F88CDF-1901-DF7D-BE14-77B56B925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DEED3-7394-7ECE-55F0-36013FDAF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7004-3CC1-4530-96AB-78C1BC7994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6069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C0ADA-44F9-270A-AD9C-DF04BF3DD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FDC008-548C-D29B-7660-A410056627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E6F59D-5B73-6344-8C42-431543184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C690B-4CD5-4211-B228-DB70E41714BC}" type="datetimeFigureOut">
              <a:rPr lang="en-AU" smtClean="0"/>
              <a:t>5/09/2023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95D0D-7A9A-9B8E-2BA0-920442196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3F458F-2EEC-3A4B-B2BF-CE8234C0E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7004-3CC1-4530-96AB-78C1BC7994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2315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0EFCD-86F3-6570-2B8D-FC000F1AB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28680F-6813-1B6C-AC8B-044352BD7F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EF452E-4192-B5F8-B73D-DB02BB55BE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D7BA47-AF78-EAB9-B6EC-9DDA71CF5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C690B-4CD5-4211-B228-DB70E41714BC}" type="datetimeFigureOut">
              <a:rPr lang="en-AU" smtClean="0"/>
              <a:t>5/09/2023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200E14-278F-8415-180D-114A42694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FABFBD-B7C4-9EE5-3D88-453EE75F5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7004-3CC1-4530-96AB-78C1BC7994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1669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A0A55-A3B8-A520-3339-5E1FCEA46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D2DB3-4CB4-A91E-DC14-2D1DD05889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4D941F-042C-9BDE-DE2C-ACABBDB216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7CD97C-332D-03D8-9DDA-398698677B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443123-8C0F-801A-0F43-283BFDA550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8A44CC-A64B-477C-951D-285528817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C690B-4CD5-4211-B228-DB70E41714BC}" type="datetimeFigureOut">
              <a:rPr lang="en-AU" smtClean="0"/>
              <a:t>5/09/2023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32ABB8-83BA-EF59-541B-FBA45263C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87D153-13F2-F9C7-221B-91080A75B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7004-3CC1-4530-96AB-78C1BC7994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2540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1A97A-D18E-7B17-41D1-B3FFA437C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ED5709-1F61-E416-0E4E-A65F62207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C690B-4CD5-4211-B228-DB70E41714BC}" type="datetimeFigureOut">
              <a:rPr lang="en-AU" smtClean="0"/>
              <a:t>5/09/2023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22D898-2B99-0CAE-0A78-FF829B784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D7FB3C-52F5-0BAE-3FD2-4815F139C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7004-3CC1-4530-96AB-78C1BC7994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212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C244FB-828D-C01B-71A1-74AB68101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C690B-4CD5-4211-B228-DB70E41714BC}" type="datetimeFigureOut">
              <a:rPr lang="en-AU" smtClean="0"/>
              <a:t>5/09/2023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19CA9E-140C-22F6-F8AF-72605CAD2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24FCA-9981-90A3-FB3E-7C18E7917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7004-3CC1-4530-96AB-78C1BC7994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190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EC685-846C-666C-062A-0591B5C81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FB087-9D6F-4ADF-5786-DA028F129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0CFC5C-04B7-8834-A683-A3FCF0F009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F1BD33-D4B7-42AB-FBAF-F3727DF4C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C690B-4CD5-4211-B228-DB70E41714BC}" type="datetimeFigureOut">
              <a:rPr lang="en-AU" smtClean="0"/>
              <a:t>5/09/2023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DFC9F4-DB61-7C88-E758-194CF643F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4A260E-A6B9-452F-0D90-913BF6A89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7004-3CC1-4530-96AB-78C1BC7994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4408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B7962-C562-E596-B7AE-8484FC2C0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6EDF8D-453F-3657-18F3-CC61820D5E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B67AEF-DC06-7EAA-6BF6-A38CEE4E8F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0DE384-7BFE-26B6-C930-A7F0C5639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C690B-4CD5-4211-B228-DB70E41714BC}" type="datetimeFigureOut">
              <a:rPr lang="en-AU" smtClean="0"/>
              <a:t>5/09/2023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C87AA1-6682-3B81-E030-C08B9B542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94A04D-7AD7-F1FC-48FC-ABAD099EA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7004-3CC1-4530-96AB-78C1BC7994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5164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2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6B157-8189-2B89-2C08-41FA8A326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B73A24-BBC5-E131-4B57-EEBE01A282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B77FF1-1695-CD3B-08CE-47FA8935B7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C690B-4CD5-4211-B228-DB70E41714BC}" type="datetimeFigureOut">
              <a:rPr lang="en-AU" smtClean="0"/>
              <a:t>5/09/2023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17D3B8-AE23-F6F7-3C49-47A1D63B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A72B5-4A3D-55DA-EB1A-7A50C91DD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D7004-3CC1-4530-96AB-78C1BC7994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45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5.png"/><Relationship Id="rId7" Type="http://schemas.openxmlformats.org/officeDocument/2006/relationships/image" Target="../media/image53.PNG"/><Relationship Id="rId2" Type="http://schemas.openxmlformats.org/officeDocument/2006/relationships/image" Target="../media/image5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uvoooo/Learn-TensorFlow/blob/master/Transfer_Learning/building_VGG16_visualization.ipynb" TargetMode="Externa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f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90168A-801D-A7D2-5CB5-319BBD5A32A5}"/>
              </a:ext>
            </a:extLst>
          </p:cNvPr>
          <p:cNvSpPr txBox="1"/>
          <p:nvPr/>
        </p:nvSpPr>
        <p:spPr>
          <a:xfrm>
            <a:off x="1890091" y="2993827"/>
            <a:ext cx="84118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500" dirty="0">
                <a:solidFill>
                  <a:srgbClr val="002060"/>
                </a:solidFill>
                <a:latin typeface="Garamond" panose="02020404030301010803" pitchFamily="18" charset="0"/>
              </a:rPr>
              <a:t>Introduction to Deep Learning &amp; Nanotechnology Applications</a:t>
            </a:r>
          </a:p>
          <a:p>
            <a:pPr algn="ctr"/>
            <a:endParaRPr lang="en-AU" sz="2300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algn="ctr"/>
            <a:r>
              <a:rPr lang="en-AU" sz="2200" dirty="0">
                <a:solidFill>
                  <a:srgbClr val="002060"/>
                </a:solidFill>
                <a:latin typeface="Garamond" panose="02020404030301010803" pitchFamily="18" charset="0"/>
              </a:rPr>
              <a:t>Saptashwa Bhattacharyya</a:t>
            </a:r>
          </a:p>
          <a:p>
            <a:pPr algn="ctr"/>
            <a:endParaRPr lang="en-AU" sz="2000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algn="ctr"/>
            <a:r>
              <a:rPr lang="en-AU" sz="2000" dirty="0" err="1">
                <a:solidFill>
                  <a:srgbClr val="002060"/>
                </a:solidFill>
                <a:latin typeface="Garamond" panose="02020404030301010803" pitchFamily="18" charset="0"/>
              </a:rPr>
              <a:t>Center</a:t>
            </a:r>
            <a:r>
              <a:rPr lang="en-AU" sz="2000" dirty="0">
                <a:solidFill>
                  <a:srgbClr val="002060"/>
                </a:solidFill>
                <a:latin typeface="Garamond" panose="02020404030301010803" pitchFamily="18" charset="0"/>
              </a:rPr>
              <a:t> for Cosmology &amp; Astrophysics, UNG</a:t>
            </a:r>
            <a:r>
              <a:rPr lang="en-AU" sz="2200" dirty="0">
                <a:solidFill>
                  <a:srgbClr val="002060"/>
                </a:solidFill>
                <a:latin typeface="Garamond" panose="02020404030301010803" pitchFamily="18" charset="0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9740CB-6B36-36E4-D757-F815534B1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76833"/>
            <a:ext cx="2600648" cy="48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71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6A26515-5B34-6BC7-D477-2A3499830D94}"/>
              </a:ext>
            </a:extLst>
          </p:cNvPr>
          <p:cNvGrpSpPr/>
          <p:nvPr/>
        </p:nvGrpSpPr>
        <p:grpSpPr>
          <a:xfrm>
            <a:off x="217996" y="1219200"/>
            <a:ext cx="11523430" cy="4538451"/>
            <a:chOff x="217996" y="1219200"/>
            <a:chExt cx="11523430" cy="4538451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F4C445B-D207-2C4F-AD99-587E54498B39}"/>
                </a:ext>
              </a:extLst>
            </p:cNvPr>
            <p:cNvSpPr txBox="1"/>
            <p:nvPr/>
          </p:nvSpPr>
          <p:spPr>
            <a:xfrm flipH="1">
              <a:off x="217996" y="1219200"/>
              <a:ext cx="1152343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000" dirty="0">
                  <a:latin typeface="Garamond" panose="02020404030301010803" pitchFamily="18" charset="0"/>
                </a:rPr>
                <a:t>“Discovering Faster Matrix Multiplication Algorithms With reinforcement Learning”; [Nature: 610, 47-53 (2022)]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F340D46-98E1-3186-436D-F6C244205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3484" y="2356751"/>
              <a:ext cx="8735644" cy="34009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241AAEC0-808D-246C-303B-57851A6009B4}"/>
              </a:ext>
            </a:extLst>
          </p:cNvPr>
          <p:cNvSpPr txBox="1"/>
          <p:nvPr/>
        </p:nvSpPr>
        <p:spPr>
          <a:xfrm>
            <a:off x="185531" y="318053"/>
            <a:ext cx="738146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Meanwhile… (When Will an Algorithm Get a Nobel?)</a:t>
            </a:r>
          </a:p>
        </p:txBody>
      </p:sp>
    </p:spTree>
    <p:extLst>
      <p:ext uri="{BB962C8B-B14F-4D97-AF65-F5344CB8AC3E}">
        <p14:creationId xmlns:p14="http://schemas.microsoft.com/office/powerpoint/2010/main" val="260726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244C6D-B685-9A79-7CED-AD2E9B109E6B}"/>
              </a:ext>
            </a:extLst>
          </p:cNvPr>
          <p:cNvSpPr txBox="1"/>
          <p:nvPr/>
        </p:nvSpPr>
        <p:spPr>
          <a:xfrm>
            <a:off x="3916017" y="3213556"/>
            <a:ext cx="43599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200" dirty="0">
                <a:solidFill>
                  <a:srgbClr val="FF0000"/>
                </a:solidFill>
                <a:latin typeface="Garamond" panose="02020404030301010803" pitchFamily="18" charset="0"/>
              </a:rPr>
              <a:t>What the Hell is a Neural Network?</a:t>
            </a:r>
          </a:p>
        </p:txBody>
      </p:sp>
    </p:spTree>
    <p:extLst>
      <p:ext uri="{BB962C8B-B14F-4D97-AF65-F5344CB8AC3E}">
        <p14:creationId xmlns:p14="http://schemas.microsoft.com/office/powerpoint/2010/main" val="1286346445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285118-A4D5-6666-F8D7-47389FD5AEB2}"/>
              </a:ext>
            </a:extLst>
          </p:cNvPr>
          <p:cNvSpPr txBox="1"/>
          <p:nvPr/>
        </p:nvSpPr>
        <p:spPr>
          <a:xfrm>
            <a:off x="198783" y="132522"/>
            <a:ext cx="417443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Neural Nets (Fully Connected):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554D65-E9EF-1667-66F8-38A44AB69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720" y="435172"/>
            <a:ext cx="8404497" cy="597111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32B713C-F88B-183E-B4FE-F359C018085B}"/>
              </a:ext>
            </a:extLst>
          </p:cNvPr>
          <p:cNvGrpSpPr/>
          <p:nvPr/>
        </p:nvGrpSpPr>
        <p:grpSpPr>
          <a:xfrm>
            <a:off x="414328" y="2645667"/>
            <a:ext cx="2513731" cy="2354491"/>
            <a:chOff x="183419" y="3347630"/>
            <a:chExt cx="2513731" cy="235449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7BE82CB-048B-C2BB-1F67-558E6646C68A}"/>
                </a:ext>
              </a:extLst>
            </p:cNvPr>
            <p:cNvSpPr txBox="1"/>
            <p:nvPr/>
          </p:nvSpPr>
          <p:spPr>
            <a:xfrm>
              <a:off x="183419" y="3347630"/>
              <a:ext cx="2361063" cy="2354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100" dirty="0">
                  <a:latin typeface="Garamond" panose="02020404030301010803" pitchFamily="18" charset="0"/>
                </a:rPr>
                <a:t>Input Nodes</a:t>
              </a:r>
            </a:p>
            <a:p>
              <a:endParaRPr lang="en-AU" sz="2100" dirty="0">
                <a:latin typeface="Garamond" panose="02020404030301010803" pitchFamily="18" charset="0"/>
              </a:endParaRPr>
            </a:p>
            <a:p>
              <a:endParaRPr lang="en-AU" sz="2100" dirty="0">
                <a:latin typeface="Garamond" panose="02020404030301010803" pitchFamily="18" charset="0"/>
              </a:endParaRPr>
            </a:p>
            <a:p>
              <a:r>
                <a:rPr lang="en-AU" sz="2100" dirty="0">
                  <a:latin typeface="Garamond" panose="02020404030301010803" pitchFamily="18" charset="0"/>
                </a:rPr>
                <a:t>Hidden Nodes</a:t>
              </a:r>
            </a:p>
            <a:p>
              <a:endParaRPr lang="en-AU" sz="2100" dirty="0">
                <a:latin typeface="Garamond" panose="02020404030301010803" pitchFamily="18" charset="0"/>
              </a:endParaRPr>
            </a:p>
            <a:p>
              <a:endParaRPr lang="en-AU" sz="2100" dirty="0">
                <a:latin typeface="Garamond" panose="02020404030301010803" pitchFamily="18" charset="0"/>
              </a:endParaRPr>
            </a:p>
            <a:p>
              <a:r>
                <a:rPr lang="en-AU" sz="2100" dirty="0">
                  <a:latin typeface="Garamond" panose="02020404030301010803" pitchFamily="18" charset="0"/>
                </a:rPr>
                <a:t>Output Nodes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4BD6E25-B954-AC1A-B988-D292FAC69831}"/>
                </a:ext>
              </a:extLst>
            </p:cNvPr>
            <p:cNvSpPr/>
            <p:nvPr/>
          </p:nvSpPr>
          <p:spPr>
            <a:xfrm>
              <a:off x="2257864" y="3347630"/>
              <a:ext cx="429905" cy="446276"/>
            </a:xfrm>
            <a:prstGeom prst="ellipse">
              <a:avLst/>
            </a:prstGeom>
            <a:solidFill>
              <a:schemeClr val="accent1">
                <a:alpha val="7000"/>
              </a:schemeClr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54F9067C-0812-5163-2143-62C53A40752F}"/>
                </a:ext>
              </a:extLst>
            </p:cNvPr>
            <p:cNvSpPr/>
            <p:nvPr/>
          </p:nvSpPr>
          <p:spPr>
            <a:xfrm>
              <a:off x="2255521" y="4301891"/>
              <a:ext cx="429905" cy="446276"/>
            </a:xfrm>
            <a:prstGeom prst="ellipse">
              <a:avLst/>
            </a:prstGeom>
            <a:solidFill>
              <a:srgbClr val="0070C0">
                <a:alpha val="7000"/>
              </a:srgbClr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831D0A3-745B-A3EF-F8E3-4860766C56B9}"/>
                </a:ext>
              </a:extLst>
            </p:cNvPr>
            <p:cNvSpPr/>
            <p:nvPr/>
          </p:nvSpPr>
          <p:spPr>
            <a:xfrm>
              <a:off x="2267245" y="5228013"/>
              <a:ext cx="429905" cy="446276"/>
            </a:xfrm>
            <a:prstGeom prst="ellipse">
              <a:avLst/>
            </a:prstGeom>
            <a:solidFill>
              <a:schemeClr val="tx2">
                <a:lumMod val="60000"/>
                <a:lumOff val="40000"/>
                <a:alpha val="7000"/>
              </a:schemeClr>
            </a:solidFill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412496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A09264-CF56-DE6D-E2B6-8D1B30D448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97" y="764865"/>
            <a:ext cx="11056440" cy="3634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4B5DD60-1FC9-5C36-D95D-C6FFEEFA42E1}"/>
              </a:ext>
            </a:extLst>
          </p:cNvPr>
          <p:cNvSpPr txBox="1"/>
          <p:nvPr/>
        </p:nvSpPr>
        <p:spPr>
          <a:xfrm>
            <a:off x="198782" y="132522"/>
            <a:ext cx="483704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Neural Nets (Linear to Non-Linear):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9E5128-E3BC-C71F-EB47-287CF136AC66}"/>
              </a:ext>
            </a:extLst>
          </p:cNvPr>
          <p:cNvSpPr txBox="1"/>
          <p:nvPr/>
        </p:nvSpPr>
        <p:spPr>
          <a:xfrm>
            <a:off x="10402956" y="6422407"/>
            <a:ext cx="1789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latin typeface="Garamond" panose="02020404030301010803" pitchFamily="18" charset="0"/>
              </a:rPr>
              <a:t>Ref: Stanford CS231n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35A73FC-FD24-0488-DAAA-341D0437CD68}"/>
                  </a:ext>
                </a:extLst>
              </p:cNvPr>
              <p:cNvSpPr txBox="1"/>
              <p:nvPr/>
            </p:nvSpPr>
            <p:spPr>
              <a:xfrm flipH="1">
                <a:off x="655318" y="4601391"/>
                <a:ext cx="8220826" cy="1708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2100" dirty="0">
                    <a:latin typeface="Garamond" panose="02020404030301010803" pitchFamily="18" charset="0"/>
                  </a:rPr>
                  <a:t>Linear transformation of the inputs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 ;</m:t>
                    </m:r>
                  </m:oMath>
                </a14:m>
                <a:r>
                  <a:rPr lang="en-AU" sz="2100" dirty="0">
                    <a:latin typeface="Garamond" panose="02020404030301010803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1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100" b="0" i="1" dirty="0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AU" sz="2100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en-AU" sz="21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sz="2100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AU" sz="2100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AU" sz="2100" b="0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100" b="0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en-AU" sz="2100" dirty="0">
                  <a:latin typeface="Garamond" panose="02020404030301010803" pitchFamily="18" charset="0"/>
                </a:endParaRPr>
              </a:p>
              <a:p>
                <a:endParaRPr lang="en-AU" sz="2100" dirty="0">
                  <a:latin typeface="Garamond" panose="02020404030301010803" pitchFamily="18" charset="0"/>
                </a:endParaRPr>
              </a:p>
              <a:p>
                <a:r>
                  <a:rPr lang="en-AU" sz="2100" dirty="0">
                    <a:latin typeface="Garamond" panose="02020404030301010803" pitchFamily="18" charset="0"/>
                  </a:rPr>
                  <a:t>Then apply a non-linear function  </a:t>
                </a:r>
                <a14:m>
                  <m:oMath xmlns:m="http://schemas.openxmlformats.org/officeDocument/2006/math"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AU" sz="21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AU" sz="2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1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AU" sz="21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sSub>
                          <m:sSubPr>
                            <m:ctrlPr>
                              <a:rPr lang="en-AU" sz="2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1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AU" sz="21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; </m:t>
                    </m:r>
                  </m:oMath>
                </a14:m>
                <a:r>
                  <a:rPr lang="en-AU" sz="2100" dirty="0">
                    <a:latin typeface="Garamond" panose="02020404030301010803" pitchFamily="18" charset="0"/>
                  </a:rPr>
                  <a:t>Called Activation Function. </a:t>
                </a:r>
              </a:p>
              <a:p>
                <a:endParaRPr lang="en-AU" sz="2100" dirty="0">
                  <a:latin typeface="Garamond" panose="02020404030301010803" pitchFamily="18" charset="0"/>
                </a:endParaRPr>
              </a:p>
              <a:p>
                <a:r>
                  <a:rPr lang="en-AU" sz="2100" dirty="0">
                    <a:latin typeface="Garamond" panose="02020404030301010803" pitchFamily="18" charset="0"/>
                  </a:rPr>
                  <a:t>What could this </a:t>
                </a:r>
                <a14:m>
                  <m:oMath xmlns:m="http://schemas.openxmlformats.org/officeDocument/2006/math"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()</m:t>
                    </m:r>
                  </m:oMath>
                </a14:m>
                <a:r>
                  <a:rPr lang="en-AU" sz="2100" dirty="0">
                    <a:latin typeface="Garamond" panose="02020404030301010803" pitchFamily="18" charset="0"/>
                  </a:rPr>
                  <a:t> be?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35A73FC-FD24-0488-DAAA-341D0437CD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55318" y="4601391"/>
                <a:ext cx="8220826" cy="1708160"/>
              </a:xfrm>
              <a:prstGeom prst="rect">
                <a:avLst/>
              </a:prstGeom>
              <a:blipFill>
                <a:blip r:embed="rId3"/>
                <a:stretch>
                  <a:fillRect l="-815" t="-1786" b="-642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202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0E7AEB-A988-4896-2B3C-A599C6DFB630}"/>
              </a:ext>
            </a:extLst>
          </p:cNvPr>
          <p:cNvSpPr txBox="1"/>
          <p:nvPr/>
        </p:nvSpPr>
        <p:spPr>
          <a:xfrm>
            <a:off x="198782" y="132522"/>
            <a:ext cx="602974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Neural Nets (Non-Linearity via Activation):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76810A-9239-D841-165F-7E643E82441C}"/>
              </a:ext>
            </a:extLst>
          </p:cNvPr>
          <p:cNvSpPr txBox="1"/>
          <p:nvPr/>
        </p:nvSpPr>
        <p:spPr>
          <a:xfrm flipH="1">
            <a:off x="198782" y="742122"/>
            <a:ext cx="89657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dirty="0">
                <a:latin typeface="Garamond" panose="02020404030301010803" pitchFamily="18" charset="0"/>
              </a:rPr>
              <a:t>Two of the common choices before were Sigmoid and Tanh activation functions: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1EA161-6CCF-7A0F-5D86-1B8FFECAF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08" y="1690296"/>
            <a:ext cx="9564435" cy="2629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E34E489-3D1E-7625-A59D-1DC907919155}"/>
              </a:ext>
            </a:extLst>
          </p:cNvPr>
          <p:cNvGrpSpPr/>
          <p:nvPr/>
        </p:nvGrpSpPr>
        <p:grpSpPr>
          <a:xfrm>
            <a:off x="1061990" y="1542520"/>
            <a:ext cx="9564435" cy="2629267"/>
            <a:chOff x="1061990" y="1690296"/>
            <a:chExt cx="9564435" cy="262926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C8A4865-7127-3A56-5E98-DA713EC29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990" y="1690296"/>
              <a:ext cx="9564435" cy="2629267"/>
            </a:xfrm>
            <a:prstGeom prst="rect">
              <a:avLst/>
            </a:prstGeom>
            <a:ln>
              <a:noFill/>
            </a:ln>
            <a:effectLst>
              <a:outerShdw blurRad="50800" sx="1000" sy="1000" algn="ctr" rotWithShape="0">
                <a:srgbClr val="000000"/>
              </a:outerShdw>
              <a:softEdge rad="112500"/>
            </a:effec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CD9A5E0E-BAAE-0DE0-9385-CE95C0B6CFF0}"/>
                    </a:ext>
                  </a:extLst>
                </p:cNvPr>
                <p:cNvSpPr txBox="1"/>
                <p:nvPr/>
              </p:nvSpPr>
              <p:spPr>
                <a:xfrm flipH="1">
                  <a:off x="1061990" y="1885071"/>
                  <a:ext cx="1667023" cy="7048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AU" sz="2100" i="1">
                                <a:solidFill>
                                  <a:schemeClr val="accent5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AU" sz="2100" i="1">
                                <a:solidFill>
                                  <a:schemeClr val="accent5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AU" sz="2100" i="1">
                                <a:solidFill>
                                  <a:schemeClr val="accent5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1+</m:t>
                            </m:r>
                            <m:sSup>
                              <m:sSupPr>
                                <m:ctrlPr>
                                  <a:rPr lang="en-AU" sz="2100" i="1">
                                    <a:solidFill>
                                      <a:schemeClr val="accent5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AU" sz="2100" i="1">
                                    <a:solidFill>
                                      <a:schemeClr val="accent5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AU" sz="2100" i="1">
                                    <a:solidFill>
                                      <a:schemeClr val="accent5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100" i="1">
                                    <a:solidFill>
                                      <a:schemeClr val="accent5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p>
                            </m:sSup>
                          </m:den>
                        </m:f>
                      </m:oMath>
                    </m:oMathPara>
                  </a14:m>
                  <a:endParaRPr lang="en-AU" sz="2100" dirty="0">
                    <a:solidFill>
                      <a:schemeClr val="accent5">
                        <a:lumMod val="7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CD9A5E0E-BAAE-0DE0-9385-CE95C0B6CFF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061990" y="1885071"/>
                  <a:ext cx="1667023" cy="704873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0493B40D-729C-F0AF-9B05-A9D5292B4757}"/>
                    </a:ext>
                  </a:extLst>
                </p:cNvPr>
                <p:cNvSpPr txBox="1"/>
                <p:nvPr/>
              </p:nvSpPr>
              <p:spPr>
                <a:xfrm flipH="1">
                  <a:off x="8959402" y="2181235"/>
                  <a:ext cx="1667023" cy="7199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AU" sz="210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AU" sz="2100" b="0" i="1" smtClean="0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AU" sz="2100" b="0" i="1" smtClean="0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AU" sz="2100" b="0" i="1" smtClean="0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p>
                            </m:sSup>
                            <m:r>
                              <a:rPr lang="en-AU" sz="21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− </m:t>
                            </m:r>
                            <m:sSup>
                              <m:sSupPr>
                                <m:ctrlPr>
                                  <a:rPr lang="en-AU" sz="2100" b="0" i="1" smtClean="0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AU" sz="2100" b="0" i="1" smtClean="0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AU" sz="2100" b="0" i="1" smtClean="0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100" b="0" i="1" smtClean="0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AU" sz="2100" b="0" i="1" smtClean="0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AU" sz="2100" b="0" i="1" smtClean="0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AU" sz="2100" b="0" i="1" smtClean="0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p>
                            </m:sSup>
                            <m:r>
                              <a:rPr lang="en-AU" sz="2100" i="1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AU" sz="2100" i="1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AU" sz="2100" i="1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AU" sz="2100" i="1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100" i="1">
                                    <a:solidFill>
                                      <a:schemeClr val="accent2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p>
                            </m:sSup>
                          </m:den>
                        </m:f>
                      </m:oMath>
                    </m:oMathPara>
                  </a14:m>
                  <a:endParaRPr lang="en-AU" sz="2100" dirty="0">
                    <a:solidFill>
                      <a:schemeClr val="accent2">
                        <a:lumMod val="7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0493B40D-729C-F0AF-9B05-A9D5292B475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8959402" y="2181235"/>
                  <a:ext cx="1667023" cy="719941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F394AAE-FD84-5E00-33A4-E1E41E8466BD}"/>
              </a:ext>
            </a:extLst>
          </p:cNvPr>
          <p:cNvSpPr txBox="1"/>
          <p:nvPr/>
        </p:nvSpPr>
        <p:spPr>
          <a:xfrm>
            <a:off x="863208" y="4518227"/>
            <a:ext cx="46282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b="0" i="0" dirty="0">
                <a:effectLst/>
                <a:latin typeface="Garamond" panose="02020404030301010803" pitchFamily="18" charset="0"/>
              </a:rPr>
              <a:t>Sigmoid non-linearity squashes real numbers to range between [0,1]</a:t>
            </a:r>
            <a:endParaRPr lang="en-AU" sz="2100" dirty="0">
              <a:latin typeface="Garamond" panose="02020404030301010803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EC8959-24EB-D2AD-4993-FEE533C965AE}"/>
              </a:ext>
            </a:extLst>
          </p:cNvPr>
          <p:cNvSpPr txBox="1"/>
          <p:nvPr/>
        </p:nvSpPr>
        <p:spPr>
          <a:xfrm>
            <a:off x="6094046" y="4403339"/>
            <a:ext cx="462827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b="0" i="0" dirty="0">
                <a:effectLst/>
                <a:latin typeface="Garamond" panose="02020404030301010803" pitchFamily="18" charset="0"/>
              </a:rPr>
              <a:t>Tanh non-linearity squashes real numbers to range between [0,1]</a:t>
            </a:r>
          </a:p>
          <a:p>
            <a:endParaRPr lang="en-AU" sz="21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The outputs here are zero-</a:t>
            </a:r>
            <a:r>
              <a:rPr lang="en-AU" sz="2100" dirty="0" err="1">
                <a:latin typeface="Garamond" panose="02020404030301010803" pitchFamily="18" charset="0"/>
              </a:rPr>
              <a:t>centered</a:t>
            </a:r>
            <a:endParaRPr lang="en-AU" sz="2100" dirty="0">
              <a:latin typeface="Garamond" panose="02020404030301010803" pitchFamily="18" charset="0"/>
            </a:endParaRPr>
          </a:p>
          <a:p>
            <a:endParaRPr lang="en-AU" sz="21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94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0DD3D5-7881-3E42-40A1-A7FA800AB8D4}"/>
              </a:ext>
            </a:extLst>
          </p:cNvPr>
          <p:cNvSpPr txBox="1"/>
          <p:nvPr/>
        </p:nvSpPr>
        <p:spPr>
          <a:xfrm>
            <a:off x="198782" y="132522"/>
            <a:ext cx="602974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Neural Nets (Non-Linearity via Activation):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2F2C0C-6FC5-DA06-43C2-12ADA992CE64}"/>
              </a:ext>
            </a:extLst>
          </p:cNvPr>
          <p:cNvSpPr txBox="1"/>
          <p:nvPr/>
        </p:nvSpPr>
        <p:spPr>
          <a:xfrm flipH="1">
            <a:off x="198782" y="798393"/>
            <a:ext cx="77213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dirty="0">
                <a:latin typeface="Garamond" panose="02020404030301010803" pitchFamily="18" charset="0"/>
              </a:rPr>
              <a:t>Current choices are mostly based on </a:t>
            </a:r>
            <a:r>
              <a:rPr lang="en-AU" sz="2100" dirty="0" err="1">
                <a:latin typeface="Garamond" panose="02020404030301010803" pitchFamily="18" charset="0"/>
              </a:rPr>
              <a:t>Relu</a:t>
            </a:r>
            <a:r>
              <a:rPr lang="en-AU" sz="2100" dirty="0">
                <a:latin typeface="Garamond" panose="02020404030301010803" pitchFamily="18" charset="0"/>
              </a:rPr>
              <a:t> Activation: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106E9AF-5481-476F-9484-44C3F5E3A973}"/>
              </a:ext>
            </a:extLst>
          </p:cNvPr>
          <p:cNvGrpSpPr/>
          <p:nvPr/>
        </p:nvGrpSpPr>
        <p:grpSpPr>
          <a:xfrm>
            <a:off x="192843" y="1433486"/>
            <a:ext cx="6175276" cy="4412926"/>
            <a:chOff x="506878" y="1433486"/>
            <a:chExt cx="6175276" cy="441292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B819629-17AD-2FE8-384C-627D33756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878" y="1433486"/>
              <a:ext cx="6175276" cy="4412926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E79916AD-6188-A11D-2AEE-0569572CA54F}"/>
                    </a:ext>
                  </a:extLst>
                </p:cNvPr>
                <p:cNvSpPr txBox="1"/>
                <p:nvPr/>
              </p:nvSpPr>
              <p:spPr>
                <a:xfrm>
                  <a:off x="886265" y="2025748"/>
                  <a:ext cx="2293033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unc>
                          <m:funcPr>
                            <m:ctrlPr>
                              <a:rPr lang="en-AU" sz="22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200" b="0" i="0" smtClean="0">
                                <a:latin typeface="Cambria Math" panose="02040503050406030204" pitchFamily="18" charset="0"/>
                              </a:rPr>
                              <m:t>max</m:t>
                            </m:r>
                          </m:fName>
                          <m:e>
                            <m:r>
                              <a:rPr lang="en-AU" sz="22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d>
                              <m:dPr>
                                <m:ctrlPr>
                                  <a:rPr lang="en-AU" sz="2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AU" sz="2200" b="0" i="1" smtClean="0">
                                    <a:latin typeface="Cambria Math" panose="02040503050406030204" pitchFamily="18" charset="0"/>
                                  </a:rPr>
                                  <m:t>0, </m:t>
                                </m:r>
                                <m:r>
                                  <a:rPr lang="en-AU" sz="22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</m:func>
                      </m:oMath>
                    </m:oMathPara>
                  </a14:m>
                  <a:endParaRPr lang="en-AU" sz="2200" dirty="0"/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E79916AD-6188-A11D-2AEE-0569572CA54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86265" y="2025748"/>
                  <a:ext cx="2293033" cy="43088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14099372-0AC7-BFA9-C90E-0F97AE9555E3}"/>
              </a:ext>
            </a:extLst>
          </p:cNvPr>
          <p:cNvSpPr txBox="1"/>
          <p:nvPr/>
        </p:nvSpPr>
        <p:spPr>
          <a:xfrm>
            <a:off x="6935372" y="1433486"/>
            <a:ext cx="463720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Just outputs the input if &gt; 0.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The computation is simpler compared to Sigmoid and Tanh.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Training time for network is  faster.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200" dirty="0">
                <a:solidFill>
                  <a:srgbClr val="7030A0"/>
                </a:solidFill>
                <a:latin typeface="Garamond" panose="02020404030301010803" pitchFamily="18" charset="0"/>
              </a:rPr>
              <a:t>Requires scaling the data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200" dirty="0">
              <a:solidFill>
                <a:srgbClr val="7030A0"/>
              </a:solidFill>
              <a:latin typeface="Garamond" panose="02020404030301010803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2200" dirty="0">
                <a:solidFill>
                  <a:srgbClr val="7030A0"/>
                </a:solidFill>
                <a:latin typeface="Garamond" panose="02020404030301010803" pitchFamily="18" charset="0"/>
              </a:rPr>
              <a:t>Either zero mean, unit variance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AU" sz="2200" dirty="0">
              <a:solidFill>
                <a:srgbClr val="7030A0"/>
              </a:solidFill>
              <a:latin typeface="Garamond" panose="02020404030301010803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2200" dirty="0">
                <a:solidFill>
                  <a:srgbClr val="7030A0"/>
                </a:solidFill>
                <a:latin typeface="Garamond" panose="02020404030301010803" pitchFamily="18" charset="0"/>
              </a:rPr>
              <a:t>Or, normalize to scale every point between 0, 1. </a:t>
            </a:r>
          </a:p>
          <a:p>
            <a:r>
              <a:rPr lang="en-AU" sz="2100" dirty="0">
                <a:latin typeface="Garamond" panose="02020404030301010803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243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B40174-2D35-6AEE-F92D-AD7619D74AA1}"/>
              </a:ext>
            </a:extLst>
          </p:cNvPr>
          <p:cNvSpPr txBox="1"/>
          <p:nvPr/>
        </p:nvSpPr>
        <p:spPr>
          <a:xfrm>
            <a:off x="198783" y="141694"/>
            <a:ext cx="417443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Neural Nets; Patterns in Data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7D8AEE-4FA8-72D8-A675-4AF6B13D6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57" y="1398856"/>
            <a:ext cx="7149147" cy="2891790"/>
          </a:xfrm>
          <a:prstGeom prst="rect">
            <a:avLst/>
          </a:prstGeom>
          <a:ln>
            <a:noFill/>
          </a:ln>
          <a:effectLst>
            <a:outerShdw blurRad="292100" dist="406400" dir="8340000" algn="tl" rotWithShape="0">
              <a:schemeClr val="bg2">
                <a:lumMod val="50000"/>
                <a:alpha val="59000"/>
              </a:scheme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8AC68E-19B6-3F89-7B2A-DEB00305786F}"/>
              </a:ext>
            </a:extLst>
          </p:cNvPr>
          <p:cNvSpPr txBox="1"/>
          <p:nvPr/>
        </p:nvSpPr>
        <p:spPr>
          <a:xfrm>
            <a:off x="343557" y="4570617"/>
            <a:ext cx="51909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2100" dirty="0">
                <a:latin typeface="Garamond" panose="02020404030301010803" pitchFamily="18" charset="0"/>
              </a:rPr>
              <a:t>Dr. Herbert Simon: </a:t>
            </a:r>
            <a:r>
              <a:rPr lang="en-AU" sz="2100" b="0" i="0" u="none" strike="noStrike" baseline="0" dirty="0">
                <a:latin typeface="Garamond" panose="02020404030301010803" pitchFamily="18" charset="0"/>
              </a:rPr>
              <a:t>“The more relevant patterns at your disposal, the better your decisions will be.”</a:t>
            </a:r>
            <a:endParaRPr lang="en-AU" sz="2100" dirty="0">
              <a:latin typeface="Garamond" panose="02020404030301010803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0C6FABD-B664-E482-2711-20AC70440AE3}"/>
              </a:ext>
            </a:extLst>
          </p:cNvPr>
          <p:cNvGrpSpPr/>
          <p:nvPr/>
        </p:nvGrpSpPr>
        <p:grpSpPr>
          <a:xfrm>
            <a:off x="7984064" y="566703"/>
            <a:ext cx="2040408" cy="5682677"/>
            <a:chOff x="7425491" y="600586"/>
            <a:chExt cx="2040408" cy="568267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03743CD-3E07-140D-50DC-C283D7BA85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5491" y="600586"/>
              <a:ext cx="2005092" cy="5682677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EFA5462-043C-ACA7-4858-6EF8CA868643}"/>
                </a:ext>
              </a:extLst>
            </p:cNvPr>
            <p:cNvSpPr/>
            <p:nvPr/>
          </p:nvSpPr>
          <p:spPr>
            <a:xfrm>
              <a:off x="7716215" y="819494"/>
              <a:ext cx="1734444" cy="1773408"/>
            </a:xfrm>
            <a:prstGeom prst="rect">
              <a:avLst/>
            </a:prstGeom>
            <a:solidFill>
              <a:schemeClr val="tx1">
                <a:alpha val="13000"/>
              </a:schemeClr>
            </a:solidFill>
            <a:ln w="101600">
              <a:solidFill>
                <a:schemeClr val="tx1"/>
              </a:solidFill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E79A497-BEC6-9E45-022F-C4C540320905}"/>
                </a:ext>
              </a:extLst>
            </p:cNvPr>
            <p:cNvSpPr/>
            <p:nvPr/>
          </p:nvSpPr>
          <p:spPr>
            <a:xfrm>
              <a:off x="7731455" y="2703901"/>
              <a:ext cx="1734444" cy="1773408"/>
            </a:xfrm>
            <a:prstGeom prst="rect">
              <a:avLst/>
            </a:prstGeom>
            <a:solidFill>
              <a:schemeClr val="tx1">
                <a:alpha val="13000"/>
              </a:schemeClr>
            </a:solidFill>
            <a:ln w="101600">
              <a:solidFill>
                <a:schemeClr val="tx1"/>
              </a:solidFill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903809-B43F-0B15-24E8-7FB87806FE58}"/>
                </a:ext>
              </a:extLst>
            </p:cNvPr>
            <p:cNvSpPr/>
            <p:nvPr/>
          </p:nvSpPr>
          <p:spPr>
            <a:xfrm>
              <a:off x="7722124" y="4641793"/>
              <a:ext cx="1703964" cy="1546865"/>
            </a:xfrm>
            <a:prstGeom prst="rect">
              <a:avLst/>
            </a:prstGeom>
            <a:solidFill>
              <a:schemeClr val="tx1">
                <a:alpha val="13000"/>
              </a:schemeClr>
            </a:solidFill>
            <a:ln w="101600">
              <a:solidFill>
                <a:schemeClr val="tx1"/>
              </a:solidFill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B8CE38D-51C8-99BE-83B2-4CF02440B614}"/>
              </a:ext>
            </a:extLst>
          </p:cNvPr>
          <p:cNvGrpSpPr/>
          <p:nvPr/>
        </p:nvGrpSpPr>
        <p:grpSpPr>
          <a:xfrm>
            <a:off x="9984905" y="580628"/>
            <a:ext cx="1910224" cy="5682676"/>
            <a:chOff x="9984905" y="580628"/>
            <a:chExt cx="1910224" cy="568267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4F2B39-804A-295A-9533-98A9440D24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84905" y="580628"/>
              <a:ext cx="1910224" cy="5682676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48739E9-3C97-8F64-75FE-2E32E3463E33}"/>
                </a:ext>
              </a:extLst>
            </p:cNvPr>
            <p:cNvSpPr/>
            <p:nvPr/>
          </p:nvSpPr>
          <p:spPr>
            <a:xfrm>
              <a:off x="10187111" y="4521877"/>
              <a:ext cx="1703964" cy="1546865"/>
            </a:xfrm>
            <a:prstGeom prst="rect">
              <a:avLst/>
            </a:prstGeom>
            <a:solidFill>
              <a:schemeClr val="tx1">
                <a:alpha val="13000"/>
              </a:schemeClr>
            </a:solidFill>
            <a:ln w="101600">
              <a:solidFill>
                <a:schemeClr val="tx1"/>
              </a:solidFill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B8318E2-1619-C714-D9F5-1A3856045209}"/>
                </a:ext>
              </a:extLst>
            </p:cNvPr>
            <p:cNvSpPr/>
            <p:nvPr/>
          </p:nvSpPr>
          <p:spPr>
            <a:xfrm>
              <a:off x="10241035" y="2648529"/>
              <a:ext cx="1650040" cy="1773408"/>
            </a:xfrm>
            <a:prstGeom prst="rect">
              <a:avLst/>
            </a:prstGeom>
            <a:solidFill>
              <a:schemeClr val="tx1">
                <a:alpha val="13000"/>
              </a:schemeClr>
            </a:solidFill>
            <a:ln w="101600">
              <a:solidFill>
                <a:schemeClr val="tx1"/>
              </a:solidFill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EFBE8EC-3FEC-2BCB-4194-1FEE22C9C82D}"/>
                </a:ext>
              </a:extLst>
            </p:cNvPr>
            <p:cNvSpPr/>
            <p:nvPr/>
          </p:nvSpPr>
          <p:spPr>
            <a:xfrm>
              <a:off x="10196488" y="775180"/>
              <a:ext cx="1650040" cy="1773408"/>
            </a:xfrm>
            <a:prstGeom prst="rect">
              <a:avLst/>
            </a:prstGeom>
            <a:solidFill>
              <a:schemeClr val="tx1">
                <a:alpha val="13000"/>
              </a:schemeClr>
            </a:solidFill>
            <a:ln w="101600">
              <a:solidFill>
                <a:schemeClr val="tx1"/>
              </a:solidFill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291417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B40174-2D35-6AEE-F92D-AD7619D74AA1}"/>
              </a:ext>
            </a:extLst>
          </p:cNvPr>
          <p:cNvSpPr txBox="1"/>
          <p:nvPr/>
        </p:nvSpPr>
        <p:spPr>
          <a:xfrm>
            <a:off x="198783" y="141694"/>
            <a:ext cx="417443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Neural Nets; Patterns in Data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7D8AEE-4FA8-72D8-A675-4AF6B13D6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11" y="1652075"/>
            <a:ext cx="4505983" cy="1822645"/>
          </a:xfrm>
          <a:prstGeom prst="rect">
            <a:avLst/>
          </a:prstGeom>
          <a:ln>
            <a:noFill/>
          </a:ln>
          <a:effectLst>
            <a:outerShdw blurRad="292100" dist="406400" dir="8340000" algn="tl" rotWithShape="0">
              <a:schemeClr val="bg2">
                <a:lumMod val="50000"/>
                <a:alpha val="59000"/>
              </a:scheme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8AC68E-19B6-3F89-7B2A-DEB00305786F}"/>
              </a:ext>
            </a:extLst>
          </p:cNvPr>
          <p:cNvSpPr txBox="1"/>
          <p:nvPr/>
        </p:nvSpPr>
        <p:spPr>
          <a:xfrm>
            <a:off x="198783" y="3743847"/>
            <a:ext cx="417443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2100" dirty="0">
                <a:latin typeface="Garamond" panose="02020404030301010803" pitchFamily="18" charset="0"/>
              </a:rPr>
              <a:t>Dr. Herbert Simon: </a:t>
            </a:r>
            <a:r>
              <a:rPr lang="en-AU" sz="2100" b="0" i="0" u="none" strike="noStrike" baseline="0" dirty="0">
                <a:latin typeface="Garamond" panose="02020404030301010803" pitchFamily="18" charset="0"/>
              </a:rPr>
              <a:t>“The more relevant patterns at your disposal, the better your decisions will be.”</a:t>
            </a:r>
            <a:endParaRPr lang="en-AU" sz="2100" dirty="0">
              <a:latin typeface="Garamond" panose="02020404030301010803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1E85D3-B20A-1FC6-8FA4-56DB4B67D3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615" y="1249467"/>
            <a:ext cx="7203181" cy="35562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B274B84-8BC3-92D6-971C-68DC4B8F268C}"/>
              </a:ext>
            </a:extLst>
          </p:cNvPr>
          <p:cNvSpPr/>
          <p:nvPr/>
        </p:nvSpPr>
        <p:spPr>
          <a:xfrm>
            <a:off x="5091329" y="1333875"/>
            <a:ext cx="1711810" cy="1578137"/>
          </a:xfrm>
          <a:prstGeom prst="rect">
            <a:avLst/>
          </a:prstGeom>
          <a:solidFill>
            <a:schemeClr val="tx1">
              <a:alpha val="13000"/>
            </a:schemeClr>
          </a:solidFill>
          <a:ln w="101600">
            <a:solidFill>
              <a:schemeClr val="tx1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D626C2-28B0-AB5F-CEA5-9B4F726C2CFE}"/>
              </a:ext>
            </a:extLst>
          </p:cNvPr>
          <p:cNvSpPr/>
          <p:nvPr/>
        </p:nvSpPr>
        <p:spPr>
          <a:xfrm>
            <a:off x="5063193" y="3143916"/>
            <a:ext cx="1711810" cy="1578137"/>
          </a:xfrm>
          <a:prstGeom prst="rect">
            <a:avLst/>
          </a:prstGeom>
          <a:solidFill>
            <a:schemeClr val="tx1">
              <a:alpha val="13000"/>
            </a:schemeClr>
          </a:solidFill>
          <a:ln w="101600">
            <a:solidFill>
              <a:schemeClr val="tx1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6DEEF10-F482-3C71-8E13-31696260A702}"/>
              </a:ext>
            </a:extLst>
          </p:cNvPr>
          <p:cNvSpPr/>
          <p:nvPr/>
        </p:nvSpPr>
        <p:spPr>
          <a:xfrm>
            <a:off x="7751059" y="3143916"/>
            <a:ext cx="1711810" cy="1578137"/>
          </a:xfrm>
          <a:prstGeom prst="rect">
            <a:avLst/>
          </a:prstGeom>
          <a:solidFill>
            <a:schemeClr val="tx1">
              <a:alpha val="13000"/>
            </a:schemeClr>
          </a:solidFill>
          <a:ln w="101600">
            <a:solidFill>
              <a:schemeClr val="tx1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925FC58-A5E6-F8E4-89CC-D51990B0A38B}"/>
              </a:ext>
            </a:extLst>
          </p:cNvPr>
          <p:cNvSpPr/>
          <p:nvPr/>
        </p:nvSpPr>
        <p:spPr>
          <a:xfrm>
            <a:off x="7748717" y="1326834"/>
            <a:ext cx="1711810" cy="1578137"/>
          </a:xfrm>
          <a:prstGeom prst="rect">
            <a:avLst/>
          </a:prstGeom>
          <a:solidFill>
            <a:schemeClr val="tx1">
              <a:alpha val="13000"/>
            </a:schemeClr>
          </a:solidFill>
          <a:ln w="101600">
            <a:solidFill>
              <a:schemeClr val="tx1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D40895E-B513-DE61-B7CD-26F4924B3043}"/>
              </a:ext>
            </a:extLst>
          </p:cNvPr>
          <p:cNvSpPr/>
          <p:nvPr/>
        </p:nvSpPr>
        <p:spPr>
          <a:xfrm>
            <a:off x="10363901" y="1333875"/>
            <a:ext cx="1711810" cy="1578137"/>
          </a:xfrm>
          <a:prstGeom prst="rect">
            <a:avLst/>
          </a:prstGeom>
          <a:solidFill>
            <a:schemeClr val="tx1">
              <a:alpha val="13000"/>
            </a:schemeClr>
          </a:solidFill>
          <a:ln w="101600">
            <a:solidFill>
              <a:schemeClr val="tx1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3FD761E-529E-D5E9-2D47-A589C657A2E2}"/>
              </a:ext>
            </a:extLst>
          </p:cNvPr>
          <p:cNvSpPr/>
          <p:nvPr/>
        </p:nvSpPr>
        <p:spPr>
          <a:xfrm>
            <a:off x="10362969" y="3157983"/>
            <a:ext cx="1711810" cy="1578137"/>
          </a:xfrm>
          <a:prstGeom prst="rect">
            <a:avLst/>
          </a:prstGeom>
          <a:solidFill>
            <a:schemeClr val="tx1">
              <a:alpha val="13000"/>
            </a:schemeClr>
          </a:solidFill>
          <a:ln w="101600">
            <a:solidFill>
              <a:schemeClr val="tx1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03492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BC4DD4-FC83-8D9A-79DF-C8A5734B51CE}"/>
              </a:ext>
            </a:extLst>
          </p:cNvPr>
          <p:cNvSpPr txBox="1"/>
          <p:nvPr/>
        </p:nvSpPr>
        <p:spPr>
          <a:xfrm>
            <a:off x="198783" y="212034"/>
            <a:ext cx="417443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Images </a:t>
            </a:r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  <a:sym typeface="Wingdings" panose="05000000000000000000" pitchFamily="2" charset="2"/>
              </a:rPr>
              <a:t> Matrices  Arrays </a:t>
            </a:r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171497E-B9CE-F07C-2F07-4CEB03D99761}"/>
                  </a:ext>
                </a:extLst>
              </p:cNvPr>
              <p:cNvSpPr txBox="1"/>
              <p:nvPr/>
            </p:nvSpPr>
            <p:spPr>
              <a:xfrm>
                <a:off x="582885" y="2069228"/>
                <a:ext cx="8778240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AU" sz="2200" dirty="0">
                    <a:latin typeface="Garamond" panose="02020404030301010803" pitchFamily="18" charset="0"/>
                  </a:rPr>
                  <a:t>Best way to think about images: Think that it is a particular data-structure.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AU" sz="2200" dirty="0">
                  <a:latin typeface="Garamond" panose="02020404030301010803" pitchFamily="18" charset="0"/>
                </a:endParaRP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AU" sz="2200" dirty="0">
                    <a:latin typeface="Garamond" panose="02020404030301010803" pitchFamily="18" charset="0"/>
                  </a:rPr>
                  <a:t>Pythonic way of thinking data-structures: Lists, Arrays, Dictionaries… 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AU" sz="2200" dirty="0">
                  <a:latin typeface="Garamond" panose="02020404030301010803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AU" sz="2200" dirty="0">
                  <a:latin typeface="Garamond" panose="02020404030301010803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AU" sz="2200" dirty="0">
                    <a:latin typeface="Garamond" panose="02020404030301010803" pitchFamily="18" charset="0"/>
                  </a:rPr>
                  <a:t>Some numbers that are arranged in a shape of 2D or 3D array.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AU" sz="2200" dirty="0">
                  <a:latin typeface="Garamond" panose="02020404030301010803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AU" sz="2200" dirty="0">
                  <a:latin typeface="Garamond" panose="02020404030301010803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AU" sz="2200" dirty="0">
                    <a:latin typeface="Garamond" panose="02020404030301010803" pitchFamily="18" charset="0"/>
                  </a:rPr>
                  <a:t>Usually, the numbers could be of any value (</a:t>
                </a:r>
                <a14:m>
                  <m:oMath xmlns:m="http://schemas.openxmlformats.org/officeDocument/2006/math">
                    <m:r>
                      <a:rPr lang="en-AU" sz="2200" b="0" i="1" dirty="0" smtClean="0">
                        <a:latin typeface="Cambria Math" panose="02040503050406030204" pitchFamily="18" charset="0"/>
                      </a:rPr>
                      <m:t>≥</m:t>
                    </m:r>
                    <m:r>
                      <a:rPr lang="en-AU" sz="2200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AU" sz="2200" dirty="0">
                    <a:latin typeface="Garamond" panose="02020404030301010803" pitchFamily="18" charset="0"/>
                  </a:rPr>
                  <a:t>).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AU" sz="2200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171497E-B9CE-F07C-2F07-4CEB03D997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885" y="2069228"/>
                <a:ext cx="8778240" cy="3477875"/>
              </a:xfrm>
              <a:prstGeom prst="rect">
                <a:avLst/>
              </a:prstGeom>
              <a:blipFill>
                <a:blip r:embed="rId2"/>
                <a:stretch>
                  <a:fillRect l="-833" t="-1051" r="-3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718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BC4DD4-FC83-8D9A-79DF-C8A5734B51CE}"/>
              </a:ext>
            </a:extLst>
          </p:cNvPr>
          <p:cNvSpPr txBox="1"/>
          <p:nvPr/>
        </p:nvSpPr>
        <p:spPr>
          <a:xfrm>
            <a:off x="198783" y="212034"/>
            <a:ext cx="417443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Images </a:t>
            </a:r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  <a:sym typeface="Wingdings" panose="05000000000000000000" pitchFamily="2" charset="2"/>
              </a:rPr>
              <a:t> Matrices  Arrays </a:t>
            </a:r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171497E-B9CE-F07C-2F07-4CEB03D99761}"/>
                  </a:ext>
                </a:extLst>
              </p:cNvPr>
              <p:cNvSpPr txBox="1"/>
              <p:nvPr/>
            </p:nvSpPr>
            <p:spPr>
              <a:xfrm>
                <a:off x="675249" y="1237956"/>
                <a:ext cx="8778240" cy="47089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AU" sz="1600" dirty="0">
                    <a:solidFill>
                      <a:schemeClr val="bg1">
                        <a:lumMod val="65000"/>
                      </a:schemeClr>
                    </a:solidFill>
                    <a:latin typeface="Garamond" panose="02020404030301010803" pitchFamily="18" charset="0"/>
                  </a:rPr>
                  <a:t>Best way to think about images: Think that it is a particular data-structure.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AU" sz="1600" dirty="0">
                  <a:solidFill>
                    <a:schemeClr val="bg1">
                      <a:lumMod val="65000"/>
                    </a:schemeClr>
                  </a:solidFill>
                  <a:latin typeface="Garamond" panose="02020404030301010803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AU" sz="1600" dirty="0">
                    <a:solidFill>
                      <a:schemeClr val="bg1">
                        <a:lumMod val="65000"/>
                      </a:schemeClr>
                    </a:solidFill>
                    <a:latin typeface="Garamond" panose="02020404030301010803" pitchFamily="18" charset="0"/>
                  </a:rPr>
                  <a:t>Some numbers that are arranged in a shape of 2D or 3D array.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AU" sz="1600" dirty="0">
                  <a:solidFill>
                    <a:schemeClr val="bg1">
                      <a:lumMod val="65000"/>
                    </a:schemeClr>
                  </a:solidFill>
                  <a:latin typeface="Garamond" panose="02020404030301010803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AU" sz="1600" dirty="0">
                    <a:solidFill>
                      <a:schemeClr val="bg1">
                        <a:lumMod val="65000"/>
                      </a:schemeClr>
                    </a:solidFill>
                    <a:latin typeface="Garamond" panose="02020404030301010803" pitchFamily="18" charset="0"/>
                  </a:rPr>
                  <a:t>Usually, the numbers could be of any value (</a:t>
                </a:r>
                <a14:m>
                  <m:oMath xmlns:m="http://schemas.openxmlformats.org/officeDocument/2006/math">
                    <m:r>
                      <a:rPr lang="en-AU" sz="1600" b="0" i="1" dirty="0" smtClean="0">
                        <a:solidFill>
                          <a:schemeClr val="bg1">
                            <a:lumMod val="65000"/>
                          </a:schemeClr>
                        </a:solidFill>
                        <a:latin typeface="Cambria Math" panose="02040503050406030204" pitchFamily="18" charset="0"/>
                      </a:rPr>
                      <m:t>≥</m:t>
                    </m:r>
                    <m:r>
                      <a:rPr lang="en-AU" sz="1600" i="1" dirty="0" smtClean="0">
                        <a:solidFill>
                          <a:schemeClr val="bg1">
                            <a:lumMod val="65000"/>
                          </a:schemeClr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AU" sz="1600" dirty="0">
                    <a:solidFill>
                      <a:schemeClr val="bg1">
                        <a:lumMod val="65000"/>
                      </a:schemeClr>
                    </a:solidFill>
                    <a:latin typeface="Garamond" panose="02020404030301010803" pitchFamily="18" charset="0"/>
                  </a:rPr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AU" sz="2200" dirty="0">
                  <a:latin typeface="Garamond" panose="02020404030301010803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AU" sz="2200" dirty="0">
                  <a:latin typeface="Garamond" panose="02020404030301010803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AU" sz="2200" dirty="0">
                    <a:latin typeface="Garamond" panose="02020404030301010803" pitchFamily="18" charset="0"/>
                  </a:rPr>
                  <a:t>Normal photographs (</a:t>
                </a:r>
                <a:r>
                  <a:rPr lang="en-AU" sz="2200" dirty="0" err="1">
                    <a:latin typeface="Garamond" panose="02020404030301010803" pitchFamily="18" charset="0"/>
                  </a:rPr>
                  <a:t>colored</a:t>
                </a:r>
                <a:r>
                  <a:rPr lang="en-AU" sz="2200" dirty="0">
                    <a:latin typeface="Garamond" panose="02020404030301010803" pitchFamily="18" charset="0"/>
                  </a:rPr>
                  <a:t> images) have numbers between 0-255.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AU" sz="2200" dirty="0">
                  <a:latin typeface="Garamond" panose="02020404030301010803" pitchFamily="18" charset="0"/>
                </a:endParaRP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AU" sz="2200" dirty="0">
                    <a:latin typeface="Garamond" panose="02020404030301010803" pitchFamily="18" charset="0"/>
                  </a:rPr>
                  <a:t>Usually represents the photon intensity for that particular pixel. 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endParaRPr lang="en-AU" sz="2200" dirty="0">
                  <a:latin typeface="Garamond" panose="02020404030301010803" pitchFamily="18" charset="0"/>
                </a:endParaRP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AU" sz="2200" dirty="0">
                    <a:latin typeface="Garamond" panose="02020404030301010803" pitchFamily="18" charset="0"/>
                  </a:rPr>
                  <a:t>What is a pixel?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AU" sz="2200" dirty="0">
                  <a:latin typeface="Garamond" panose="02020404030301010803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AU" sz="2200" dirty="0">
                  <a:latin typeface="Garamond" panose="02020404030301010803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AU" sz="2200" dirty="0">
                    <a:latin typeface="Garamond" panose="02020404030301010803" pitchFamily="18" charset="0"/>
                  </a:rPr>
                  <a:t>Let’s see few examples: 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171497E-B9CE-F07C-2F07-4CEB03D997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249" y="1237956"/>
                <a:ext cx="8778240" cy="4708981"/>
              </a:xfrm>
              <a:prstGeom prst="rect">
                <a:avLst/>
              </a:prstGeom>
              <a:blipFill>
                <a:blip r:embed="rId2"/>
                <a:stretch>
                  <a:fillRect l="-833" t="-259" b="-16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060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AFC6F8-3036-FFC7-4B2C-2D1D83760592}"/>
              </a:ext>
            </a:extLst>
          </p:cNvPr>
          <p:cNvSpPr txBox="1"/>
          <p:nvPr/>
        </p:nvSpPr>
        <p:spPr>
          <a:xfrm>
            <a:off x="184912" y="34293"/>
            <a:ext cx="591108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What About the Background Template?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2DAED2-7C4A-0C1A-D9E4-BB712967C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255" y="659564"/>
            <a:ext cx="9799795" cy="57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2462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1D5744-5043-8693-BE2A-1A2CD22A51AA}"/>
              </a:ext>
            </a:extLst>
          </p:cNvPr>
          <p:cNvSpPr txBox="1"/>
          <p:nvPr/>
        </p:nvSpPr>
        <p:spPr>
          <a:xfrm>
            <a:off x="181046" y="212034"/>
            <a:ext cx="25866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Images (Binary):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F1BD34-B64D-B7D9-04F8-E28DD5FD76F9}"/>
              </a:ext>
            </a:extLst>
          </p:cNvPr>
          <p:cNvSpPr txBox="1"/>
          <p:nvPr/>
        </p:nvSpPr>
        <p:spPr>
          <a:xfrm>
            <a:off x="861493" y="5772149"/>
            <a:ext cx="406148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dirty="0">
                <a:latin typeface="Garamond" panose="02020404030301010803" pitchFamily="18" charset="0"/>
              </a:rPr>
              <a:t>Pixel values are either 0 or 1 (Binary)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E9424F-8804-3505-D224-CD52764DF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73" y="855481"/>
            <a:ext cx="5054990" cy="4851103"/>
          </a:xfrm>
          <a:prstGeom prst="rect">
            <a:avLst/>
          </a:prstGeom>
          <a:ln>
            <a:noFill/>
          </a:ln>
          <a:effectLst>
            <a:outerShdw blurRad="50800" dist="152400" dir="5400000" algn="ctr" rotWithShape="0">
              <a:schemeClr val="accent6">
                <a:alpha val="64000"/>
              </a:schemeClr>
            </a:outerShdw>
            <a:softEdge rad="112500"/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91DEB35-5D14-C468-B179-18476C47BACE}"/>
                  </a:ext>
                </a:extLst>
              </p:cNvPr>
              <p:cNvSpPr txBox="1"/>
              <p:nvPr/>
            </p:nvSpPr>
            <p:spPr>
              <a:xfrm flipH="1">
                <a:off x="1621276" y="6146298"/>
                <a:ext cx="232025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2100" b="0" dirty="0">
                    <a:latin typeface="Garamond" panose="02020404030301010803" pitchFamily="18" charset="0"/>
                  </a:rPr>
                  <a:t>Shape of the image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1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7, 7</m:t>
                        </m:r>
                      </m:e>
                    </m:d>
                  </m:oMath>
                </a14:m>
                <a:r>
                  <a:rPr lang="en-AU" sz="2100" dirty="0">
                    <a:latin typeface="Garamond" panose="02020404030301010803" pitchFamily="18" charset="0"/>
                  </a:rPr>
                  <a:t> 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1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100" i="1">
                            <a:latin typeface="Cambria Math" panose="02040503050406030204" pitchFamily="18" charset="0"/>
                          </a:rPr>
                          <m:t>7, 7</m:t>
                        </m:r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, 1</m:t>
                        </m:r>
                      </m:e>
                    </m:d>
                  </m:oMath>
                </a14:m>
                <a:endParaRPr lang="en-AU" sz="2100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91DEB35-5D14-C468-B179-18476C47B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21276" y="6146298"/>
                <a:ext cx="2320252" cy="738664"/>
              </a:xfrm>
              <a:prstGeom prst="rect">
                <a:avLst/>
              </a:prstGeom>
              <a:blipFill>
                <a:blip r:embed="rId3"/>
                <a:stretch>
                  <a:fillRect l="-525" t="-4959" r="-3150" b="-1652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97B1FBD7-2A7C-1CE2-C210-AE90917C07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966" y="855481"/>
            <a:ext cx="4839286" cy="48530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7ABE875-51C3-F9D7-8C9F-2802CC9313B8}"/>
              </a:ext>
            </a:extLst>
          </p:cNvPr>
          <p:cNvSpPr txBox="1"/>
          <p:nvPr/>
        </p:nvSpPr>
        <p:spPr>
          <a:xfrm flipH="1">
            <a:off x="7399607" y="5918209"/>
            <a:ext cx="414996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dirty="0">
                <a:latin typeface="Garamond" panose="02020404030301010803" pitchFamily="18" charset="0"/>
              </a:rPr>
              <a:t>This looks pretty similar to a matrix</a:t>
            </a:r>
          </a:p>
        </p:txBody>
      </p:sp>
    </p:spTree>
    <p:extLst>
      <p:ext uri="{BB962C8B-B14F-4D97-AF65-F5344CB8AC3E}">
        <p14:creationId xmlns:p14="http://schemas.microsoft.com/office/powerpoint/2010/main" val="160069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595C57-F263-269C-CC28-A4B00A8F69DC}"/>
              </a:ext>
            </a:extLst>
          </p:cNvPr>
          <p:cNvSpPr txBox="1"/>
          <p:nvPr/>
        </p:nvSpPr>
        <p:spPr>
          <a:xfrm>
            <a:off x="181046" y="212034"/>
            <a:ext cx="25866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Images (Binary):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56FDE7-E525-7811-635B-89754D530E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277" y="1104145"/>
            <a:ext cx="6304677" cy="52781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75BDEA-B048-D73B-F581-9430443B1B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46" y="1104145"/>
            <a:ext cx="5263151" cy="527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6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EA4D1F-EF8E-869F-9F6F-41DFBEB17F68}"/>
              </a:ext>
            </a:extLst>
          </p:cNvPr>
          <p:cNvSpPr txBox="1"/>
          <p:nvPr/>
        </p:nvSpPr>
        <p:spPr>
          <a:xfrm>
            <a:off x="181046" y="85424"/>
            <a:ext cx="25866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Images (Grayscale):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549411-C2E6-A511-ED96-06489AFA63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46" y="745640"/>
            <a:ext cx="5463274" cy="54399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1B4521-81A6-BB3A-6A60-C22E720554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511" y="745640"/>
            <a:ext cx="5400507" cy="54399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BB53BC-8CE3-6B58-619A-34BD256C168D}"/>
              </a:ext>
            </a:extLst>
          </p:cNvPr>
          <p:cNvSpPr txBox="1"/>
          <p:nvPr/>
        </p:nvSpPr>
        <p:spPr>
          <a:xfrm>
            <a:off x="1760169" y="6283501"/>
            <a:ext cx="86399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dirty="0">
                <a:latin typeface="Garamond" panose="02020404030301010803" pitchFamily="18" charset="0"/>
              </a:rPr>
              <a:t>For Grayscale image the values could be anything between 0-255 (Continuous). </a:t>
            </a:r>
          </a:p>
        </p:txBody>
      </p:sp>
    </p:spTree>
    <p:extLst>
      <p:ext uri="{BB962C8B-B14F-4D97-AF65-F5344CB8AC3E}">
        <p14:creationId xmlns:p14="http://schemas.microsoft.com/office/powerpoint/2010/main" val="195591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294AC7-CD22-9A08-D7B6-A47A64B29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950" y="875493"/>
            <a:ext cx="5383483" cy="51070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39BFBCF-7951-00A2-7E01-72A4039E10DE}"/>
              </a:ext>
            </a:extLst>
          </p:cNvPr>
          <p:cNvSpPr txBox="1"/>
          <p:nvPr/>
        </p:nvSpPr>
        <p:spPr>
          <a:xfrm>
            <a:off x="181046" y="85424"/>
            <a:ext cx="25866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Images (Grayscale):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06FE08-1DE9-7BE9-49A6-E0FF2EA560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839" y="889561"/>
            <a:ext cx="5070007" cy="510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262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FDBE84-628E-8BD8-C30E-AC4FC33941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015" y="700537"/>
            <a:ext cx="5756151" cy="5456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9F4F03-4866-5966-F168-262C56EDB3CE}"/>
              </a:ext>
            </a:extLst>
          </p:cNvPr>
          <p:cNvSpPr txBox="1"/>
          <p:nvPr/>
        </p:nvSpPr>
        <p:spPr>
          <a:xfrm>
            <a:off x="181046" y="45668"/>
            <a:ext cx="25866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Images (</a:t>
            </a:r>
            <a:r>
              <a:rPr lang="en-AU" sz="2300" dirty="0" err="1">
                <a:solidFill>
                  <a:srgbClr val="FF0000"/>
                </a:solidFill>
                <a:latin typeface="Garamond" panose="02020404030301010803" pitchFamily="18" charset="0"/>
              </a:rPr>
              <a:t>Color</a:t>
            </a:r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):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C5E0B6-1BB7-40B4-1740-94E1371DD00E}"/>
              </a:ext>
            </a:extLst>
          </p:cNvPr>
          <p:cNvSpPr txBox="1"/>
          <p:nvPr/>
        </p:nvSpPr>
        <p:spPr>
          <a:xfrm>
            <a:off x="128834" y="1941340"/>
            <a:ext cx="6158286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From grayscale image with shape (W, H) or (W, H, 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For </a:t>
            </a:r>
            <a:r>
              <a:rPr lang="en-AU" sz="2100" dirty="0" err="1">
                <a:latin typeface="Garamond" panose="02020404030301010803" pitchFamily="18" charset="0"/>
              </a:rPr>
              <a:t>color</a:t>
            </a:r>
            <a:r>
              <a:rPr lang="en-AU" sz="2100" dirty="0">
                <a:latin typeface="Garamond" panose="02020404030301010803" pitchFamily="18" charset="0"/>
              </a:rPr>
              <a:t> images (W, H, 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3 represents; 3 channels (usually RGB format)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For this particular image W=H=7.  </a:t>
            </a:r>
          </a:p>
        </p:txBody>
      </p:sp>
    </p:spTree>
    <p:extLst>
      <p:ext uri="{BB962C8B-B14F-4D97-AF65-F5344CB8AC3E}">
        <p14:creationId xmlns:p14="http://schemas.microsoft.com/office/powerpoint/2010/main" val="321296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7DCF8F-B4A5-CACB-F535-9BE936BDDF88}"/>
              </a:ext>
            </a:extLst>
          </p:cNvPr>
          <p:cNvSpPr txBox="1"/>
          <p:nvPr/>
        </p:nvSpPr>
        <p:spPr>
          <a:xfrm>
            <a:off x="181046" y="32416"/>
            <a:ext cx="25866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Images (</a:t>
            </a:r>
            <a:r>
              <a:rPr lang="en-AU" sz="2300" dirty="0" err="1">
                <a:solidFill>
                  <a:srgbClr val="FF0000"/>
                </a:solidFill>
                <a:latin typeface="Garamond" panose="02020404030301010803" pitchFamily="18" charset="0"/>
              </a:rPr>
              <a:t>Color</a:t>
            </a:r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):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5E9D4B-F542-12CB-45E3-73048F73B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87" y="923247"/>
            <a:ext cx="11436626" cy="4750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7A445CE-F85B-E6AA-CFD2-8ED860A68134}"/>
              </a:ext>
            </a:extLst>
          </p:cNvPr>
          <p:cNvSpPr txBox="1"/>
          <p:nvPr/>
        </p:nvSpPr>
        <p:spPr>
          <a:xfrm>
            <a:off x="1474356" y="5897534"/>
            <a:ext cx="99467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dirty="0">
                <a:latin typeface="Garamond" panose="02020404030301010803" pitchFamily="18" charset="0"/>
              </a:rPr>
              <a:t>The green pixels obviously have more intensity on green compared to other 2 channels</a:t>
            </a:r>
          </a:p>
        </p:txBody>
      </p:sp>
    </p:spTree>
    <p:extLst>
      <p:ext uri="{BB962C8B-B14F-4D97-AF65-F5344CB8AC3E}">
        <p14:creationId xmlns:p14="http://schemas.microsoft.com/office/powerpoint/2010/main" val="14435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164385-B3EB-0C94-7967-C75052909401}"/>
              </a:ext>
            </a:extLst>
          </p:cNvPr>
          <p:cNvSpPr txBox="1"/>
          <p:nvPr/>
        </p:nvSpPr>
        <p:spPr>
          <a:xfrm>
            <a:off x="167794" y="45668"/>
            <a:ext cx="25866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Images (</a:t>
            </a:r>
            <a:r>
              <a:rPr lang="en-AU" sz="2300" dirty="0" err="1">
                <a:solidFill>
                  <a:srgbClr val="FF0000"/>
                </a:solidFill>
                <a:latin typeface="Garamond" panose="02020404030301010803" pitchFamily="18" charset="0"/>
              </a:rPr>
              <a:t>Color</a:t>
            </a:r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):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0971A4-C446-2FEB-7924-1E1B58DFC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475763"/>
            <a:ext cx="11582400" cy="4807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36E42AA-667B-86E2-FF4E-7EC9D290E5DA}"/>
              </a:ext>
            </a:extLst>
          </p:cNvPr>
          <p:cNvSpPr txBox="1"/>
          <p:nvPr/>
        </p:nvSpPr>
        <p:spPr>
          <a:xfrm>
            <a:off x="3352800" y="887896"/>
            <a:ext cx="60164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dirty="0">
                <a:latin typeface="Garamond" panose="02020404030301010803" pitchFamily="18" charset="0"/>
              </a:rPr>
              <a:t>What about the black pixel? Absence of any intensity</a:t>
            </a:r>
          </a:p>
        </p:txBody>
      </p:sp>
    </p:spTree>
    <p:extLst>
      <p:ext uri="{BB962C8B-B14F-4D97-AF65-F5344CB8AC3E}">
        <p14:creationId xmlns:p14="http://schemas.microsoft.com/office/powerpoint/2010/main" val="249201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4394F8-3470-354F-799E-30CF08BADC1E}"/>
              </a:ext>
            </a:extLst>
          </p:cNvPr>
          <p:cNvSpPr txBox="1"/>
          <p:nvPr/>
        </p:nvSpPr>
        <p:spPr>
          <a:xfrm>
            <a:off x="152400" y="53008"/>
            <a:ext cx="25866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Images (</a:t>
            </a:r>
            <a:r>
              <a:rPr lang="en-AU" sz="2300" dirty="0" err="1">
                <a:solidFill>
                  <a:srgbClr val="FF0000"/>
                </a:solidFill>
                <a:latin typeface="Garamond" panose="02020404030301010803" pitchFamily="18" charset="0"/>
              </a:rPr>
              <a:t>Color</a:t>
            </a:r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):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E3B7ED-6643-3550-96D4-5166BFE87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08" y="1324532"/>
            <a:ext cx="11781183" cy="4929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1CDA50-933C-20F1-5D1F-7F264EE28EBA}"/>
              </a:ext>
            </a:extLst>
          </p:cNvPr>
          <p:cNvSpPr txBox="1"/>
          <p:nvPr/>
        </p:nvSpPr>
        <p:spPr>
          <a:xfrm>
            <a:off x="3233531" y="795131"/>
            <a:ext cx="55791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dirty="0">
                <a:latin typeface="Garamond" panose="02020404030301010803" pitchFamily="18" charset="0"/>
              </a:rPr>
              <a:t>What about the white pixel? You can guess it now!</a:t>
            </a:r>
          </a:p>
        </p:txBody>
      </p:sp>
    </p:spTree>
    <p:extLst>
      <p:ext uri="{BB962C8B-B14F-4D97-AF65-F5344CB8AC3E}">
        <p14:creationId xmlns:p14="http://schemas.microsoft.com/office/powerpoint/2010/main" val="20630813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7747A4-9B1F-5E66-45B1-C496862C02C8}"/>
              </a:ext>
            </a:extLst>
          </p:cNvPr>
          <p:cNvSpPr txBox="1"/>
          <p:nvPr/>
        </p:nvSpPr>
        <p:spPr>
          <a:xfrm>
            <a:off x="125896" y="53008"/>
            <a:ext cx="25866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Images (</a:t>
            </a:r>
            <a:r>
              <a:rPr lang="en-AU" sz="2300" dirty="0" err="1">
                <a:solidFill>
                  <a:srgbClr val="FF0000"/>
                </a:solidFill>
                <a:latin typeface="Garamond" panose="02020404030301010803" pitchFamily="18" charset="0"/>
              </a:rPr>
              <a:t>Color</a:t>
            </a:r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):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885460-BB8E-72E7-0675-842911F6A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60" y="1493326"/>
            <a:ext cx="11237843" cy="5005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79C9729-C964-CC67-721D-50216D1893E0}"/>
              </a:ext>
            </a:extLst>
          </p:cNvPr>
          <p:cNvSpPr txBox="1"/>
          <p:nvPr/>
        </p:nvSpPr>
        <p:spPr>
          <a:xfrm>
            <a:off x="3500839" y="788556"/>
            <a:ext cx="49782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dirty="0">
                <a:latin typeface="Garamond" panose="02020404030301010803" pitchFamily="18" charset="0"/>
              </a:rPr>
              <a:t>Let’s put all the numbers for all 3 channels</a:t>
            </a:r>
          </a:p>
        </p:txBody>
      </p:sp>
    </p:spTree>
    <p:extLst>
      <p:ext uri="{BB962C8B-B14F-4D97-AF65-F5344CB8AC3E}">
        <p14:creationId xmlns:p14="http://schemas.microsoft.com/office/powerpoint/2010/main" val="300781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82BE70-C57F-D685-56C6-0207C48E9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5266"/>
            <a:ext cx="8262729" cy="4775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0C0BB8-60AC-F087-E9B4-C94841B41124}"/>
              </a:ext>
            </a:extLst>
          </p:cNvPr>
          <p:cNvSpPr txBox="1"/>
          <p:nvPr/>
        </p:nvSpPr>
        <p:spPr>
          <a:xfrm>
            <a:off x="125896" y="0"/>
            <a:ext cx="25866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Images (</a:t>
            </a:r>
            <a:r>
              <a:rPr lang="en-AU" sz="2300" dirty="0" err="1">
                <a:solidFill>
                  <a:srgbClr val="FF0000"/>
                </a:solidFill>
                <a:latin typeface="Garamond" panose="02020404030301010803" pitchFamily="18" charset="0"/>
              </a:rPr>
              <a:t>Color</a:t>
            </a:r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):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962477-F1AD-B74E-9C39-D58C1098540F}"/>
              </a:ext>
            </a:extLst>
          </p:cNvPr>
          <p:cNvSpPr txBox="1"/>
          <p:nvPr/>
        </p:nvSpPr>
        <p:spPr>
          <a:xfrm>
            <a:off x="8262729" y="1759351"/>
            <a:ext cx="3803375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Usually, we put these 3 arrays on top of each other.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In data structure or in computer vision this is called ‘stacking’.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Commonly, the 1</a:t>
            </a:r>
            <a:r>
              <a:rPr lang="en-AU" sz="2100" baseline="30000" dirty="0">
                <a:latin typeface="Garamond" panose="02020404030301010803" pitchFamily="18" charset="0"/>
              </a:rPr>
              <a:t>st</a:t>
            </a:r>
            <a:r>
              <a:rPr lang="en-AU" sz="2100" dirty="0">
                <a:latin typeface="Garamond" panose="02020404030301010803" pitchFamily="18" charset="0"/>
              </a:rPr>
              <a:t> channel is red, then green, finally blue (for normal images; taken with your digital or phone camera). </a:t>
            </a:r>
          </a:p>
          <a:p>
            <a:endParaRPr lang="en-AU" sz="21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69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B9F2CE-6B6F-1102-12A3-E9D7F66F00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74" y="794327"/>
            <a:ext cx="11621850" cy="58062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5D24EEF-3DEF-FF01-9B2E-72AFE3E367E1}"/>
              </a:ext>
            </a:extLst>
          </p:cNvPr>
          <p:cNvSpPr txBox="1"/>
          <p:nvPr/>
        </p:nvSpPr>
        <p:spPr>
          <a:xfrm>
            <a:off x="184912" y="34293"/>
            <a:ext cx="591108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What About the Background Template?</a:t>
            </a:r>
          </a:p>
        </p:txBody>
      </p:sp>
    </p:spTree>
    <p:extLst>
      <p:ext uri="{BB962C8B-B14F-4D97-AF65-F5344CB8AC3E}">
        <p14:creationId xmlns:p14="http://schemas.microsoft.com/office/powerpoint/2010/main" val="170822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82BE70-C57F-D685-56C6-0207C48E9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5266"/>
            <a:ext cx="8262729" cy="4775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0C0BB8-60AC-F087-E9B4-C94841B41124}"/>
              </a:ext>
            </a:extLst>
          </p:cNvPr>
          <p:cNvSpPr txBox="1"/>
          <p:nvPr/>
        </p:nvSpPr>
        <p:spPr>
          <a:xfrm>
            <a:off x="125896" y="0"/>
            <a:ext cx="25866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Images (</a:t>
            </a:r>
            <a:r>
              <a:rPr lang="en-AU" sz="2300" dirty="0" err="1">
                <a:solidFill>
                  <a:srgbClr val="FF0000"/>
                </a:solidFill>
                <a:latin typeface="Garamond" panose="02020404030301010803" pitchFamily="18" charset="0"/>
              </a:rPr>
              <a:t>Color</a:t>
            </a:r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):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962477-F1AD-B74E-9C39-D58C1098540F}"/>
              </a:ext>
            </a:extLst>
          </p:cNvPr>
          <p:cNvSpPr txBox="1"/>
          <p:nvPr/>
        </p:nvSpPr>
        <p:spPr>
          <a:xfrm>
            <a:off x="8262729" y="820593"/>
            <a:ext cx="3803375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bg1">
                    <a:lumMod val="65000"/>
                  </a:schemeClr>
                </a:solidFill>
                <a:latin typeface="Garamond" panose="02020404030301010803" pitchFamily="18" charset="0"/>
              </a:rPr>
              <a:t>Usually we put these 3 arrays on top of each other.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dirty="0">
              <a:solidFill>
                <a:schemeClr val="bg1">
                  <a:lumMod val="65000"/>
                </a:schemeClr>
              </a:solidFill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bg1">
                    <a:lumMod val="65000"/>
                  </a:schemeClr>
                </a:solidFill>
                <a:latin typeface="Garamond" panose="02020404030301010803" pitchFamily="18" charset="0"/>
              </a:rPr>
              <a:t>In data structure or in computer vision this is called ‘stacking’.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dirty="0">
              <a:solidFill>
                <a:schemeClr val="bg1">
                  <a:lumMod val="65000"/>
                </a:schemeClr>
              </a:solidFill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bg1">
                    <a:lumMod val="65000"/>
                  </a:schemeClr>
                </a:solidFill>
                <a:latin typeface="Garamond" panose="02020404030301010803" pitchFamily="18" charset="0"/>
              </a:rPr>
              <a:t>Usually the 1</a:t>
            </a:r>
            <a:r>
              <a:rPr lang="en-AU" sz="1600" baseline="30000" dirty="0">
                <a:solidFill>
                  <a:schemeClr val="bg1">
                    <a:lumMod val="65000"/>
                  </a:schemeClr>
                </a:solidFill>
                <a:latin typeface="Garamond" panose="02020404030301010803" pitchFamily="18" charset="0"/>
              </a:rPr>
              <a:t>st</a:t>
            </a:r>
            <a:r>
              <a:rPr lang="en-AU" sz="1600" dirty="0">
                <a:solidFill>
                  <a:schemeClr val="bg1">
                    <a:lumMod val="65000"/>
                  </a:schemeClr>
                </a:solidFill>
                <a:latin typeface="Garamond" panose="02020404030301010803" pitchFamily="18" charset="0"/>
              </a:rPr>
              <a:t> channel is red, then green, finally blue (for normal images; taken with your digital or phone camera).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The shape of this data structure then looks like (W, H, 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We always think of these as a 3D array of intensity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419683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8F903F4-B9AD-E91D-F936-DAACB34C67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96" y="212036"/>
            <a:ext cx="9574695" cy="6383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15D5D0-ACE9-8019-12E9-DEC597645172}"/>
              </a:ext>
            </a:extLst>
          </p:cNvPr>
          <p:cNvSpPr txBox="1"/>
          <p:nvPr/>
        </p:nvSpPr>
        <p:spPr>
          <a:xfrm>
            <a:off x="809210" y="707887"/>
            <a:ext cx="3670853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7030A0"/>
                </a:solidFill>
                <a:latin typeface="Garamond" panose="02020404030301010803" pitchFamily="18" charset="0"/>
              </a:rPr>
              <a:t>Does all of these make sense? </a:t>
            </a:r>
          </a:p>
          <a:p>
            <a:endParaRPr lang="en-AU" sz="2300" dirty="0">
              <a:solidFill>
                <a:srgbClr val="7030A0"/>
              </a:solidFill>
              <a:latin typeface="Garamond" panose="02020404030301010803" pitchFamily="18" charset="0"/>
            </a:endParaRPr>
          </a:p>
          <a:p>
            <a:r>
              <a:rPr lang="en-AU" sz="2300" dirty="0">
                <a:solidFill>
                  <a:srgbClr val="7030A0"/>
                </a:solidFill>
                <a:latin typeface="Garamond" panose="02020404030301010803" pitchFamily="18" charset="0"/>
              </a:rPr>
              <a:t>Let’s try a hands on session!!</a:t>
            </a:r>
          </a:p>
        </p:txBody>
      </p:sp>
    </p:spTree>
    <p:extLst>
      <p:ext uri="{BB962C8B-B14F-4D97-AF65-F5344CB8AC3E}">
        <p14:creationId xmlns:p14="http://schemas.microsoft.com/office/powerpoint/2010/main" val="10619988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621E98-653E-FF77-EF63-4835173B0004}"/>
              </a:ext>
            </a:extLst>
          </p:cNvPr>
          <p:cNvSpPr txBox="1"/>
          <p:nvPr/>
        </p:nvSpPr>
        <p:spPr>
          <a:xfrm>
            <a:off x="2875721" y="2982724"/>
            <a:ext cx="742121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How the Network Learns? What is right and what is wrong? </a:t>
            </a:r>
          </a:p>
        </p:txBody>
      </p:sp>
    </p:spTree>
    <p:extLst>
      <p:ext uri="{BB962C8B-B14F-4D97-AF65-F5344CB8AC3E}">
        <p14:creationId xmlns:p14="http://schemas.microsoft.com/office/powerpoint/2010/main" val="6461648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E0A5C0-37BA-D84E-6C72-C862A4EBC380}"/>
              </a:ext>
            </a:extLst>
          </p:cNvPr>
          <p:cNvSpPr txBox="1"/>
          <p:nvPr/>
        </p:nvSpPr>
        <p:spPr>
          <a:xfrm>
            <a:off x="125895" y="66260"/>
            <a:ext cx="422081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Net: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19E64C-01BE-7B5B-9905-063C6220E427}"/>
              </a:ext>
            </a:extLst>
          </p:cNvPr>
          <p:cNvSpPr txBox="1"/>
          <p:nvPr/>
        </p:nvSpPr>
        <p:spPr>
          <a:xfrm>
            <a:off x="291548" y="1420552"/>
            <a:ext cx="11237843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For now, we only focus on a Supervised Learning.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Supervised: Training data already comprised of inputs and corresponding known (usually verified) outputs.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Unsupervised: Only input data but no outputs or target variables. Ex: Can we cluster based on information?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Reinforcement: An agent operates in an environment and learns to operate using feedback.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Ex: Agent (an algorithm/computer) learns to play chess by getting feedbacks (winning, losing, minimum moves etc.) </a:t>
            </a:r>
          </a:p>
        </p:txBody>
      </p:sp>
    </p:spTree>
    <p:extLst>
      <p:ext uri="{BB962C8B-B14F-4D97-AF65-F5344CB8AC3E}">
        <p14:creationId xmlns:p14="http://schemas.microsoft.com/office/powerpoint/2010/main" val="298997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8C04206-EF88-3C9E-6A2E-B6F76A3B580F}"/>
              </a:ext>
            </a:extLst>
          </p:cNvPr>
          <p:cNvSpPr txBox="1"/>
          <p:nvPr/>
        </p:nvSpPr>
        <p:spPr>
          <a:xfrm>
            <a:off x="112643" y="26504"/>
            <a:ext cx="422081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Net: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224AA9-10E8-9406-2818-B5BA3BAD58A8}"/>
              </a:ext>
            </a:extLst>
          </p:cNvPr>
          <p:cNvSpPr txBox="1"/>
          <p:nvPr/>
        </p:nvSpPr>
        <p:spPr>
          <a:xfrm>
            <a:off x="125895" y="702365"/>
            <a:ext cx="114101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Eras of GPU and Large-scale databases; Accelerate training &amp; learn complex tasks.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Ability to </a:t>
            </a:r>
            <a:r>
              <a:rPr lang="en-AU" sz="2500" dirty="0">
                <a:solidFill>
                  <a:schemeClr val="accent2">
                    <a:lumMod val="75000"/>
                  </a:schemeClr>
                </a:solidFill>
                <a:latin typeface="Garamond" panose="02020404030301010803" pitchFamily="18" charset="0"/>
              </a:rPr>
              <a:t>generalize</a:t>
            </a:r>
            <a:r>
              <a:rPr lang="en-AU" sz="2100" dirty="0">
                <a:latin typeface="Garamond" panose="02020404030301010803" pitchFamily="18" charset="0"/>
              </a:rPr>
              <a:t> features. </a:t>
            </a:r>
          </a:p>
          <a:p>
            <a:endParaRPr lang="en-AU" sz="2100" dirty="0">
              <a:latin typeface="Garamond" panose="02020404030301010803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Going beyond hand crafted feature extractor, algorithm can learn feature extraction on the go!  </a:t>
            </a:r>
          </a:p>
          <a:p>
            <a:endParaRPr lang="en-AU" sz="2100" dirty="0">
              <a:latin typeface="Garamond" panose="02020404030301010803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B1F65A-9E5B-AC4C-E53F-65CABD79F1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070" y="2491408"/>
            <a:ext cx="9592308" cy="4222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6C4AF6E-5D68-4ED8-0AF1-3A809D8BE76E}"/>
              </a:ext>
            </a:extLst>
          </p:cNvPr>
          <p:cNvSpPr txBox="1"/>
          <p:nvPr/>
        </p:nvSpPr>
        <p:spPr>
          <a:xfrm>
            <a:off x="10773378" y="4124311"/>
            <a:ext cx="1111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latin typeface="Garamond" panose="02020404030301010803" pitchFamily="18" charset="0"/>
              </a:rPr>
              <a:t>Credit: UVA; deep learning </a:t>
            </a:r>
            <a:r>
              <a:rPr lang="en-AU" sz="1200" dirty="0" err="1">
                <a:latin typeface="Garamond" panose="02020404030301010803" pitchFamily="18" charset="0"/>
              </a:rPr>
              <a:t>Estratos</a:t>
            </a:r>
            <a:r>
              <a:rPr lang="en-AU" sz="1200" dirty="0">
                <a:latin typeface="Garamond" panose="02020404030301010803" pitchFamily="18" charset="0"/>
              </a:rPr>
              <a:t> G. </a:t>
            </a:r>
          </a:p>
        </p:txBody>
      </p:sp>
    </p:spTree>
    <p:extLst>
      <p:ext uri="{BB962C8B-B14F-4D97-AF65-F5344CB8AC3E}">
        <p14:creationId xmlns:p14="http://schemas.microsoft.com/office/powerpoint/2010/main" val="352843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624CBE-B00D-86C9-E06C-6224CB658351}"/>
              </a:ext>
            </a:extLst>
          </p:cNvPr>
          <p:cNvSpPr txBox="1"/>
          <p:nvPr/>
        </p:nvSpPr>
        <p:spPr>
          <a:xfrm>
            <a:off x="112643" y="26504"/>
            <a:ext cx="607612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 (Gradient Decent):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C2B39F-ECCD-81EB-C851-15F7AA4B32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651" y="125508"/>
            <a:ext cx="5031061" cy="35743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E47D88A-DC8E-5556-D826-7F4974EFADE8}"/>
              </a:ext>
            </a:extLst>
          </p:cNvPr>
          <p:cNvSpPr txBox="1"/>
          <p:nvPr/>
        </p:nvSpPr>
        <p:spPr>
          <a:xfrm>
            <a:off x="205409" y="796215"/>
            <a:ext cx="64968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dirty="0">
                <a:latin typeface="Garamond" panose="02020404030301010803" pitchFamily="18" charset="0"/>
              </a:rPr>
              <a:t>Assume that our inputs are 2D images with shape (W, H)</a:t>
            </a:r>
          </a:p>
          <a:p>
            <a:endParaRPr lang="en-AU" sz="2100" dirty="0">
              <a:latin typeface="Garamond" panose="02020404030301010803" pitchFamily="18" charset="0"/>
            </a:endParaRPr>
          </a:p>
          <a:p>
            <a:r>
              <a:rPr lang="en-AU" sz="2100" dirty="0">
                <a:latin typeface="Garamond" panose="02020404030301010803" pitchFamily="18" charset="0"/>
              </a:rPr>
              <a:t>How do we then think about the input layer? This is just a 1D array of numbers.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9ABDC5-8441-D6A6-5A4D-D64ACC191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75" y="2883450"/>
            <a:ext cx="6496878" cy="3776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48ADE98-22FC-6224-74E9-7ECEAC04399B}"/>
              </a:ext>
            </a:extLst>
          </p:cNvPr>
          <p:cNvSpPr txBox="1"/>
          <p:nvPr/>
        </p:nvSpPr>
        <p:spPr>
          <a:xfrm>
            <a:off x="7634975" y="5219356"/>
            <a:ext cx="43317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 dirty="0">
                <a:latin typeface="Garamond" panose="02020404030301010803" pitchFamily="18" charset="0"/>
              </a:rPr>
              <a:t>We need to flatten our input image array;  </a:t>
            </a:r>
          </a:p>
        </p:txBody>
      </p:sp>
    </p:spTree>
    <p:extLst>
      <p:ext uri="{BB962C8B-B14F-4D97-AF65-F5344CB8AC3E}">
        <p14:creationId xmlns:p14="http://schemas.microsoft.com/office/powerpoint/2010/main" val="268613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621E98-653E-FF77-EF63-4835173B0004}"/>
              </a:ext>
            </a:extLst>
          </p:cNvPr>
          <p:cNvSpPr txBox="1"/>
          <p:nvPr/>
        </p:nvSpPr>
        <p:spPr>
          <a:xfrm>
            <a:off x="2287893" y="3029377"/>
            <a:ext cx="742121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How the Network Learns? What is right and what is wrong?</a:t>
            </a:r>
          </a:p>
          <a:p>
            <a:pPr algn="ctr"/>
            <a:endParaRPr lang="en-AU" sz="230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algn="ctr"/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Gradient Descent and Backpropagation </a:t>
            </a:r>
          </a:p>
        </p:txBody>
      </p:sp>
    </p:spTree>
    <p:extLst>
      <p:ext uri="{BB962C8B-B14F-4D97-AF65-F5344CB8AC3E}">
        <p14:creationId xmlns:p14="http://schemas.microsoft.com/office/powerpoint/2010/main" val="38832910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466F43-104D-874C-7110-DB6DCB91D137}"/>
              </a:ext>
            </a:extLst>
          </p:cNvPr>
          <p:cNvSpPr txBox="1"/>
          <p:nvPr/>
        </p:nvSpPr>
        <p:spPr>
          <a:xfrm>
            <a:off x="161410" y="48710"/>
            <a:ext cx="607612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 (Gradient Decent):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7D82D8-D841-CCB0-8720-721167455DD3}"/>
              </a:ext>
            </a:extLst>
          </p:cNvPr>
          <p:cNvSpPr txBox="1"/>
          <p:nvPr/>
        </p:nvSpPr>
        <p:spPr>
          <a:xfrm>
            <a:off x="201166" y="1547566"/>
            <a:ext cx="5618922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Before we learn the basics of Gradient Decent, Time for another Hands on Session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endParaRPr lang="en-AU" sz="21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We load MNIST Handwritten Digit Images (Grayscale Images)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We learn some pre-processing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We build a simple deep neural network (very similar to the picture here).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Then we come to the part where we can train our network.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05F6A3-1137-48DF-FBEB-B1E4E43EED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975" y="1454256"/>
            <a:ext cx="6196859" cy="4402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19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889183B-A374-6870-084C-CBDF05ADCC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31" y="753320"/>
            <a:ext cx="8042873" cy="5351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15D5D0-ACE9-8019-12E9-DEC597645172}"/>
              </a:ext>
            </a:extLst>
          </p:cNvPr>
          <p:cNvSpPr txBox="1"/>
          <p:nvPr/>
        </p:nvSpPr>
        <p:spPr>
          <a:xfrm>
            <a:off x="424897" y="1121399"/>
            <a:ext cx="439889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7030A0"/>
                </a:solidFill>
                <a:latin typeface="Garamond" panose="02020404030301010803" pitchFamily="18" charset="0"/>
              </a:rPr>
              <a:t> Let’s try another hands on session!!</a:t>
            </a:r>
          </a:p>
        </p:txBody>
      </p:sp>
    </p:spTree>
    <p:extLst>
      <p:ext uri="{BB962C8B-B14F-4D97-AF65-F5344CB8AC3E}">
        <p14:creationId xmlns:p14="http://schemas.microsoft.com/office/powerpoint/2010/main" val="30270553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17BD6C-8590-2EBE-4F47-468533C324CD}"/>
              </a:ext>
            </a:extLst>
          </p:cNvPr>
          <p:cNvSpPr txBox="1"/>
          <p:nvPr/>
        </p:nvSpPr>
        <p:spPr>
          <a:xfrm>
            <a:off x="161410" y="62778"/>
            <a:ext cx="607612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 (Gradient Decent):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95708A-E406-DC7E-B0CC-65213DC3D2DB}"/>
              </a:ext>
            </a:extLst>
          </p:cNvPr>
          <p:cNvSpPr txBox="1"/>
          <p:nvPr/>
        </p:nvSpPr>
        <p:spPr>
          <a:xfrm>
            <a:off x="441641" y="5684347"/>
            <a:ext cx="1116974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The network that you built has over 25k params;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Expectation: The parameters will adjust during training (supervised); So that it performs for test-data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AE9817C-8A65-C310-56BE-85A219B5F2E7}"/>
              </a:ext>
            </a:extLst>
          </p:cNvPr>
          <p:cNvGrpSpPr/>
          <p:nvPr/>
        </p:nvGrpSpPr>
        <p:grpSpPr>
          <a:xfrm>
            <a:off x="1251790" y="184077"/>
            <a:ext cx="9683838" cy="5304863"/>
            <a:chOff x="1690329" y="62778"/>
            <a:chExt cx="9683838" cy="5304863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C986D47-3F22-D51B-BFC5-7AB740A53AD7}"/>
                </a:ext>
              </a:extLst>
            </p:cNvPr>
            <p:cNvGrpSpPr/>
            <p:nvPr/>
          </p:nvGrpSpPr>
          <p:grpSpPr>
            <a:xfrm>
              <a:off x="1690329" y="62778"/>
              <a:ext cx="9683838" cy="5304863"/>
              <a:chOff x="1927551" y="170376"/>
              <a:chExt cx="9683838" cy="5304863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A907D2FD-8118-A74E-8E94-BC5513087D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27551" y="600534"/>
                <a:ext cx="8651354" cy="4874705"/>
              </a:xfrm>
              <a:prstGeom prst="rect">
                <a:avLst/>
              </a:prstGeom>
            </p:spPr>
          </p:pic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6B7B0F0-EEBF-5F28-57DC-B687FC6B1BEA}"/>
                  </a:ext>
                </a:extLst>
              </p:cNvPr>
              <p:cNvSpPr txBox="1"/>
              <p:nvPr/>
            </p:nvSpPr>
            <p:spPr>
              <a:xfrm>
                <a:off x="9001934" y="170376"/>
                <a:ext cx="2609455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300" dirty="0">
                    <a:latin typeface="Garamond" panose="02020404030301010803" pitchFamily="18" charset="0"/>
                  </a:rPr>
                  <a:t>Credit: 3b1b ; Gradient Decent</a:t>
                </a:r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56A3F85-9C86-9526-56AB-4013DB8B59C2}"/>
                </a:ext>
              </a:extLst>
            </p:cNvPr>
            <p:cNvSpPr/>
            <p:nvPr/>
          </p:nvSpPr>
          <p:spPr>
            <a:xfrm>
              <a:off x="7725594" y="4865911"/>
              <a:ext cx="2597427" cy="4462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185428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0925BD1-C107-A118-F4DC-014D35694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835" y="1957182"/>
            <a:ext cx="9526329" cy="2943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7A60D2E-886A-413D-CEBF-B8E201B25537}"/>
              </a:ext>
            </a:extLst>
          </p:cNvPr>
          <p:cNvSpPr txBox="1"/>
          <p:nvPr/>
        </p:nvSpPr>
        <p:spPr>
          <a:xfrm>
            <a:off x="196948" y="196947"/>
            <a:ext cx="503623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DALLE-2 (Text to Image Generation)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D2FC99-5ABA-B685-56C4-1F5F009A9605}"/>
              </a:ext>
            </a:extLst>
          </p:cNvPr>
          <p:cNvSpPr txBox="1"/>
          <p:nvPr/>
        </p:nvSpPr>
        <p:spPr>
          <a:xfrm>
            <a:off x="2192214" y="5401995"/>
            <a:ext cx="82600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dirty="0">
                <a:latin typeface="Garamond" panose="02020404030301010803" pitchFamily="18" charset="0"/>
              </a:rPr>
              <a:t>A very complex network and billions of images (with captions) are used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32B00F-A63A-7250-D8DA-32CBE0F14AD8}"/>
              </a:ext>
            </a:extLst>
          </p:cNvPr>
          <p:cNvSpPr txBox="1"/>
          <p:nvPr/>
        </p:nvSpPr>
        <p:spPr>
          <a:xfrm>
            <a:off x="3390315" y="6353276"/>
            <a:ext cx="8260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>
                <a:latin typeface="Garamond" panose="02020404030301010803" pitchFamily="18" charset="0"/>
              </a:rPr>
              <a:t>Hierarchical Text-Conditional Image Generation with CLIP </a:t>
            </a:r>
            <a:r>
              <a:rPr lang="en-AU" sz="1600" dirty="0" err="1">
                <a:latin typeface="Garamond" panose="02020404030301010803" pitchFamily="18" charset="0"/>
              </a:rPr>
              <a:t>Latents</a:t>
            </a:r>
            <a:r>
              <a:rPr lang="en-AU" sz="1600" dirty="0">
                <a:latin typeface="Garamond" panose="02020404030301010803" pitchFamily="18" charset="0"/>
              </a:rPr>
              <a:t>; Open AI [</a:t>
            </a:r>
            <a:r>
              <a:rPr lang="en-AU" sz="1600" dirty="0" err="1">
                <a:latin typeface="Garamond" panose="02020404030301010803" pitchFamily="18" charset="0"/>
              </a:rPr>
              <a:t>arXiv</a:t>
            </a:r>
            <a:r>
              <a:rPr lang="en-AU" sz="1600" dirty="0">
                <a:latin typeface="Garamond" panose="02020404030301010803" pitchFamily="18" charset="0"/>
              </a:rPr>
              <a:t>: 2204.06125]</a:t>
            </a:r>
          </a:p>
        </p:txBody>
      </p:sp>
    </p:spTree>
    <p:extLst>
      <p:ext uri="{BB962C8B-B14F-4D97-AF65-F5344CB8AC3E}">
        <p14:creationId xmlns:p14="http://schemas.microsoft.com/office/powerpoint/2010/main" val="96338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40B47D-D7BF-7F71-4512-14E63DEC0E7B}"/>
              </a:ext>
            </a:extLst>
          </p:cNvPr>
          <p:cNvSpPr txBox="1"/>
          <p:nvPr/>
        </p:nvSpPr>
        <p:spPr>
          <a:xfrm>
            <a:off x="161410" y="76846"/>
            <a:ext cx="607612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 (Gradient Decent):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8A8598-FE52-AD79-36A6-211B3FC7D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10" y="984739"/>
            <a:ext cx="7374234" cy="434691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D8B9FCD-46A3-FCFE-63DC-76A84882D7F9}"/>
              </a:ext>
            </a:extLst>
          </p:cNvPr>
          <p:cNvSpPr/>
          <p:nvPr/>
        </p:nvSpPr>
        <p:spPr>
          <a:xfrm>
            <a:off x="6893170" y="4656407"/>
            <a:ext cx="586204" cy="47830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050BFF-57E5-6F2C-C1D2-12150A90C07F}"/>
              </a:ext>
            </a:extLst>
          </p:cNvPr>
          <p:cNvSpPr txBox="1"/>
          <p:nvPr/>
        </p:nvSpPr>
        <p:spPr>
          <a:xfrm>
            <a:off x="7962315" y="2033236"/>
            <a:ext cx="422968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Garamond" panose="02020404030301010803" pitchFamily="18" charset="0"/>
              </a:rPr>
              <a:t>An example scenario where we focus only on one node in the 1</a:t>
            </a:r>
            <a:r>
              <a:rPr lang="en-AU" sz="2000" baseline="30000" dirty="0">
                <a:latin typeface="Garamond" panose="02020404030301010803" pitchFamily="18" charset="0"/>
              </a:rPr>
              <a:t>st</a:t>
            </a:r>
            <a:r>
              <a:rPr lang="en-AU" sz="2000" dirty="0">
                <a:latin typeface="Garamond" panose="02020404030301010803" pitchFamily="18" charset="0"/>
              </a:rPr>
              <a:t> layer; </a:t>
            </a:r>
          </a:p>
          <a:p>
            <a:endParaRPr lang="en-AU" sz="20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Garamond" panose="02020404030301010803" pitchFamily="18" charset="0"/>
              </a:rPr>
              <a:t>0</a:t>
            </a:r>
            <a:r>
              <a:rPr lang="en-AU" sz="2000" baseline="30000" dirty="0">
                <a:latin typeface="Garamond" panose="02020404030301010803" pitchFamily="18" charset="0"/>
              </a:rPr>
              <a:t>th</a:t>
            </a:r>
            <a:r>
              <a:rPr lang="en-AU" sz="2000" dirty="0">
                <a:latin typeface="Garamond" panose="02020404030301010803" pitchFamily="18" charset="0"/>
              </a:rPr>
              <a:t> layer is the input (784 numbers containing the pixel intensities)</a:t>
            </a:r>
          </a:p>
          <a:p>
            <a:endParaRPr lang="en-AU" sz="20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Garamond" panose="02020404030301010803" pitchFamily="18" charset="0"/>
              </a:rPr>
              <a:t>We randomly initiate the network weights and biases. </a:t>
            </a:r>
          </a:p>
          <a:p>
            <a:endParaRPr lang="en-AU" sz="20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5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40B47D-D7BF-7F71-4512-14E63DEC0E7B}"/>
              </a:ext>
            </a:extLst>
          </p:cNvPr>
          <p:cNvSpPr txBox="1"/>
          <p:nvPr/>
        </p:nvSpPr>
        <p:spPr>
          <a:xfrm>
            <a:off x="161410" y="76846"/>
            <a:ext cx="607612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 (Gradient Decent):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8A8598-FE52-AD79-36A6-211B3FC7D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10" y="984739"/>
            <a:ext cx="7374234" cy="434691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D8B9FCD-46A3-FCFE-63DC-76A84882D7F9}"/>
              </a:ext>
            </a:extLst>
          </p:cNvPr>
          <p:cNvSpPr/>
          <p:nvPr/>
        </p:nvSpPr>
        <p:spPr>
          <a:xfrm>
            <a:off x="6893170" y="4656407"/>
            <a:ext cx="586204" cy="47830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050BFF-57E5-6F2C-C1D2-12150A90C07F}"/>
              </a:ext>
            </a:extLst>
          </p:cNvPr>
          <p:cNvSpPr txBox="1"/>
          <p:nvPr/>
        </p:nvSpPr>
        <p:spPr>
          <a:xfrm>
            <a:off x="7962315" y="766732"/>
            <a:ext cx="422968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bg1">
                    <a:lumMod val="50000"/>
                  </a:schemeClr>
                </a:solidFill>
                <a:latin typeface="Garamond" panose="02020404030301010803" pitchFamily="18" charset="0"/>
              </a:rPr>
              <a:t>An example scenario where we focus only on one node in the 1</a:t>
            </a:r>
            <a:r>
              <a:rPr lang="en-AU" sz="1600" baseline="30000" dirty="0">
                <a:solidFill>
                  <a:schemeClr val="bg1">
                    <a:lumMod val="50000"/>
                  </a:schemeClr>
                </a:solidFill>
                <a:latin typeface="Garamond" panose="02020404030301010803" pitchFamily="18" charset="0"/>
              </a:rPr>
              <a:t>st</a:t>
            </a:r>
            <a:r>
              <a:rPr lang="en-AU" sz="1600" dirty="0">
                <a:solidFill>
                  <a:schemeClr val="bg1">
                    <a:lumMod val="50000"/>
                  </a:schemeClr>
                </a:solidFill>
                <a:latin typeface="Garamond" panose="02020404030301010803" pitchFamily="18" charset="0"/>
              </a:rPr>
              <a:t> layer; </a:t>
            </a:r>
          </a:p>
          <a:p>
            <a:endParaRPr lang="en-AU" sz="1600" dirty="0">
              <a:solidFill>
                <a:schemeClr val="bg1">
                  <a:lumMod val="50000"/>
                </a:schemeClr>
              </a:solidFill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bg1">
                    <a:lumMod val="50000"/>
                  </a:schemeClr>
                </a:solidFill>
                <a:latin typeface="Garamond" panose="02020404030301010803" pitchFamily="18" charset="0"/>
              </a:rPr>
              <a:t>0</a:t>
            </a:r>
            <a:r>
              <a:rPr lang="en-AU" sz="1600" baseline="30000" dirty="0">
                <a:solidFill>
                  <a:schemeClr val="bg1">
                    <a:lumMod val="50000"/>
                  </a:schemeClr>
                </a:solidFill>
                <a:latin typeface="Garamond" panose="02020404030301010803" pitchFamily="18" charset="0"/>
              </a:rPr>
              <a:t>th</a:t>
            </a:r>
            <a:r>
              <a:rPr lang="en-AU" sz="1600" dirty="0">
                <a:solidFill>
                  <a:schemeClr val="bg1">
                    <a:lumMod val="50000"/>
                  </a:schemeClr>
                </a:solidFill>
                <a:latin typeface="Garamond" panose="02020404030301010803" pitchFamily="18" charset="0"/>
              </a:rPr>
              <a:t> layer is the input (784 numbers containing the pixel intensities)</a:t>
            </a:r>
          </a:p>
          <a:p>
            <a:endParaRPr lang="en-AU" sz="1600" dirty="0">
              <a:solidFill>
                <a:schemeClr val="bg1">
                  <a:lumMod val="50000"/>
                </a:schemeClr>
              </a:solidFill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bg1">
                    <a:lumMod val="50000"/>
                  </a:schemeClr>
                </a:solidFill>
                <a:latin typeface="Garamond" panose="02020404030301010803" pitchFamily="18" charset="0"/>
              </a:rPr>
              <a:t>We randomly initiate the network weights and biases. </a:t>
            </a:r>
          </a:p>
          <a:p>
            <a:endParaRPr lang="en-AU" sz="20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Garamond" panose="02020404030301010803" pitchFamily="18" charset="0"/>
              </a:rPr>
              <a:t>First few epochs (a complete pass through the network), the performance will be terrible; </a:t>
            </a:r>
          </a:p>
          <a:p>
            <a:endParaRPr lang="en-AU" sz="2000" dirty="0">
              <a:latin typeface="Garamond" panose="02020404030301010803" pitchFamily="18" charset="0"/>
            </a:endParaRPr>
          </a:p>
          <a:p>
            <a:endParaRPr lang="en-AU" sz="20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Garamond" panose="02020404030301010803" pitchFamily="18" charset="0"/>
              </a:rPr>
              <a:t>We define a cost; when input and output (network) coincides; the cost is low; else the cost is high;     </a:t>
            </a:r>
          </a:p>
        </p:txBody>
      </p:sp>
    </p:spTree>
    <p:extLst>
      <p:ext uri="{BB962C8B-B14F-4D97-AF65-F5344CB8AC3E}">
        <p14:creationId xmlns:p14="http://schemas.microsoft.com/office/powerpoint/2010/main" val="924105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9242B07-2E57-E022-2F1F-8956BF91DD5D}"/>
              </a:ext>
            </a:extLst>
          </p:cNvPr>
          <p:cNvSpPr txBox="1"/>
          <p:nvPr/>
        </p:nvSpPr>
        <p:spPr>
          <a:xfrm>
            <a:off x="6800556" y="1164247"/>
            <a:ext cx="5391444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We define a cost; when input and output (network) coincides; the cost is low; else the cost is high;  </a:t>
            </a:r>
          </a:p>
          <a:p>
            <a:endParaRPr lang="en-AU" sz="21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But only scolding a baby/student doesn’t help;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We have to tell how to make things better.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How do we update the weights and biases?   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1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dirty="0">
                <a:latin typeface="Garamond" panose="02020404030301010803" pitchFamily="18" charset="0"/>
              </a:rPr>
              <a:t>Our network has over 25k parameters; so this is optimizing a function with these many parameters.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871EC5-F258-C1AF-2208-DBDA7D27965B}"/>
              </a:ext>
            </a:extLst>
          </p:cNvPr>
          <p:cNvSpPr txBox="1"/>
          <p:nvPr/>
        </p:nvSpPr>
        <p:spPr>
          <a:xfrm>
            <a:off x="161410" y="76846"/>
            <a:ext cx="88981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 (Gradient Decent): Minimizing a Function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024BB2D-DDF3-F21A-4812-4E84B709656F}"/>
                  </a:ext>
                </a:extLst>
              </p:cNvPr>
              <p:cNvSpPr txBox="1"/>
              <p:nvPr/>
            </p:nvSpPr>
            <p:spPr>
              <a:xfrm>
                <a:off x="689318" y="1280161"/>
                <a:ext cx="4507522" cy="5674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2100" b="0" dirty="0">
                    <a:solidFill>
                      <a:srgbClr val="002060"/>
                    </a:solidFill>
                    <a:latin typeface="Garamond" panose="02020404030301010803" pitchFamily="18" charset="0"/>
                  </a:rPr>
                  <a:t>Condition for minimization: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1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1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𝜕</m:t>
                        </m:r>
                        <m:r>
                          <a:rPr lang="en-AU" sz="21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AU" sz="21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AU" sz="21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AU" sz="21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AU" sz="21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𝜕</m:t>
                        </m:r>
                        <m:r>
                          <a:rPr lang="en-AU" sz="21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den>
                    </m:f>
                    <m:r>
                      <a:rPr lang="en-AU" sz="21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AU" sz="2100" dirty="0">
                  <a:solidFill>
                    <a:srgbClr val="002060"/>
                  </a:solidFill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024BB2D-DDF3-F21A-4812-4E84B70965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318" y="1280161"/>
                <a:ext cx="4507522" cy="567463"/>
              </a:xfrm>
              <a:prstGeom prst="rect">
                <a:avLst/>
              </a:prstGeom>
              <a:blipFill>
                <a:blip r:embed="rId3"/>
                <a:stretch>
                  <a:fillRect l="-1622" b="-967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>
            <a:extLst>
              <a:ext uri="{FF2B5EF4-FFF2-40B4-BE49-F238E27FC236}">
                <a16:creationId xmlns:a16="http://schemas.microsoft.com/office/drawing/2014/main" id="{780354CE-7A8B-4D53-918F-298AA378C8FB}"/>
              </a:ext>
            </a:extLst>
          </p:cNvPr>
          <p:cNvGrpSpPr/>
          <p:nvPr/>
        </p:nvGrpSpPr>
        <p:grpSpPr>
          <a:xfrm>
            <a:off x="75028" y="1164247"/>
            <a:ext cx="6725528" cy="5153269"/>
            <a:chOff x="75028" y="1164247"/>
            <a:chExt cx="6725528" cy="515326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A8E76FA-03BC-8196-B3FD-B5008B697C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28" y="1164247"/>
              <a:ext cx="6725528" cy="462185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20476D0-EE2E-702E-E03A-D8DA09D1A740}"/>
                </a:ext>
              </a:extLst>
            </p:cNvPr>
            <p:cNvSpPr txBox="1"/>
            <p:nvPr/>
          </p:nvSpPr>
          <p:spPr>
            <a:xfrm>
              <a:off x="1587011" y="5902018"/>
              <a:ext cx="3701562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100" dirty="0">
                  <a:latin typeface="Garamond" panose="02020404030301010803" pitchFamily="18" charset="0"/>
                </a:rPr>
                <a:t>Rolling down the hill problem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998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55B54FF-F316-3000-353F-FE52BAC14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10" y="1797294"/>
            <a:ext cx="5268719" cy="3620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710CD1-2F5B-FDB3-DEDA-182761D4BA1E}"/>
              </a:ext>
            </a:extLst>
          </p:cNvPr>
          <p:cNvSpPr txBox="1"/>
          <p:nvPr/>
        </p:nvSpPr>
        <p:spPr>
          <a:xfrm>
            <a:off x="161410" y="76846"/>
            <a:ext cx="88981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 (Gradient Decent): Minimizing a Function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D70508-512B-D4A4-0FDF-9889E130BB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183" y="1853565"/>
            <a:ext cx="6549407" cy="3464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B7F2F7-5646-0D46-8B8A-212BD1C0077E}"/>
              </a:ext>
            </a:extLst>
          </p:cNvPr>
          <p:cNvSpPr txBox="1"/>
          <p:nvPr/>
        </p:nvSpPr>
        <p:spPr>
          <a:xfrm>
            <a:off x="1491175" y="5418016"/>
            <a:ext cx="282995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100" dirty="0">
                <a:latin typeface="Garamond" panose="02020404030301010803" pitchFamily="18" charset="0"/>
              </a:rPr>
              <a:t>Simple Function</a:t>
            </a:r>
          </a:p>
          <a:p>
            <a:pPr algn="ctr"/>
            <a:endParaRPr lang="en-AU" sz="2100" dirty="0">
              <a:latin typeface="Garamond" panose="02020404030301010803" pitchFamily="18" charset="0"/>
            </a:endParaRPr>
          </a:p>
          <a:p>
            <a:pPr algn="ctr"/>
            <a:r>
              <a:rPr lang="en-AU" sz="2100" dirty="0">
                <a:latin typeface="Garamond" panose="02020404030301010803" pitchFamily="18" charset="0"/>
              </a:rPr>
              <a:t>Local and Global minima coincides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DB10AD-880C-C41D-500F-984729E0473A}"/>
              </a:ext>
            </a:extLst>
          </p:cNvPr>
          <p:cNvSpPr txBox="1"/>
          <p:nvPr/>
        </p:nvSpPr>
        <p:spPr>
          <a:xfrm>
            <a:off x="7870873" y="5462005"/>
            <a:ext cx="2377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100" dirty="0">
                <a:latin typeface="Garamond" panose="02020404030301010803" pitchFamily="18" charset="0"/>
              </a:rPr>
              <a:t>Complex Function</a:t>
            </a:r>
          </a:p>
          <a:p>
            <a:pPr algn="ctr"/>
            <a:endParaRPr lang="en-AU" sz="2100" dirty="0">
              <a:latin typeface="Garamond" panose="02020404030301010803" pitchFamily="18" charset="0"/>
            </a:endParaRPr>
          </a:p>
          <a:p>
            <a:pPr algn="ctr"/>
            <a:r>
              <a:rPr lang="en-AU" sz="2100" dirty="0">
                <a:latin typeface="Garamond" panose="02020404030301010803" pitchFamily="18" charset="0"/>
              </a:rPr>
              <a:t>Many local minima</a:t>
            </a:r>
          </a:p>
        </p:txBody>
      </p:sp>
    </p:spTree>
    <p:extLst>
      <p:ext uri="{BB962C8B-B14F-4D97-AF65-F5344CB8AC3E}">
        <p14:creationId xmlns:p14="http://schemas.microsoft.com/office/powerpoint/2010/main" val="17192033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16ECEE2-D009-2DBB-25A4-F524BE443950}"/>
              </a:ext>
            </a:extLst>
          </p:cNvPr>
          <p:cNvSpPr txBox="1"/>
          <p:nvPr/>
        </p:nvSpPr>
        <p:spPr>
          <a:xfrm>
            <a:off x="161410" y="76846"/>
            <a:ext cx="88981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 (Gradient Decent): Minimizing a Function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F7BFE41-2710-AC08-EEA3-896D9F158A70}"/>
                  </a:ext>
                </a:extLst>
              </p:cNvPr>
              <p:cNvSpPr txBox="1"/>
              <p:nvPr/>
            </p:nvSpPr>
            <p:spPr>
              <a:xfrm>
                <a:off x="7535592" y="1363591"/>
                <a:ext cx="4590747" cy="4401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AU" sz="2000" dirty="0">
                    <a:latin typeface="Garamond" panose="02020404030301010803" pitchFamily="18" charset="0"/>
                  </a:rPr>
                  <a:t>We start at some point of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AU" sz="2000" dirty="0">
                    <a:latin typeface="Garamond" panose="02020404030301010803" pitchFamily="18" charset="0"/>
                  </a:rPr>
                  <a:t> and navigate the loss landscape. </a:t>
                </a:r>
              </a:p>
              <a:p>
                <a:endParaRPr lang="en-AU" sz="2000" dirty="0">
                  <a:latin typeface="Garamond" panose="02020404030301010803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AU" sz="2000" dirty="0">
                    <a:latin typeface="Garamond" panose="02020404030301010803" pitchFamily="18" charset="0"/>
                  </a:rPr>
                  <a:t>Let’s say for this pic, we move either to the left or right of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AU" sz="2000" dirty="0">
                    <a:latin typeface="Garamond" panose="02020404030301010803" pitchFamily="18" charset="0"/>
                  </a:rPr>
                  <a:t>.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AU" sz="2000" dirty="0">
                  <a:latin typeface="Garamond" panose="02020404030301010803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AU" sz="2000" dirty="0">
                    <a:latin typeface="Garamond" panose="02020404030301010803" pitchFamily="18" charset="0"/>
                  </a:rPr>
                  <a:t>We play a trick here; the step size is proportional to the slope at this point.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AU" sz="2000" dirty="0">
                  <a:latin typeface="Garamond" panose="02020404030301010803" pitchFamily="18" charset="0"/>
                </a:endParaRP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AU" sz="2000" dirty="0">
                    <a:latin typeface="Garamond" panose="02020404030301010803" pitchFamily="18" charset="0"/>
                  </a:rPr>
                  <a:t>If we are far away from minima, slope is high, close to minima, slope is low. 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endParaRPr lang="en-AU" sz="2000" dirty="0">
                  <a:latin typeface="Garamond" panose="02020404030301010803" pitchFamily="18" charset="0"/>
                </a:endParaRP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AU" sz="2000" dirty="0">
                    <a:latin typeface="Garamond" panose="02020404030301010803" pitchFamily="18" charset="0"/>
                  </a:rPr>
                  <a:t>Prevent overshooting the minima  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F7BFE41-2710-AC08-EEA3-896D9F158A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5592" y="1363591"/>
                <a:ext cx="4590747" cy="4401205"/>
              </a:xfrm>
              <a:prstGeom prst="rect">
                <a:avLst/>
              </a:prstGeom>
              <a:blipFill>
                <a:blip r:embed="rId2"/>
                <a:stretch>
                  <a:fillRect l="-1195" t="-693" r="-2125" b="-15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5AABBA76-5F02-969D-4699-DCF44D7EEA74}"/>
              </a:ext>
            </a:extLst>
          </p:cNvPr>
          <p:cNvGrpSpPr/>
          <p:nvPr/>
        </p:nvGrpSpPr>
        <p:grpSpPr>
          <a:xfrm>
            <a:off x="111972" y="1449888"/>
            <a:ext cx="7483790" cy="4884990"/>
            <a:chOff x="0" y="1449888"/>
            <a:chExt cx="7483790" cy="488499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8AA5B241-6962-CE50-89BD-D35E99F04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49888"/>
              <a:ext cx="7483790" cy="395822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A90DDEF2-87B2-4750-044D-919784A1B9EA}"/>
                </a:ext>
              </a:extLst>
            </p:cNvPr>
            <p:cNvCxnSpPr/>
            <p:nvPr/>
          </p:nvCxnSpPr>
          <p:spPr>
            <a:xfrm>
              <a:off x="4389120" y="4262511"/>
              <a:ext cx="0" cy="1631852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43FDCCC-6CDE-FF5B-7791-9471074EC492}"/>
                </a:ext>
              </a:extLst>
            </p:cNvPr>
            <p:cNvSpPr txBox="1"/>
            <p:nvPr/>
          </p:nvSpPr>
          <p:spPr>
            <a:xfrm>
              <a:off x="3130048" y="5919380"/>
              <a:ext cx="2518143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000" dirty="0">
                  <a:latin typeface="Garamond" panose="02020404030301010803" pitchFamily="18" charset="0"/>
                </a:rPr>
                <a:t>Random starting point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592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5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75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469E8E6-CD98-ED9A-A46A-4CA6674E2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02" y="2040732"/>
            <a:ext cx="5537528" cy="292883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BC082D5-68E0-CC65-A0D4-1B0A2F4DB989}"/>
              </a:ext>
            </a:extLst>
          </p:cNvPr>
          <p:cNvSpPr txBox="1"/>
          <p:nvPr/>
        </p:nvSpPr>
        <p:spPr>
          <a:xfrm>
            <a:off x="161410" y="37090"/>
            <a:ext cx="88981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 (Gradient Decent): Minimizing a Function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E65981-0144-8B7B-04E6-1005B9D4B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582" y="2040734"/>
            <a:ext cx="5236621" cy="295063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679E55E-0997-BBB6-E921-C0573A85C6EC}"/>
              </a:ext>
            </a:extLst>
          </p:cNvPr>
          <p:cNvSpPr/>
          <p:nvPr/>
        </p:nvSpPr>
        <p:spPr>
          <a:xfrm>
            <a:off x="10358282" y="4702687"/>
            <a:ext cx="1491175" cy="29542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C77CDC-9009-370E-B70F-259C32990B2A}"/>
              </a:ext>
            </a:extLst>
          </p:cNvPr>
          <p:cNvSpPr txBox="1"/>
          <p:nvPr/>
        </p:nvSpPr>
        <p:spPr>
          <a:xfrm>
            <a:off x="2858062" y="5766320"/>
            <a:ext cx="7013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Garamond" panose="02020404030301010803" pitchFamily="18" charset="0"/>
              </a:rPr>
              <a:t>The nudge is proportional to the slope at the current point</a:t>
            </a:r>
          </a:p>
        </p:txBody>
      </p:sp>
    </p:spTree>
    <p:extLst>
      <p:ext uri="{BB962C8B-B14F-4D97-AF65-F5344CB8AC3E}">
        <p14:creationId xmlns:p14="http://schemas.microsoft.com/office/powerpoint/2010/main" val="39261641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B80E19-7F06-CEC5-8955-9BEA25F47A4F}"/>
              </a:ext>
            </a:extLst>
          </p:cNvPr>
          <p:cNvSpPr txBox="1"/>
          <p:nvPr/>
        </p:nvSpPr>
        <p:spPr>
          <a:xfrm>
            <a:off x="134906" y="119268"/>
            <a:ext cx="88981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 (Gradient Decent): Minimizing a Function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BF607B6-BFEA-FD75-204E-10FB1A1FA556}"/>
                  </a:ext>
                </a:extLst>
              </p:cNvPr>
              <p:cNvSpPr txBox="1"/>
              <p:nvPr/>
            </p:nvSpPr>
            <p:spPr>
              <a:xfrm>
                <a:off x="310171" y="1205948"/>
                <a:ext cx="11073446" cy="42412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AU" sz="2100" dirty="0">
                    <a:latin typeface="Garamond" panose="02020404030301010803" pitchFamily="18" charset="0"/>
                  </a:rPr>
                  <a:t>Our network has over 25k parameters!!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AU" sz="2100" dirty="0">
                  <a:latin typeface="Garamond" panose="02020404030301010803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AU" sz="2100" dirty="0">
                    <a:latin typeface="Garamond" panose="02020404030301010803" pitchFamily="18" charset="0"/>
                  </a:rPr>
                  <a:t>Instead of a single variable cost function, what if we have multiple variable?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AU" sz="2100" dirty="0">
                  <a:latin typeface="Garamond" panose="02020404030301010803" pitchFamily="18" charset="0"/>
                </a:endParaRP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AU" sz="2100" dirty="0">
                    <a:latin typeface="Garamond" panose="02020404030301010803" pitchFamily="18" charset="0"/>
                  </a:rPr>
                  <a:t>Derivatives turn into gradients; Multi-variable calculus; 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endParaRPr lang="en-AU" sz="2100" dirty="0">
                  <a:latin typeface="Garamond" panose="02020404030301010803" pitchFamily="18" charset="0"/>
                </a:endParaRP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AU" sz="2100" dirty="0">
                    <a:latin typeface="Garamond" panose="02020404030301010803" pitchFamily="18" charset="0"/>
                  </a:rPr>
                  <a:t>We find the direction of steepest ascent via taking the gradient of the cost function.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100" b="0" i="0" smtClean="0">
                        <a:latin typeface="Cambria Math" panose="02040503050406030204" pitchFamily="18" charset="0"/>
                      </a:rPr>
                      <m:t>∇</m:t>
                    </m:r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𝐶</m:t>
                    </m:r>
                    <m:d>
                      <m:dPr>
                        <m:ctrlPr>
                          <a:rPr lang="en-AU" sz="21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AU" sz="2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sz="21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AU" sz="21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endParaRPr lang="en-AU" sz="2100" dirty="0">
                  <a:latin typeface="Garamond" panose="02020404030301010803" pitchFamily="18" charset="0"/>
                </a:endParaRP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endParaRPr lang="en-AU" sz="2100" dirty="0">
                  <a:latin typeface="Garamond" panose="02020404030301010803" pitchFamily="18" charset="0"/>
                </a:endParaRP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AU" sz="2100" dirty="0">
                    <a:latin typeface="Garamond" panose="02020404030301010803" pitchFamily="18" charset="0"/>
                  </a:rPr>
                  <a:t>Taking a negative would turn this into a descent!   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endParaRPr lang="en-AU" sz="2100" dirty="0">
                  <a:latin typeface="Garamond" panose="02020404030301010803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AU" sz="2100" dirty="0">
                    <a:latin typeface="Garamond" panose="02020404030301010803" pitchFamily="18" charset="0"/>
                  </a:rPr>
                  <a:t>Ex: </a:t>
                </a:r>
                <a14:m>
                  <m:oMath xmlns:m="http://schemas.openxmlformats.org/officeDocument/2006/math"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AU" sz="21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AU" sz="21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AU" sz="21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 ;</m:t>
                    </m:r>
                    <m:r>
                      <m:rPr>
                        <m:sty m:val="p"/>
                      </m:rPr>
                      <a:rPr lang="en-AU" sz="2100" b="0" i="0" smtClean="0">
                        <a:latin typeface="Cambria Math" panose="02040503050406030204" pitchFamily="18" charset="0"/>
                      </a:rPr>
                      <m:t>∇</m:t>
                    </m:r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=2</m:t>
                    </m:r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en-AU" sz="21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en-AU" sz="21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 ;</m:t>
                    </m:r>
                    <m:r>
                      <m:rPr>
                        <m:sty m:val="p"/>
                      </m:rPr>
                      <a:rPr lang="en-AU" sz="2100" b="0" i="0" smtClean="0">
                        <a:latin typeface="Cambria Math" panose="02040503050406030204" pitchFamily="18" charset="0"/>
                      </a:rPr>
                      <m:t>∇</m:t>
                    </m:r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AU" sz="21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1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1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1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AU" sz="21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mr>
                          <m:mr>
                            <m:e>
                              <m:r>
                                <a:rPr lang="en-AU" sz="21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AU" sz="21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  <m:r>
                      <a:rPr lang="en-AU" sz="2100" b="0" i="0" smtClean="0">
                        <a:latin typeface="Cambria Math" panose="02040503050406030204" pitchFamily="18" charset="0"/>
                      </a:rPr>
                      <m:t>; </m:t>
                    </m:r>
                  </m:oMath>
                </a14:m>
                <a:endParaRPr lang="en-AU" sz="2100" dirty="0">
                  <a:latin typeface="Garamond" panose="02020404030301010803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AU" sz="2100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BF607B6-BFEA-FD75-204E-10FB1A1FA5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171" y="1205948"/>
                <a:ext cx="11073446" cy="4241289"/>
              </a:xfrm>
              <a:prstGeom prst="rect">
                <a:avLst/>
              </a:prstGeom>
              <a:blipFill>
                <a:blip r:embed="rId2"/>
                <a:stretch>
                  <a:fillRect l="-551" t="-8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F084C19B-83E0-1013-5C0F-0E259C120590}"/>
              </a:ext>
            </a:extLst>
          </p:cNvPr>
          <p:cNvSpPr/>
          <p:nvPr/>
        </p:nvSpPr>
        <p:spPr>
          <a:xfrm>
            <a:off x="7254963" y="4883426"/>
            <a:ext cx="4267200" cy="153725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100" dirty="0">
                <a:solidFill>
                  <a:schemeClr val="accent2">
                    <a:lumMod val="20000"/>
                    <a:lumOff val="80000"/>
                  </a:schemeClr>
                </a:solidFill>
                <a:latin typeface="Garamond" panose="02020404030301010803" pitchFamily="18" charset="0"/>
              </a:rPr>
              <a:t>Supervised Training: </a:t>
            </a:r>
          </a:p>
          <a:p>
            <a:pPr algn="ctr"/>
            <a:r>
              <a:rPr lang="en-AU" sz="2100" dirty="0">
                <a:solidFill>
                  <a:schemeClr val="accent2">
                    <a:lumMod val="20000"/>
                    <a:lumOff val="80000"/>
                  </a:schemeClr>
                </a:solidFill>
                <a:latin typeface="Garamond" panose="02020404030301010803" pitchFamily="18" charset="0"/>
              </a:rPr>
              <a:t>Network ‘Learning’ == Minimizing a cost function</a:t>
            </a:r>
          </a:p>
        </p:txBody>
      </p:sp>
    </p:spTree>
    <p:extLst>
      <p:ext uri="{BB962C8B-B14F-4D97-AF65-F5344CB8AC3E}">
        <p14:creationId xmlns:p14="http://schemas.microsoft.com/office/powerpoint/2010/main" val="110443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9D85D88-9872-F6C4-17A0-AB8EF4FEA69B}"/>
              </a:ext>
            </a:extLst>
          </p:cNvPr>
          <p:cNvSpPr txBox="1"/>
          <p:nvPr/>
        </p:nvSpPr>
        <p:spPr>
          <a:xfrm>
            <a:off x="134906" y="119268"/>
            <a:ext cx="88981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 (Gradient Decent): Minimizing a Function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7D1CA2A-5AB5-231C-039A-D30997554B60}"/>
              </a:ext>
            </a:extLst>
          </p:cNvPr>
          <p:cNvGrpSpPr/>
          <p:nvPr/>
        </p:nvGrpSpPr>
        <p:grpSpPr>
          <a:xfrm>
            <a:off x="379496" y="559843"/>
            <a:ext cx="11386828" cy="3530261"/>
            <a:chOff x="379496" y="559843"/>
            <a:chExt cx="11386828" cy="353026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CAEB776-C591-D67A-255C-21B2C0FB0B14}"/>
                </a:ext>
              </a:extLst>
            </p:cNvPr>
            <p:cNvGrpSpPr/>
            <p:nvPr/>
          </p:nvGrpSpPr>
          <p:grpSpPr>
            <a:xfrm>
              <a:off x="379496" y="987821"/>
              <a:ext cx="5099703" cy="3102283"/>
              <a:chOff x="161410" y="984739"/>
              <a:chExt cx="7374234" cy="4346917"/>
            </a:xfrm>
          </p:grpSpPr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A324817B-ABB1-DFA8-B0C7-DB1AC8CDD3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1410" y="984739"/>
                <a:ext cx="7374234" cy="4346917"/>
              </a:xfrm>
              <a:prstGeom prst="rect">
                <a:avLst/>
              </a:prstGeom>
              <a:ln w="228600" cap="sq" cmpd="thickThin">
                <a:solidFill>
                  <a:srgbClr val="000000"/>
                </a:solidFill>
                <a:prstDash val="solid"/>
                <a:miter lim="800000"/>
              </a:ln>
              <a:effectLst>
                <a:innerShdw blurRad="76200">
                  <a:srgbClr val="000000"/>
                </a:innerShdw>
              </a:effectLst>
            </p:spPr>
          </p:pic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BF99BFD-1281-F849-726C-FF54FA9D4D5E}"/>
                  </a:ext>
                </a:extLst>
              </p:cNvPr>
              <p:cNvSpPr/>
              <p:nvPr/>
            </p:nvSpPr>
            <p:spPr>
              <a:xfrm>
                <a:off x="6893170" y="4656407"/>
                <a:ext cx="586204" cy="478302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3FA168C8-85DC-4B3A-5115-F5462F988AA6}"/>
                    </a:ext>
                  </a:extLst>
                </p:cNvPr>
                <p:cNvSpPr txBox="1"/>
                <p:nvPr/>
              </p:nvSpPr>
              <p:spPr>
                <a:xfrm>
                  <a:off x="6876272" y="559843"/>
                  <a:ext cx="4890052" cy="27951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AU" sz="2100" b="0" i="0" smtClean="0">
                            <a:latin typeface="Cambria Math" panose="02040503050406030204" pitchFamily="18" charset="0"/>
                          </a:rPr>
                          <m:t>∇</m:t>
                        </m:r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d>
                          <m:dPr>
                            <m:ctrlPr>
                              <a:rPr lang="en-AU" sz="21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1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AU" sz="21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AU" sz="2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AU" sz="21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en-AU" sz="2100" b="0" i="1" smtClean="0">
                                      <a:latin typeface="Cambria Math" panose="02040503050406030204" pitchFamily="18" charset="0"/>
                                    </a:rPr>
                                    <m:t>.03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AU" sz="2100" b="0" i="1" smtClean="0">
                                      <a:latin typeface="Cambria Math" panose="02040503050406030204" pitchFamily="18" charset="0"/>
                                    </a:rPr>
                                    <m:t>0.74</m:t>
                                  </m:r>
                                </m:e>
                              </m:mr>
                              <m:mr>
                                <m:e>
                                  <m:eqArr>
                                    <m:eqArrPr>
                                      <m:ctrlPr>
                                        <a:rPr lang="en-AU" sz="21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AU" sz="2100" b="0" i="1" smtClean="0">
                                          <a:latin typeface="Cambria Math" panose="02040503050406030204" pitchFamily="18" charset="0"/>
                                        </a:rPr>
                                        <m:t>−0.12</m:t>
                                      </m:r>
                                    </m:e>
                                    <m:e>
                                      <m:r>
                                        <a:rPr lang="en-AU" sz="2100" b="0" i="1" smtClean="0">
                                          <a:latin typeface="Cambria Math" panose="02040503050406030204" pitchFamily="18" charset="0"/>
                                        </a:rPr>
                                        <m:t>0.09</m:t>
                                      </m:r>
                                    </m:e>
                                    <m:e>
                                      <m:r>
                                        <a:rPr lang="en-AU" sz="2100" b="0" i="1" smtClean="0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</m:e>
                                    <m:e>
                                      <m:r>
                                        <a:rPr lang="en-AU" sz="2100" b="0" i="1" smtClean="0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</m:e>
                                    <m:e>
                                      <m:r>
                                        <a:rPr lang="en-AU" sz="2100" b="0" i="1" smtClean="0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</m:e>
                                    <m:e>
                                      <m:r>
                                        <a:rPr lang="en-AU" sz="2100" b="0" i="1" smtClean="0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</m:e>
                                    <m:e>
                                      <m:r>
                                        <a:rPr lang="en-AU" sz="2100" b="0" i="1" smtClean="0">
                                          <a:latin typeface="Cambria Math" panose="02040503050406030204" pitchFamily="18" charset="0"/>
                                        </a:rPr>
                                        <m:t>−0.32</m:t>
                                      </m:r>
                                    </m:e>
                                  </m:eqArr>
                                </m:e>
                              </m:mr>
                            </m:m>
                          </m:e>
                        </m:d>
                        <m:r>
                          <a:rPr lang="en-AU" sz="21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n-AU" sz="2100" dirty="0"/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3FA168C8-85DC-4B3A-5115-F5462F988AA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76272" y="559843"/>
                  <a:ext cx="4890052" cy="279512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BB21A69F-C6E1-B5D9-C3D1-0646195BB0A5}"/>
              </a:ext>
            </a:extLst>
          </p:cNvPr>
          <p:cNvSpPr txBox="1"/>
          <p:nvPr/>
        </p:nvSpPr>
        <p:spPr>
          <a:xfrm flipH="1">
            <a:off x="5870716" y="3698342"/>
            <a:ext cx="61357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dirty="0">
                <a:latin typeface="Garamond" panose="02020404030301010803" pitchFamily="18" charset="0"/>
              </a:rPr>
              <a:t>This array has &gt;25k parameters: </a:t>
            </a:r>
          </a:p>
          <a:p>
            <a:endParaRPr lang="en-AU" sz="2100" dirty="0">
              <a:latin typeface="Garamond" panose="02020404030301010803" pitchFamily="18" charset="0"/>
            </a:endParaRPr>
          </a:p>
          <a:p>
            <a:r>
              <a:rPr lang="en-AU" sz="2100" dirty="0">
                <a:latin typeface="Garamond" panose="02020404030301010803" pitchFamily="18" charset="0"/>
              </a:rPr>
              <a:t>1. Sign tells us that weight should be nudged up or down. </a:t>
            </a:r>
          </a:p>
          <a:p>
            <a:endParaRPr lang="en-AU" sz="2100" dirty="0">
              <a:latin typeface="Garamond" panose="02020404030301010803" pitchFamily="18" charset="0"/>
            </a:endParaRPr>
          </a:p>
          <a:p>
            <a:r>
              <a:rPr lang="en-AU" sz="2100" dirty="0">
                <a:latin typeface="Garamond" panose="02020404030301010803" pitchFamily="18" charset="0"/>
              </a:rPr>
              <a:t>2. Magnitude tells you how much to nudge it.</a:t>
            </a:r>
          </a:p>
          <a:p>
            <a:endParaRPr lang="en-AU" sz="2100" dirty="0">
              <a:latin typeface="Garamond" panose="02020404030301010803" pitchFamily="18" charset="0"/>
            </a:endParaRPr>
          </a:p>
          <a:p>
            <a:r>
              <a:rPr lang="en-AU" sz="2100" dirty="0">
                <a:latin typeface="Garamond" panose="02020404030301010803" pitchFamily="18" charset="0"/>
              </a:rPr>
              <a:t>3. Calculation of Gradient descent efficiently is done via </a:t>
            </a:r>
            <a:r>
              <a:rPr lang="en-AU" sz="2100" b="1" i="1" dirty="0">
                <a:solidFill>
                  <a:srgbClr val="00B0F0"/>
                </a:solidFill>
                <a:latin typeface="Garamond" panose="02020404030301010803" pitchFamily="18" charset="0"/>
              </a:rPr>
              <a:t>Backpropagation</a:t>
            </a:r>
            <a:r>
              <a:rPr lang="en-AU" sz="2100" dirty="0">
                <a:latin typeface="Garamond" panose="02020404030301010803" pitchFamily="18" charset="0"/>
              </a:rPr>
              <a:t>. The holy grail of neural net!</a:t>
            </a:r>
          </a:p>
        </p:txBody>
      </p:sp>
    </p:spTree>
    <p:extLst>
      <p:ext uri="{BB962C8B-B14F-4D97-AF65-F5344CB8AC3E}">
        <p14:creationId xmlns:p14="http://schemas.microsoft.com/office/powerpoint/2010/main" val="307053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42BB69-5078-D737-A7B8-8B3671C1A1F4}"/>
              </a:ext>
            </a:extLst>
          </p:cNvPr>
          <p:cNvSpPr txBox="1"/>
          <p:nvPr/>
        </p:nvSpPr>
        <p:spPr>
          <a:xfrm>
            <a:off x="134906" y="63850"/>
            <a:ext cx="88981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Net: Gradient Decent + Backprop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02DACE-66C4-719D-1DD2-B1290060D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52" y="713325"/>
            <a:ext cx="8235101" cy="5562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1CA6D78-4CDD-7E77-CD1F-D803829FAF87}"/>
              </a:ext>
            </a:extLst>
          </p:cNvPr>
          <p:cNvSpPr txBox="1"/>
          <p:nvPr/>
        </p:nvSpPr>
        <p:spPr>
          <a:xfrm>
            <a:off x="8672945" y="1209964"/>
            <a:ext cx="3306619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>
                <a:latin typeface="Garamond" panose="02020404030301010803" pitchFamily="18" charset="0"/>
              </a:rPr>
              <a:t>With random initialization, we wouldn’t get desired result.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>
                <a:latin typeface="Garamond" panose="02020404030301010803" pitchFamily="18" charset="0"/>
              </a:rPr>
              <a:t>Taking this example (input image of 2), we know that the ‘score’ for 2 should go up.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>
                <a:latin typeface="Garamond" panose="02020404030301010803" pitchFamily="18" charset="0"/>
              </a:rPr>
              <a:t>Magnitude of the nudges: Proportional to the how far the current value is from the ‘truth’.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100" dirty="0">
              <a:latin typeface="Garamond" panose="02020404030301010803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9D5748-D158-B5DE-B3D0-A8039699CADE}"/>
              </a:ext>
            </a:extLst>
          </p:cNvPr>
          <p:cNvSpPr txBox="1"/>
          <p:nvPr/>
        </p:nvSpPr>
        <p:spPr>
          <a:xfrm>
            <a:off x="6050281" y="6276109"/>
            <a:ext cx="1843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Garamond" panose="02020404030301010803" pitchFamily="18" charset="0"/>
              </a:rPr>
              <a:t>Credit: 3b1b: Backpropagation</a:t>
            </a:r>
          </a:p>
        </p:txBody>
      </p:sp>
    </p:spTree>
    <p:extLst>
      <p:ext uri="{BB962C8B-B14F-4D97-AF65-F5344CB8AC3E}">
        <p14:creationId xmlns:p14="http://schemas.microsoft.com/office/powerpoint/2010/main" val="313314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0D02DDE-ED78-135E-D0DD-D359950652DE}"/>
              </a:ext>
            </a:extLst>
          </p:cNvPr>
          <p:cNvSpPr txBox="1"/>
          <p:nvPr/>
        </p:nvSpPr>
        <p:spPr>
          <a:xfrm>
            <a:off x="163481" y="130525"/>
            <a:ext cx="662170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Net: Gradient Decent + Backprop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F3221E5-C410-2475-3210-AAC0771F2B53}"/>
              </a:ext>
            </a:extLst>
          </p:cNvPr>
          <p:cNvGrpSpPr/>
          <p:nvPr/>
        </p:nvGrpSpPr>
        <p:grpSpPr>
          <a:xfrm>
            <a:off x="305572" y="1098686"/>
            <a:ext cx="6621701" cy="4660627"/>
            <a:chOff x="305572" y="1144660"/>
            <a:chExt cx="6621701" cy="466062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9832805-67EB-BCCD-90D9-7B061F3FFD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572" y="1144660"/>
              <a:ext cx="6621701" cy="4660627"/>
            </a:xfrm>
            <a:prstGeom prst="rect">
              <a:avLst/>
            </a:prstGeom>
            <a:ln w="2286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E237299-B07E-2A4D-107F-E12593194D18}"/>
                </a:ext>
              </a:extLst>
            </p:cNvPr>
            <p:cNvSpPr/>
            <p:nvPr/>
          </p:nvSpPr>
          <p:spPr>
            <a:xfrm>
              <a:off x="6225309" y="5159158"/>
              <a:ext cx="701964" cy="55418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B2EDD86-FAFC-30F7-321B-662EE48EE724}"/>
              </a:ext>
            </a:extLst>
          </p:cNvPr>
          <p:cNvSpPr txBox="1"/>
          <p:nvPr/>
        </p:nvSpPr>
        <p:spPr>
          <a:xfrm>
            <a:off x="7553325" y="1835171"/>
            <a:ext cx="4333103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Garamond" panose="02020404030301010803" pitchFamily="18" charset="0"/>
              </a:rPr>
              <a:t>To increase the score for 2: </a:t>
            </a:r>
          </a:p>
          <a:p>
            <a:endParaRPr lang="en-US" sz="2100" dirty="0">
              <a:latin typeface="Garamond" panose="02020404030301010803" pitchFamily="18" charset="0"/>
            </a:endParaRPr>
          </a:p>
          <a:p>
            <a:endParaRPr lang="en-US" sz="21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Garamond" panose="02020404030301010803" pitchFamily="18" charset="0"/>
              </a:rPr>
              <a:t>We can increase the weights,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100" dirty="0">
              <a:latin typeface="Garamond" panose="02020404030301010803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Garamond" panose="02020404030301010803" pitchFamily="18" charset="0"/>
              </a:rPr>
              <a:t>The weights are multiplied with the activations from the previous layer. Some weights are more ‘influential’ than others.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1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Garamond" panose="02020404030301010803" pitchFamily="18" charset="0"/>
              </a:rPr>
              <a:t>Increase the bias. </a:t>
            </a:r>
            <a:endParaRPr lang="en-GB" sz="21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48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6B84ED-58BC-C1A8-3E07-043276060849}"/>
              </a:ext>
            </a:extLst>
          </p:cNvPr>
          <p:cNvSpPr txBox="1"/>
          <p:nvPr/>
        </p:nvSpPr>
        <p:spPr>
          <a:xfrm>
            <a:off x="140678" y="126609"/>
            <a:ext cx="685096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Chat-GPT Headlined Every News in Past 6 Months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39FE64-5B05-3CCB-51CD-ED7C376780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917" y="784275"/>
            <a:ext cx="7751298" cy="5813474"/>
          </a:xfrm>
          <a:prstGeom prst="rect">
            <a:avLst/>
          </a:prstGeom>
          <a:ln>
            <a:noFill/>
          </a:ln>
          <a:effectLst>
            <a:outerShdw blurRad="50800" dist="177800" dir="1080000" algn="ctr" rotWithShape="0">
              <a:schemeClr val="accent2">
                <a:alpha val="37000"/>
              </a:schemeClr>
            </a:outerShdw>
            <a:softEdge rad="112500"/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7BD62DE-FFA7-B7A4-3233-11FC4AC27012}"/>
                  </a:ext>
                </a:extLst>
              </p:cNvPr>
              <p:cNvSpPr txBox="1"/>
              <p:nvPr/>
            </p:nvSpPr>
            <p:spPr>
              <a:xfrm>
                <a:off x="140678" y="2982724"/>
                <a:ext cx="4093697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AU" sz="23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AU" sz="23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AU" sz="2300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  <m:d>
                        <m:dPr>
                          <m:ctrlPr>
                            <a:rPr lang="en-AU" sz="23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AU" sz="2300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300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AU" sz="2300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AU" sz="2300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  <m:r>
                            <a:rPr lang="en-AU" sz="23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AU" sz="2300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300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AU" sz="2300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AU" sz="2300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  <m:r>
                            <a:rPr lang="en-AU" sz="2300" b="0" i="1" smtClean="0">
                              <a:latin typeface="Cambria Math" panose="02040503050406030204" pitchFamily="18" charset="0"/>
                            </a:rPr>
                            <m:t>| </m:t>
                          </m:r>
                          <m:sSub>
                            <m:sSubPr>
                              <m:ctrlPr>
                                <a:rPr lang="en-AU" sz="23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3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AU" sz="23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AU" sz="23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AU" sz="23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3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AU" sz="23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AU" sz="23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, …, </m:t>
                          </m:r>
                          <m:sSub>
                            <m:sSubPr>
                              <m:ctrlPr>
                                <a:rPr lang="en-AU" sz="23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AU" sz="23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AU" sz="23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d>
                      <m:r>
                        <a:rPr lang="en-AU" sz="23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AU" sz="23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7BD62DE-FFA7-B7A4-3233-11FC4AC270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678" y="2982724"/>
                <a:ext cx="4093697" cy="446276"/>
              </a:xfrm>
              <a:prstGeom prst="rect">
                <a:avLst/>
              </a:prstGeom>
              <a:blipFill>
                <a:blip r:embed="rId3"/>
                <a:stretch>
                  <a:fillRect b="-1486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24862E2D-B8D6-3155-AC36-40F758603979}"/>
              </a:ext>
            </a:extLst>
          </p:cNvPr>
          <p:cNvSpPr txBox="1"/>
          <p:nvPr/>
        </p:nvSpPr>
        <p:spPr>
          <a:xfrm>
            <a:off x="326768" y="4779140"/>
            <a:ext cx="372151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dirty="0">
                <a:latin typeface="Garamond" panose="02020404030301010803" pitchFamily="18" charset="0"/>
              </a:rPr>
              <a:t>Training: From sentences in large databases: Extract sequence </a:t>
            </a:r>
          </a:p>
          <a:p>
            <a:endParaRPr lang="en-AU" sz="2100" dirty="0">
              <a:latin typeface="Garamond" panose="02020404030301010803" pitchFamily="18" charset="0"/>
            </a:endParaRPr>
          </a:p>
          <a:p>
            <a:r>
              <a:rPr lang="en-AU" sz="2100" dirty="0">
                <a:latin typeface="Garamond" panose="02020404030301010803" pitchFamily="18" charset="0"/>
              </a:rPr>
              <a:t>Predict the best possible </a:t>
            </a:r>
            <a:r>
              <a:rPr lang="en-AU" sz="2100" dirty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</a:rPr>
              <a:t>next word</a:t>
            </a:r>
            <a:r>
              <a:rPr lang="en-AU" sz="2100" dirty="0">
                <a:latin typeface="Garamond" panose="02020404030301010803" pitchFamily="18" charset="0"/>
              </a:rPr>
              <a:t>: Adjust </a:t>
            </a:r>
            <a:r>
              <a:rPr lang="en-AU" sz="2100" dirty="0">
                <a:solidFill>
                  <a:schemeClr val="accent2">
                    <a:lumMod val="75000"/>
                  </a:schemeClr>
                </a:solidFill>
                <a:latin typeface="Garamond" panose="02020404030301010803" pitchFamily="18" charset="0"/>
              </a:rPr>
              <a:t>parameter</a:t>
            </a:r>
          </a:p>
        </p:txBody>
      </p:sp>
    </p:spTree>
    <p:extLst>
      <p:ext uri="{BB962C8B-B14F-4D97-AF65-F5344CB8AC3E}">
        <p14:creationId xmlns:p14="http://schemas.microsoft.com/office/powerpoint/2010/main" val="129313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F04471-B15D-1B63-FF8C-3E6A7F8D6768}"/>
              </a:ext>
            </a:extLst>
          </p:cNvPr>
          <p:cNvSpPr txBox="1"/>
          <p:nvPr/>
        </p:nvSpPr>
        <p:spPr>
          <a:xfrm>
            <a:off x="163481" y="130525"/>
            <a:ext cx="662170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Net: Gradient Decent + Backprop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64609F-BFA7-0556-B971-2CDA45BEB9BF}"/>
              </a:ext>
            </a:extLst>
          </p:cNvPr>
          <p:cNvSpPr txBox="1"/>
          <p:nvPr/>
        </p:nvSpPr>
        <p:spPr>
          <a:xfrm flipH="1">
            <a:off x="285865" y="711203"/>
            <a:ext cx="84886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Garamond" panose="02020404030301010803" pitchFamily="18" charset="0"/>
              </a:rPr>
              <a:t>The notations are intriguing, but the underlying math is </a:t>
            </a:r>
            <a:r>
              <a:rPr lang="en-US" sz="2100" dirty="0" err="1">
                <a:latin typeface="Garamond" panose="02020404030301010803" pitchFamily="18" charset="0"/>
              </a:rPr>
              <a:t>veryyyyyy</a:t>
            </a:r>
            <a:r>
              <a:rPr lang="en-US" sz="2100" dirty="0">
                <a:latin typeface="Garamond" panose="02020404030301010803" pitchFamily="18" charset="0"/>
              </a:rPr>
              <a:t> simple!</a:t>
            </a:r>
            <a:endParaRPr lang="en-GB" sz="2100" dirty="0">
              <a:latin typeface="Garamond" panose="02020404030301010803" pitchFamily="18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FFAABAE-D955-57EA-FDDD-20614B98F5B3}"/>
              </a:ext>
            </a:extLst>
          </p:cNvPr>
          <p:cNvGrpSpPr/>
          <p:nvPr/>
        </p:nvGrpSpPr>
        <p:grpSpPr>
          <a:xfrm>
            <a:off x="285865" y="1542488"/>
            <a:ext cx="11749117" cy="427804"/>
            <a:chOff x="285865" y="1542488"/>
            <a:chExt cx="11749117" cy="42780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00D12400-52CE-26FB-DAE5-AA3D6AA04424}"/>
                    </a:ext>
                  </a:extLst>
                </p:cNvPr>
                <p:cNvSpPr txBox="1"/>
                <p:nvPr/>
              </p:nvSpPr>
              <p:spPr>
                <a:xfrm flipH="1">
                  <a:off x="285865" y="1570182"/>
                  <a:ext cx="6096463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;  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sup>
                            </m:sSup>
                          </m:e>
                        </m:d>
                      </m:oMath>
                    </m:oMathPara>
                  </a14:m>
                  <a:endParaRPr lang="en-GB" sz="2000" dirty="0"/>
                </a:p>
              </p:txBody>
            </p:sp>
          </mc:Choice>
          <mc:Fallback xmlns="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00D12400-52CE-26FB-DAE5-AA3D6AA0442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285865" y="1570182"/>
                  <a:ext cx="6096463" cy="40011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34E3BA8-E986-A234-B8DD-22AC565E330F}"/>
                </a:ext>
              </a:extLst>
            </p:cNvPr>
            <p:cNvSpPr txBox="1"/>
            <p:nvPr/>
          </p:nvSpPr>
          <p:spPr>
            <a:xfrm>
              <a:off x="5190837" y="1542488"/>
              <a:ext cx="684414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Garamond" panose="02020404030301010803" pitchFamily="18" charset="0"/>
                </a:rPr>
                <a:t>L designates the current layer; L-1 would be the previous layer. </a:t>
              </a:r>
              <a:endParaRPr lang="en-GB" sz="2000" dirty="0">
                <a:latin typeface="Garamond" panose="02020404030301010803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4DA3BCE-CF3A-33DD-88BD-0DAE2D7B2F07}"/>
              </a:ext>
            </a:extLst>
          </p:cNvPr>
          <p:cNvGrpSpPr/>
          <p:nvPr/>
        </p:nvGrpSpPr>
        <p:grpSpPr>
          <a:xfrm>
            <a:off x="2833046" y="2401467"/>
            <a:ext cx="3020290" cy="3154115"/>
            <a:chOff x="2842377" y="2401467"/>
            <a:chExt cx="3020290" cy="3154115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1818ACA-A44A-FF23-AD70-F5A404B21208}"/>
                </a:ext>
              </a:extLst>
            </p:cNvPr>
            <p:cNvCxnSpPr/>
            <p:nvPr/>
          </p:nvCxnSpPr>
          <p:spPr>
            <a:xfrm>
              <a:off x="3021749" y="2974109"/>
              <a:ext cx="905164" cy="7019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80E5018-9D47-8B91-0187-46B2C1C66E5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10183" y="2904836"/>
              <a:ext cx="152168" cy="7712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E9D7D03-5BCC-3A8B-276F-9888631F41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87131" y="2974109"/>
              <a:ext cx="905164" cy="7019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FC092687-9976-FFE0-72AB-3011288291B8}"/>
                    </a:ext>
                  </a:extLst>
                </p:cNvPr>
                <p:cNvSpPr txBox="1"/>
                <p:nvPr/>
              </p:nvSpPr>
              <p:spPr>
                <a:xfrm>
                  <a:off x="2842377" y="2401467"/>
                  <a:ext cx="3020290" cy="415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1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sz="21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          </m:t>
                        </m:r>
                        <m:sSup>
                          <m:sSupPr>
                            <m:ctrlPr>
                              <a:rPr lang="en-US" sz="21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1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sz="21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                </m:t>
                        </m:r>
                        <m:sSup>
                          <m:sSupPr>
                            <m:ctrlPr>
                              <a:rPr lang="en-US" sz="21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1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</m:oMath>
                    </m:oMathPara>
                  </a14:m>
                  <a:endParaRPr lang="en-GB" sz="2100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FC092687-9976-FFE0-72AB-3011288291B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42377" y="2401467"/>
                  <a:ext cx="3020290" cy="415498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A2A77D57-F2FB-2A7F-6F08-AE8FC4E175C7}"/>
                    </a:ext>
                  </a:extLst>
                </p:cNvPr>
                <p:cNvSpPr txBox="1"/>
                <p:nvPr/>
              </p:nvSpPr>
              <p:spPr>
                <a:xfrm>
                  <a:off x="3879273" y="3791637"/>
                  <a:ext cx="461819" cy="415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p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</m:oMath>
                    </m:oMathPara>
                  </a14:m>
                  <a:endParaRPr lang="en-GB" sz="2100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A2A77D57-F2FB-2A7F-6F08-AE8FC4E175C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79273" y="3791637"/>
                  <a:ext cx="461819" cy="415498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FE907B5-29EC-0119-EDF7-3EF7EB6F46AD}"/>
                </a:ext>
              </a:extLst>
            </p:cNvPr>
            <p:cNvCxnSpPr/>
            <p:nvPr/>
          </p:nvCxnSpPr>
          <p:spPr>
            <a:xfrm>
              <a:off x="4091709" y="4160969"/>
              <a:ext cx="0" cy="9421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8517E6B6-9B2B-D0C3-D0EC-E1F69238E0B2}"/>
                    </a:ext>
                  </a:extLst>
                </p:cNvPr>
                <p:cNvSpPr txBox="1"/>
                <p:nvPr/>
              </p:nvSpPr>
              <p:spPr>
                <a:xfrm>
                  <a:off x="3926913" y="5140084"/>
                  <a:ext cx="461819" cy="415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100" b="0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 b="0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100" b="0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</m:oMath>
                    </m:oMathPara>
                  </a14:m>
                  <a:endParaRPr lang="en-GB" sz="21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8517E6B6-9B2B-D0C3-D0EC-E1F69238E0B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26913" y="5140084"/>
                  <a:ext cx="461819" cy="415498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92B2F9E-54FD-8B43-D40A-D85B8C706680}"/>
                  </a:ext>
                </a:extLst>
              </p:cNvPr>
              <p:cNvSpPr txBox="1"/>
              <p:nvPr/>
            </p:nvSpPr>
            <p:spPr>
              <a:xfrm>
                <a:off x="1785211" y="5527146"/>
                <a:ext cx="4846498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100" dirty="0">
                    <a:latin typeface="Garamond" panose="02020404030301010803" pitchFamily="18" charset="0"/>
                  </a:rPr>
                  <a:t>Compare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1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sup>
                    </m:sSup>
                    <m:r>
                      <a:rPr lang="en-US" sz="2100" b="0" i="1" smtClean="0"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n-GB" sz="2100" dirty="0">
                    <a:latin typeface="Garamond" panose="02020404030301010803" pitchFamily="18" charset="0"/>
                  </a:rPr>
                  <a:t>and the true label </a:t>
                </a:r>
                <a14:m>
                  <m:oMath xmlns:m="http://schemas.openxmlformats.org/officeDocument/2006/math">
                    <m:r>
                      <a:rPr lang="en-GB" sz="21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endParaRPr lang="en-GB" sz="2100" dirty="0">
                  <a:latin typeface="Garamond" panose="02020404030301010803" pitchFamily="18" charset="0"/>
                </a:endParaRPr>
              </a:p>
              <a:p>
                <a:pPr algn="ctr"/>
                <a:r>
                  <a:rPr lang="en-GB" sz="2100" dirty="0">
                    <a:latin typeface="Garamond" panose="02020404030301010803" pitchFamily="18" charset="0"/>
                  </a:rPr>
                  <a:t> </a:t>
                </a:r>
              </a:p>
              <a:p>
                <a:pPr algn="ctr"/>
                <a:r>
                  <a:rPr lang="en-GB" sz="2100" dirty="0">
                    <a:latin typeface="Garamond" panose="02020404030301010803" pitchFamily="18" charset="0"/>
                  </a:rPr>
                  <a:t>This comparison is the cost function; also known as loss function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92B2F9E-54FD-8B43-D40A-D85B8C7066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5211" y="5527146"/>
                <a:ext cx="4846498" cy="1384995"/>
              </a:xfrm>
              <a:prstGeom prst="rect">
                <a:avLst/>
              </a:prstGeom>
              <a:blipFill>
                <a:blip r:embed="rId6"/>
                <a:stretch>
                  <a:fillRect t="-2643" b="-793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Group 35">
            <a:extLst>
              <a:ext uri="{FF2B5EF4-FFF2-40B4-BE49-F238E27FC236}">
                <a16:creationId xmlns:a16="http://schemas.microsoft.com/office/drawing/2014/main" id="{41F8FD14-FE23-7845-C103-F7CD04C76FAD}"/>
              </a:ext>
            </a:extLst>
          </p:cNvPr>
          <p:cNvGrpSpPr/>
          <p:nvPr/>
        </p:nvGrpSpPr>
        <p:grpSpPr>
          <a:xfrm>
            <a:off x="6552585" y="2266064"/>
            <a:ext cx="5376665" cy="4397914"/>
            <a:chOff x="6552585" y="2266064"/>
            <a:chExt cx="5376665" cy="4397914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5AC332A-E002-CE19-20FE-777174691C8C}"/>
                </a:ext>
              </a:extLst>
            </p:cNvPr>
            <p:cNvGrpSpPr/>
            <p:nvPr/>
          </p:nvGrpSpPr>
          <p:grpSpPr>
            <a:xfrm>
              <a:off x="6552585" y="2266064"/>
              <a:ext cx="5376665" cy="4007223"/>
              <a:chOff x="6552585" y="2266064"/>
              <a:chExt cx="5376665" cy="4007223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86D08BBB-B3C1-32EB-CCA2-72F2AA9D0ED6}"/>
                  </a:ext>
                </a:extLst>
              </p:cNvPr>
              <p:cNvGrpSpPr/>
              <p:nvPr/>
            </p:nvGrpSpPr>
            <p:grpSpPr>
              <a:xfrm>
                <a:off x="6552585" y="2266064"/>
                <a:ext cx="5376665" cy="3258823"/>
                <a:chOff x="305572" y="1144660"/>
                <a:chExt cx="6621701" cy="4660627"/>
              </a:xfrm>
            </p:grpSpPr>
            <p:pic>
              <p:nvPicPr>
                <p:cNvPr id="7" name="Picture 6">
                  <a:extLst>
                    <a:ext uri="{FF2B5EF4-FFF2-40B4-BE49-F238E27FC236}">
                      <a16:creationId xmlns:a16="http://schemas.microsoft.com/office/drawing/2014/main" id="{B898034E-224F-4A2E-6A6F-834AFC16DF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5572" y="1144660"/>
                  <a:ext cx="6621701" cy="4660627"/>
                </a:xfrm>
                <a:prstGeom prst="rect">
                  <a:avLst/>
                </a:prstGeom>
                <a:ln w="228600" cap="sq" cmpd="thickThin">
                  <a:solidFill>
                    <a:srgbClr val="000000"/>
                  </a:solidFill>
                  <a:prstDash val="solid"/>
                  <a:miter lim="800000"/>
                </a:ln>
                <a:effectLst>
                  <a:innerShdw blurRad="76200">
                    <a:srgbClr val="000000"/>
                  </a:innerShdw>
                </a:effectLst>
              </p:spPr>
            </p:pic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8E14EBDF-84ED-46E7-D55F-41901A1F7A2C}"/>
                    </a:ext>
                  </a:extLst>
                </p:cNvPr>
                <p:cNvSpPr/>
                <p:nvPr/>
              </p:nvSpPr>
              <p:spPr>
                <a:xfrm>
                  <a:off x="6225309" y="5159158"/>
                  <a:ext cx="701964" cy="55418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cxnSp>
            <p:nvCxnSpPr>
              <p:cNvPr id="23" name="Straight Arrow Connector 22">
                <a:extLst>
                  <a:ext uri="{FF2B5EF4-FFF2-40B4-BE49-F238E27FC236}">
                    <a16:creationId xmlns:a16="http://schemas.microsoft.com/office/drawing/2014/main" id="{FEC4CBCD-38A6-0067-12C2-B39C4D10940A}"/>
                  </a:ext>
                </a:extLst>
              </p:cNvPr>
              <p:cNvCxnSpPr/>
              <p:nvPr/>
            </p:nvCxnSpPr>
            <p:spPr>
              <a:xfrm flipH="1">
                <a:off x="7591202" y="4878596"/>
                <a:ext cx="969818" cy="1394691"/>
              </a:xfrm>
              <a:prstGeom prst="straightConnector1">
                <a:avLst/>
              </a:prstGeom>
              <a:ln w="25400">
                <a:solidFill>
                  <a:schemeClr val="accent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Arrow Connector 24">
                <a:extLst>
                  <a:ext uri="{FF2B5EF4-FFF2-40B4-BE49-F238E27FC236}">
                    <a16:creationId xmlns:a16="http://schemas.microsoft.com/office/drawing/2014/main" id="{57EB6882-4026-93BE-8670-11BB47BFDE7A}"/>
                  </a:ext>
                </a:extLst>
              </p:cNvPr>
              <p:cNvCxnSpPr/>
              <p:nvPr/>
            </p:nvCxnSpPr>
            <p:spPr>
              <a:xfrm>
                <a:off x="9102502" y="4432653"/>
                <a:ext cx="838200" cy="1638300"/>
              </a:xfrm>
              <a:prstGeom prst="straightConnector1">
                <a:avLst/>
              </a:prstGeom>
              <a:ln w="2540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3DABF43A-5123-CAD9-1205-93C83F91A759}"/>
                  </a:ext>
                </a:extLst>
              </p:cNvPr>
              <p:cNvCxnSpPr/>
              <p:nvPr/>
            </p:nvCxnSpPr>
            <p:spPr>
              <a:xfrm>
                <a:off x="9550177" y="3480153"/>
                <a:ext cx="2009775" cy="2676525"/>
              </a:xfrm>
              <a:prstGeom prst="straightConnector1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E8B71C23-8356-6FA2-8F0D-81EFC358197A}"/>
                    </a:ext>
                  </a:extLst>
                </p:cNvPr>
                <p:cNvSpPr txBox="1"/>
                <p:nvPr/>
              </p:nvSpPr>
              <p:spPr>
                <a:xfrm>
                  <a:off x="7302277" y="6294646"/>
                  <a:ext cx="439910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r>
                          <a:rPr lang="en-US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                               </m:t>
                        </m:r>
                        <m:sSup>
                          <m:sSupPr>
                            <m:ctrlPr>
                              <a:rPr lang="en-US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                          </m:t>
                        </m:r>
                        <m:sSup>
                          <m:sSupPr>
                            <m:ctrlPr>
                              <a:rPr lang="en-US" b="0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E8B71C23-8356-6FA2-8F0D-81EFC358197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02277" y="6294646"/>
                  <a:ext cx="4399107" cy="36933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73574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48B205-8CB3-1E5A-1980-0E03970D597D}"/>
              </a:ext>
            </a:extLst>
          </p:cNvPr>
          <p:cNvSpPr txBox="1"/>
          <p:nvPr/>
        </p:nvSpPr>
        <p:spPr>
          <a:xfrm>
            <a:off x="163481" y="130525"/>
            <a:ext cx="662170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Net: Gradient Decent + Backprop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02F6CA1-4F58-B4B0-9025-9525612A5CBF}"/>
              </a:ext>
            </a:extLst>
          </p:cNvPr>
          <p:cNvGrpSpPr/>
          <p:nvPr/>
        </p:nvGrpSpPr>
        <p:grpSpPr>
          <a:xfrm>
            <a:off x="223583" y="932667"/>
            <a:ext cx="11749117" cy="443192"/>
            <a:chOff x="285865" y="1542488"/>
            <a:chExt cx="11749117" cy="4431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6F12B1A9-DFA3-9C8F-4094-E77D0CF92EE6}"/>
                    </a:ext>
                  </a:extLst>
                </p:cNvPr>
                <p:cNvSpPr txBox="1"/>
                <p:nvPr/>
              </p:nvSpPr>
              <p:spPr>
                <a:xfrm flipH="1">
                  <a:off x="285865" y="1570182"/>
                  <a:ext cx="6096463" cy="415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p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 ;  </m:t>
                        </m:r>
                        <m:sSup>
                          <m:sSupPr>
                            <m:ctrlP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  <m:d>
                          <m:dPr>
                            <m:ctrlP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100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p>
                                <m:r>
                                  <a:rPr lang="en-US" sz="2100" b="0" i="1" smtClean="0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sup>
                            </m:sSup>
                          </m:e>
                        </m:d>
                      </m:oMath>
                    </m:oMathPara>
                  </a14:m>
                  <a:endParaRPr lang="en-GB" sz="2100" dirty="0"/>
                </a:p>
              </p:txBody>
            </p:sp>
          </mc:Choice>
          <mc:Fallback xmlns="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6F12B1A9-DFA3-9C8F-4094-E77D0CF92EE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285865" y="1570182"/>
                  <a:ext cx="6096463" cy="415498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C867B1E-B204-24C0-91D2-C99AF63860DE}"/>
                </a:ext>
              </a:extLst>
            </p:cNvPr>
            <p:cNvSpPr txBox="1"/>
            <p:nvPr/>
          </p:nvSpPr>
          <p:spPr>
            <a:xfrm>
              <a:off x="5190837" y="1542488"/>
              <a:ext cx="684414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 dirty="0">
                  <a:latin typeface="Garamond" panose="02020404030301010803" pitchFamily="18" charset="0"/>
                </a:rPr>
                <a:t>  L designates the current layer; L-1 would be the previous layer. </a:t>
              </a:r>
              <a:endParaRPr lang="en-GB" sz="2100" dirty="0">
                <a:latin typeface="Garamond" panose="02020404030301010803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87C1DD2-A99B-0065-35AE-8F1433E3E77F}"/>
                  </a:ext>
                </a:extLst>
              </p:cNvPr>
              <p:cNvSpPr txBox="1"/>
              <p:nvPr/>
            </p:nvSpPr>
            <p:spPr>
              <a:xfrm>
                <a:off x="1481463" y="1821394"/>
                <a:ext cx="9458325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100" dirty="0">
                    <a:latin typeface="Garamond" panose="02020404030301010803" pitchFamily="18" charset="0"/>
                  </a:rPr>
                  <a:t>Let’s take one of the most commonly used cost (or loss) function: Mean Squared Loss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100" b="0" i="1" smtClean="0">
                          <a:latin typeface="Cambria Math" panose="02040503050406030204" pitchFamily="18" charset="0"/>
                        </a:rPr>
                        <m:t>∼</m:t>
                      </m:r>
                      <m:sSup>
                        <m:sSupPr>
                          <m:ctrlPr>
                            <a:rPr lang="en-US" sz="21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1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1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100" b="0" i="1" smtClean="0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sup>
                              </m:sSup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 −</m:t>
                              </m:r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e>
                        <m:sup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sz="2100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87C1DD2-A99B-0065-35AE-8F1433E3E7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1463" y="1821394"/>
                <a:ext cx="9458325" cy="738664"/>
              </a:xfrm>
              <a:prstGeom prst="rect">
                <a:avLst/>
              </a:prstGeom>
              <a:blipFill>
                <a:blip r:embed="rId3"/>
                <a:stretch>
                  <a:fillRect l="-773" t="-4959" b="-33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>
            <a:extLst>
              <a:ext uri="{FF2B5EF4-FFF2-40B4-BE49-F238E27FC236}">
                <a16:creationId xmlns:a16="http://schemas.microsoft.com/office/drawing/2014/main" id="{CD86D557-D370-E6B8-EE81-B60F3220668C}"/>
              </a:ext>
            </a:extLst>
          </p:cNvPr>
          <p:cNvGrpSpPr/>
          <p:nvPr/>
        </p:nvGrpSpPr>
        <p:grpSpPr>
          <a:xfrm>
            <a:off x="251576" y="3155570"/>
            <a:ext cx="3425073" cy="3454780"/>
            <a:chOff x="2842377" y="2401467"/>
            <a:chExt cx="3020290" cy="3154115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C4B9862-30AF-1910-4A99-22B6EBE77E4C}"/>
                </a:ext>
              </a:extLst>
            </p:cNvPr>
            <p:cNvCxnSpPr/>
            <p:nvPr/>
          </p:nvCxnSpPr>
          <p:spPr>
            <a:xfrm>
              <a:off x="3021749" y="2974109"/>
              <a:ext cx="905164" cy="7019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2E5F237-B09B-414C-C052-37C7CAED44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10183" y="2904836"/>
              <a:ext cx="152168" cy="7712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5542D7B-0143-B8A6-DB9E-897FE538FA2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87131" y="2974109"/>
              <a:ext cx="905164" cy="7019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508B4E3A-2E9B-B403-6593-CEC8D52E4EA6}"/>
                    </a:ext>
                  </a:extLst>
                </p:cNvPr>
                <p:cNvSpPr txBox="1"/>
                <p:nvPr/>
              </p:nvSpPr>
              <p:spPr>
                <a:xfrm>
                  <a:off x="2842377" y="2401467"/>
                  <a:ext cx="3020290" cy="415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1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sz="21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          </m:t>
                        </m:r>
                        <m:sSup>
                          <m:sSupPr>
                            <m:ctrlPr>
                              <a:rPr lang="en-US" sz="21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1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sz="21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                </m:t>
                        </m:r>
                        <m:sSup>
                          <m:sSupPr>
                            <m:ctrlPr>
                              <a:rPr lang="en-US" sz="21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1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</m:oMath>
                    </m:oMathPara>
                  </a14:m>
                  <a:endParaRPr lang="en-GB" sz="2100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508B4E3A-2E9B-B403-6593-CEC8D52E4EA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42377" y="2401467"/>
                  <a:ext cx="3020290" cy="415498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D63B1FD5-64FA-F46A-FAC7-D2D339F8E1AC}"/>
                    </a:ext>
                  </a:extLst>
                </p:cNvPr>
                <p:cNvSpPr txBox="1"/>
                <p:nvPr/>
              </p:nvSpPr>
              <p:spPr>
                <a:xfrm>
                  <a:off x="3879273" y="3791637"/>
                  <a:ext cx="461819" cy="415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p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</m:oMath>
                    </m:oMathPara>
                  </a14:m>
                  <a:endParaRPr lang="en-GB" sz="2100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D63B1FD5-64FA-F46A-FAC7-D2D339F8E1A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79273" y="3791637"/>
                  <a:ext cx="461819" cy="415498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F1F73C5-9815-9EAA-D562-81009121FEA6}"/>
                </a:ext>
              </a:extLst>
            </p:cNvPr>
            <p:cNvCxnSpPr/>
            <p:nvPr/>
          </p:nvCxnSpPr>
          <p:spPr>
            <a:xfrm>
              <a:off x="4091709" y="4160969"/>
              <a:ext cx="0" cy="9421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9336932B-C4F8-B922-644E-DC34FA772157}"/>
                    </a:ext>
                  </a:extLst>
                </p:cNvPr>
                <p:cNvSpPr txBox="1"/>
                <p:nvPr/>
              </p:nvSpPr>
              <p:spPr>
                <a:xfrm>
                  <a:off x="3926913" y="5140084"/>
                  <a:ext cx="461819" cy="415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100" b="0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 b="0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100" b="0" i="1" smtClean="0">
                                <a:solidFill>
                                  <a:schemeClr val="accent6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</m:oMath>
                    </m:oMathPara>
                  </a14:m>
                  <a:endParaRPr lang="en-GB" sz="210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9336932B-C4F8-B922-644E-DC34FA77215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26913" y="5140084"/>
                  <a:ext cx="461819" cy="415498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CB93028-1073-DB4F-4E4A-CF28F5EDA7F9}"/>
                  </a:ext>
                </a:extLst>
              </p:cNvPr>
              <p:cNvSpPr txBox="1"/>
              <p:nvPr/>
            </p:nvSpPr>
            <p:spPr>
              <a:xfrm>
                <a:off x="3981449" y="3105409"/>
                <a:ext cx="7515226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100" dirty="0">
                    <a:latin typeface="Garamond" panose="02020404030301010803" pitchFamily="18" charset="0"/>
                  </a:rPr>
                  <a:t>Let’s try to figure out how sensitive the cost is w.r.t the weights; </a:t>
                </a:r>
              </a:p>
              <a:p>
                <a:endParaRPr lang="en-US" sz="2100" dirty="0">
                  <a:latin typeface="Garamond" panose="02020404030301010803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1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1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100" dirty="0">
                    <a:latin typeface="Garamond" panose="02020404030301010803" pitchFamily="18" charset="0"/>
                  </a:rPr>
                  <a:t>is connected 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1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sup>
                    </m:sSup>
                  </m:oMath>
                </a14:m>
                <a:r>
                  <a:rPr lang="en-US" sz="2100" dirty="0">
                    <a:latin typeface="Garamond" panose="02020404030301010803" pitchFamily="18" charset="0"/>
                  </a:rPr>
                  <a:t>;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1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sup>
                    </m:sSup>
                  </m:oMath>
                </a14:m>
                <a:r>
                  <a:rPr lang="en-US" sz="2100" dirty="0">
                    <a:latin typeface="Garamond" panose="02020404030301010803" pitchFamily="18" charset="0"/>
                  </a:rPr>
                  <a:t> is connected 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1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sup>
                    </m:sSup>
                  </m:oMath>
                </a14:m>
                <a:r>
                  <a:rPr lang="en-US" sz="2100" dirty="0">
                    <a:latin typeface="Garamond" panose="02020404030301010803" pitchFamily="18" charset="0"/>
                  </a:rPr>
                  <a:t>;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1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sup>
                    </m:sSup>
                  </m:oMath>
                </a14:m>
                <a:r>
                  <a:rPr lang="en-US" sz="2100" dirty="0">
                    <a:latin typeface="Garamond" panose="02020404030301010803" pitchFamily="18" charset="0"/>
                  </a:rPr>
                  <a:t> is connected 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1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p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sup>
                    </m:sSup>
                  </m:oMath>
                </a14:m>
                <a:r>
                  <a:rPr lang="en-US" sz="2100" dirty="0">
                    <a:latin typeface="Garamond" panose="02020404030301010803" pitchFamily="18" charset="0"/>
                  </a:rPr>
                  <a:t> </a:t>
                </a:r>
                <a:endParaRPr lang="en-GB" sz="2100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CB93028-1073-DB4F-4E4A-CF28F5EDA7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1449" y="3105409"/>
                <a:ext cx="7515226" cy="1061829"/>
              </a:xfrm>
              <a:prstGeom prst="rect">
                <a:avLst/>
              </a:prstGeom>
              <a:blipFill>
                <a:blip r:embed="rId7"/>
                <a:stretch>
                  <a:fillRect l="-973" t="-3429" b="-1085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ADB6972-41E0-FEE2-31CD-2CFD0F9B034F}"/>
                  </a:ext>
                </a:extLst>
              </p:cNvPr>
              <p:cNvSpPr txBox="1"/>
              <p:nvPr/>
            </p:nvSpPr>
            <p:spPr>
              <a:xfrm>
                <a:off x="3924300" y="4857750"/>
                <a:ext cx="6915149" cy="741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1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num>
                        <m:den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21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p>
                              <m:r>
                                <a:rPr lang="en-US" sz="21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</m:den>
                      </m:f>
                      <m:r>
                        <a:rPr lang="en-US" sz="21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p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</m:num>
                        <m:den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210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p>
                              <m:r>
                                <a:rPr lang="en-US" sz="21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</m:den>
                      </m:f>
                      <m:r>
                        <a:rPr lang="en-US" sz="21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2100" b="0" i="1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100" b="0" i="1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</m:num>
                        <m:den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21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p>
                              <m:r>
                                <a:rPr lang="en-US" sz="21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</m:den>
                      </m:f>
                      <m:r>
                        <a:rPr lang="en-US" sz="21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𝐶</m:t>
                          </m:r>
                        </m:num>
                        <m:den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2100" i="1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100" i="1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sz="21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ADB6972-41E0-FEE2-31CD-2CFD0F9B03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4300" y="4857750"/>
                <a:ext cx="6915149" cy="74103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A1E78E24-89D6-4355-BE60-D7D43A4D3C47}"/>
              </a:ext>
            </a:extLst>
          </p:cNvPr>
          <p:cNvSpPr txBox="1"/>
          <p:nvPr/>
        </p:nvSpPr>
        <p:spPr>
          <a:xfrm>
            <a:off x="6696075" y="6078325"/>
            <a:ext cx="15430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Garamond" panose="02020404030301010803" pitchFamily="18" charset="0"/>
              </a:rPr>
              <a:t>Chain Rule</a:t>
            </a:r>
            <a:endParaRPr lang="en-GB" sz="21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86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8C0EF3-50E1-EEBB-5DC3-9F07C220E520}"/>
              </a:ext>
            </a:extLst>
          </p:cNvPr>
          <p:cNvSpPr txBox="1"/>
          <p:nvPr/>
        </p:nvSpPr>
        <p:spPr>
          <a:xfrm>
            <a:off x="163481" y="130525"/>
            <a:ext cx="662170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Net: Gradient Decent + Backprop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6F562F-BD23-22F7-97E8-F4330ABC0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322" y="743549"/>
            <a:ext cx="8495353" cy="6009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A53E09D-E389-A300-12A5-F376600B294F}"/>
              </a:ext>
            </a:extLst>
          </p:cNvPr>
          <p:cNvSpPr/>
          <p:nvPr/>
        </p:nvSpPr>
        <p:spPr>
          <a:xfrm>
            <a:off x="7981950" y="1895475"/>
            <a:ext cx="3200400" cy="388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464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ADB0C9F-86D4-1894-1B81-509C0830CB5F}"/>
              </a:ext>
            </a:extLst>
          </p:cNvPr>
          <p:cNvSpPr txBox="1"/>
          <p:nvPr/>
        </p:nvSpPr>
        <p:spPr>
          <a:xfrm>
            <a:off x="163481" y="130525"/>
            <a:ext cx="662170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Net: Gradient Decent + Backprop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C683E0D-9A15-8EC5-7A37-EAEA34968BB6}"/>
              </a:ext>
            </a:extLst>
          </p:cNvPr>
          <p:cNvGrpSpPr/>
          <p:nvPr/>
        </p:nvGrpSpPr>
        <p:grpSpPr>
          <a:xfrm>
            <a:off x="251576" y="932667"/>
            <a:ext cx="11749117" cy="1806247"/>
            <a:chOff x="251576" y="932667"/>
            <a:chExt cx="11749117" cy="1806247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0918C3D-B995-BF9F-4B00-201230DAEB0B}"/>
                </a:ext>
              </a:extLst>
            </p:cNvPr>
            <p:cNvGrpSpPr/>
            <p:nvPr/>
          </p:nvGrpSpPr>
          <p:grpSpPr>
            <a:xfrm>
              <a:off x="251576" y="932667"/>
              <a:ext cx="11749117" cy="443192"/>
              <a:chOff x="285865" y="1542488"/>
              <a:chExt cx="11749117" cy="443192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" name="TextBox 2">
                    <a:extLst>
                      <a:ext uri="{FF2B5EF4-FFF2-40B4-BE49-F238E27FC236}">
                        <a16:creationId xmlns:a16="http://schemas.microsoft.com/office/drawing/2014/main" id="{316680C0-A5AA-A787-56DB-CFC34FDE130F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285865" y="1570182"/>
                    <a:ext cx="6096463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p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sSup>
                            <m:sSupPr>
                              <m:ctrlP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p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 ;  </m:t>
                          </m:r>
                          <m:sSup>
                            <m:sSupPr>
                              <m:ctrlP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𝜎</m:t>
                          </m:r>
                          <m:d>
                            <m:dPr>
                              <m:ctrlP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1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100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p>
                                  <m:r>
                                    <a:rPr lang="en-US" sz="2100" b="0" i="1" smtClean="0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sup>
                              </m:sSup>
                            </m:e>
                          </m:d>
                        </m:oMath>
                      </m:oMathPara>
                    </a14:m>
                    <a:endParaRPr lang="en-GB" sz="2100" dirty="0"/>
                  </a:p>
                </p:txBody>
              </p:sp>
            </mc:Choice>
            <mc:Fallback xmlns="">
              <p:sp>
                <p:nvSpPr>
                  <p:cNvPr id="3" name="TextBox 2">
                    <a:extLst>
                      <a:ext uri="{FF2B5EF4-FFF2-40B4-BE49-F238E27FC236}">
                        <a16:creationId xmlns:a16="http://schemas.microsoft.com/office/drawing/2014/main" id="{316680C0-A5AA-A787-56DB-CFC34FDE130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flipH="1">
                    <a:off x="285865" y="1570182"/>
                    <a:ext cx="6096463" cy="41549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5B36005-421F-AD95-99B4-514AAB8BEDCA}"/>
                  </a:ext>
                </a:extLst>
              </p:cNvPr>
              <p:cNvSpPr txBox="1"/>
              <p:nvPr/>
            </p:nvSpPr>
            <p:spPr>
              <a:xfrm>
                <a:off x="5190837" y="1542488"/>
                <a:ext cx="6844145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100" dirty="0">
                    <a:latin typeface="Garamond" panose="02020404030301010803" pitchFamily="18" charset="0"/>
                  </a:rPr>
                  <a:t>  L designates the current layer; L-1 would be the previous layer. </a:t>
                </a:r>
                <a:endParaRPr lang="en-GB" sz="2100" dirty="0">
                  <a:latin typeface="Garamond" panose="02020404030301010803" pitchFamily="18" charset="0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35042058-7792-A7AC-9768-619BEA3D25E4}"/>
                    </a:ext>
                  </a:extLst>
                </p:cNvPr>
                <p:cNvSpPr txBox="1"/>
                <p:nvPr/>
              </p:nvSpPr>
              <p:spPr>
                <a:xfrm>
                  <a:off x="1695450" y="2000250"/>
                  <a:ext cx="9458325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100" dirty="0">
                      <a:latin typeface="Garamond" panose="02020404030301010803" pitchFamily="18" charset="0"/>
                    </a:rPr>
                    <a:t>Let’s take one of the most commonly used cost (or loss) function: Mean Squared Loss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∼</m:t>
                        </m:r>
                        <m:sSup>
                          <m:sSupPr>
                            <m:ctrlP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2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1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sz="2100" b="0" i="1" smtClean="0"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</m:sup>
                                </m:sSup>
                                <m:r>
                                  <a:rPr lang="en-US" sz="2100" b="0" i="1" smtClean="0">
                                    <a:latin typeface="Cambria Math" panose="02040503050406030204" pitchFamily="18" charset="0"/>
                                  </a:rPr>
                                  <m:t> −</m:t>
                                </m:r>
                                <m:r>
                                  <a:rPr lang="en-US" sz="21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d>
                          </m:e>
                          <m:sup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en-GB" sz="2100" dirty="0">
                    <a:latin typeface="Garamond" panose="02020404030301010803" pitchFamily="18" charset="0"/>
                  </a:endParaRPr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35042058-7792-A7AC-9768-619BEA3D25E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450" y="2000250"/>
                  <a:ext cx="9458325" cy="738664"/>
                </a:xfrm>
                <a:prstGeom prst="rect">
                  <a:avLst/>
                </a:prstGeom>
                <a:blipFill>
                  <a:blip r:embed="rId3"/>
                  <a:stretch>
                    <a:fillRect l="-773" t="-4959" b="-3306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634E40B-8FBE-A3F1-8F92-34A975DEF012}"/>
                  </a:ext>
                </a:extLst>
              </p:cNvPr>
              <p:cNvSpPr txBox="1"/>
              <p:nvPr/>
            </p:nvSpPr>
            <p:spPr>
              <a:xfrm>
                <a:off x="2000250" y="3231447"/>
                <a:ext cx="9153525" cy="741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1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num>
                        <m:den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21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p>
                              <m:r>
                                <a:rPr lang="en-US" sz="21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</m:den>
                      </m:f>
                      <m:r>
                        <a:rPr lang="en-US" sz="21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p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</m:num>
                        <m:den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210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p>
                              <m:r>
                                <a:rPr lang="en-US" sz="21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</m:den>
                      </m:f>
                      <m:r>
                        <a:rPr lang="en-US" sz="21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2100" b="0" i="1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100" b="0" i="1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</m:num>
                        <m:den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21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p>
                              <m:r>
                                <a:rPr lang="en-US" sz="21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</m:den>
                      </m:f>
                      <m:r>
                        <a:rPr lang="en-US" sz="21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𝐶</m:t>
                          </m:r>
                        </m:num>
                        <m:den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2100" i="1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100" i="1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</m:den>
                      </m:f>
                      <m:r>
                        <a:rPr lang="en-US" sz="21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1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sz="2100" b="0" i="1" smtClean="0">
                          <a:latin typeface="Cambria Math" panose="02040503050406030204" pitchFamily="18" charset="0"/>
                        </a:rPr>
                        <m:t>× </m:t>
                      </m:r>
                      <m:sSup>
                        <m:sSupPr>
                          <m:ctrlPr>
                            <a:rPr lang="en-US" sz="21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p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1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p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</m:e>
                      </m:d>
                      <m:r>
                        <a:rPr lang="en-US" sz="2100" b="0" i="1" smtClean="0">
                          <a:latin typeface="Cambria Math" panose="02040503050406030204" pitchFamily="18" charset="0"/>
                        </a:rPr>
                        <m:t>×2 </m:t>
                      </m:r>
                      <m:d>
                        <m:dPr>
                          <m:ctrlPr>
                            <a:rPr lang="en-US" sz="21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 −</m:t>
                          </m:r>
                          <m:r>
                            <a:rPr lang="en-US" sz="21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lang="en-GB" sz="21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634E40B-8FBE-A3F1-8F92-34A975DEF0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0250" y="3231447"/>
                <a:ext cx="9153525" cy="74103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FD2744C-0BEE-4D85-067A-B2005271F8E6}"/>
                  </a:ext>
                </a:extLst>
              </p:cNvPr>
              <p:cNvSpPr txBox="1"/>
              <p:nvPr/>
            </p:nvSpPr>
            <p:spPr>
              <a:xfrm>
                <a:off x="2650028" y="4346892"/>
                <a:ext cx="7853968" cy="5674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100" dirty="0">
                    <a:latin typeface="Garamond" panose="02020404030301010803" pitchFamily="18" charset="0"/>
                  </a:rPr>
                  <a:t>For all the training samples, we take an average: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1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𝜕</m:t>
                        </m:r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𝜕</m:t>
                        </m:r>
                        <m:sSup>
                          <m:sSupPr>
                            <m:ctrlP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sz="21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p>
                      </m:den>
                    </m:f>
                    <m:r>
                      <a:rPr lang="en-US" sz="21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1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en-US" sz="2100" b="0" i="1" smtClean="0">
                        <a:latin typeface="Cambria Math" panose="02040503050406030204" pitchFamily="18" charset="0"/>
                      </a:rPr>
                      <m:t> </m:t>
                    </m:r>
                    <m:nary>
                      <m:naryPr>
                        <m:chr m:val="∑"/>
                        <m:limLoc m:val="subSup"/>
                        <m:ctrlPr>
                          <a:rPr lang="en-US" sz="21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sz="21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100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21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1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f>
                          <m:fPr>
                            <m:ctrlPr>
                              <a:rPr lang="en-US" sz="21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100" i="1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b>
                              <m:sSubPr>
                                <m:ctrlPr>
                                  <a:rPr lang="en-US" sz="21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100" i="1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2100" i="1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2100" i="1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p>
                              <m:sSupPr>
                                <m:ctrlPr>
                                  <a:rPr lang="en-US" sz="21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100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p>
                                <m:r>
                                  <a:rPr lang="en-US" sz="2100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sup>
                            </m:sSup>
                          </m:den>
                        </m:f>
                      </m:e>
                    </m:nary>
                  </m:oMath>
                </a14:m>
                <a:endParaRPr lang="en-GB" sz="2100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FD2744C-0BEE-4D85-067A-B2005271F8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0028" y="4346892"/>
                <a:ext cx="7853968" cy="567463"/>
              </a:xfrm>
              <a:prstGeom prst="rect">
                <a:avLst/>
              </a:prstGeom>
              <a:blipFill>
                <a:blip r:embed="rId5"/>
                <a:stretch>
                  <a:fillRect l="-932" b="-1075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F5A68A3-1017-6B2B-EED9-24EBC98368A1}"/>
                  </a:ext>
                </a:extLst>
              </p:cNvPr>
              <p:cNvSpPr txBox="1"/>
              <p:nvPr/>
            </p:nvSpPr>
            <p:spPr>
              <a:xfrm>
                <a:off x="2000250" y="5338826"/>
                <a:ext cx="9763125" cy="11730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We can proceed to do the same for biases (current layer) and activations (from previous layer)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&amp; 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−1 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F5A68A3-1017-6B2B-EED9-24EBC98368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0250" y="5338826"/>
                <a:ext cx="9763125" cy="1173013"/>
              </a:xfrm>
              <a:prstGeom prst="rect">
                <a:avLst/>
              </a:prstGeom>
              <a:blipFill>
                <a:blip r:embed="rId6"/>
                <a:stretch>
                  <a:fillRect l="-499" t="-312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043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2C81CA-1D0D-9D9E-3443-D735A065DF46}"/>
              </a:ext>
            </a:extLst>
          </p:cNvPr>
          <p:cNvSpPr txBox="1"/>
          <p:nvPr/>
        </p:nvSpPr>
        <p:spPr>
          <a:xfrm>
            <a:off x="7800975" y="6397109"/>
            <a:ext cx="42576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latin typeface="Garamond" panose="02020404030301010803" pitchFamily="18" charset="0"/>
              </a:rPr>
              <a:t>Ref: https://github.com/logancyang/loss-landscape-anim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495E4F-987E-94BB-B677-64963F244F3F}"/>
              </a:ext>
            </a:extLst>
          </p:cNvPr>
          <p:cNvSpPr txBox="1"/>
          <p:nvPr/>
        </p:nvSpPr>
        <p:spPr>
          <a:xfrm>
            <a:off x="163481" y="130525"/>
            <a:ext cx="828519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Training a Neural Net: Gradient Decent: Loss Landscape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3C0761-5C5E-B495-CE79-27E27B2E83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822325"/>
            <a:ext cx="7820025" cy="5213350"/>
          </a:xfrm>
          <a:prstGeom prst="rect">
            <a:avLst/>
          </a:prstGeom>
          <a:ln>
            <a:noFill/>
          </a:ln>
          <a:effectLst>
            <a:outerShdw blurRad="292100" dist="444500" dir="2700000" algn="tl" rotWithShape="0">
              <a:schemeClr val="accent2">
                <a:lumMod val="60000"/>
                <a:lumOff val="40000"/>
                <a:alpha val="65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445017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3739E1-3115-3E6D-A8E8-A41E9F59C16D}"/>
              </a:ext>
            </a:extLst>
          </p:cNvPr>
          <p:cNvSpPr txBox="1"/>
          <p:nvPr/>
        </p:nvSpPr>
        <p:spPr>
          <a:xfrm flipH="1">
            <a:off x="236219" y="266700"/>
            <a:ext cx="447865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Garamond" panose="02020404030301010803" pitchFamily="18" charset="0"/>
              </a:rPr>
              <a:t>What Have We Learned So Far?</a:t>
            </a:r>
            <a:endParaRPr lang="en-GB" sz="2300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82CA5A-EA05-9E41-A98A-CB771D591C73}"/>
              </a:ext>
            </a:extLst>
          </p:cNvPr>
          <p:cNvSpPr txBox="1"/>
          <p:nvPr/>
        </p:nvSpPr>
        <p:spPr>
          <a:xfrm>
            <a:off x="252412" y="1276350"/>
            <a:ext cx="116871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Garamond" panose="02020404030301010803" pitchFamily="18" charset="0"/>
              </a:rPr>
              <a:t>The general terminologies in Deep Neural Net and their meanings: Nodes, Layers, Cost or Loss Function </a:t>
            </a:r>
            <a:r>
              <a:rPr lang="en-US" sz="2000" dirty="0" err="1">
                <a:latin typeface="Garamond" panose="02020404030301010803" pitchFamily="18" charset="0"/>
              </a:rPr>
              <a:t>etc</a:t>
            </a:r>
            <a:r>
              <a:rPr lang="en-US" sz="2000" dirty="0">
                <a:latin typeface="Garamond" panose="02020404030301010803" pitchFamily="18" charset="0"/>
              </a:rPr>
              <a:t>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Garamond" panose="02020404030301010803" pitchFamily="18" charset="0"/>
              </a:rPr>
              <a:t>To Learn to think of an image as a data structure; Specially like matrices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Garamond" panose="02020404030301010803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Garamond" panose="02020404030301010803" pitchFamily="18" charset="0"/>
              </a:rPr>
              <a:t>Test these understandings hands 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Garamond" panose="02020404030301010803" pitchFamily="18" charset="0"/>
              </a:rPr>
              <a:t>Learn and build a fully connected Deep Neural Network using TensorFlow in google cloud.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Garamond" panose="02020404030301010803" pitchFamily="18" charset="0"/>
              </a:rPr>
              <a:t>What actually training a network (or an algorithm) means?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Garamond" panose="02020404030301010803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Garamond" panose="02020404030301010803" pitchFamily="18" charset="0"/>
              </a:rPr>
              <a:t>Fundamental principles behind training the network; Gradient Descent and Backpropagation.   </a:t>
            </a:r>
            <a:endParaRPr lang="en-GB" sz="2000" dirty="0">
              <a:latin typeface="Garamond" panose="02020404030301010803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38047F-380B-D16A-5F59-55B4B99E649F}"/>
              </a:ext>
            </a:extLst>
          </p:cNvPr>
          <p:cNvSpPr txBox="1"/>
          <p:nvPr/>
        </p:nvSpPr>
        <p:spPr>
          <a:xfrm>
            <a:off x="395287" y="5781675"/>
            <a:ext cx="108823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solidFill>
                  <a:schemeClr val="accent2">
                    <a:lumMod val="75000"/>
                  </a:schemeClr>
                </a:solidFill>
                <a:latin typeface="Garamond" panose="02020404030301010803" pitchFamily="18" charset="0"/>
              </a:rPr>
              <a:t>At this point finally we can finish the unfinished job! Train our network and check some predictions</a:t>
            </a:r>
            <a:endParaRPr lang="en-GB" sz="2100" dirty="0">
              <a:solidFill>
                <a:schemeClr val="accent2">
                  <a:lumMod val="75000"/>
                </a:schemeClr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30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39E747-BDA1-00EA-7EA3-16F979888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07" y="339295"/>
            <a:ext cx="9266218" cy="6179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5F8B9E0-E73B-82DB-C70B-0A7B18D23ADE}"/>
              </a:ext>
            </a:extLst>
          </p:cNvPr>
          <p:cNvSpPr txBox="1"/>
          <p:nvPr/>
        </p:nvSpPr>
        <p:spPr>
          <a:xfrm>
            <a:off x="1570207" y="2322127"/>
            <a:ext cx="439889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7030A0"/>
                </a:solidFill>
                <a:latin typeface="Garamond" panose="02020404030301010803" pitchFamily="18" charset="0"/>
              </a:rPr>
              <a:t> Let’s try another hands on session!!</a:t>
            </a:r>
          </a:p>
        </p:txBody>
      </p:sp>
    </p:spTree>
    <p:extLst>
      <p:ext uri="{BB962C8B-B14F-4D97-AF65-F5344CB8AC3E}">
        <p14:creationId xmlns:p14="http://schemas.microsoft.com/office/powerpoint/2010/main" val="84864930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883D50-7616-E63D-05CA-9F07EA8EE1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108" y="1487001"/>
            <a:ext cx="7087709" cy="4027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3822106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A9FBA0-8495-A6E5-625A-B7595869E4FF}"/>
              </a:ext>
            </a:extLst>
          </p:cNvPr>
          <p:cNvSpPr txBox="1"/>
          <p:nvPr/>
        </p:nvSpPr>
        <p:spPr>
          <a:xfrm>
            <a:off x="166255" y="138545"/>
            <a:ext cx="90424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Garamond" panose="02020404030301010803" pitchFamily="18" charset="0"/>
              </a:rPr>
              <a:t>From Fully Connected (FCN) to Convolutional Neural Network (CNN):  </a:t>
            </a:r>
            <a:endParaRPr lang="en-GB" sz="2300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298248-68A8-26BF-89C3-C3CA174AF305}"/>
              </a:ext>
            </a:extLst>
          </p:cNvPr>
          <p:cNvSpPr txBox="1"/>
          <p:nvPr/>
        </p:nvSpPr>
        <p:spPr>
          <a:xfrm>
            <a:off x="692727" y="1394691"/>
            <a:ext cx="102431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>
                <a:latin typeface="Garamond" panose="02020404030301010803" pitchFamily="18" charset="0"/>
              </a:rPr>
              <a:t>As the image sizes get bigger, FCN becomes extremely parameter heavy!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100" dirty="0">
              <a:latin typeface="Garamond" panose="02020404030301010803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100" dirty="0">
                <a:latin typeface="Garamond" panose="02020404030301010803" pitchFamily="18" charset="0"/>
              </a:rPr>
              <a:t>For example:  MNIST data and your network: Image size (28, 28); 32 nodes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2100" dirty="0">
              <a:latin typeface="Garamond" panose="02020404030301010803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100" dirty="0">
                <a:latin typeface="Garamond" panose="02020404030301010803" pitchFamily="18" charset="0"/>
              </a:rPr>
              <a:t>Total parameter: ~ 25K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2100" dirty="0">
              <a:latin typeface="Garamond" panose="02020404030301010803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100" dirty="0">
                <a:latin typeface="Garamond" panose="02020404030301010803" pitchFamily="18" charset="0"/>
              </a:rPr>
              <a:t>Let’s take a bit more realistic example: Say we have RGB image: (100, 100, 3); Consider a network with 64 neurons in 1</a:t>
            </a:r>
            <a:r>
              <a:rPr lang="en-US" sz="2100" baseline="30000" dirty="0">
                <a:latin typeface="Garamond" panose="02020404030301010803" pitchFamily="18" charset="0"/>
              </a:rPr>
              <a:t>st</a:t>
            </a:r>
            <a:r>
              <a:rPr lang="en-US" sz="2100" dirty="0">
                <a:latin typeface="Garamond" panose="02020404030301010803" pitchFamily="18" charset="0"/>
              </a:rPr>
              <a:t> layer.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100" dirty="0">
              <a:latin typeface="Garamond" panose="02020404030301010803" pitchFamily="18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100" dirty="0">
                <a:latin typeface="Garamond" panose="02020404030301010803" pitchFamily="18" charset="0"/>
              </a:rPr>
              <a:t>Total parameter: ~ 2M 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>
                <a:latin typeface="Garamond" panose="02020404030301010803" pitchFamily="18" charset="0"/>
              </a:rPr>
              <a:t>Can we divide the image into many sub images? The way we perceive an image! </a:t>
            </a:r>
            <a:endParaRPr lang="en-GB" sz="21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95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56A02E-CB2F-98A9-C22F-65A2D57815A8}"/>
              </a:ext>
            </a:extLst>
          </p:cNvPr>
          <p:cNvSpPr txBox="1"/>
          <p:nvPr/>
        </p:nvSpPr>
        <p:spPr>
          <a:xfrm>
            <a:off x="166255" y="91892"/>
            <a:ext cx="90424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Garamond" panose="02020404030301010803" pitchFamily="18" charset="0"/>
              </a:rPr>
              <a:t>From Fully Connected (FCN) to Convolutional Neural Network (CNN):  </a:t>
            </a:r>
            <a:endParaRPr lang="en-GB" sz="2300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CBDFB2-CE38-649F-4F29-CEF564555108}"/>
              </a:ext>
            </a:extLst>
          </p:cNvPr>
          <p:cNvSpPr txBox="1"/>
          <p:nvPr/>
        </p:nvSpPr>
        <p:spPr>
          <a:xfrm>
            <a:off x="517236" y="2090172"/>
            <a:ext cx="9448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>
                <a:latin typeface="Garamond" panose="02020404030301010803" pitchFamily="18" charset="0"/>
              </a:rPr>
              <a:t>Very deep dive into convolution and CNN have already been done in this school.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100" dirty="0">
              <a:latin typeface="Garamond" panose="02020404030301010803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100" dirty="0">
                <a:latin typeface="Garamond" panose="02020404030301010803" pitchFamily="18" charset="0"/>
              </a:rPr>
              <a:t>Check: Computer Vision &amp; Machine Learning in Industry 4.0: Use Case; Dr. Laura Fernandez Robles. Tuesday Session 1100-1200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100" dirty="0">
              <a:latin typeface="Garamond" panose="02020404030301010803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1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>
                <a:latin typeface="Garamond" panose="02020404030301010803" pitchFamily="18" charset="0"/>
              </a:rPr>
              <a:t>We will go through a quick overview! </a:t>
            </a:r>
            <a:endParaRPr lang="en-GB" sz="21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41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B281D4-313D-A8AA-7FB3-579762DAFA94}"/>
              </a:ext>
            </a:extLst>
          </p:cNvPr>
          <p:cNvSpPr txBox="1"/>
          <p:nvPr/>
        </p:nvSpPr>
        <p:spPr>
          <a:xfrm flipH="1">
            <a:off x="217996" y="66260"/>
            <a:ext cx="26709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200" dirty="0">
                <a:solidFill>
                  <a:srgbClr val="FF0000"/>
                </a:solidFill>
                <a:latin typeface="Garamond" panose="02020404030301010803" pitchFamily="18" charset="0"/>
              </a:rPr>
              <a:t>Meanwhile…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D56EDC-A8D1-04CA-DA41-7BE2CAC97A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21" y="1555001"/>
            <a:ext cx="10702767" cy="4090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33057DD-1DAF-4996-AF90-0429233325E9}"/>
              </a:ext>
            </a:extLst>
          </p:cNvPr>
          <p:cNvSpPr txBox="1"/>
          <p:nvPr/>
        </p:nvSpPr>
        <p:spPr>
          <a:xfrm>
            <a:off x="5736101" y="6223168"/>
            <a:ext cx="609834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AU" sz="1600" i="0" dirty="0" err="1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MusicLM</a:t>
            </a:r>
            <a:r>
              <a:rPr lang="en-AU" sz="16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: Generating Music From Text; Google [</a:t>
            </a:r>
            <a:r>
              <a:rPr lang="en-AU" sz="1600" i="0" dirty="0" err="1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arXiv</a:t>
            </a:r>
            <a:r>
              <a:rPr lang="en-AU" sz="16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: 2301.11325]</a:t>
            </a:r>
          </a:p>
        </p:txBody>
      </p:sp>
    </p:spTree>
    <p:extLst>
      <p:ext uri="{BB962C8B-B14F-4D97-AF65-F5344CB8AC3E}">
        <p14:creationId xmlns:p14="http://schemas.microsoft.com/office/powerpoint/2010/main" val="86854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9DC258-4543-7208-CA1F-A4FBE20D54E6}"/>
              </a:ext>
            </a:extLst>
          </p:cNvPr>
          <p:cNvSpPr txBox="1"/>
          <p:nvPr/>
        </p:nvSpPr>
        <p:spPr>
          <a:xfrm>
            <a:off x="166255" y="45239"/>
            <a:ext cx="275422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Garamond" panose="02020404030301010803" pitchFamily="18" charset="0"/>
              </a:rPr>
              <a:t>Convolution:  </a:t>
            </a:r>
            <a:endParaRPr lang="en-GB" sz="2300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9ABBB9D-D9E3-EB6E-FF3E-863166DC7A6F}"/>
                  </a:ext>
                </a:extLst>
              </p:cNvPr>
              <p:cNvSpPr txBox="1"/>
              <p:nvPr/>
            </p:nvSpPr>
            <p:spPr>
              <a:xfrm>
                <a:off x="166255" y="2693317"/>
                <a:ext cx="4786604" cy="14713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100" dirty="0">
                    <a:latin typeface="Garamond" panose="02020404030301010803" pitchFamily="18" charset="0"/>
                  </a:rPr>
                  <a:t>Mathematical definition of convolution in signal processing:</a:t>
                </a:r>
              </a:p>
              <a:p>
                <a:pPr algn="ctr"/>
                <a:endParaRPr lang="en-GB" sz="2100" dirty="0">
                  <a:latin typeface="Garamond" panose="02020404030301010803" pitchFamily="18" charset="0"/>
                </a:endParaRPr>
              </a:p>
              <a:p>
                <a:pPr algn="ctr"/>
                <a:r>
                  <a:rPr lang="en-GB" sz="2100" dirty="0">
                    <a:latin typeface="Garamond" panose="02020404030301010803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21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1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GB" sz="21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GB" sz="21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</m:d>
                    <m:d>
                      <m:dPr>
                        <m:ctrlPr>
                          <a:rPr lang="en-GB" sz="21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1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2100" b="0" i="1" smtClean="0">
                        <a:latin typeface="Cambria Math" panose="02040503050406030204" pitchFamily="18" charset="0"/>
                      </a:rPr>
                      <m:t>= </m:t>
                    </m:r>
                    <m:nary>
                      <m:naryPr>
                        <m:limLoc m:val="undOvr"/>
                        <m:ctrlPr>
                          <a:rPr lang="en-GB" sz="21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4"/>
                          </m:rPr>
                          <a:rPr lang="en-GB" sz="21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21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GB" sz="21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GB" sz="21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GB" sz="21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2100" b="0" i="1" smtClean="0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d>
                        <m:r>
                          <a:rPr lang="en-GB" sz="21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sz="21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d>
                          <m:dPr>
                            <m:ctrlPr>
                              <a:rPr lang="en-GB" sz="21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21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GB" sz="21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GB" sz="2100" b="0" i="1" smtClean="0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d>
                        <m:r>
                          <a:rPr lang="en-GB" sz="21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sz="21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GB" sz="2100" b="0" i="1" smtClean="0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</m:nary>
                  </m:oMath>
                </a14:m>
                <a:endParaRPr lang="en-GB" sz="2100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9ABBB9D-D9E3-EB6E-FF3E-863166DC7A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55" y="2693317"/>
                <a:ext cx="4786604" cy="1471365"/>
              </a:xfrm>
              <a:prstGeom prst="rect">
                <a:avLst/>
              </a:prstGeom>
              <a:blipFill>
                <a:blip r:embed="rId2"/>
                <a:stretch>
                  <a:fillRect t="-2490" r="-255" b="-630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 descr="A screenshot of a black background&#10;&#10;Description automatically generated">
            <a:extLst>
              <a:ext uri="{FF2B5EF4-FFF2-40B4-BE49-F238E27FC236}">
                <a16:creationId xmlns:a16="http://schemas.microsoft.com/office/drawing/2014/main" id="{EA87632E-17AD-1EEC-1C4C-14799C3568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704" y="268377"/>
            <a:ext cx="5385585" cy="6092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38CF4D-FA19-277C-1AEE-28119336DF13}"/>
              </a:ext>
            </a:extLst>
          </p:cNvPr>
          <p:cNvSpPr txBox="1"/>
          <p:nvPr/>
        </p:nvSpPr>
        <p:spPr>
          <a:xfrm>
            <a:off x="245565" y="5215812"/>
            <a:ext cx="525016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Garamond" panose="02020404030301010803" pitchFamily="18" charset="0"/>
              </a:rPr>
              <a:t>Taking product of two functions at a particular point and sum up all these products at various points </a:t>
            </a:r>
          </a:p>
        </p:txBody>
      </p:sp>
    </p:spTree>
    <p:extLst>
      <p:ext uri="{BB962C8B-B14F-4D97-AF65-F5344CB8AC3E}">
        <p14:creationId xmlns:p14="http://schemas.microsoft.com/office/powerpoint/2010/main" val="229998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605F5B-670C-FE04-E1B8-4430F126BB9D}"/>
              </a:ext>
            </a:extLst>
          </p:cNvPr>
          <p:cNvSpPr txBox="1"/>
          <p:nvPr/>
        </p:nvSpPr>
        <p:spPr>
          <a:xfrm>
            <a:off x="166255" y="-1414"/>
            <a:ext cx="786740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Garamond" panose="02020404030301010803" pitchFamily="18" charset="0"/>
              </a:rPr>
              <a:t>Convolution: Discrete Cases (Images and Matrix Multiplication) </a:t>
            </a:r>
            <a:endParaRPr lang="en-GB" sz="2300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72EDC1-1E31-8009-0DC3-A0FA8B60B6E5}"/>
              </a:ext>
            </a:extLst>
          </p:cNvPr>
          <p:cNvSpPr txBox="1"/>
          <p:nvPr/>
        </p:nvSpPr>
        <p:spPr>
          <a:xfrm>
            <a:off x="354563" y="2251754"/>
            <a:ext cx="2957804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Garamond" panose="02020404030301010803" pitchFamily="18" charset="0"/>
              </a:rPr>
              <a:t>Instead of 2D arrays, </a:t>
            </a:r>
          </a:p>
          <a:p>
            <a:endParaRPr lang="en-GB" sz="2100" dirty="0">
              <a:latin typeface="Garamond" panose="02020404030301010803" pitchFamily="18" charset="0"/>
            </a:endParaRPr>
          </a:p>
          <a:p>
            <a:r>
              <a:rPr lang="en-GB" sz="2100" dirty="0">
                <a:latin typeface="Garamond" panose="02020404030301010803" pitchFamily="18" charset="0"/>
              </a:rPr>
              <a:t>let’s just take a simple example of convolution of 1D arrays-</a:t>
            </a:r>
          </a:p>
          <a:p>
            <a:endParaRPr lang="en-GB" sz="2100" dirty="0">
              <a:latin typeface="Garamond" panose="02020404030301010803" pitchFamily="18" charset="0"/>
            </a:endParaRPr>
          </a:p>
          <a:p>
            <a:r>
              <a:rPr lang="en-GB" sz="2100" dirty="0">
                <a:latin typeface="Garamond" panose="02020404030301010803" pitchFamily="18" charset="0"/>
              </a:rPr>
              <a:t>(1, 2, 3) * (4, 5, 6)</a:t>
            </a:r>
          </a:p>
        </p:txBody>
      </p:sp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E583B7B-827D-B53B-65D3-78458D6F1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30" y="5196470"/>
            <a:ext cx="7017861" cy="150591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6896A8F-EE33-4301-B6EC-F652CC44F6AA}"/>
              </a:ext>
            </a:extLst>
          </p:cNvPr>
          <p:cNvGrpSpPr/>
          <p:nvPr/>
        </p:nvGrpSpPr>
        <p:grpSpPr>
          <a:xfrm>
            <a:off x="4193723" y="1044540"/>
            <a:ext cx="7773178" cy="4379887"/>
            <a:chOff x="4147068" y="1623040"/>
            <a:chExt cx="7773178" cy="4379887"/>
          </a:xfrm>
        </p:grpSpPr>
        <p:pic>
          <p:nvPicPr>
            <p:cNvPr id="4" name="Picture 3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4D5F5780-1310-7D24-44C7-321CE53FB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7068" y="1623040"/>
              <a:ext cx="7773178" cy="4379887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1B76A0C-B261-CD55-B665-829A20CBB6DA}"/>
                </a:ext>
              </a:extLst>
            </p:cNvPr>
            <p:cNvSpPr/>
            <p:nvPr/>
          </p:nvSpPr>
          <p:spPr>
            <a:xfrm>
              <a:off x="10412962" y="5654351"/>
              <a:ext cx="1479291" cy="33924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01725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7D5A53C-D388-74C3-F3A2-DD57695EF4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742" y="566161"/>
            <a:ext cx="9097348" cy="60648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DB50C5-383C-8A07-F40E-74765751FA07}"/>
              </a:ext>
            </a:extLst>
          </p:cNvPr>
          <p:cNvSpPr txBox="1"/>
          <p:nvPr/>
        </p:nvSpPr>
        <p:spPr>
          <a:xfrm>
            <a:off x="166255" y="26581"/>
            <a:ext cx="786740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Garamond" panose="02020404030301010803" pitchFamily="18" charset="0"/>
              </a:rPr>
              <a:t>Convolution: Discrete Cases (Images and Matrix Multiplication) </a:t>
            </a:r>
            <a:endParaRPr lang="en-GB" sz="2300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B2E39B-7528-59FB-23E8-C534130C18DA}"/>
              </a:ext>
            </a:extLst>
          </p:cNvPr>
          <p:cNvSpPr txBox="1"/>
          <p:nvPr/>
        </p:nvSpPr>
        <p:spPr>
          <a:xfrm>
            <a:off x="307910" y="2696547"/>
            <a:ext cx="2407298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Garamond" panose="02020404030301010803" pitchFamily="18" charset="0"/>
              </a:rPr>
              <a:t>Matrix multiplication is linear. </a:t>
            </a:r>
          </a:p>
          <a:p>
            <a:endParaRPr lang="en-GB" sz="2100" dirty="0">
              <a:latin typeface="Garamond" panose="02020404030301010803" pitchFamily="18" charset="0"/>
            </a:endParaRPr>
          </a:p>
          <a:p>
            <a:r>
              <a:rPr lang="en-GB" sz="2100" dirty="0">
                <a:latin typeface="Garamond" panose="02020404030301010803" pitchFamily="18" charset="0"/>
              </a:rPr>
              <a:t>So for non-linearity we again have to use an activation function.</a:t>
            </a:r>
          </a:p>
        </p:txBody>
      </p:sp>
    </p:spTree>
    <p:extLst>
      <p:ext uri="{BB962C8B-B14F-4D97-AF65-F5344CB8AC3E}">
        <p14:creationId xmlns:p14="http://schemas.microsoft.com/office/powerpoint/2010/main" val="147344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og with numbers and letters&#10;&#10;Description automatically generated">
            <a:extLst>
              <a:ext uri="{FF2B5EF4-FFF2-40B4-BE49-F238E27FC236}">
                <a16:creationId xmlns:a16="http://schemas.microsoft.com/office/drawing/2014/main" id="{B4A355F5-86CD-0509-E465-4E486A3E5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18" y="746473"/>
            <a:ext cx="9121930" cy="4823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5A1E69-A16D-B268-0360-82B32F49B13F}"/>
              </a:ext>
            </a:extLst>
          </p:cNvPr>
          <p:cNvSpPr txBox="1"/>
          <p:nvPr/>
        </p:nvSpPr>
        <p:spPr>
          <a:xfrm flipH="1">
            <a:off x="5345506" y="6232849"/>
            <a:ext cx="6261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Garamond" panose="02020404030301010803" pitchFamily="18" charset="0"/>
              </a:rPr>
              <a:t>Credit: Computer Vision &amp; Machine Learning in Industry 4.0; Laura Fernandez Robles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265362-91D9-4E8A-C3E2-852E71738D21}"/>
              </a:ext>
            </a:extLst>
          </p:cNvPr>
          <p:cNvSpPr txBox="1"/>
          <p:nvPr/>
        </p:nvSpPr>
        <p:spPr>
          <a:xfrm>
            <a:off x="156924" y="54576"/>
            <a:ext cx="786740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Garamond" panose="02020404030301010803" pitchFamily="18" charset="0"/>
              </a:rPr>
              <a:t>Convolution: Discrete Cases (Images and Matrix Multiplication) </a:t>
            </a:r>
            <a:endParaRPr lang="en-GB" sz="2300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54860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8B5768-838B-6675-339B-ABA776D712E7}"/>
              </a:ext>
            </a:extLst>
          </p:cNvPr>
          <p:cNvSpPr txBox="1"/>
          <p:nvPr/>
        </p:nvSpPr>
        <p:spPr>
          <a:xfrm>
            <a:off x="138262" y="110564"/>
            <a:ext cx="424712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Garamond" panose="02020404030301010803" pitchFamily="18" charset="0"/>
              </a:rPr>
              <a:t>Deep Convolutional Neural Net: </a:t>
            </a:r>
            <a:endParaRPr lang="en-GB" sz="2300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pic>
        <p:nvPicPr>
          <p:cNvPr id="4" name="Picture 3" descr="A diagram of a diagram of a diagram&#10;&#10;Description automatically generated">
            <a:extLst>
              <a:ext uri="{FF2B5EF4-FFF2-40B4-BE49-F238E27FC236}">
                <a16:creationId xmlns:a16="http://schemas.microsoft.com/office/drawing/2014/main" id="{B43B3333-5FB8-7774-786A-5770842DB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39" y="2141137"/>
            <a:ext cx="11781842" cy="3625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249647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llage of images of a cat&#10;&#10;Description automatically generated">
            <a:extLst>
              <a:ext uri="{FF2B5EF4-FFF2-40B4-BE49-F238E27FC236}">
                <a16:creationId xmlns:a16="http://schemas.microsoft.com/office/drawing/2014/main" id="{1C7F01C2-DB0A-F69A-BC60-A44CF7E093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38" y="490850"/>
            <a:ext cx="9853127" cy="616268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4B41916-C4A8-65E5-989B-5D67A6631145}"/>
              </a:ext>
            </a:extLst>
          </p:cNvPr>
          <p:cNvSpPr txBox="1"/>
          <p:nvPr/>
        </p:nvSpPr>
        <p:spPr>
          <a:xfrm>
            <a:off x="156924" y="26585"/>
            <a:ext cx="786740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Garamond" panose="02020404030301010803" pitchFamily="18" charset="0"/>
              </a:rPr>
              <a:t>CNN: What’s Happening within the Layers? </a:t>
            </a:r>
            <a:endParaRPr lang="en-GB" sz="2300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C373B3-9A2C-3FE1-0165-E00BFBE27B3C}"/>
              </a:ext>
            </a:extLst>
          </p:cNvPr>
          <p:cNvSpPr txBox="1"/>
          <p:nvPr/>
        </p:nvSpPr>
        <p:spPr>
          <a:xfrm>
            <a:off x="9619861" y="6365623"/>
            <a:ext cx="1996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Garamond" panose="02020404030301010803" pitchFamily="18" charset="0"/>
                <a:hlinkClick r:id="rId3"/>
              </a:rPr>
              <a:t>Link for my Notebook</a:t>
            </a:r>
            <a:endParaRPr lang="en-GB" sz="16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68895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C5C049-6B2D-049C-6131-EE30CC69B719}"/>
              </a:ext>
            </a:extLst>
          </p:cNvPr>
          <p:cNvSpPr txBox="1"/>
          <p:nvPr/>
        </p:nvSpPr>
        <p:spPr>
          <a:xfrm>
            <a:off x="128931" y="7925"/>
            <a:ext cx="516152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Garamond" panose="02020404030301010803" pitchFamily="18" charset="0"/>
              </a:rPr>
              <a:t>Complex Networks: Complex Tasks </a:t>
            </a:r>
            <a:endParaRPr lang="en-GB" sz="2300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 descr="A collage of people with different faces&#10;&#10;Description automatically generated">
            <a:extLst>
              <a:ext uri="{FF2B5EF4-FFF2-40B4-BE49-F238E27FC236}">
                <a16:creationId xmlns:a16="http://schemas.microsoft.com/office/drawing/2014/main" id="{D22048AC-E8E0-1600-8252-2F2A14968B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506" y="1014689"/>
            <a:ext cx="9013371" cy="5078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9929258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C5C049-6B2D-049C-6131-EE30CC69B719}"/>
              </a:ext>
            </a:extLst>
          </p:cNvPr>
          <p:cNvSpPr txBox="1"/>
          <p:nvPr/>
        </p:nvSpPr>
        <p:spPr>
          <a:xfrm>
            <a:off x="128931" y="73244"/>
            <a:ext cx="516152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Garamond" panose="02020404030301010803" pitchFamily="18" charset="0"/>
              </a:rPr>
              <a:t>Complex Networks: Complex Tasks </a:t>
            </a:r>
            <a:endParaRPr lang="en-GB" sz="2300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pic>
        <p:nvPicPr>
          <p:cNvPr id="4" name="Picture 3" descr="A car driving on a road&#10;&#10;Description automatically generated">
            <a:extLst>
              <a:ext uri="{FF2B5EF4-FFF2-40B4-BE49-F238E27FC236}">
                <a16:creationId xmlns:a16="http://schemas.microsoft.com/office/drawing/2014/main" id="{4C621C11-E824-481D-C8D3-746C1FF75F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856" y="1372998"/>
            <a:ext cx="8991344" cy="50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48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standing together&#10;&#10;Description automatically generated">
            <a:extLst>
              <a:ext uri="{FF2B5EF4-FFF2-40B4-BE49-F238E27FC236}">
                <a16:creationId xmlns:a16="http://schemas.microsoft.com/office/drawing/2014/main" id="{3093D9FA-9206-B625-9ED3-D444910B48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23" y="2167072"/>
            <a:ext cx="11765338" cy="3206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50DD5A-56ED-DDD9-38D3-53D06A222078}"/>
              </a:ext>
            </a:extLst>
          </p:cNvPr>
          <p:cNvSpPr txBox="1"/>
          <p:nvPr/>
        </p:nvSpPr>
        <p:spPr>
          <a:xfrm>
            <a:off x="128931" y="73244"/>
            <a:ext cx="572136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Garamond" panose="02020404030301010803" pitchFamily="18" charset="0"/>
              </a:rPr>
              <a:t>Different Types of Tasks in Computer Vision </a:t>
            </a:r>
            <a:endParaRPr lang="en-GB" sz="2300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63727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iagram of a diagram&#10;&#10;Description automatically generated">
            <a:extLst>
              <a:ext uri="{FF2B5EF4-FFF2-40B4-BE49-F238E27FC236}">
                <a16:creationId xmlns:a16="http://schemas.microsoft.com/office/drawing/2014/main" id="{6F52E0A0-6568-9D4D-B5A0-DE9DA6E641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945" y="922943"/>
            <a:ext cx="8362761" cy="5571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C32712-60F0-1E04-A642-81F30DED952B}"/>
              </a:ext>
            </a:extLst>
          </p:cNvPr>
          <p:cNvSpPr txBox="1"/>
          <p:nvPr/>
        </p:nvSpPr>
        <p:spPr>
          <a:xfrm>
            <a:off x="111967" y="92878"/>
            <a:ext cx="586895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dirty="0">
                <a:solidFill>
                  <a:srgbClr val="FF0000"/>
                </a:solidFill>
                <a:latin typeface="Garamond" panose="02020404030301010803" pitchFamily="18" charset="0"/>
              </a:rPr>
              <a:t>Image Segmentation Using U-Net Architecture</a:t>
            </a:r>
          </a:p>
        </p:txBody>
      </p:sp>
      <p:pic>
        <p:nvPicPr>
          <p:cNvPr id="7" name="Picture 6" descr="A person and baby in a car&#10;&#10;Description automatically generated">
            <a:extLst>
              <a:ext uri="{FF2B5EF4-FFF2-40B4-BE49-F238E27FC236}">
                <a16:creationId xmlns:a16="http://schemas.microsoft.com/office/drawing/2014/main" id="{4D448D61-F81E-FACE-F2C1-F5D4294CDC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71" y="1179784"/>
            <a:ext cx="1678354" cy="1468559"/>
          </a:xfrm>
          <a:prstGeom prst="rect">
            <a:avLst/>
          </a:prstGeom>
        </p:spPr>
      </p:pic>
      <p:pic>
        <p:nvPicPr>
          <p:cNvPr id="9" name="Picture 8" descr="A silhouette of a child and a person&#10;&#10;Description automatically generated">
            <a:extLst>
              <a:ext uri="{FF2B5EF4-FFF2-40B4-BE49-F238E27FC236}">
                <a16:creationId xmlns:a16="http://schemas.microsoft.com/office/drawing/2014/main" id="{B7F8595C-BD93-BA46-11D4-34884E8F08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706" y="1111113"/>
            <a:ext cx="1487727" cy="137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24813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992360-EB22-6A98-4B7E-5697877F20E4}"/>
              </a:ext>
            </a:extLst>
          </p:cNvPr>
          <p:cNvSpPr txBox="1"/>
          <p:nvPr/>
        </p:nvSpPr>
        <p:spPr>
          <a:xfrm flipH="1">
            <a:off x="217996" y="132520"/>
            <a:ext cx="26709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200" dirty="0">
                <a:solidFill>
                  <a:srgbClr val="FF0000"/>
                </a:solidFill>
                <a:latin typeface="Garamond" panose="02020404030301010803" pitchFamily="18" charset="0"/>
              </a:rPr>
              <a:t>Meanwhile…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F9F560-7ACE-2B74-B71F-CE4A1046C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90" y="1897097"/>
            <a:ext cx="10098157" cy="4776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628D15-5085-DDAC-8291-91057666FCF8}"/>
              </a:ext>
            </a:extLst>
          </p:cNvPr>
          <p:cNvSpPr txBox="1"/>
          <p:nvPr/>
        </p:nvSpPr>
        <p:spPr>
          <a:xfrm>
            <a:off x="1338471" y="989373"/>
            <a:ext cx="83886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dirty="0">
                <a:latin typeface="Garamond" panose="02020404030301010803" pitchFamily="18" charset="0"/>
              </a:rPr>
              <a:t>Upload any voice 30 seconds and it can generate voicing over any text </a:t>
            </a:r>
          </a:p>
        </p:txBody>
      </p:sp>
    </p:spTree>
    <p:extLst>
      <p:ext uri="{BB962C8B-B14F-4D97-AF65-F5344CB8AC3E}">
        <p14:creationId xmlns:p14="http://schemas.microsoft.com/office/powerpoint/2010/main" val="164072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0C2FFE-F213-28A1-25CC-5EC9C18E72B2}"/>
              </a:ext>
            </a:extLst>
          </p:cNvPr>
          <p:cNvSpPr txBox="1"/>
          <p:nvPr/>
        </p:nvSpPr>
        <p:spPr>
          <a:xfrm>
            <a:off x="890338" y="640080"/>
            <a:ext cx="3734014" cy="356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000">
                <a:latin typeface="+mj-lt"/>
                <a:ea typeface="+mj-ea"/>
                <a:cs typeface="+mj-cs"/>
              </a:rPr>
              <a:t>Let’s Try Our Final Hands on Session on Segmentation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at sitting on a desk with a computer">
            <a:extLst>
              <a:ext uri="{FF2B5EF4-FFF2-40B4-BE49-F238E27FC236}">
                <a16:creationId xmlns:a16="http://schemas.microsoft.com/office/drawing/2014/main" id="{461B191C-0D4D-75C0-3977-50514FD194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2" r="8371"/>
          <a:stretch/>
        </p:blipFill>
        <p:spPr>
          <a:xfrm>
            <a:off x="5430711" y="65328"/>
            <a:ext cx="6675787" cy="6655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203453-854C-F991-F3C5-29911192B7D0}"/>
              </a:ext>
            </a:extLst>
          </p:cNvPr>
          <p:cNvSpPr txBox="1"/>
          <p:nvPr/>
        </p:nvSpPr>
        <p:spPr>
          <a:xfrm>
            <a:off x="5839295" y="3069969"/>
            <a:ext cx="2334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Garamond" panose="02020404030301010803" pitchFamily="18" charset="0"/>
              </a:rPr>
              <a:t>Actually, you will try this at home! </a:t>
            </a:r>
          </a:p>
        </p:txBody>
      </p:sp>
    </p:spTree>
    <p:extLst>
      <p:ext uri="{BB962C8B-B14F-4D97-AF65-F5344CB8AC3E}">
        <p14:creationId xmlns:p14="http://schemas.microsoft.com/office/powerpoint/2010/main" val="5991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A23084-23C2-D00A-BA40-4C6C15CF7B3D}"/>
              </a:ext>
            </a:extLst>
          </p:cNvPr>
          <p:cNvSpPr txBox="1"/>
          <p:nvPr/>
        </p:nvSpPr>
        <p:spPr>
          <a:xfrm>
            <a:off x="177281" y="22845"/>
            <a:ext cx="862148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dirty="0">
                <a:solidFill>
                  <a:srgbClr val="FF0000"/>
                </a:solidFill>
                <a:latin typeface="Garamond" panose="02020404030301010803" pitchFamily="18" charset="0"/>
              </a:rPr>
              <a:t>An Example of Segmentation in Nanoparticle Detection and Tracking</a:t>
            </a:r>
          </a:p>
        </p:txBody>
      </p:sp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8489390D-58FC-0A76-3293-1943629E0D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510" y="498708"/>
            <a:ext cx="7700160" cy="623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0318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9189C3-F86A-41E6-8DE0-47059912E10C}"/>
              </a:ext>
            </a:extLst>
          </p:cNvPr>
          <p:cNvSpPr txBox="1"/>
          <p:nvPr/>
        </p:nvSpPr>
        <p:spPr>
          <a:xfrm>
            <a:off x="0" y="74744"/>
            <a:ext cx="862148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dirty="0">
                <a:solidFill>
                  <a:srgbClr val="FF0000"/>
                </a:solidFill>
                <a:latin typeface="Garamond" panose="02020404030301010803" pitchFamily="18" charset="0"/>
              </a:rPr>
              <a:t>Applications of Deep Learning in Nanophysics</a:t>
            </a:r>
          </a:p>
        </p:txBody>
      </p:sp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DEFFDC4D-410D-537D-FF97-373F30325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193" y="810875"/>
            <a:ext cx="6755364" cy="5945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1FD619-E513-89E5-F824-2405322FE035}"/>
              </a:ext>
            </a:extLst>
          </p:cNvPr>
          <p:cNvSpPr txBox="1"/>
          <p:nvPr/>
        </p:nvSpPr>
        <p:spPr>
          <a:xfrm>
            <a:off x="485191" y="2649894"/>
            <a:ext cx="43014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Garamond" panose="02020404030301010803" pitchFamily="18" charset="0"/>
              </a:rPr>
              <a:t>Characterizing suspended nano-particles by </a:t>
            </a:r>
            <a:r>
              <a:rPr lang="en-GB" sz="2100" dirty="0" err="1">
                <a:latin typeface="Garamond" panose="02020404030301010803" pitchFamily="18" charset="0"/>
              </a:rPr>
              <a:t>analyzing</a:t>
            </a:r>
            <a:r>
              <a:rPr lang="en-GB" sz="2100" dirty="0">
                <a:latin typeface="Garamond" panose="02020404030301010803" pitchFamily="18" charset="0"/>
              </a:rPr>
              <a:t> holographic images using Convolutional neural network.  </a:t>
            </a:r>
          </a:p>
        </p:txBody>
      </p:sp>
    </p:spTree>
    <p:extLst>
      <p:ext uri="{BB962C8B-B14F-4D97-AF65-F5344CB8AC3E}">
        <p14:creationId xmlns:p14="http://schemas.microsoft.com/office/powerpoint/2010/main" val="263052814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5D7C9998-DEC5-7B45-3004-9A795DB9E0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212" y="711178"/>
            <a:ext cx="6939964" cy="5974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37E9EE-F84B-74BA-1CE6-141766B6DBA0}"/>
              </a:ext>
            </a:extLst>
          </p:cNvPr>
          <p:cNvSpPr txBox="1"/>
          <p:nvPr/>
        </p:nvSpPr>
        <p:spPr>
          <a:xfrm>
            <a:off x="0" y="74744"/>
            <a:ext cx="862148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dirty="0">
                <a:solidFill>
                  <a:srgbClr val="FF0000"/>
                </a:solidFill>
                <a:latin typeface="Garamond" panose="02020404030301010803" pitchFamily="18" charset="0"/>
              </a:rPr>
              <a:t>Applications of Deep Learning in Nanophysics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03AB05-1005-891E-0F27-84CF45BABC65}"/>
              </a:ext>
            </a:extLst>
          </p:cNvPr>
          <p:cNvSpPr txBox="1"/>
          <p:nvPr/>
        </p:nvSpPr>
        <p:spPr>
          <a:xfrm>
            <a:off x="528734" y="3849460"/>
            <a:ext cx="38908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Garamond" panose="02020404030301010803" pitchFamily="18" charset="0"/>
              </a:rPr>
              <a:t>Denoising, Super-resolution etc. using UNET (again…)</a:t>
            </a:r>
          </a:p>
        </p:txBody>
      </p:sp>
    </p:spTree>
    <p:extLst>
      <p:ext uri="{BB962C8B-B14F-4D97-AF65-F5344CB8AC3E}">
        <p14:creationId xmlns:p14="http://schemas.microsoft.com/office/powerpoint/2010/main" val="425829443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F8DA9E-26DB-F4BF-55D9-3924518D2C08}"/>
              </a:ext>
            </a:extLst>
          </p:cNvPr>
          <p:cNvSpPr txBox="1"/>
          <p:nvPr/>
        </p:nvSpPr>
        <p:spPr>
          <a:xfrm>
            <a:off x="5018314" y="3452327"/>
            <a:ext cx="215537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dirty="0">
                <a:solidFill>
                  <a:srgbClr val="FF0000"/>
                </a:solidFill>
                <a:latin typeface="Garamond" panose="02020404030301010803" pitchFamily="18" charset="0"/>
              </a:rPr>
              <a:t>&amp; Many More….</a:t>
            </a:r>
          </a:p>
        </p:txBody>
      </p:sp>
    </p:spTree>
    <p:extLst>
      <p:ext uri="{BB962C8B-B14F-4D97-AF65-F5344CB8AC3E}">
        <p14:creationId xmlns:p14="http://schemas.microsoft.com/office/powerpoint/2010/main" val="158937876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blue and red light&#10;&#10;Description automatically generated">
            <a:extLst>
              <a:ext uri="{FF2B5EF4-FFF2-40B4-BE49-F238E27FC236}">
                <a16:creationId xmlns:a16="http://schemas.microsoft.com/office/drawing/2014/main" id="{B81BB1A1-78C1-E617-27A4-A0D9246E61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5" y="723900"/>
            <a:ext cx="11601450" cy="5800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A447C7-7441-DF20-B602-C3C493374964}"/>
              </a:ext>
            </a:extLst>
          </p:cNvPr>
          <p:cNvSpPr txBox="1"/>
          <p:nvPr/>
        </p:nvSpPr>
        <p:spPr>
          <a:xfrm>
            <a:off x="7732858" y="6524625"/>
            <a:ext cx="36504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rgbClr val="212529"/>
                </a:solidFill>
                <a:effectLst/>
                <a:latin typeface="Garamond" panose="02020404030301010803" pitchFamily="18" charset="0"/>
              </a:rPr>
              <a:t>Credit: NASA/DOE/Fermi LAT Collaboration</a:t>
            </a:r>
            <a:endParaRPr lang="en-GB" sz="14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0643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nebula in space&#10;&#10;Description automatically generated">
            <a:extLst>
              <a:ext uri="{FF2B5EF4-FFF2-40B4-BE49-F238E27FC236}">
                <a16:creationId xmlns:a16="http://schemas.microsoft.com/office/drawing/2014/main" id="{6D7684C6-FCF0-314F-5A9A-38D5C95A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517938"/>
            <a:ext cx="11163300" cy="5670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893737-EEDC-EC3C-E08C-060C98FFD30F}"/>
              </a:ext>
            </a:extLst>
          </p:cNvPr>
          <p:cNvSpPr txBox="1"/>
          <p:nvPr/>
        </p:nvSpPr>
        <p:spPr>
          <a:xfrm flipH="1">
            <a:off x="9124404" y="6372630"/>
            <a:ext cx="2090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Garamond" panose="02020404030301010803" pitchFamily="18" charset="0"/>
              </a:rPr>
              <a:t>Credit: MPE, </a:t>
            </a:r>
            <a:r>
              <a:rPr lang="en-GB" sz="1400" dirty="0" err="1">
                <a:latin typeface="Garamond" panose="02020404030301010803" pitchFamily="18" charset="0"/>
              </a:rPr>
              <a:t>eROSITA</a:t>
            </a:r>
            <a:endParaRPr lang="en-GB" sz="14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36379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DFEEBC26-098C-2C4D-CD60-30325BE3B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467" y="643467"/>
            <a:ext cx="5571065" cy="5571065"/>
          </a:xfrm>
          <a:prstGeom prst="rect">
            <a:avLst/>
          </a:prstGeom>
          <a:ln>
            <a:noFill/>
          </a:ln>
        </p:spPr>
      </p:pic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58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25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E2C95A-BE52-6B4D-7896-32CCAE52F92A}"/>
              </a:ext>
            </a:extLst>
          </p:cNvPr>
          <p:cNvSpPr txBox="1"/>
          <p:nvPr/>
        </p:nvSpPr>
        <p:spPr>
          <a:xfrm>
            <a:off x="185531" y="278297"/>
            <a:ext cx="738146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Meanwhile… (When Will an Algorithm Get a Nobel?)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5000E0-F5B4-74B8-3F4E-EA803AE0375D}"/>
              </a:ext>
            </a:extLst>
          </p:cNvPr>
          <p:cNvSpPr txBox="1"/>
          <p:nvPr/>
        </p:nvSpPr>
        <p:spPr>
          <a:xfrm flipH="1">
            <a:off x="539694" y="1028557"/>
            <a:ext cx="1111261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100" dirty="0">
                <a:latin typeface="Garamond" panose="02020404030301010803" pitchFamily="18" charset="0"/>
              </a:rPr>
              <a:t>Based on the 1D arrangement of amino acids, can we predict how the 3D protein structure will look like? </a:t>
            </a:r>
          </a:p>
          <a:p>
            <a:pPr algn="ctr"/>
            <a:endParaRPr lang="en-AU" sz="2100" dirty="0">
              <a:latin typeface="Garamond" panose="02020404030301010803" pitchFamily="18" charset="0"/>
            </a:endParaRPr>
          </a:p>
          <a:p>
            <a:pPr algn="ctr"/>
            <a:r>
              <a:rPr lang="en-AU" sz="2100" dirty="0">
                <a:latin typeface="Garamond" panose="02020404030301010803" pitchFamily="18" charset="0"/>
              </a:rPr>
              <a:t>‘Protein Folding Problem’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C8C8A-08E9-2754-DAA0-B2381103F2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3" y="1559471"/>
            <a:ext cx="4611757" cy="5235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48344F0-86AE-B243-A654-498B8072B31C}"/>
              </a:ext>
            </a:extLst>
          </p:cNvPr>
          <p:cNvSpPr txBox="1"/>
          <p:nvPr/>
        </p:nvSpPr>
        <p:spPr>
          <a:xfrm>
            <a:off x="4914733" y="3906224"/>
            <a:ext cx="71200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dirty="0">
                <a:latin typeface="Garamond" panose="02020404030301010803" pitchFamily="18" charset="0"/>
              </a:rPr>
              <a:t>‘Highly Accurate Protein Structure Prediction with </a:t>
            </a:r>
            <a:r>
              <a:rPr lang="en-AU" sz="2100" dirty="0" err="1">
                <a:latin typeface="Garamond" panose="02020404030301010803" pitchFamily="18" charset="0"/>
              </a:rPr>
              <a:t>AlphaFold</a:t>
            </a:r>
            <a:r>
              <a:rPr lang="en-AU" sz="2100" dirty="0">
                <a:latin typeface="Garamond" panose="02020404030301010803" pitchFamily="18" charset="0"/>
              </a:rPr>
              <a:t>’ </a:t>
            </a:r>
          </a:p>
          <a:p>
            <a:pPr algn="ctr"/>
            <a:r>
              <a:rPr lang="en-AU" sz="2100" dirty="0">
                <a:latin typeface="Garamond" panose="02020404030301010803" pitchFamily="18" charset="0"/>
              </a:rPr>
              <a:t>[Nature 596, 583-589, July 2021]</a:t>
            </a:r>
          </a:p>
        </p:txBody>
      </p:sp>
    </p:spTree>
    <p:extLst>
      <p:ext uri="{BB962C8B-B14F-4D97-AF65-F5344CB8AC3E}">
        <p14:creationId xmlns:p14="http://schemas.microsoft.com/office/powerpoint/2010/main" val="307915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590DB9-C2DA-EE78-8FE5-61C80F68BD38}"/>
              </a:ext>
            </a:extLst>
          </p:cNvPr>
          <p:cNvSpPr txBox="1"/>
          <p:nvPr/>
        </p:nvSpPr>
        <p:spPr>
          <a:xfrm>
            <a:off x="106019" y="106020"/>
            <a:ext cx="738146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300" dirty="0">
                <a:solidFill>
                  <a:srgbClr val="FF0000"/>
                </a:solidFill>
                <a:latin typeface="Garamond" panose="02020404030301010803" pitchFamily="18" charset="0"/>
              </a:rPr>
              <a:t>Meanwhile… (When Will an Algorithm Get a Nobel?)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2D0AA2-6877-0C36-6CF2-67C745E7B3C1}"/>
              </a:ext>
            </a:extLst>
          </p:cNvPr>
          <p:cNvSpPr txBox="1"/>
          <p:nvPr/>
        </p:nvSpPr>
        <p:spPr>
          <a:xfrm>
            <a:off x="185531" y="667005"/>
            <a:ext cx="3829878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100" dirty="0">
                <a:latin typeface="Garamond" panose="02020404030301010803" pitchFamily="18" charset="0"/>
              </a:rPr>
              <a:t>Tokamak: Doughnut shaped vacuum surrounded by magnetic coils. </a:t>
            </a:r>
          </a:p>
          <a:p>
            <a:endParaRPr lang="en-AU" sz="2100" dirty="0">
              <a:latin typeface="Garamond" panose="02020404030301010803" pitchFamily="18" charset="0"/>
            </a:endParaRPr>
          </a:p>
          <a:p>
            <a:r>
              <a:rPr lang="en-AU" sz="2100" dirty="0">
                <a:latin typeface="Garamond" panose="02020404030301010803" pitchFamily="18" charset="0"/>
              </a:rPr>
              <a:t>Control system needs to </a:t>
            </a:r>
          </a:p>
          <a:p>
            <a:pPr marL="457200" indent="-457200">
              <a:buFont typeface="+mj-lt"/>
              <a:buAutoNum type="arabicPeriod"/>
            </a:pPr>
            <a:endParaRPr lang="en-AU" sz="2100" dirty="0">
              <a:latin typeface="Garamond" panose="02020404030301010803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AU" sz="2100" dirty="0">
                <a:latin typeface="Garamond" panose="02020404030301010803" pitchFamily="18" charset="0"/>
              </a:rPr>
              <a:t>Coordinate the tokamak's many magnetic coils  </a:t>
            </a:r>
          </a:p>
          <a:p>
            <a:pPr marL="457200" indent="-457200">
              <a:buFont typeface="+mj-lt"/>
              <a:buAutoNum type="arabicPeriod"/>
            </a:pPr>
            <a:endParaRPr lang="en-AU" sz="2100" dirty="0">
              <a:latin typeface="Garamond" panose="02020404030301010803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AU" sz="2100" dirty="0">
                <a:latin typeface="Garamond" panose="02020404030301010803" pitchFamily="18" charset="0"/>
              </a:rPr>
              <a:t>Adjust the voltage on them thousands of times per second to ensure the plasma never touches the walls of the vessel; this would result in heat loss and possibly damage.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F3DEB4-74D3-F8B5-978A-0DA40C2E95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795" y="667005"/>
            <a:ext cx="6890674" cy="5846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0D92EE6-AEA1-CCBD-7250-D4C947D325F9}"/>
              </a:ext>
            </a:extLst>
          </p:cNvPr>
          <p:cNvSpPr txBox="1"/>
          <p:nvPr/>
        </p:nvSpPr>
        <p:spPr>
          <a:xfrm>
            <a:off x="185531" y="5981820"/>
            <a:ext cx="463826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300" dirty="0">
                <a:latin typeface="Garamond" panose="02020404030301010803" pitchFamily="18" charset="0"/>
              </a:rPr>
              <a:t>Magnetic control of tokamak plasmas through deep reinforcement learning; </a:t>
            </a:r>
            <a:r>
              <a:rPr lang="en-AU" sz="1300" dirty="0" err="1">
                <a:latin typeface="Garamond" panose="02020404030301010803" pitchFamily="18" charset="0"/>
              </a:rPr>
              <a:t>Deepmind</a:t>
            </a:r>
            <a:r>
              <a:rPr lang="en-AU" sz="1300" dirty="0">
                <a:latin typeface="Garamond" panose="02020404030301010803" pitchFamily="18" charset="0"/>
              </a:rPr>
              <a:t>; Nature 602, 2022. </a:t>
            </a:r>
          </a:p>
        </p:txBody>
      </p:sp>
    </p:spTree>
    <p:extLst>
      <p:ext uri="{BB962C8B-B14F-4D97-AF65-F5344CB8AC3E}">
        <p14:creationId xmlns:p14="http://schemas.microsoft.com/office/powerpoint/2010/main" val="125145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3596</TotalTime>
  <Words>2787</Words>
  <Application>Microsoft Office PowerPoint</Application>
  <PresentationFormat>Widescreen</PresentationFormat>
  <Paragraphs>390</Paragraphs>
  <Slides>77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83" baseType="lpstr">
      <vt:lpstr>Arial</vt:lpstr>
      <vt:lpstr>Calibri</vt:lpstr>
      <vt:lpstr>Calibri Light</vt:lpstr>
      <vt:lpstr>Cambria Math</vt:lpstr>
      <vt:lpstr>Garamond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Suvo Suvo</dc:creator>
  <cp:lastModifiedBy>Suvo Suvo</cp:lastModifiedBy>
  <cp:revision>182</cp:revision>
  <dcterms:created xsi:type="dcterms:W3CDTF">2023-06-20T13:22:07Z</dcterms:created>
  <dcterms:modified xsi:type="dcterms:W3CDTF">2023-09-05T15:55:46Z</dcterms:modified>
</cp:coreProperties>
</file>