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0" r:id="rId28"/>
    <p:sldId id="295" r:id="rId29"/>
    <p:sldId id="448" r:id="rId30"/>
    <p:sldId id="451" r:id="rId31"/>
    <p:sldId id="452" r:id="rId32"/>
    <p:sldId id="296" r:id="rId33"/>
    <p:sldId id="297" r:id="rId34"/>
    <p:sldId id="298" r:id="rId35"/>
    <p:sldId id="300" r:id="rId36"/>
    <p:sldId id="301" r:id="rId37"/>
    <p:sldId id="302" r:id="rId38"/>
    <p:sldId id="303" r:id="rId39"/>
    <p:sldId id="304" r:id="rId40"/>
    <p:sldId id="305" r:id="rId41"/>
    <p:sldId id="315" r:id="rId42"/>
    <p:sldId id="316" r:id="rId43"/>
    <p:sldId id="317" r:id="rId44"/>
    <p:sldId id="318" r:id="rId45"/>
    <p:sldId id="319" r:id="rId46"/>
    <p:sldId id="321" r:id="rId47"/>
    <p:sldId id="322" r:id="rId48"/>
    <p:sldId id="323" r:id="rId49"/>
    <p:sldId id="325" r:id="rId50"/>
    <p:sldId id="406" r:id="rId51"/>
    <p:sldId id="407" r:id="rId52"/>
    <p:sldId id="408" r:id="rId53"/>
    <p:sldId id="409" r:id="rId54"/>
    <p:sldId id="410" r:id="rId55"/>
    <p:sldId id="411" r:id="rId56"/>
    <p:sldId id="412" r:id="rId57"/>
    <p:sldId id="413" r:id="rId58"/>
    <p:sldId id="414" r:id="rId59"/>
    <p:sldId id="415" r:id="rId60"/>
    <p:sldId id="328" r:id="rId61"/>
    <p:sldId id="416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26" r:id="rId70"/>
    <p:sldId id="427" r:id="rId71"/>
    <p:sldId id="430" r:id="rId72"/>
    <p:sldId id="433" r:id="rId73"/>
    <p:sldId id="434" r:id="rId74"/>
    <p:sldId id="435" r:id="rId75"/>
    <p:sldId id="436" r:id="rId76"/>
    <p:sldId id="437" r:id="rId77"/>
    <p:sldId id="438" r:id="rId78"/>
    <p:sldId id="440" r:id="rId79"/>
    <p:sldId id="441" r:id="rId80"/>
    <p:sldId id="442" r:id="rId81"/>
    <p:sldId id="443" r:id="rId82"/>
    <p:sldId id="444" r:id="rId83"/>
    <p:sldId id="445" r:id="rId84"/>
    <p:sldId id="329" r:id="rId85"/>
    <p:sldId id="399" r:id="rId86"/>
    <p:sldId id="400" r:id="rId87"/>
    <p:sldId id="401" r:id="rId88"/>
    <p:sldId id="449" r:id="rId89"/>
    <p:sldId id="447" r:id="rId90"/>
    <p:sldId id="402" r:id="rId91"/>
    <p:sldId id="403" r:id="rId92"/>
    <p:sldId id="404" r:id="rId93"/>
    <p:sldId id="405" r:id="rId94"/>
  </p:sldIdLst>
  <p:sldSz cx="12192000" cy="6858000"/>
  <p:notesSz cx="6858000" cy="9144000"/>
  <p:embeddedFontLs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Open Sans" panose="020B0604020202020204" charset="0"/>
      <p:regular r:id="rId100"/>
      <p:bold r:id="rId101"/>
      <p:italic r:id="rId102"/>
      <p:boldItalic r:id="rId103"/>
    </p:embeddedFont>
    <p:embeddedFont>
      <p:font typeface="Arial Black" panose="020B0A04020102020204" pitchFamily="34" charset="0"/>
      <p:regular r:id="rId104"/>
      <p:bold r:id="rId105"/>
    </p:embeddedFont>
    <p:embeddedFont>
      <p:font typeface="Cambria" panose="02040503050406030204" pitchFamily="18" charset="0"/>
      <p:regular r:id="rId106"/>
      <p:bold r:id="rId107"/>
      <p:italic r:id="rId108"/>
      <p:boldItalic r:id="rId109"/>
    </p:embeddedFont>
    <p:embeddedFont>
      <p:font typeface="MS PGothic" panose="020B0600070205080204" pitchFamily="34" charset="-128"/>
      <p:regular r:id="rId110"/>
    </p:embeddedFont>
    <p:embeddedFont>
      <p:font typeface="Sofia" panose="020B0604020202020204" charset="0"/>
      <p:regular r:id="rId111"/>
    </p:embeddedFont>
    <p:embeddedFont>
      <p:font typeface="MS PGothic" panose="020B0600070205080204" pitchFamily="34" charset="-128"/>
      <p:regular r:id="rId110"/>
    </p:embeddedFont>
    <p:embeddedFont>
      <p:font typeface="Garamond" panose="02020404030301010803" pitchFamily="18" charset="0"/>
      <p:regular r:id="rId112"/>
      <p:bold r:id="rId113"/>
      <p:italic r:id="rId114"/>
    </p:embeddedFont>
    <p:embeddedFont>
      <p:font typeface="Trebuchet MS" panose="020B0603020202020204" pitchFamily="34" charset="0"/>
      <p:regular r:id="rId115"/>
      <p:bold r:id="rId116"/>
      <p:italic r:id="rId117"/>
      <p:boldItalic r:id="rId1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2" roundtripDataSignature="AMtx7mgW0lo1eAVw6Fb8hKZBCOVKe4k6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E48AC8-243B-4000-9997-ABE57B69F8EA}">
  <a:tblStyle styleId="{0EE48AC8-243B-4000-9997-ABE57B69F8E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5FB1FC-90A2-46F2-AFF1-0DAA98F74DA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7.fntdata"/><Relationship Id="rId16" Type="http://schemas.openxmlformats.org/officeDocument/2006/relationships/slide" Target="slides/slide15.xml"/><Relationship Id="rId107" Type="http://schemas.openxmlformats.org/officeDocument/2006/relationships/font" Target="fonts/font1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6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113" Type="http://schemas.openxmlformats.org/officeDocument/2006/relationships/font" Target="fonts/font18.fntdata"/><Relationship Id="rId11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3.fntdata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8.fntdata"/><Relationship Id="rId108" Type="http://schemas.openxmlformats.org/officeDocument/2006/relationships/font" Target="fonts/font13.fntdata"/><Relationship Id="rId11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1.fntdata"/><Relationship Id="rId111" Type="http://schemas.openxmlformats.org/officeDocument/2006/relationships/font" Target="fonts/font16.fntdata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1.fntdata"/><Relationship Id="rId114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5.fntdata"/><Relationship Id="rId115" Type="http://schemas.openxmlformats.org/officeDocument/2006/relationships/font" Target="fonts/font2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81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369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855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3241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39490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65618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1255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3712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5050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75411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0322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527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71718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3553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7793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3058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0227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9331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1988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4667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988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120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6649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8867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99537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70759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11471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45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2"/>
          <p:cNvSpPr/>
          <p:nvPr/>
        </p:nvSpPr>
        <p:spPr>
          <a:xfrm>
            <a:off x="0" y="2281881"/>
            <a:ext cx="12191999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52"/>
          <p:cNvSpPr txBox="1">
            <a:spLocks noGrp="1"/>
          </p:cNvSpPr>
          <p:nvPr>
            <p:ph type="ctrTitle"/>
          </p:nvPr>
        </p:nvSpPr>
        <p:spPr>
          <a:xfrm>
            <a:off x="1495425" y="2804166"/>
            <a:ext cx="9201149" cy="131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2"/>
          <p:cNvSpPr txBox="1">
            <a:spLocks noGrp="1"/>
          </p:cNvSpPr>
          <p:nvPr>
            <p:ph type="subTitle" idx="1"/>
          </p:nvPr>
        </p:nvSpPr>
        <p:spPr>
          <a:xfrm>
            <a:off x="1495425" y="4147487"/>
            <a:ext cx="9201149" cy="8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1074" y="817561"/>
            <a:ext cx="4342818" cy="72050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2"/>
          <p:cNvSpPr txBox="1"/>
          <p:nvPr/>
        </p:nvSpPr>
        <p:spPr>
          <a:xfrm>
            <a:off x="8610600" y="5957355"/>
            <a:ext cx="30268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rPr>
              <a:t>www.reginna4-0.eu</a:t>
            </a:r>
            <a:endParaRPr/>
          </a:p>
        </p:txBody>
      </p:sp>
      <p:pic>
        <p:nvPicPr>
          <p:cNvPr id="17" name="Google Shape;17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083" y="5712491"/>
            <a:ext cx="4305809" cy="609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Титульний слайд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of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41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3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  <a:defRPr sz="3200" b="1">
                <a:solidFill>
                  <a:srgbClr val="0598CE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3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53"/>
          <p:cNvSpPr/>
          <p:nvPr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979031" y="1037433"/>
            <a:ext cx="1725720" cy="28630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53"/>
          <p:cNvSpPr txBox="1"/>
          <p:nvPr/>
        </p:nvSpPr>
        <p:spPr>
          <a:xfrm>
            <a:off x="641074" y="6302215"/>
            <a:ext cx="3045941" cy="24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 b="0" i="0" u="none" strike="noStrike" cap="none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Page </a:t>
            </a:r>
            <a:fld id="{00000000-1234-1234-1234-123412341234}" type="slidenum">
              <a:rPr lang="uk-UA" sz="1000" b="0" i="0" u="none" strike="noStrike" cap="none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‹#›</a:t>
            </a:fld>
            <a:endParaRPr sz="1000" b="0" i="0" u="none" strike="noStrike" cap="none">
              <a:solidFill>
                <a:srgbClr val="262626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  <a:defRPr sz="6000" b="0" i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58"/>
          <p:cNvSpPr txBox="1">
            <a:spLocks noGrp="1"/>
          </p:cNvSpPr>
          <p:nvPr>
            <p:ph type="ctrTitle"/>
          </p:nvPr>
        </p:nvSpPr>
        <p:spPr>
          <a:xfrm>
            <a:off x="1524000" y="2198499"/>
            <a:ext cx="9144000" cy="131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8"/>
          <p:cNvSpPr txBox="1"/>
          <p:nvPr/>
        </p:nvSpPr>
        <p:spPr>
          <a:xfrm>
            <a:off x="8610600" y="5957355"/>
            <a:ext cx="30268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uk-UA" sz="1800" b="0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rPr>
              <a:t>www.reginna4-0.eu</a:t>
            </a:r>
            <a:endParaRPr/>
          </a:p>
        </p:txBody>
      </p:sp>
      <p:sp>
        <p:nvSpPr>
          <p:cNvPr id="49" name="Google Shape;49;p158"/>
          <p:cNvSpPr txBox="1">
            <a:spLocks noGrp="1"/>
          </p:cNvSpPr>
          <p:nvPr>
            <p:ph type="subTitle" idx="1"/>
          </p:nvPr>
        </p:nvSpPr>
        <p:spPr>
          <a:xfrm>
            <a:off x="1524000" y="3662878"/>
            <a:ext cx="9144000" cy="8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0" name="Google Shape;50;p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083" y="852147"/>
            <a:ext cx="2978815" cy="49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083" y="5712491"/>
            <a:ext cx="4305809" cy="609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Slide">
  <p:cSld name="Graph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9"/>
          <p:cNvSpPr txBox="1">
            <a:spLocks noGrp="1"/>
          </p:cNvSpPr>
          <p:nvPr>
            <p:ph type="body" idx="1"/>
          </p:nvPr>
        </p:nvSpPr>
        <p:spPr>
          <a:xfrm>
            <a:off x="1495426" y="779155"/>
            <a:ext cx="9201149" cy="440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59"/>
          <p:cNvSpPr txBox="1">
            <a:spLocks noGrp="1"/>
          </p:cNvSpPr>
          <p:nvPr>
            <p:ph type="body" idx="2"/>
          </p:nvPr>
        </p:nvSpPr>
        <p:spPr>
          <a:xfrm>
            <a:off x="1495424" y="5454316"/>
            <a:ext cx="9201149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59"/>
          <p:cNvSpPr txBox="1"/>
          <p:nvPr/>
        </p:nvSpPr>
        <p:spPr>
          <a:xfrm>
            <a:off x="641074" y="6302215"/>
            <a:ext cx="3045941" cy="24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Page </a:t>
            </a:r>
            <a:fld id="{00000000-1234-1234-1234-123412341234}" type="slidenum"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‹#›</a:t>
            </a:fld>
            <a:endParaRPr sz="1000">
              <a:solidFill>
                <a:srgbClr val="262626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56" name="Google Shape;56;p159"/>
          <p:cNvSpPr/>
          <p:nvPr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979031" y="1037433"/>
            <a:ext cx="1725720" cy="28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+Content Slide">
  <p:cSld name="Photo+Content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0"/>
          <p:cNvSpPr/>
          <p:nvPr/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60"/>
          <p:cNvSpPr txBox="1">
            <a:spLocks noGrp="1"/>
          </p:cNvSpPr>
          <p:nvPr>
            <p:ph type="body" idx="1"/>
          </p:nvPr>
        </p:nvSpPr>
        <p:spPr>
          <a:xfrm>
            <a:off x="6705599" y="779154"/>
            <a:ext cx="3990976" cy="525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60"/>
          <p:cNvSpPr txBox="1">
            <a:spLocks noGrp="1"/>
          </p:cNvSpPr>
          <p:nvPr>
            <p:ph type="body" idx="2"/>
          </p:nvPr>
        </p:nvSpPr>
        <p:spPr>
          <a:xfrm>
            <a:off x="857250" y="5098474"/>
            <a:ext cx="4629151" cy="93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60"/>
          <p:cNvSpPr txBox="1">
            <a:spLocks noGrp="1"/>
          </p:cNvSpPr>
          <p:nvPr>
            <p:ph type="body" idx="3"/>
          </p:nvPr>
        </p:nvSpPr>
        <p:spPr>
          <a:xfrm>
            <a:off x="857250" y="779154"/>
            <a:ext cx="4629151" cy="405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60"/>
          <p:cNvSpPr txBox="1"/>
          <p:nvPr/>
        </p:nvSpPr>
        <p:spPr>
          <a:xfrm>
            <a:off x="641074" y="6302215"/>
            <a:ext cx="3045941" cy="24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Page </a:t>
            </a:r>
            <a:fld id="{00000000-1234-1234-1234-123412341234}" type="slidenum"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‹#›</a:t>
            </a:fld>
            <a:endParaRPr sz="1000">
              <a:solidFill>
                <a:srgbClr val="262626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64" name="Google Shape;64;p160"/>
          <p:cNvSpPr/>
          <p:nvPr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979031" y="1037433"/>
            <a:ext cx="1725720" cy="28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Slide">
  <p:cSld name="Two Content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1"/>
          <p:cNvSpPr/>
          <p:nvPr/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61"/>
          <p:cNvSpPr txBox="1">
            <a:spLocks noGrp="1"/>
          </p:cNvSpPr>
          <p:nvPr>
            <p:ph type="title"/>
          </p:nvPr>
        </p:nvSpPr>
        <p:spPr>
          <a:xfrm>
            <a:off x="857250" y="779154"/>
            <a:ext cx="4629151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Sofia"/>
              <a:buNone/>
              <a:defRPr sz="3200" b="1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1"/>
          <p:cNvSpPr txBox="1">
            <a:spLocks noGrp="1"/>
          </p:cNvSpPr>
          <p:nvPr>
            <p:ph type="body" idx="1"/>
          </p:nvPr>
        </p:nvSpPr>
        <p:spPr>
          <a:xfrm>
            <a:off x="857251" y="1552575"/>
            <a:ext cx="4629150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1"/>
          <p:cNvSpPr txBox="1">
            <a:spLocks noGrp="1"/>
          </p:cNvSpPr>
          <p:nvPr>
            <p:ph type="body" idx="2"/>
          </p:nvPr>
        </p:nvSpPr>
        <p:spPr>
          <a:xfrm>
            <a:off x="6705599" y="1552575"/>
            <a:ext cx="3990976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1"/>
          <p:cNvSpPr txBox="1">
            <a:spLocks noGrp="1"/>
          </p:cNvSpPr>
          <p:nvPr>
            <p:ph type="body" idx="3"/>
          </p:nvPr>
        </p:nvSpPr>
        <p:spPr>
          <a:xfrm>
            <a:off x="6705599" y="779154"/>
            <a:ext cx="3990976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1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61"/>
          <p:cNvSpPr txBox="1"/>
          <p:nvPr/>
        </p:nvSpPr>
        <p:spPr>
          <a:xfrm>
            <a:off x="641074" y="6302215"/>
            <a:ext cx="3045941" cy="24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Page </a:t>
            </a:r>
            <a:fld id="{00000000-1234-1234-1234-123412341234}" type="slidenum"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‹#›</a:t>
            </a:fld>
            <a:endParaRPr sz="1000">
              <a:solidFill>
                <a:srgbClr val="262626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73" name="Google Shape;73;p161"/>
          <p:cNvSpPr/>
          <p:nvPr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979031" y="1037433"/>
            <a:ext cx="1725720" cy="28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Slide">
  <p:cSld name="Two Photo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2"/>
          <p:cNvSpPr/>
          <p:nvPr/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rgbClr val="9BD6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62"/>
          <p:cNvSpPr txBox="1">
            <a:spLocks noGrp="1"/>
          </p:cNvSpPr>
          <p:nvPr>
            <p:ph type="body" idx="1"/>
          </p:nvPr>
        </p:nvSpPr>
        <p:spPr>
          <a:xfrm>
            <a:off x="857250" y="5098474"/>
            <a:ext cx="4629151" cy="93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62"/>
          <p:cNvSpPr txBox="1">
            <a:spLocks noGrp="1"/>
          </p:cNvSpPr>
          <p:nvPr>
            <p:ph type="body" idx="2"/>
          </p:nvPr>
        </p:nvSpPr>
        <p:spPr>
          <a:xfrm>
            <a:off x="857250" y="779154"/>
            <a:ext cx="4629151" cy="405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62"/>
          <p:cNvSpPr txBox="1">
            <a:spLocks noGrp="1"/>
          </p:cNvSpPr>
          <p:nvPr>
            <p:ph type="body" idx="3"/>
          </p:nvPr>
        </p:nvSpPr>
        <p:spPr>
          <a:xfrm>
            <a:off x="6705600" y="779155"/>
            <a:ext cx="3990976" cy="40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62"/>
          <p:cNvSpPr txBox="1">
            <a:spLocks noGrp="1"/>
          </p:cNvSpPr>
          <p:nvPr>
            <p:ph type="body" idx="4"/>
          </p:nvPr>
        </p:nvSpPr>
        <p:spPr>
          <a:xfrm>
            <a:off x="6705600" y="5098474"/>
            <a:ext cx="3990976" cy="93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2"/>
          <p:cNvSpPr txBox="1"/>
          <p:nvPr/>
        </p:nvSpPr>
        <p:spPr>
          <a:xfrm>
            <a:off x="641074" y="6302215"/>
            <a:ext cx="3045941" cy="24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Page </a:t>
            </a:r>
            <a:fld id="{00000000-1234-1234-1234-123412341234}" type="slidenum">
              <a:rPr lang="uk-UA" sz="1000">
                <a:solidFill>
                  <a:srgbClr val="262626"/>
                </a:solidFill>
                <a:latin typeface="Sofia"/>
                <a:ea typeface="Sofia"/>
                <a:cs typeface="Sofia"/>
                <a:sym typeface="Sofia"/>
              </a:rPr>
              <a:t>‹#›</a:t>
            </a:fld>
            <a:endParaRPr sz="1000">
              <a:solidFill>
                <a:srgbClr val="262626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82" name="Google Shape;82;p162"/>
          <p:cNvSpPr/>
          <p:nvPr/>
        </p:nvSpPr>
        <p:spPr>
          <a:xfrm>
            <a:off x="11491784" y="2281881"/>
            <a:ext cx="700216" cy="4576118"/>
          </a:xfrm>
          <a:prstGeom prst="rect">
            <a:avLst/>
          </a:prstGeom>
          <a:solidFill>
            <a:srgbClr val="0598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0979031" y="1037433"/>
            <a:ext cx="1725720" cy="28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F881E-592F-4935-A7D0-504DA114BDE9}" type="datetimeFigureOut">
              <a:rPr lang="en-IN"/>
              <a:pPr>
                <a:defRPr/>
              </a:pPr>
              <a:t>03-09-2023</a:t>
            </a:fld>
            <a:endParaRPr lang="en-IN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A3353-8798-41E8-A50D-9FE903EA344C}" type="slidenum">
              <a:rPr lang="en-IN" altLang="uk-UA"/>
              <a:pPr>
                <a:defRPr/>
              </a:pPr>
              <a:t>‹#›</a:t>
            </a:fld>
            <a:endParaRPr lang="en-IN" altLang="uk-UA"/>
          </a:p>
        </p:txBody>
      </p:sp>
    </p:spTree>
    <p:extLst>
      <p:ext uri="{BB962C8B-B14F-4D97-AF65-F5344CB8AC3E}">
        <p14:creationId xmlns:p14="http://schemas.microsoft.com/office/powerpoint/2010/main" val="371782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fia"/>
              <a:buNone/>
              <a:defRPr sz="44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co.de/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4twins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simplatform.io/industry-4-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wharton.upenn.edu/article/three-reasons-why-good-strategies-fail-execution-execution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online.hbs.edu/blog/post/why-is-strategic-planning-importa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package" Target="../embeddings/_________Microsoft_Word.docx"/><Relationship Id="rId4" Type="http://schemas.openxmlformats.org/officeDocument/2006/relationships/hyperlink" Target="https://www.mindtools.com/brainstm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s://en.wikipedia.org/wiki/Strategic_management" TargetMode="External"/><Relationship Id="rId7" Type="http://schemas.openxmlformats.org/officeDocument/2006/relationships/hyperlink" Target="https://en.wikipedia.org/wiki/Alexander_Osterwalder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Value_proposition" TargetMode="External"/><Relationship Id="rId5" Type="http://schemas.openxmlformats.org/officeDocument/2006/relationships/hyperlink" Target="https://en.wikipedia.org/wiki/Business_models" TargetMode="External"/><Relationship Id="rId4" Type="http://schemas.openxmlformats.org/officeDocument/2006/relationships/hyperlink" Target="https://en.wikipedia.org/wiki/Lean_startup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495425" y="2804166"/>
            <a:ext cx="9201149" cy="131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uk-UA"/>
              <a:t>Business strategies in high-innovation potential areas (Nanotechnology, Industry 4.0, Artificial intelligence)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495425" y="4147487"/>
            <a:ext cx="9201149" cy="8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uk-UA"/>
              <a:t>Valentyna Yakubiv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Internal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Strengths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Weaknesses</a:t>
            </a:r>
            <a:endParaRPr dirty="0">
              <a:latin typeface="+mn-lt"/>
            </a:endParaRPr>
          </a:p>
        </p:txBody>
      </p:sp>
      <p:sp>
        <p:nvSpPr>
          <p:cNvPr id="159" name="Google Shape;159;p11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Internal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Strengths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Weaknesses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controllable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activities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performed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especially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poorly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Strengths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weaknesses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determined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relative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competitors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Internal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determined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number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ways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including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computing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ratios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measuring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performance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comparing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past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periods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industry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averages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Various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types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surveys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also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developed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administered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examine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such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employee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morale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production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efficiency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advertising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effectiveness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customer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loyalty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761" y="5286389"/>
            <a:ext cx="2935159" cy="135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Long-Term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Objectives</a:t>
            </a:r>
            <a:r>
              <a:rPr lang="uk-UA" dirty="0">
                <a:latin typeface="+mn-lt"/>
              </a:rPr>
              <a:t> </a:t>
            </a:r>
            <a:endParaRPr dirty="0">
              <a:latin typeface="+mn-lt"/>
            </a:endParaRPr>
          </a:p>
        </p:txBody>
      </p:sp>
      <p:sp>
        <p:nvSpPr>
          <p:cNvPr id="166" name="Google Shape;166;p12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defined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specific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results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seeks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achieve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pursuing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basic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challenging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measurable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consistent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reasonable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clear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multidimensional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firm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established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overall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company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each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division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1482" y="4182155"/>
            <a:ext cx="2900135" cy="217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Strategies</a:t>
            </a:r>
            <a:endParaRPr dirty="0">
              <a:latin typeface="+mn-lt"/>
            </a:endParaRPr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means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which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long-term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achieved</a:t>
            </a:r>
            <a:r>
              <a:rPr lang="uk-UA" b="1" dirty="0">
                <a:latin typeface="+mn-lt"/>
              </a:rPr>
              <a:t>. 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include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geographic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expansion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diversification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acquisition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product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development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market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penetration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retrenchment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divestiture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liquidation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joint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ventures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addition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affect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long-term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prosperity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typically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least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years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thus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future-oriented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9868" y="4664255"/>
            <a:ext cx="3175091" cy="190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Annual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endParaRPr dirty="0">
              <a:latin typeface="+mn-lt"/>
            </a:endParaRPr>
          </a:p>
        </p:txBody>
      </p:sp>
      <p:sp>
        <p:nvSpPr>
          <p:cNvPr id="180" name="Google Shape;180;p14"/>
          <p:cNvSpPr txBox="1">
            <a:spLocks noGrp="1"/>
          </p:cNvSpPr>
          <p:nvPr>
            <p:ph type="body" idx="1"/>
          </p:nvPr>
        </p:nvSpPr>
        <p:spPr>
          <a:xfrm>
            <a:off x="1828800" y="1554162"/>
            <a:ext cx="8686800" cy="494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i="1" u="sng" dirty="0" err="1">
                <a:latin typeface="+mn-lt"/>
              </a:rPr>
              <a:t>Annual</a:t>
            </a:r>
            <a:r>
              <a:rPr lang="uk-UA" b="1" i="1" u="sng" dirty="0">
                <a:latin typeface="+mn-lt"/>
              </a:rPr>
              <a:t> </a:t>
            </a:r>
            <a:r>
              <a:rPr lang="uk-UA" b="1" i="1" u="sng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short-term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milestones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must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achieve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reach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long-term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Like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long-term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annual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measurable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quantitative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challenging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realistic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consistent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prioritized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They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established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corporate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divisional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functional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levels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large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Annual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terms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management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marketing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finance</a:t>
            </a:r>
            <a:r>
              <a:rPr lang="uk-UA" b="1" dirty="0">
                <a:latin typeface="+mn-lt"/>
              </a:rPr>
              <a:t>/</a:t>
            </a:r>
            <a:r>
              <a:rPr lang="uk-UA" b="1" dirty="0" err="1">
                <a:latin typeface="+mn-lt"/>
              </a:rPr>
              <a:t>accounting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production</a:t>
            </a:r>
            <a:r>
              <a:rPr lang="uk-UA" b="1" dirty="0">
                <a:latin typeface="+mn-lt"/>
              </a:rPr>
              <a:t>/</a:t>
            </a:r>
            <a:r>
              <a:rPr lang="uk-UA" b="1" dirty="0" err="1">
                <a:latin typeface="+mn-lt"/>
              </a:rPr>
              <a:t>operations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research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development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information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systems</a:t>
            </a:r>
            <a:r>
              <a:rPr lang="uk-UA" b="1" dirty="0">
                <a:latin typeface="+mn-lt"/>
              </a:rPr>
              <a:t> (MIS) </a:t>
            </a:r>
            <a:r>
              <a:rPr lang="uk-UA" b="1" dirty="0" err="1">
                <a:latin typeface="+mn-lt"/>
              </a:rPr>
              <a:t>accomplishments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A </a:t>
            </a:r>
            <a:r>
              <a:rPr lang="uk-UA" b="1" dirty="0" err="1">
                <a:latin typeface="+mn-lt"/>
              </a:rPr>
              <a:t>set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annual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needed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each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long-term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7463" y="4980214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Policies</a:t>
            </a:r>
            <a:endParaRPr dirty="0">
              <a:latin typeface="+mn-lt"/>
            </a:endParaRPr>
          </a:p>
        </p:txBody>
      </p:sp>
      <p:sp>
        <p:nvSpPr>
          <p:cNvPr id="187" name="Google Shape;187;p15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Policies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means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which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annual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achieved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Policies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include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guidelines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rules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procedures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established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support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efforts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achieve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Policies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guides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decision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making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address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recurring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situations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Policies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allow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consistency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coordination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within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between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departments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188" name="Google Shape;1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9287" y="4486538"/>
            <a:ext cx="3967288" cy="1940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3 </a:t>
            </a:r>
            <a:r>
              <a:rPr lang="uk-UA" b="1" dirty="0" err="1">
                <a:latin typeface="+mn-lt"/>
              </a:rPr>
              <a:t>Top</a:t>
            </a:r>
            <a:r>
              <a:rPr lang="uk-UA" b="1" dirty="0">
                <a:latin typeface="+mn-lt"/>
              </a:rPr>
              <a:t> AI </a:t>
            </a:r>
            <a:r>
              <a:rPr lang="en-US" b="1" dirty="0" smtClean="0">
                <a:latin typeface="+mn-lt"/>
              </a:rPr>
              <a:t>business strategies </a:t>
            </a:r>
            <a:r>
              <a:rPr lang="uk-UA" b="1" dirty="0" err="1" smtClean="0">
                <a:latin typeface="+mn-lt"/>
              </a:rPr>
              <a:t>in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>
                <a:latin typeface="+mn-lt"/>
              </a:rPr>
              <a:t>2023</a:t>
            </a:r>
            <a:endParaRPr b="1" dirty="0">
              <a:latin typeface="+mn-lt"/>
            </a:endParaRPr>
          </a:p>
        </p:txBody>
      </p:sp>
      <p:sp>
        <p:nvSpPr>
          <p:cNvPr id="194" name="Google Shape;194;p16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OpenAI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November</a:t>
            </a:r>
            <a:r>
              <a:rPr lang="uk-UA" b="1" dirty="0">
                <a:latin typeface="+mn-lt"/>
              </a:rPr>
              <a:t> 2022, </a:t>
            </a:r>
            <a:r>
              <a:rPr lang="uk-UA" b="1" dirty="0" err="1">
                <a:latin typeface="+mn-lt"/>
              </a:rPr>
              <a:t>OpenAI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launched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ChatGPT</a:t>
            </a:r>
            <a:r>
              <a:rPr lang="uk-UA" b="1" dirty="0">
                <a:latin typeface="+mn-lt"/>
              </a:rPr>
              <a:t>, a </a:t>
            </a:r>
            <a:r>
              <a:rPr lang="uk-UA" b="1" dirty="0" err="1">
                <a:latin typeface="+mn-lt"/>
              </a:rPr>
              <a:t>chat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aimed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natural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language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answering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questions</a:t>
            </a:r>
            <a:r>
              <a:rPr lang="uk-UA" b="1" dirty="0">
                <a:latin typeface="+mn-lt"/>
              </a:rPr>
              <a:t>,  </a:t>
            </a:r>
            <a:r>
              <a:rPr lang="uk-UA" b="1" dirty="0" err="1">
                <a:latin typeface="+mn-lt"/>
              </a:rPr>
              <a:t>translating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generating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improvised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text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It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reached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over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million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signups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within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days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projected</a:t>
            </a:r>
            <a:r>
              <a:rPr lang="uk-UA" b="1" dirty="0">
                <a:latin typeface="+mn-lt"/>
              </a:rPr>
              <a:t> a US$200 </a:t>
            </a:r>
            <a:r>
              <a:rPr lang="uk-UA" b="1" dirty="0" err="1">
                <a:latin typeface="+mn-lt"/>
              </a:rPr>
              <a:t>million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revenue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2023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US$1 </a:t>
            </a:r>
            <a:r>
              <a:rPr lang="uk-UA" b="1" dirty="0" err="1">
                <a:latin typeface="+mn-lt"/>
              </a:rPr>
              <a:t>billion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2024.</a:t>
            </a:r>
            <a:endParaRPr b="1" dirty="0">
              <a:latin typeface="+mn-lt"/>
            </a:endParaRPr>
          </a:p>
        </p:txBody>
      </p:sp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2347" y="5489801"/>
            <a:ext cx="2819734" cy="687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>
                <a:latin typeface="+mn-lt"/>
              </a:rPr>
              <a:t>3 Top AI business strategies in 2023</a:t>
            </a:r>
            <a:endParaRPr b="1" dirty="0">
              <a:latin typeface="+mn-lt"/>
            </a:endParaRPr>
          </a:p>
        </p:txBody>
      </p:sp>
      <p:sp>
        <p:nvSpPr>
          <p:cNvPr id="201" name="Google Shape;201;p17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58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Observe.AI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Observe.AI </a:t>
            </a:r>
            <a:r>
              <a:rPr lang="uk-UA" b="1" dirty="0" err="1">
                <a:latin typeface="+mn-lt"/>
              </a:rPr>
              <a:t>provides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natural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language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tools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track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voice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text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conversations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Its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Intelligent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Workforce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Platform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transforms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contact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centers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embedding</a:t>
            </a:r>
            <a:r>
              <a:rPr lang="uk-UA" b="1" dirty="0">
                <a:latin typeface="+mn-lt"/>
              </a:rPr>
              <a:t> AI </a:t>
            </a:r>
            <a:r>
              <a:rPr lang="uk-UA" b="1" dirty="0" err="1">
                <a:latin typeface="+mn-lt"/>
              </a:rPr>
              <a:t>into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customer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conversations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optimizing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agent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performance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automating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repeatable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drive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revenue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retention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March</a:t>
            </a:r>
            <a:r>
              <a:rPr lang="uk-UA" b="1" dirty="0">
                <a:latin typeface="+mn-lt"/>
              </a:rPr>
              <a:t> 2022,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company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ARR </a:t>
            </a:r>
            <a:r>
              <a:rPr lang="uk-UA" b="1" dirty="0" err="1">
                <a:latin typeface="+mn-lt"/>
              </a:rPr>
              <a:t>was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up</a:t>
            </a:r>
            <a:r>
              <a:rPr lang="uk-UA" b="1" dirty="0">
                <a:latin typeface="+mn-lt"/>
              </a:rPr>
              <a:t> 150%, </a:t>
            </a:r>
            <a:r>
              <a:rPr lang="uk-UA" b="1" dirty="0" err="1">
                <a:latin typeface="+mn-lt"/>
              </a:rPr>
              <a:t>with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customer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interactions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analysed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its</a:t>
            </a:r>
            <a:r>
              <a:rPr lang="uk-UA" b="1" dirty="0">
                <a:latin typeface="+mn-lt"/>
              </a:rPr>
              <a:t> AI </a:t>
            </a:r>
            <a:r>
              <a:rPr lang="uk-UA" b="1" dirty="0" err="1">
                <a:latin typeface="+mn-lt"/>
              </a:rPr>
              <a:t>up</a:t>
            </a:r>
            <a:r>
              <a:rPr lang="uk-UA" b="1" dirty="0">
                <a:latin typeface="+mn-lt"/>
              </a:rPr>
              <a:t> 3x, a 426% </a:t>
            </a:r>
            <a:r>
              <a:rPr lang="uk-UA" b="1" dirty="0" err="1">
                <a:latin typeface="+mn-lt"/>
              </a:rPr>
              <a:t>increase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AI-</a:t>
            </a:r>
            <a:r>
              <a:rPr lang="uk-UA" b="1" dirty="0" err="1">
                <a:latin typeface="+mn-lt"/>
              </a:rPr>
              <a:t>powered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agent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evaluations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a 201% </a:t>
            </a:r>
            <a:r>
              <a:rPr lang="uk-UA" b="1" dirty="0" err="1">
                <a:latin typeface="+mn-lt"/>
              </a:rPr>
              <a:t>increase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AI-</a:t>
            </a:r>
            <a:r>
              <a:rPr lang="uk-UA" b="1" dirty="0" err="1">
                <a:latin typeface="+mn-lt"/>
              </a:rPr>
              <a:t>powered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agent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coaching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sessions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>
                <a:latin typeface="+mn-lt"/>
              </a:rPr>
              <a:t>Observe.AI </a:t>
            </a:r>
            <a:r>
              <a:rPr lang="uk-UA" b="1" dirty="0" err="1">
                <a:latin typeface="+mn-lt"/>
              </a:rPr>
              <a:t>has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raised</a:t>
            </a:r>
            <a:r>
              <a:rPr lang="uk-UA" b="1" dirty="0">
                <a:latin typeface="+mn-lt"/>
              </a:rPr>
              <a:t> US$213mn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funding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202" name="Google Shape;2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8089" y="5884523"/>
            <a:ext cx="2167409" cy="7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>
                <a:latin typeface="+mn-lt"/>
              </a:rPr>
              <a:t>3 Top AI business strategies in 2023</a:t>
            </a:r>
            <a:endParaRPr b="1" dirty="0">
              <a:latin typeface="+mn-lt"/>
            </a:endParaRPr>
          </a:p>
        </p:txBody>
      </p:sp>
      <p:sp>
        <p:nvSpPr>
          <p:cNvPr id="208" name="Google Shape;208;p18"/>
          <p:cNvSpPr txBox="1">
            <a:spLocks noGrp="1"/>
          </p:cNvSpPr>
          <p:nvPr>
            <p:ph type="body" idx="1"/>
          </p:nvPr>
        </p:nvSpPr>
        <p:spPr>
          <a:xfrm>
            <a:off x="646612" y="1703704"/>
            <a:ext cx="10515600" cy="458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Deep</a:t>
            </a:r>
            <a:r>
              <a:rPr lang="uk-UA" b="1" dirty="0">
                <a:latin typeface="+mn-lt"/>
              </a:rPr>
              <a:t> 6 AI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Deep</a:t>
            </a:r>
            <a:r>
              <a:rPr lang="uk-UA" b="1" dirty="0">
                <a:latin typeface="+mn-lt"/>
              </a:rPr>
              <a:t> 6 AI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healthcare</a:t>
            </a:r>
            <a:r>
              <a:rPr lang="uk-UA" b="1" dirty="0">
                <a:latin typeface="+mn-lt"/>
              </a:rPr>
              <a:t> AI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revolutionizing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way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medical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professionals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diagnose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treat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patients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company’s</a:t>
            </a:r>
            <a:r>
              <a:rPr lang="uk-UA" b="1" dirty="0">
                <a:latin typeface="+mn-lt"/>
              </a:rPr>
              <a:t> AI </a:t>
            </a:r>
            <a:r>
              <a:rPr lang="uk-UA" b="1" dirty="0" err="1">
                <a:latin typeface="+mn-lt"/>
              </a:rPr>
              <a:t>algorithms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analyze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large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amounts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medical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data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helping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medical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professionals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make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informed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decisions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improve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patient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outcomes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</p:txBody>
      </p: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4142" y="4898116"/>
            <a:ext cx="1648505" cy="1648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uk-UA" dirty="0">
                <a:latin typeface="+mn-lt"/>
              </a:rPr>
              <a:t>3 </a:t>
            </a:r>
            <a:r>
              <a:rPr lang="uk-UA" dirty="0" err="1">
                <a:latin typeface="+mn-lt"/>
              </a:rPr>
              <a:t>Top</a:t>
            </a:r>
            <a:r>
              <a:rPr lang="uk-UA" dirty="0">
                <a:latin typeface="+mn-lt"/>
              </a:rPr>
              <a:t> AI </a:t>
            </a:r>
            <a:r>
              <a:rPr lang="en-US" dirty="0">
                <a:latin typeface="+mn-lt"/>
              </a:rPr>
              <a:t>business strategies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2023</a:t>
            </a:r>
            <a:endParaRPr dirty="0">
              <a:latin typeface="+mn-lt"/>
            </a:endParaRPr>
          </a:p>
        </p:txBody>
      </p:sp>
      <p:pic>
        <p:nvPicPr>
          <p:cNvPr id="215" name="Google Shape;215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0597" y="1400783"/>
            <a:ext cx="7530453" cy="536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3 </a:t>
            </a:r>
            <a:r>
              <a:rPr lang="uk-UA" b="1" dirty="0" err="1">
                <a:latin typeface="+mn-lt"/>
              </a:rPr>
              <a:t>Top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Industry</a:t>
            </a:r>
            <a:r>
              <a:rPr lang="uk-UA" b="1" dirty="0">
                <a:latin typeface="+mn-lt"/>
              </a:rPr>
              <a:t> 4.0 </a:t>
            </a:r>
            <a:r>
              <a:rPr lang="en-US" b="1" dirty="0" smtClean="0">
                <a:latin typeface="+mn-lt"/>
              </a:rPr>
              <a:t>business </a:t>
            </a:r>
            <a:r>
              <a:rPr lang="en-US" b="1" dirty="0" err="1" smtClean="0">
                <a:latin typeface="+mn-lt"/>
              </a:rPr>
              <a:t>strstegy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2023</a:t>
            </a:r>
            <a:endParaRPr b="1" dirty="0">
              <a:latin typeface="+mn-lt"/>
            </a:endParaRPr>
          </a:p>
        </p:txBody>
      </p:sp>
      <p:sp>
        <p:nvSpPr>
          <p:cNvPr id="221" name="Google Shape;221;p20"/>
          <p:cNvSpPr txBox="1">
            <a:spLocks noGrp="1"/>
          </p:cNvSpPr>
          <p:nvPr>
            <p:ph type="body" idx="1"/>
          </p:nvPr>
        </p:nvSpPr>
        <p:spPr>
          <a:xfrm>
            <a:off x="838200" y="1578429"/>
            <a:ext cx="10515600" cy="45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u="sng" dirty="0" err="1">
                <a:solidFill>
                  <a:schemeClr val="hlink"/>
                </a:solidFill>
                <a:latin typeface="+mn-lt"/>
                <a:hlinkClick r:id="rId3"/>
              </a:rPr>
              <a:t>Robco</a:t>
            </a:r>
            <a:endParaRPr b="1" u="sng" dirty="0">
              <a:solidFill>
                <a:schemeClr val="hlink"/>
              </a:solidFill>
              <a:latin typeface="+mn-lt"/>
              <a:hlinkClick r:id="rId3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u="sng" dirty="0">
              <a:solidFill>
                <a:schemeClr val="hlink"/>
              </a:solidFill>
              <a:latin typeface="+mn-lt"/>
              <a:hlinkClick r:id="rId3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u="sng" dirty="0" err="1">
                <a:solidFill>
                  <a:schemeClr val="hlink"/>
                </a:solidFill>
                <a:latin typeface="+mn-lt"/>
                <a:hlinkClick r:id="rId3"/>
              </a:rPr>
              <a:t>Robco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German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develops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modular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robot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kits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software-based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automation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solutions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robot</a:t>
            </a:r>
            <a:r>
              <a:rPr lang="uk-UA" b="1" dirty="0">
                <a:latin typeface="+mn-lt"/>
              </a:rPr>
              <a:t>-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-a-</a:t>
            </a:r>
            <a:r>
              <a:rPr lang="uk-UA" b="1" dirty="0" err="1">
                <a:latin typeface="+mn-lt"/>
              </a:rPr>
              <a:t>service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solution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provides</a:t>
            </a:r>
            <a:r>
              <a:rPr lang="uk-UA" b="1" dirty="0">
                <a:latin typeface="+mn-lt"/>
              </a:rPr>
              <a:t> 2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7-axis </a:t>
            </a:r>
            <a:r>
              <a:rPr lang="uk-UA" b="1" dirty="0" err="1">
                <a:latin typeface="+mn-lt"/>
              </a:rPr>
              <a:t>robots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with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changeable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modules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high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uptime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flexibility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Besides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robotic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automation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guide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proposes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suitable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robot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setup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along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with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virtual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training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based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lidar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scans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production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environment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</p:txBody>
      </p:sp>
      <p:pic>
        <p:nvPicPr>
          <p:cNvPr id="222" name="Google Shape;22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3034" y="5135868"/>
            <a:ext cx="2444565" cy="130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dirty="0" err="1" smtClean="0">
                <a:latin typeface="+mn-lt"/>
              </a:rPr>
              <a:t>Business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strategies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high-innovation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potential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areas</a:t>
            </a:r>
            <a:r>
              <a:rPr lang="uk-UA" dirty="0">
                <a:latin typeface="+mn-lt"/>
              </a:rPr>
              <a:t> (</a:t>
            </a:r>
            <a:r>
              <a:rPr lang="uk-UA" dirty="0" err="1">
                <a:latin typeface="+mn-lt"/>
              </a:rPr>
              <a:t>Nanotechnology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Industry</a:t>
            </a:r>
            <a:r>
              <a:rPr lang="uk-UA" dirty="0">
                <a:latin typeface="+mn-lt"/>
              </a:rPr>
              <a:t> 4.0, </a:t>
            </a:r>
            <a:r>
              <a:rPr lang="uk-UA" dirty="0" err="1">
                <a:latin typeface="+mn-lt"/>
              </a:rPr>
              <a:t>Artificial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intelligence</a:t>
            </a:r>
            <a:r>
              <a:rPr lang="uk-UA" dirty="0">
                <a:latin typeface="+mn-lt"/>
              </a:rPr>
              <a:t>)</a:t>
            </a:r>
            <a:endParaRPr dirty="0">
              <a:latin typeface="+mn-lt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1495426" y="2277950"/>
            <a:ext cx="9201149" cy="338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AutoNum type="arabicPeriod"/>
            </a:pPr>
            <a:r>
              <a:rPr lang="uk-UA" b="1" dirty="0" err="1" smtClean="0">
                <a:latin typeface="+mn-lt"/>
              </a:rPr>
              <a:t>Business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: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role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key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 smtClean="0">
                <a:latin typeface="+mn-lt"/>
              </a:rPr>
              <a:t>terms</a:t>
            </a:r>
            <a:endParaRPr lang="en-US" b="1" dirty="0" smtClean="0"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AutoNum type="arabicPeriod"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2. </a:t>
            </a:r>
            <a:r>
              <a:rPr lang="uk-UA" b="1" dirty="0" err="1">
                <a:latin typeface="+mn-lt"/>
              </a:rPr>
              <a:t>Top</a:t>
            </a:r>
            <a:r>
              <a:rPr lang="uk-UA" b="1" dirty="0">
                <a:latin typeface="+mn-lt"/>
              </a:rPr>
              <a:t> AI </a:t>
            </a:r>
            <a:r>
              <a:rPr lang="uk-UA" b="1" dirty="0" err="1">
                <a:latin typeface="+mn-lt"/>
              </a:rPr>
              <a:t>technology</a:t>
            </a:r>
            <a:r>
              <a:rPr lang="uk-UA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business strategies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smtClean="0">
                <a:latin typeface="+mn-lt"/>
              </a:rPr>
              <a:t>2023</a:t>
            </a:r>
            <a:endParaRPr lang="en-US" b="1" dirty="0" smtClean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3. </a:t>
            </a:r>
            <a:r>
              <a:rPr lang="uk-UA" b="1" dirty="0" err="1" smtClean="0">
                <a:latin typeface="+mn-lt"/>
              </a:rPr>
              <a:t>Business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uk-UA" dirty="0">
                <a:latin typeface="+mn-lt"/>
              </a:rPr>
              <a:t>3 </a:t>
            </a:r>
            <a:r>
              <a:rPr lang="uk-UA" dirty="0" err="1">
                <a:latin typeface="+mn-lt"/>
              </a:rPr>
              <a:t>Top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Industry</a:t>
            </a:r>
            <a:r>
              <a:rPr lang="uk-UA" dirty="0">
                <a:latin typeface="+mn-lt"/>
              </a:rPr>
              <a:t> 4.0 </a:t>
            </a:r>
            <a:r>
              <a:rPr lang="en-US" dirty="0">
                <a:latin typeface="+mn-lt"/>
              </a:rPr>
              <a:t>business </a:t>
            </a:r>
            <a:r>
              <a:rPr lang="en-US" dirty="0" err="1">
                <a:latin typeface="+mn-lt"/>
              </a:rPr>
              <a:t>strstegy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2023</a:t>
            </a:r>
            <a:endParaRPr b="1" dirty="0">
              <a:latin typeface="+mn-lt"/>
            </a:endParaRPr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>
                <a:latin typeface="+mn-lt"/>
              </a:rPr>
              <a:t>i4Twins </a:t>
            </a:r>
            <a:r>
              <a:rPr lang="uk-UA" b="1" dirty="0" err="1">
                <a:latin typeface="+mn-lt"/>
              </a:rPr>
              <a:t>facilitates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Digital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Twin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Creation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u="sng" dirty="0">
                <a:solidFill>
                  <a:schemeClr val="hlink"/>
                </a:solidFill>
                <a:latin typeface="+mn-lt"/>
                <a:hlinkClick r:id="rId3"/>
              </a:rPr>
              <a:t>i4Twins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Canadian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makes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no-code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digital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twin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platform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build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validate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simulate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industrial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designs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It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features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status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twins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operational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twins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simulation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twins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through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online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browser-based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electronic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prototyping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workspace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Besides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open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platform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supports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multiple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operating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systems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uses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artificial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intelligence</a:t>
            </a:r>
            <a:r>
              <a:rPr lang="uk-UA" b="1" dirty="0">
                <a:latin typeface="+mn-lt"/>
              </a:rPr>
              <a:t> (AI),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contains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repository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designs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descriptions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result</a:t>
            </a:r>
            <a:r>
              <a:rPr lang="uk-UA" b="1" dirty="0">
                <a:latin typeface="+mn-lt"/>
              </a:rPr>
              <a:t>, i4Twins’ </a:t>
            </a:r>
            <a:r>
              <a:rPr lang="uk-UA" b="1" dirty="0" err="1">
                <a:latin typeface="+mn-lt"/>
              </a:rPr>
              <a:t>platform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enables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engineers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designers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create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experiment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different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physical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topologies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b="1" dirty="0">
              <a:latin typeface="+mn-lt"/>
            </a:endParaRPr>
          </a:p>
        </p:txBody>
      </p:sp>
      <p:pic>
        <p:nvPicPr>
          <p:cNvPr id="229" name="Google Shape;22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8973" y="5878029"/>
            <a:ext cx="1994053" cy="88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>
                <a:latin typeface="+mn-lt"/>
              </a:rPr>
              <a:t>3 Top Industry 4.0 business </a:t>
            </a:r>
            <a:r>
              <a:rPr lang="en-US" dirty="0" err="1">
                <a:latin typeface="+mn-lt"/>
              </a:rPr>
              <a:t>strstegy</a:t>
            </a:r>
            <a:r>
              <a:rPr lang="en-US" dirty="0">
                <a:latin typeface="+mn-lt"/>
              </a:rPr>
              <a:t> in 2023</a:t>
            </a:r>
            <a:endParaRPr b="1" dirty="0">
              <a:latin typeface="+mn-lt"/>
            </a:endParaRPr>
          </a:p>
        </p:txBody>
      </p:sp>
      <p:sp>
        <p:nvSpPr>
          <p:cNvPr id="235" name="Google Shape;235;p22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iSIMplatform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aids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Management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Turkish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 </a:t>
            </a:r>
            <a:r>
              <a:rPr lang="uk-UA" b="1" u="sng" dirty="0" err="1">
                <a:solidFill>
                  <a:schemeClr val="hlink"/>
                </a:solidFill>
                <a:latin typeface="+mn-lt"/>
                <a:hlinkClick r:id="rId3"/>
              </a:rPr>
              <a:t>iSIMplatform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makes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software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platform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digitize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equipment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operations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It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smart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integrated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industrial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systems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through</a:t>
            </a:r>
            <a:r>
              <a:rPr lang="uk-UA" b="1" dirty="0">
                <a:latin typeface="+mn-lt"/>
              </a:rPr>
              <a:t> 2D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3D </a:t>
            </a:r>
            <a:r>
              <a:rPr lang="uk-UA" b="1" dirty="0" err="1">
                <a:latin typeface="+mn-lt"/>
              </a:rPr>
              <a:t>maps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models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platform’s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other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features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include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on-premise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cloud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installation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fully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web-based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architecture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adaptive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simultaneous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updatable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workflows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This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way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solution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allows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owners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operators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monitor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equipment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time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receive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instant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notifications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reports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222" y="5839773"/>
            <a:ext cx="2211069" cy="97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uk-UA" dirty="0">
                <a:latin typeface="+mn-lt"/>
              </a:rPr>
              <a:t>3 </a:t>
            </a:r>
            <a:r>
              <a:rPr lang="uk-UA" dirty="0" err="1">
                <a:latin typeface="+mn-lt"/>
              </a:rPr>
              <a:t>Top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Industry</a:t>
            </a:r>
            <a:r>
              <a:rPr lang="uk-UA" dirty="0">
                <a:latin typeface="+mn-lt"/>
              </a:rPr>
              <a:t> 4.0 </a:t>
            </a:r>
            <a:r>
              <a:rPr lang="en-US" dirty="0">
                <a:latin typeface="+mn-lt"/>
              </a:rPr>
              <a:t>business </a:t>
            </a:r>
            <a:r>
              <a:rPr lang="en-US" dirty="0" err="1">
                <a:latin typeface="+mn-lt"/>
              </a:rPr>
              <a:t>strstegy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2023</a:t>
            </a:r>
            <a:endParaRPr b="1" dirty="0">
              <a:latin typeface="+mn-lt"/>
            </a:endParaRPr>
          </a:p>
        </p:txBody>
      </p:sp>
      <p:pic>
        <p:nvPicPr>
          <p:cNvPr id="242" name="Google Shape;242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28418" y="1418545"/>
            <a:ext cx="7971494" cy="539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/>
              <a:t>Let’s think about your startup in </a:t>
            </a:r>
            <a:r>
              <a:rPr lang="uk-UA" sz="4400" b="1"/>
              <a:t>Nanotechnology, Industry 4.0, Artificial intelligence</a:t>
            </a:r>
            <a:r>
              <a:rPr lang="uk-UA" b="1"/>
              <a:t> </a:t>
            </a:r>
            <a:endParaRPr b="1"/>
          </a:p>
        </p:txBody>
      </p:sp>
      <p:pic>
        <p:nvPicPr>
          <p:cNvPr id="248" name="Google Shape;248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62580" y="2498248"/>
            <a:ext cx="6929004" cy="359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How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Get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Idea</a:t>
            </a:r>
            <a:r>
              <a:rPr lang="uk-UA" b="1" dirty="0">
                <a:latin typeface="+mn-lt"/>
              </a:rPr>
              <a:t>: </a:t>
            </a:r>
            <a:br>
              <a:rPr lang="uk-UA" b="1" dirty="0">
                <a:latin typeface="+mn-lt"/>
              </a:rPr>
            </a:br>
            <a:r>
              <a:rPr lang="uk-UA" b="1" dirty="0">
                <a:latin typeface="+mn-lt"/>
              </a:rPr>
              <a:t>10 </a:t>
            </a:r>
            <a:r>
              <a:rPr lang="uk-UA" b="1" dirty="0" err="1">
                <a:latin typeface="+mn-lt"/>
              </a:rPr>
              <a:t>Actionable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Frameworks</a:t>
            </a:r>
            <a:endParaRPr dirty="0">
              <a:latin typeface="+mn-lt"/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1) </a:t>
            </a:r>
            <a:r>
              <a:rPr lang="uk-UA" b="1" dirty="0" err="1">
                <a:latin typeface="+mn-lt"/>
              </a:rPr>
              <a:t>Look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Founder-Market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Fit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A </a:t>
            </a:r>
            <a:r>
              <a:rPr lang="uk-UA" dirty="0" err="1">
                <a:latin typeface="+mn-lt"/>
              </a:rPr>
              <a:t>great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find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right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startup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idea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think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about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unique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skills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expertise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relationships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used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build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product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creating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startup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around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unique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personal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advantages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you’re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finding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called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founder-market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fit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If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already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co-founder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team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think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about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collective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knowledge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team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particularly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at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i="0" dirty="0" err="1">
                <a:latin typeface="+mn-lt"/>
              </a:rPr>
              <a:t>Paul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Allen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and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Bill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Gates</a:t>
            </a:r>
            <a:r>
              <a:rPr lang="uk-UA" i="0" dirty="0">
                <a:latin typeface="+mn-lt"/>
              </a:rPr>
              <a:t>, </a:t>
            </a:r>
            <a:r>
              <a:rPr lang="uk-UA" i="0" dirty="0" err="1">
                <a:latin typeface="+mn-lt"/>
              </a:rPr>
              <a:t>co-founders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of</a:t>
            </a:r>
            <a:r>
              <a:rPr lang="uk-UA" i="0" dirty="0">
                <a:latin typeface="+mn-lt"/>
              </a:rPr>
              <a:t> Microsoft, </a:t>
            </a:r>
            <a:r>
              <a:rPr lang="uk-UA" i="0" dirty="0" err="1">
                <a:latin typeface="+mn-lt"/>
              </a:rPr>
              <a:t>are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an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example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of</a:t>
            </a:r>
            <a:r>
              <a:rPr lang="uk-UA" i="0" dirty="0">
                <a:latin typeface="+mn-lt"/>
              </a:rPr>
              <a:t> a </a:t>
            </a:r>
            <a:r>
              <a:rPr lang="uk-UA" i="0" dirty="0" err="1">
                <a:latin typeface="+mn-lt"/>
              </a:rPr>
              <a:t>founding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team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who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had</a:t>
            </a:r>
            <a:r>
              <a:rPr lang="uk-UA" i="0" dirty="0">
                <a:latin typeface="+mn-lt"/>
              </a:rPr>
              <a:t> a </a:t>
            </a:r>
            <a:r>
              <a:rPr lang="uk-UA" i="0" dirty="0" err="1">
                <a:latin typeface="+mn-lt"/>
              </a:rPr>
              <a:t>perfect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founder-market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fit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for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the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company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they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built</a:t>
            </a:r>
            <a:r>
              <a:rPr lang="uk-UA" i="0" dirty="0">
                <a:latin typeface="+mn-lt"/>
              </a:rPr>
              <a:t>. </a:t>
            </a:r>
            <a:r>
              <a:rPr lang="uk-UA" i="0" dirty="0" err="1">
                <a:latin typeface="+mn-lt"/>
              </a:rPr>
              <a:t>They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studied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computer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programming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and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computer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science</a:t>
            </a:r>
            <a:r>
              <a:rPr lang="uk-UA" i="0" dirty="0">
                <a:latin typeface="+mn-lt"/>
              </a:rPr>
              <a:t>, </a:t>
            </a:r>
            <a:r>
              <a:rPr lang="uk-UA" i="0" dirty="0" err="1">
                <a:latin typeface="+mn-lt"/>
              </a:rPr>
              <a:t>and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their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idea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for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their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startup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utilized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both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of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their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skills</a:t>
            </a:r>
            <a:r>
              <a:rPr lang="uk-UA" i="0" dirty="0">
                <a:latin typeface="+mn-lt"/>
              </a:rPr>
              <a:t> </a:t>
            </a:r>
            <a:r>
              <a:rPr lang="uk-UA" i="0" dirty="0" err="1">
                <a:latin typeface="+mn-lt"/>
              </a:rPr>
              <a:t>perfectly</a:t>
            </a:r>
            <a:r>
              <a:rPr lang="uk-UA" i="0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255" name="Google Shape;2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7824" y="5312228"/>
            <a:ext cx="1395130" cy="115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How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Get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Idea</a:t>
            </a:r>
            <a:r>
              <a:rPr lang="uk-UA" b="1" dirty="0">
                <a:latin typeface="+mn-lt"/>
              </a:rPr>
              <a:t>: </a:t>
            </a:r>
            <a:br>
              <a:rPr lang="uk-UA" b="1" dirty="0">
                <a:latin typeface="+mn-lt"/>
              </a:rPr>
            </a:br>
            <a:r>
              <a:rPr lang="uk-UA" b="1" dirty="0">
                <a:latin typeface="+mn-lt"/>
              </a:rPr>
              <a:t>10 </a:t>
            </a:r>
            <a:r>
              <a:rPr lang="uk-UA" b="1" dirty="0" err="1">
                <a:latin typeface="+mn-lt"/>
              </a:rPr>
              <a:t>Actionable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Frameworks</a:t>
            </a:r>
            <a:endParaRPr dirty="0">
              <a:latin typeface="+mn-lt"/>
            </a:endParaRPr>
          </a:p>
        </p:txBody>
      </p:sp>
      <p:sp>
        <p:nvSpPr>
          <p:cNvPr id="261" name="Google Shape;261;p26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>
                <a:latin typeface="+mn-lt"/>
              </a:rPr>
              <a:t>2) </a:t>
            </a:r>
            <a:r>
              <a:rPr lang="uk-UA" b="1" dirty="0" err="1">
                <a:latin typeface="+mn-lt"/>
              </a:rPr>
              <a:t>Solve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Personal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Problem</a:t>
            </a:r>
            <a:r>
              <a:rPr lang="uk-UA" b="1" dirty="0">
                <a:latin typeface="+mn-lt"/>
              </a:rPr>
              <a:t> (</a:t>
            </a:r>
            <a:r>
              <a:rPr lang="uk-UA" b="1" dirty="0" err="1">
                <a:latin typeface="+mn-lt"/>
              </a:rPr>
              <a:t>Bottom-Up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Approach</a:t>
            </a:r>
            <a:r>
              <a:rPr lang="uk-UA" b="1" dirty="0">
                <a:latin typeface="+mn-lt"/>
              </a:rPr>
              <a:t>)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Some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successful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startups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created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solve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their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founders</a:t>
            </a:r>
            <a:r>
              <a:rPr lang="uk-UA" dirty="0">
                <a:latin typeface="+mn-lt"/>
              </a:rPr>
              <a:t>’ </a:t>
            </a:r>
            <a:r>
              <a:rPr lang="uk-UA" dirty="0" err="1">
                <a:latin typeface="+mn-lt"/>
              </a:rPr>
              <a:t>personal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problems</a:t>
            </a:r>
            <a:r>
              <a:rPr lang="uk-UA" dirty="0">
                <a:latin typeface="+mn-lt"/>
              </a:rPr>
              <a:t>. 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example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DoorDash’s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founders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built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their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vastly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successful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delivery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app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because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couldn’t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get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Thai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delivered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suburbs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saw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need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easy-to-use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delivery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app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functioned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everywhere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8393" y="4771072"/>
            <a:ext cx="26860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How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Get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Idea</a:t>
            </a:r>
            <a:r>
              <a:rPr lang="uk-UA" b="1" dirty="0">
                <a:latin typeface="+mn-lt"/>
              </a:rPr>
              <a:t>: </a:t>
            </a:r>
            <a:br>
              <a:rPr lang="uk-UA" b="1" dirty="0">
                <a:latin typeface="+mn-lt"/>
              </a:rPr>
            </a:br>
            <a:r>
              <a:rPr lang="uk-UA" b="1" dirty="0">
                <a:latin typeface="+mn-lt"/>
              </a:rPr>
              <a:t>10 </a:t>
            </a:r>
            <a:r>
              <a:rPr lang="uk-UA" b="1" dirty="0" err="1">
                <a:latin typeface="+mn-lt"/>
              </a:rPr>
              <a:t>Actionable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Frameworks</a:t>
            </a:r>
            <a:endParaRPr dirty="0">
              <a:latin typeface="+mn-lt"/>
            </a:endParaRPr>
          </a:p>
        </p:txBody>
      </p:sp>
      <p:sp>
        <p:nvSpPr>
          <p:cNvPr id="268" name="Google Shape;268;p27"/>
          <p:cNvSpPr txBox="1">
            <a:spLocks noGrp="1"/>
          </p:cNvSpPr>
          <p:nvPr>
            <p:ph type="body" idx="1"/>
          </p:nvPr>
        </p:nvSpPr>
        <p:spPr>
          <a:xfrm>
            <a:off x="396240" y="1825624"/>
            <a:ext cx="10916194" cy="48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>
                <a:latin typeface="+mn-lt"/>
              </a:rPr>
              <a:t>3) </a:t>
            </a:r>
            <a:r>
              <a:rPr lang="uk-UA" b="1" dirty="0" err="1">
                <a:latin typeface="+mn-lt"/>
              </a:rPr>
              <a:t>Consider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Passions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Whether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applied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finding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career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startup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idea</a:t>
            </a:r>
            <a:r>
              <a:rPr lang="uk-UA" dirty="0">
                <a:latin typeface="+mn-lt"/>
              </a:rPr>
              <a:t>, “</a:t>
            </a:r>
            <a:r>
              <a:rPr lang="uk-UA" dirty="0" err="1">
                <a:latin typeface="+mn-lt"/>
              </a:rPr>
              <a:t>follow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passions</a:t>
            </a:r>
            <a:r>
              <a:rPr lang="uk-UA" dirty="0">
                <a:latin typeface="+mn-lt"/>
              </a:rPr>
              <a:t>”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piece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generic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advice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you’ve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probably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heard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lot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But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there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some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value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from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terms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idea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successful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startups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succeed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because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their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founders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passionate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about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projects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so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committed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through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downs</a:t>
            </a:r>
            <a:r>
              <a:rPr lang="uk-UA" dirty="0">
                <a:latin typeface="+mn-lt"/>
              </a:rPr>
              <a:t> (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you’re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startup</a:t>
            </a:r>
            <a:r>
              <a:rPr lang="uk-UA" dirty="0">
                <a:latin typeface="+mn-lt"/>
              </a:rPr>
              <a:t>).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>
                <a:latin typeface="+mn-lt"/>
              </a:rPr>
              <a:t>A </a:t>
            </a:r>
            <a:r>
              <a:rPr lang="uk-UA" dirty="0" err="1">
                <a:latin typeface="+mn-lt"/>
              </a:rPr>
              <a:t>good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example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startup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founded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because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passion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Duolingo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free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language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learning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app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Duolingo’s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founders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Luis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Ahn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Severin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Hacker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were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passionate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about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education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wanted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free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learn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languages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alternative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expensive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courses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tutors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textbooks</a:t>
            </a:r>
            <a:r>
              <a:rPr lang="uk-UA" i="0" dirty="0">
                <a:latin typeface="+mn-lt"/>
                <a:ea typeface="Open Sans"/>
                <a:cs typeface="Open Sans"/>
                <a:sym typeface="Open Sans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53" y="5063605"/>
            <a:ext cx="3712786" cy="15911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>
            <a:spLocks noGrp="1"/>
          </p:cNvSpPr>
          <p:nvPr>
            <p:ph type="title"/>
          </p:nvPr>
        </p:nvSpPr>
        <p:spPr>
          <a:xfrm>
            <a:off x="1744808" y="6775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Let’s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think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about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startup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Nanotechnology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Industry</a:t>
            </a:r>
            <a:r>
              <a:rPr lang="uk-UA" b="1" dirty="0">
                <a:latin typeface="+mn-lt"/>
              </a:rPr>
              <a:t> 4.0, </a:t>
            </a:r>
            <a:r>
              <a:rPr lang="uk-UA" b="1" dirty="0" err="1">
                <a:latin typeface="+mn-lt"/>
              </a:rPr>
              <a:t>Artificial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intelligence</a:t>
            </a:r>
            <a:r>
              <a:rPr lang="uk-UA" b="1" dirty="0">
                <a:latin typeface="+mn-lt"/>
              </a:rPr>
              <a:t> </a:t>
            </a:r>
            <a:endParaRPr b="1" dirty="0">
              <a:latin typeface="+mn-lt"/>
            </a:endParaRPr>
          </a:p>
        </p:txBody>
      </p:sp>
      <p:pic>
        <p:nvPicPr>
          <p:cNvPr id="322" name="Google Shape;322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3043" y="1784985"/>
            <a:ext cx="5433437" cy="495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endParaRPr b="1" dirty="0">
              <a:latin typeface="+mn-lt"/>
            </a:endParaRPr>
          </a:p>
        </p:txBody>
      </p:sp>
      <p:sp>
        <p:nvSpPr>
          <p:cNvPr id="363" name="Google Shape;363;p40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“</a:t>
            </a: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method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which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conceive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implement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lead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sustainable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advantage</a:t>
            </a:r>
            <a:r>
              <a:rPr lang="uk-UA" b="1" dirty="0">
                <a:latin typeface="+mn-lt"/>
              </a:rPr>
              <a:t>”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“</a:t>
            </a:r>
            <a:r>
              <a:rPr lang="uk-UA" b="1" dirty="0" err="1">
                <a:latin typeface="+mn-lt"/>
              </a:rPr>
              <a:t>It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a </a:t>
            </a:r>
            <a:r>
              <a:rPr lang="uk-UA" b="1" dirty="0" err="1">
                <a:latin typeface="+mn-lt"/>
              </a:rPr>
              <a:t>process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by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which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establishes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formulates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actions</a:t>
            </a:r>
            <a:r>
              <a:rPr lang="uk-UA" b="1" dirty="0">
                <a:latin typeface="+mn-lt"/>
              </a:rPr>
              <a:t> (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) </a:t>
            </a:r>
            <a:r>
              <a:rPr lang="uk-UA" b="1" dirty="0" err="1">
                <a:latin typeface="+mn-lt"/>
              </a:rPr>
              <a:t>designed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meet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desired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timescale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implements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actions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assesses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progress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results</a:t>
            </a:r>
            <a:r>
              <a:rPr lang="uk-UA" b="1" dirty="0">
                <a:latin typeface="+mn-lt"/>
              </a:rPr>
              <a:t>”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364" name="Google Shape;36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999" y="4871221"/>
            <a:ext cx="3711258" cy="159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endParaRPr b="1" dirty="0">
              <a:latin typeface="+mn-lt"/>
            </a:endParaRPr>
          </a:p>
        </p:txBody>
      </p:sp>
      <p:sp>
        <p:nvSpPr>
          <p:cNvPr id="363" name="Google Shape;363;p40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>
                <a:latin typeface="+mn-lt"/>
              </a:rPr>
              <a:t>Business strategies often fail. This is well-know by now: According to </a:t>
            </a:r>
            <a:r>
              <a:rPr lang="en-US" dirty="0">
                <a:latin typeface="+mn-lt"/>
                <a:hlinkClick r:id="rId3"/>
              </a:rPr>
              <a:t>studies</a:t>
            </a:r>
            <a:r>
              <a:rPr lang="en-US" dirty="0">
                <a:latin typeface="+mn-lt"/>
              </a:rPr>
              <a:t>, some </a:t>
            </a:r>
            <a:r>
              <a:rPr lang="en-US" dirty="0">
                <a:latin typeface="+mn-lt"/>
                <a:hlinkClick r:id="rId4"/>
              </a:rPr>
              <a:t>60–90% of strategic plans never fully launch</a:t>
            </a:r>
            <a:r>
              <a:rPr lang="en-US" dirty="0">
                <a:latin typeface="+mn-lt"/>
              </a:rPr>
              <a:t>. </a:t>
            </a:r>
            <a:endParaRPr lang="en-US" dirty="0" smtClean="0">
              <a:latin typeface="+mn-lt"/>
            </a:endParaRPr>
          </a:p>
          <a:p>
            <a:pPr marL="0" lvl="0" indent="0">
              <a:spcBef>
                <a:spcPts val="0"/>
              </a:spcBef>
            </a:pP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8" y="2750849"/>
            <a:ext cx="11019771" cy="22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5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dirty="0">
                <a:latin typeface="+mn-lt"/>
              </a:rPr>
              <a:t>1.Business </a:t>
            </a:r>
            <a:r>
              <a:rPr lang="uk-UA" dirty="0" err="1">
                <a:latin typeface="+mn-lt"/>
              </a:rPr>
              <a:t>strategies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role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key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terms</a:t>
            </a:r>
            <a:endParaRPr dirty="0">
              <a:latin typeface="+mn-lt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838200" y="1717051"/>
            <a:ext cx="10515600" cy="455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term</a:t>
            </a:r>
            <a:r>
              <a:rPr lang="uk-UA" dirty="0">
                <a:latin typeface="+mn-lt"/>
              </a:rPr>
              <a:t> “</a:t>
            </a: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” </a:t>
            </a:r>
            <a:r>
              <a:rPr lang="uk-UA" dirty="0" err="1">
                <a:latin typeface="+mn-lt"/>
              </a:rPr>
              <a:t>originated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Greek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military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lexicon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Greek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word</a:t>
            </a:r>
            <a:r>
              <a:rPr lang="uk-UA" dirty="0">
                <a:latin typeface="+mn-lt"/>
              </a:rPr>
              <a:t> “</a:t>
            </a:r>
            <a:r>
              <a:rPr lang="uk-UA" dirty="0" err="1">
                <a:latin typeface="+mn-lt"/>
              </a:rPr>
              <a:t>strategos</a:t>
            </a:r>
            <a:r>
              <a:rPr lang="uk-UA" dirty="0">
                <a:latin typeface="+mn-lt"/>
              </a:rPr>
              <a:t>” (</a:t>
            </a:r>
            <a:r>
              <a:rPr lang="uk-UA" dirty="0" err="1">
                <a:latin typeface="+mn-lt"/>
              </a:rPr>
              <a:t>στρ</a:t>
            </a:r>
            <a:r>
              <a:rPr lang="uk-UA" dirty="0">
                <a:latin typeface="+mn-lt"/>
              </a:rPr>
              <a:t>ατηγία) consists of “stratos”, i.e. “</a:t>
            </a:r>
            <a:r>
              <a:rPr lang="uk-UA" dirty="0" err="1">
                <a:latin typeface="+mn-lt"/>
              </a:rPr>
              <a:t>army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“</a:t>
            </a:r>
            <a:r>
              <a:rPr lang="uk-UA" dirty="0" err="1">
                <a:latin typeface="+mn-lt"/>
              </a:rPr>
              <a:t>ago</a:t>
            </a:r>
            <a:r>
              <a:rPr lang="uk-UA" dirty="0">
                <a:latin typeface="+mn-lt"/>
              </a:rPr>
              <a:t>”, </a:t>
            </a:r>
            <a:r>
              <a:rPr lang="uk-UA" dirty="0" err="1">
                <a:latin typeface="+mn-lt"/>
              </a:rPr>
              <a:t>i.e</a:t>
            </a:r>
            <a:r>
              <a:rPr lang="uk-UA" dirty="0">
                <a:latin typeface="+mn-lt"/>
              </a:rPr>
              <a:t>. “</a:t>
            </a:r>
            <a:r>
              <a:rPr lang="uk-UA" dirty="0" err="1">
                <a:latin typeface="+mn-lt"/>
              </a:rPr>
              <a:t>leading</a:t>
            </a:r>
            <a:r>
              <a:rPr lang="uk-UA" dirty="0">
                <a:latin typeface="+mn-lt"/>
              </a:rPr>
              <a:t>”. </a:t>
            </a:r>
            <a:r>
              <a:rPr lang="uk-UA" dirty="0" err="1">
                <a:latin typeface="+mn-lt"/>
              </a:rPr>
              <a:t>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time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term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meant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understanding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nature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principles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leading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army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lang="en-US" dirty="0" smtClean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modern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meaning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appeared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middle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20th </a:t>
            </a:r>
            <a:r>
              <a:rPr lang="uk-UA" dirty="0" err="1">
                <a:latin typeface="+mn-lt"/>
              </a:rPr>
              <a:t>century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1962,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economist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Alfred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Chandler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Jr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used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term</a:t>
            </a:r>
            <a:r>
              <a:rPr lang="uk-UA" dirty="0">
                <a:latin typeface="+mn-lt"/>
              </a:rPr>
              <a:t> “</a:t>
            </a: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”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“</a:t>
            </a: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Structure</a:t>
            </a:r>
            <a:r>
              <a:rPr lang="uk-UA" dirty="0">
                <a:latin typeface="+mn-lt"/>
              </a:rPr>
              <a:t>”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reference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running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company</a:t>
            </a:r>
            <a:r>
              <a:rPr lang="uk-UA" dirty="0">
                <a:latin typeface="+mn-lt"/>
              </a:rPr>
              <a:t>/a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proved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structure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determined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environmental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strategic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alternatives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turn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cause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structure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6330" y="2698053"/>
            <a:ext cx="1301500" cy="12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endParaRPr b="1" dirty="0">
              <a:latin typeface="+mn-lt"/>
            </a:endParaRPr>
          </a:p>
        </p:txBody>
      </p:sp>
      <p:sp>
        <p:nvSpPr>
          <p:cNvPr id="363" name="Google Shape;363;p40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42" y="1807155"/>
            <a:ext cx="9669224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1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0"/>
          <p:cNvSpPr txBox="1">
            <a:spLocks noGrp="1"/>
          </p:cNvSpPr>
          <p:nvPr>
            <p:ph type="title"/>
          </p:nvPr>
        </p:nvSpPr>
        <p:spPr>
          <a:xfrm>
            <a:off x="1449244" y="437409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endParaRPr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832" y="1237673"/>
            <a:ext cx="7782968" cy="55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86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>
            <a:spLocks noGrp="1"/>
          </p:cNvSpPr>
          <p:nvPr>
            <p:ph type="title"/>
          </p:nvPr>
        </p:nvSpPr>
        <p:spPr>
          <a:xfrm>
            <a:off x="1494474" y="300990"/>
            <a:ext cx="69484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sz="3200" b="1" dirty="0"/>
              <a:t> </a:t>
            </a: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endParaRPr dirty="0">
              <a:latin typeface="+mn-lt"/>
            </a:endParaRPr>
          </a:p>
        </p:txBody>
      </p:sp>
      <p:sp>
        <p:nvSpPr>
          <p:cNvPr id="370" name="Google Shape;370;p41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There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components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which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spread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throughout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planning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stages</a:t>
            </a:r>
            <a:r>
              <a:rPr lang="uk-UA" b="1" dirty="0">
                <a:latin typeface="+mn-lt"/>
              </a:rPr>
              <a:t>. 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Most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often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planning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has</a:t>
            </a:r>
            <a:r>
              <a:rPr lang="uk-UA" b="1" dirty="0">
                <a:latin typeface="+mn-lt"/>
              </a:rPr>
              <a:t> 4 </a:t>
            </a:r>
            <a:r>
              <a:rPr lang="uk-UA" b="1" dirty="0" err="1">
                <a:latin typeface="+mn-lt"/>
              </a:rPr>
              <a:t>common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phases</a:t>
            </a:r>
            <a:r>
              <a:rPr lang="uk-UA" b="1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Situation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Analysis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Formulation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Implementation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Monitoring</a:t>
            </a:r>
            <a:r>
              <a:rPr lang="uk-UA" b="1" dirty="0">
                <a:latin typeface="+mn-lt"/>
              </a:rPr>
              <a:t>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None/>
            </a:pPr>
            <a:endParaRPr sz="3200" dirty="0"/>
          </a:p>
        </p:txBody>
      </p:sp>
      <p:pic>
        <p:nvPicPr>
          <p:cNvPr id="371" name="Google Shape;37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418" y="5194798"/>
            <a:ext cx="6487649" cy="131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first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phase</a:t>
            </a:r>
            <a:r>
              <a:rPr lang="uk-UA" dirty="0">
                <a:latin typeface="+mn-lt"/>
              </a:rPr>
              <a:t> - </a:t>
            </a:r>
            <a:r>
              <a:rPr lang="uk-UA" dirty="0" err="1">
                <a:latin typeface="+mn-lt"/>
              </a:rPr>
              <a:t>Strategic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Analysis</a:t>
            </a:r>
            <a:endParaRPr dirty="0">
              <a:latin typeface="+mn-lt"/>
            </a:endParaRPr>
          </a:p>
        </p:txBody>
      </p:sp>
      <p:sp>
        <p:nvSpPr>
          <p:cNvPr id="377" name="Google Shape;377;p42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analysis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models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useful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tools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techniques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help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understand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environment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think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strategically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about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Dozens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generic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techniques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available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but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some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used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frequently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others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These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include</a:t>
            </a:r>
            <a:r>
              <a:rPr lang="uk-UA" b="1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b="1" dirty="0">
                <a:latin typeface="+mn-lt"/>
              </a:rPr>
              <a:t>PESTLE (political, economic, social, technological, legal and environmental) analysis</a:t>
            </a:r>
            <a:endParaRPr lang="en-US" dirty="0">
              <a:latin typeface="+mn-l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smtClean="0">
                <a:latin typeface="+mn-lt"/>
              </a:rPr>
              <a:t>SWOT </a:t>
            </a:r>
            <a:r>
              <a:rPr lang="uk-UA" b="1" dirty="0">
                <a:latin typeface="+mn-lt"/>
              </a:rPr>
              <a:t>(</a:t>
            </a:r>
            <a:r>
              <a:rPr lang="uk-UA" b="1" dirty="0" err="1">
                <a:latin typeface="+mn-lt"/>
              </a:rPr>
              <a:t>strengths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weaknesses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opportunities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threats</a:t>
            </a:r>
            <a:r>
              <a:rPr lang="uk-UA" b="1" dirty="0">
                <a:latin typeface="+mn-lt"/>
              </a:rPr>
              <a:t>) </a:t>
            </a:r>
            <a:r>
              <a:rPr lang="uk-UA" b="1" dirty="0" err="1">
                <a:latin typeface="+mn-lt"/>
              </a:rPr>
              <a:t>analysis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 smtClean="0">
                <a:latin typeface="+mn-lt"/>
              </a:rPr>
              <a:t>Stakeholder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 err="1" smtClean="0">
                <a:latin typeface="+mn-lt"/>
              </a:rPr>
              <a:t>analysis</a:t>
            </a:r>
            <a:endParaRPr dirty="0">
              <a:latin typeface="+mn-lt"/>
            </a:endParaRPr>
          </a:p>
        </p:txBody>
      </p:sp>
      <p:pic>
        <p:nvPicPr>
          <p:cNvPr id="378" name="Google Shape;37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5830" y="5046306"/>
            <a:ext cx="3854222" cy="165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PESTLE </a:t>
            </a:r>
            <a:r>
              <a:rPr lang="uk-UA" b="1" dirty="0" err="1">
                <a:latin typeface="+mn-lt"/>
              </a:rPr>
              <a:t>analysis</a:t>
            </a:r>
            <a:endParaRPr b="1" dirty="0">
              <a:latin typeface="+mn-lt"/>
            </a:endParaRPr>
          </a:p>
        </p:txBody>
      </p:sp>
      <p:pic>
        <p:nvPicPr>
          <p:cNvPr id="384" name="Google Shape;384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43832" y="1615441"/>
            <a:ext cx="9689235" cy="511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Understanding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tool</a:t>
            </a:r>
            <a:endParaRPr dirty="0">
              <a:latin typeface="+mn-lt"/>
            </a:endParaRPr>
          </a:p>
        </p:txBody>
      </p:sp>
      <p:sp>
        <p:nvSpPr>
          <p:cNvPr id="397" name="Google Shape;397;p45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aim</a:t>
            </a:r>
            <a:r>
              <a:rPr lang="uk-UA" b="1" dirty="0">
                <a:latin typeface="+mn-lt"/>
              </a:rPr>
              <a:t> 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doing</a:t>
            </a:r>
            <a:r>
              <a:rPr lang="uk-UA" b="1" dirty="0">
                <a:latin typeface="+mn-lt"/>
              </a:rPr>
              <a:t> </a:t>
            </a:r>
            <a:r>
              <a:rPr lang="uk-UA" b="1" i="1" dirty="0">
                <a:latin typeface="+mn-lt"/>
              </a:rPr>
              <a:t>PESTLE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find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current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affecting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identify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factors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change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future</a:t>
            </a:r>
            <a:r>
              <a:rPr lang="uk-UA" b="1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exploit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changes</a:t>
            </a:r>
            <a:r>
              <a:rPr lang="uk-UA" b="1" dirty="0">
                <a:latin typeface="+mn-lt"/>
              </a:rPr>
              <a:t> (</a:t>
            </a:r>
            <a:r>
              <a:rPr lang="uk-UA" b="1" dirty="0" err="1">
                <a:latin typeface="+mn-lt"/>
              </a:rPr>
              <a:t>opportunities</a:t>
            </a:r>
            <a:r>
              <a:rPr lang="uk-UA" b="1" dirty="0">
                <a:latin typeface="+mn-lt"/>
              </a:rPr>
              <a:t>) </a:t>
            </a:r>
            <a:r>
              <a:rPr lang="uk-UA" b="1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defend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against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them</a:t>
            </a:r>
            <a:r>
              <a:rPr lang="uk-UA" b="1" dirty="0">
                <a:latin typeface="+mn-lt"/>
              </a:rPr>
              <a:t> (</a:t>
            </a:r>
            <a:r>
              <a:rPr lang="uk-UA" b="1" dirty="0" err="1">
                <a:latin typeface="+mn-lt"/>
              </a:rPr>
              <a:t>threats</a:t>
            </a:r>
            <a:r>
              <a:rPr lang="uk-UA" b="1" dirty="0">
                <a:latin typeface="+mn-lt"/>
              </a:rPr>
              <a:t>) </a:t>
            </a:r>
            <a:r>
              <a:rPr lang="uk-UA" b="1" dirty="0" err="1">
                <a:latin typeface="+mn-lt"/>
              </a:rPr>
              <a:t>better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competitors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endParaRPr b="1" dirty="0">
              <a:latin typeface="+mn-lt"/>
            </a:endParaRPr>
          </a:p>
        </p:txBody>
      </p:sp>
      <p:pic>
        <p:nvPicPr>
          <p:cNvPr id="398" name="Google Shape;39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1176" y="3279073"/>
            <a:ext cx="5341677" cy="3458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sz="4000" b="1" dirty="0">
                <a:latin typeface="+mn-lt"/>
              </a:rPr>
              <a:t>PESTLE </a:t>
            </a:r>
            <a:r>
              <a:rPr lang="uk-UA" sz="4000" b="1" dirty="0" err="1">
                <a:latin typeface="+mn-lt"/>
              </a:rPr>
              <a:t>Analysis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is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useful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for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four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main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reasons</a:t>
            </a:r>
            <a:r>
              <a:rPr lang="uk-UA" sz="4000" b="1" dirty="0">
                <a:latin typeface="+mn-lt"/>
              </a:rPr>
              <a:t>:</a:t>
            </a:r>
            <a:endParaRPr dirty="0">
              <a:latin typeface="+mn-lt"/>
            </a:endParaRPr>
          </a:p>
        </p:txBody>
      </p:sp>
      <p:sp>
        <p:nvSpPr>
          <p:cNvPr id="404" name="Google Shape;404;p46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helps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spot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personal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opportunities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gives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advanced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warning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significant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threats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reveals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direction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environment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This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helps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shape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you're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doing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so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rather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against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helps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avoid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starting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projects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likely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fail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reasons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beyond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control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help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break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free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unconscious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assumptions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enter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new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country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region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market</a:t>
            </a:r>
            <a:r>
              <a:rPr lang="uk-UA" dirty="0">
                <a:latin typeface="+mn-lt"/>
              </a:rPr>
              <a:t>; </a:t>
            </a:r>
            <a:r>
              <a:rPr lang="uk-UA" dirty="0" err="1">
                <a:latin typeface="+mn-lt"/>
              </a:rPr>
              <a:t>because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helps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develop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objective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view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new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environment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405" name="Google Shape;4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4287" y="4268969"/>
            <a:ext cx="186690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PESTLE </a:t>
            </a:r>
            <a:r>
              <a:rPr lang="uk-UA" b="1" dirty="0" err="1">
                <a:latin typeface="+mn-lt"/>
              </a:rPr>
              <a:t>analysis</a:t>
            </a:r>
            <a:endParaRPr b="1" dirty="0">
              <a:latin typeface="+mn-lt"/>
            </a:endParaRPr>
          </a:p>
        </p:txBody>
      </p:sp>
      <p:pic>
        <p:nvPicPr>
          <p:cNvPr id="411" name="Google Shape;411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6873" y="1690688"/>
            <a:ext cx="9303283" cy="4948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8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>
                <a:latin typeface="+mn-lt"/>
              </a:rPr>
              <a:t>PESTLE analysis</a:t>
            </a:r>
            <a:endParaRPr b="1" dirty="0">
              <a:latin typeface="+mn-lt"/>
            </a:endParaRPr>
          </a:p>
        </p:txBody>
      </p:sp>
      <p:pic>
        <p:nvPicPr>
          <p:cNvPr id="417" name="Google Shape;417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5599" y="1822703"/>
            <a:ext cx="4988071" cy="461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3009" y="1822703"/>
            <a:ext cx="5309052" cy="461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9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PESTLE </a:t>
            </a:r>
            <a:r>
              <a:rPr lang="uk-UA" b="1" dirty="0" err="1">
                <a:latin typeface="+mn-lt"/>
              </a:rPr>
              <a:t>analysis</a:t>
            </a:r>
            <a:endParaRPr b="1" dirty="0">
              <a:latin typeface="+mn-lt"/>
            </a:endParaRPr>
          </a:p>
        </p:txBody>
      </p:sp>
      <p:pic>
        <p:nvPicPr>
          <p:cNvPr id="424" name="Google Shape;424;p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4200" y="1815180"/>
            <a:ext cx="5139918" cy="467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7884" y="1815180"/>
            <a:ext cx="5088821" cy="4677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dirty="0">
                <a:latin typeface="+mn-lt"/>
              </a:rPr>
              <a:t>1.Business </a:t>
            </a:r>
            <a:r>
              <a:rPr lang="uk-UA" dirty="0" err="1">
                <a:latin typeface="+mn-lt"/>
              </a:rPr>
              <a:t>strategies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role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key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terms</a:t>
            </a:r>
            <a:endParaRPr dirty="0">
              <a:latin typeface="+mn-lt"/>
            </a:endParaRPr>
          </a:p>
        </p:txBody>
      </p:sp>
      <p:pic>
        <p:nvPicPr>
          <p:cNvPr id="114" name="Google Shape;114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8713" y="1802433"/>
            <a:ext cx="5823857" cy="436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4274" y="2178804"/>
            <a:ext cx="4029153" cy="330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PESTLE </a:t>
            </a:r>
            <a:r>
              <a:rPr lang="uk-UA" b="1" dirty="0" err="1">
                <a:latin typeface="+mn-lt"/>
              </a:rPr>
              <a:t>analysis</a:t>
            </a:r>
            <a:endParaRPr b="1" dirty="0">
              <a:latin typeface="+mn-lt"/>
            </a:endParaRPr>
          </a:p>
        </p:txBody>
      </p:sp>
      <p:pic>
        <p:nvPicPr>
          <p:cNvPr id="431" name="Google Shape;431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3560" y="1857238"/>
            <a:ext cx="5237480" cy="474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0962" y="1857238"/>
            <a:ext cx="5161313" cy="4742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PESTLE </a:t>
            </a:r>
            <a:r>
              <a:rPr lang="uk-UA" b="1" dirty="0" err="1">
                <a:latin typeface="+mn-lt"/>
              </a:rPr>
              <a:t>analysis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1</a:t>
            </a:r>
            <a:endParaRPr dirty="0">
              <a:latin typeface="+mn-lt"/>
            </a:endParaRPr>
          </a:p>
        </p:txBody>
      </p:sp>
      <p:pic>
        <p:nvPicPr>
          <p:cNvPr id="493" name="Google Shape;493;p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4389" y="1690688"/>
            <a:ext cx="10639411" cy="490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1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PESTLE </a:t>
            </a:r>
            <a:r>
              <a:rPr lang="uk-UA" b="1" dirty="0" err="1">
                <a:latin typeface="+mn-lt"/>
              </a:rPr>
              <a:t>analysis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2</a:t>
            </a:r>
            <a:endParaRPr dirty="0">
              <a:latin typeface="+mn-lt"/>
            </a:endParaRPr>
          </a:p>
        </p:txBody>
      </p:sp>
      <p:pic>
        <p:nvPicPr>
          <p:cNvPr id="499" name="Google Shape;499;p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69501" y="1216568"/>
            <a:ext cx="9540212" cy="543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3794" y="5746005"/>
            <a:ext cx="1350920" cy="101184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2"/>
          <p:cNvSpPr txBox="1">
            <a:spLocks noGrp="1"/>
          </p:cNvSpPr>
          <p:nvPr>
            <p:ph type="title"/>
          </p:nvPr>
        </p:nvSpPr>
        <p:spPr>
          <a:xfrm>
            <a:off x="1298418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Stakeholders</a:t>
            </a:r>
            <a:r>
              <a:rPr lang="uk-UA" b="1" dirty="0">
                <a:latin typeface="+mn-lt"/>
              </a:rPr>
              <a:t>’ </a:t>
            </a:r>
            <a:r>
              <a:rPr lang="uk-UA" b="1" dirty="0" err="1">
                <a:latin typeface="+mn-lt"/>
              </a:rPr>
              <a:t>analysis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planning</a:t>
            </a:r>
            <a:endParaRPr dirty="0">
              <a:latin typeface="+mn-lt"/>
            </a:endParaRPr>
          </a:p>
        </p:txBody>
      </p:sp>
      <p:sp>
        <p:nvSpPr>
          <p:cNvPr id="506" name="Google Shape;506;p62"/>
          <p:cNvSpPr txBox="1">
            <a:spLocks noGrp="1"/>
          </p:cNvSpPr>
          <p:nvPr>
            <p:ph type="body" idx="1"/>
          </p:nvPr>
        </p:nvSpPr>
        <p:spPr>
          <a:xfrm>
            <a:off x="2095472" y="1447800"/>
            <a:ext cx="8115328" cy="505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</a:pPr>
            <a:r>
              <a:rPr lang="uk-UA" sz="1700" b="1" dirty="0" err="1">
                <a:latin typeface="+mn-lt"/>
              </a:rPr>
              <a:t>Stakeholder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Management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important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discipline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successful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people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use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to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support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from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others</a:t>
            </a:r>
            <a:r>
              <a:rPr lang="uk-UA" sz="1700" dirty="0">
                <a:latin typeface="+mn-lt"/>
              </a:rPr>
              <a:t>. </a:t>
            </a:r>
            <a:r>
              <a:rPr lang="uk-UA" sz="1700" dirty="0" err="1">
                <a:latin typeface="+mn-lt"/>
              </a:rPr>
              <a:t>It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helps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them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ensure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their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strategy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succeed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where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others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fail</a:t>
            </a:r>
            <a:r>
              <a:rPr lang="uk-UA" sz="17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endParaRPr lang="en-US" sz="1700" b="1" dirty="0" smtClean="0"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r>
              <a:rPr lang="uk-UA" sz="1700" b="1" dirty="0" err="1" smtClean="0">
                <a:latin typeface="+mn-lt"/>
              </a:rPr>
              <a:t>The</a:t>
            </a:r>
            <a:r>
              <a:rPr lang="uk-UA" sz="1700" b="1" dirty="0" smtClean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benefits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of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using</a:t>
            </a:r>
            <a:r>
              <a:rPr lang="uk-UA" sz="1700" b="1" dirty="0">
                <a:latin typeface="+mn-lt"/>
              </a:rPr>
              <a:t> a </a:t>
            </a:r>
            <a:r>
              <a:rPr lang="uk-UA" sz="1700" b="1" dirty="0" err="1">
                <a:latin typeface="+mn-lt"/>
              </a:rPr>
              <a:t>stakeholder-based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approach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are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that</a:t>
            </a:r>
            <a:r>
              <a:rPr lang="uk-UA" sz="1700" b="1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Char char="•"/>
            </a:pP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use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opinions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of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most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powerful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stakeholders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to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shape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projects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early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stage</a:t>
            </a:r>
            <a:r>
              <a:rPr lang="uk-UA" sz="1700" dirty="0">
                <a:latin typeface="+mn-lt"/>
              </a:rPr>
              <a:t>. </a:t>
            </a:r>
            <a:r>
              <a:rPr lang="uk-UA" sz="1700" dirty="0" err="1">
                <a:latin typeface="+mn-lt"/>
              </a:rPr>
              <a:t>Not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only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does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make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more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likely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will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support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, </a:t>
            </a:r>
            <a:r>
              <a:rPr lang="uk-UA" sz="1700" dirty="0" err="1">
                <a:latin typeface="+mn-lt"/>
              </a:rPr>
              <a:t>their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input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also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improve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quality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of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project</a:t>
            </a:r>
            <a:endParaRPr sz="1700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Char char="•"/>
            </a:pPr>
            <a:r>
              <a:rPr lang="uk-UA" sz="1700" dirty="0" err="1">
                <a:latin typeface="+mn-lt"/>
              </a:rPr>
              <a:t>Gaining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support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from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powerful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stakeholders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help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to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more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resources</a:t>
            </a:r>
            <a:r>
              <a:rPr lang="uk-UA" sz="1700" dirty="0">
                <a:latin typeface="+mn-lt"/>
              </a:rPr>
              <a:t> – </a:t>
            </a:r>
            <a:r>
              <a:rPr lang="uk-UA" sz="1700" dirty="0" err="1">
                <a:latin typeface="+mn-lt"/>
              </a:rPr>
              <a:t>this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makes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more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likely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strategy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will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be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successful</a:t>
            </a:r>
            <a:endParaRPr sz="1700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Char char="•"/>
            </a:pPr>
            <a:r>
              <a:rPr lang="uk-UA" sz="1700" dirty="0" err="1">
                <a:latin typeface="+mn-lt"/>
              </a:rPr>
              <a:t>By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communicating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with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stakeholders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early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and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frequently</a:t>
            </a:r>
            <a:r>
              <a:rPr lang="uk-UA" sz="1700" dirty="0">
                <a:latin typeface="+mn-lt"/>
              </a:rPr>
              <a:t>, </a:t>
            </a: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ensure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fully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understand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are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doing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and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understand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benefits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of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project</a:t>
            </a:r>
            <a:r>
              <a:rPr lang="uk-UA" sz="1700" dirty="0">
                <a:latin typeface="+mn-lt"/>
              </a:rPr>
              <a:t> – </a:t>
            </a:r>
            <a:r>
              <a:rPr lang="uk-UA" sz="1700" dirty="0" err="1">
                <a:latin typeface="+mn-lt"/>
              </a:rPr>
              <a:t>this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means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support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actively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when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necessary</a:t>
            </a:r>
            <a:endParaRPr sz="1700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Char char="•"/>
            </a:pPr>
            <a:r>
              <a:rPr lang="uk-UA" sz="1700" dirty="0" err="1">
                <a:latin typeface="+mn-lt"/>
              </a:rPr>
              <a:t>You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anticipate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people's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reaction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to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project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may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be</a:t>
            </a:r>
            <a:r>
              <a:rPr lang="uk-UA" sz="1700" dirty="0">
                <a:latin typeface="+mn-lt"/>
              </a:rPr>
              <a:t>, </a:t>
            </a:r>
            <a:r>
              <a:rPr lang="uk-UA" sz="1700" dirty="0" err="1">
                <a:latin typeface="+mn-lt"/>
              </a:rPr>
              <a:t>and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build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into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your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plan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actions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will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win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people's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support</a:t>
            </a:r>
            <a:r>
              <a:rPr lang="uk-UA" sz="1700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3"/>
          <p:cNvSpPr txBox="1">
            <a:spLocks noGrp="1"/>
          </p:cNvSpPr>
          <p:nvPr>
            <p:ph type="title"/>
          </p:nvPr>
        </p:nvSpPr>
        <p:spPr>
          <a:xfrm>
            <a:off x="1264920" y="1222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Stakeholders</a:t>
            </a:r>
            <a:r>
              <a:rPr lang="uk-UA" b="1" dirty="0">
                <a:latin typeface="+mn-lt"/>
              </a:rPr>
              <a:t>’ </a:t>
            </a:r>
            <a:r>
              <a:rPr lang="uk-UA" b="1" dirty="0" err="1">
                <a:latin typeface="+mn-lt"/>
              </a:rPr>
              <a:t>analysis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planning</a:t>
            </a:r>
            <a:endParaRPr dirty="0">
              <a:latin typeface="+mn-lt"/>
            </a:endParaRPr>
          </a:p>
        </p:txBody>
      </p:sp>
      <p:sp>
        <p:nvSpPr>
          <p:cNvPr id="512" name="Google Shape;512;p63"/>
          <p:cNvSpPr txBox="1">
            <a:spLocks noGrp="1"/>
          </p:cNvSpPr>
          <p:nvPr>
            <p:ph type="body" idx="1"/>
          </p:nvPr>
        </p:nvSpPr>
        <p:spPr>
          <a:xfrm>
            <a:off x="2095472" y="1447800"/>
            <a:ext cx="8115328" cy="505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Analysis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identify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next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their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power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influence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interest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so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know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focus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develop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good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understanding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important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know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likely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respond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their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support</a:t>
            </a:r>
            <a:r>
              <a:rPr lang="uk-UA" dirty="0">
                <a:latin typeface="+mn-lt"/>
              </a:rPr>
              <a:t> –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record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analysis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stakeholder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map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513" name="Google Shape;51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0608" y="4736920"/>
            <a:ext cx="1932975" cy="1447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0362" y="2029448"/>
            <a:ext cx="5136198" cy="374286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4"/>
          <p:cNvSpPr txBox="1">
            <a:spLocks noGrp="1"/>
          </p:cNvSpPr>
          <p:nvPr>
            <p:ph type="title"/>
          </p:nvPr>
        </p:nvSpPr>
        <p:spPr>
          <a:xfrm>
            <a:off x="838200" y="1400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Stakeholders</a:t>
            </a:r>
            <a:r>
              <a:rPr lang="uk-UA" b="1" dirty="0">
                <a:latin typeface="+mn-lt"/>
              </a:rPr>
              <a:t>’ </a:t>
            </a:r>
            <a:r>
              <a:rPr lang="uk-UA" b="1" dirty="0" err="1">
                <a:latin typeface="+mn-lt"/>
              </a:rPr>
              <a:t>analysis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planning</a:t>
            </a:r>
            <a:endParaRPr dirty="0">
              <a:latin typeface="+mn-lt"/>
            </a:endParaRPr>
          </a:p>
        </p:txBody>
      </p:sp>
      <p:sp>
        <p:nvSpPr>
          <p:cNvPr id="520" name="Google Shape;520;p64"/>
          <p:cNvSpPr txBox="1">
            <a:spLocks noGrp="1"/>
          </p:cNvSpPr>
          <p:nvPr>
            <p:ph type="body" idx="1"/>
          </p:nvPr>
        </p:nvSpPr>
        <p:spPr>
          <a:xfrm>
            <a:off x="733078" y="1338646"/>
            <a:ext cx="5362922" cy="512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image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represents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possible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classification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company’s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This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includes</a:t>
            </a:r>
            <a:r>
              <a:rPr lang="uk-UA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project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those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affected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those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provide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resources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project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those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obstruct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block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conflicting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contradictory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needs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demands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client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products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while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parent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organisation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wants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profits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reduced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made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6"/>
          <p:cNvSpPr txBox="1">
            <a:spLocks noGrp="1"/>
          </p:cNvSpPr>
          <p:nvPr>
            <p:ph type="title"/>
          </p:nvPr>
        </p:nvSpPr>
        <p:spPr>
          <a:xfrm>
            <a:off x="802481" y="1222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1. </a:t>
            </a:r>
            <a:r>
              <a:rPr lang="uk-UA" b="1" dirty="0" err="1">
                <a:latin typeface="+mn-lt"/>
              </a:rPr>
              <a:t>Identify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Stakeholders</a:t>
            </a:r>
            <a:endParaRPr dirty="0">
              <a:latin typeface="+mn-lt"/>
            </a:endParaRPr>
          </a:p>
        </p:txBody>
      </p:sp>
      <p:sp>
        <p:nvSpPr>
          <p:cNvPr id="533" name="Google Shape;533;p66"/>
          <p:cNvSpPr txBox="1">
            <a:spLocks noGrp="1"/>
          </p:cNvSpPr>
          <p:nvPr>
            <p:ph type="body" idx="1"/>
          </p:nvPr>
        </p:nvSpPr>
        <p:spPr>
          <a:xfrm>
            <a:off x="1809720" y="1447800"/>
            <a:ext cx="8501122" cy="2124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first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step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Analysis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 </a:t>
            </a:r>
            <a:r>
              <a:rPr lang="uk-UA" b="1" u="sng" dirty="0" err="1">
                <a:solidFill>
                  <a:schemeClr val="hlink"/>
                </a:solidFill>
                <a:latin typeface="+mn-lt"/>
                <a:hlinkClick r:id="rId4"/>
              </a:rPr>
              <a:t>brainstorm</a:t>
            </a:r>
            <a:r>
              <a:rPr lang="uk-UA" dirty="0">
                <a:latin typeface="+mn-lt"/>
              </a:rPr>
              <a:t>  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As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part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this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think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affected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influence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power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over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interest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successful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unsuccessful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conclusion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table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below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shows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some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might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job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  <a:ea typeface="Cambria"/>
                <a:cs typeface="Cambria"/>
                <a:sym typeface="Cambria"/>
              </a:rPr>
              <a:t>strategy</a:t>
            </a:r>
            <a:r>
              <a:rPr lang="uk-UA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  <p:graphicFrame>
        <p:nvGraphicFramePr>
          <p:cNvPr id="534" name="Google Shape;534;p66"/>
          <p:cNvGraphicFramePr/>
          <p:nvPr/>
        </p:nvGraphicFramePr>
        <p:xfrm>
          <a:off x="3087671" y="3458993"/>
          <a:ext cx="6320489" cy="3276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5" imgW="6320489" imgH="3276770" progId="Word.Document.12">
                  <p:embed/>
                </p:oleObj>
              </mc:Choice>
              <mc:Fallback>
                <p:oleObj r:id="rId5" imgW="6320489" imgH="3276770" progId="Word.Document.12">
                  <p:embed/>
                  <p:pic>
                    <p:nvPicPr>
                      <p:cNvPr id="534" name="Google Shape;534;p6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3087671" y="3458993"/>
                        <a:ext cx="6320489" cy="3276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7"/>
          <p:cNvSpPr txBox="1">
            <a:spLocks noGrp="1"/>
          </p:cNvSpPr>
          <p:nvPr>
            <p:ph type="title"/>
          </p:nvPr>
        </p:nvSpPr>
        <p:spPr>
          <a:xfrm>
            <a:off x="756920" y="263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1. </a:t>
            </a:r>
            <a:r>
              <a:rPr lang="uk-UA" b="1" dirty="0" err="1">
                <a:latin typeface="+mn-lt"/>
              </a:rPr>
              <a:t>Identify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Stakeholders</a:t>
            </a:r>
            <a:endParaRPr dirty="0">
              <a:latin typeface="+mn-lt"/>
            </a:endParaRPr>
          </a:p>
        </p:txBody>
      </p:sp>
      <p:sp>
        <p:nvSpPr>
          <p:cNvPr id="540" name="Google Shape;540;p67"/>
          <p:cNvSpPr txBox="1">
            <a:spLocks noGrp="1"/>
          </p:cNvSpPr>
          <p:nvPr>
            <p:ph type="body" idx="1"/>
          </p:nvPr>
        </p:nvSpPr>
        <p:spPr>
          <a:xfrm>
            <a:off x="1117600" y="1447800"/>
            <a:ext cx="5049838" cy="526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uk-UA" sz="1900" dirty="0" err="1">
                <a:latin typeface="+mn-lt"/>
              </a:rPr>
              <a:t>These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questions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may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help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you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identify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company’s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stakeholders</a:t>
            </a:r>
            <a:r>
              <a:rPr lang="uk-UA" sz="1900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is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affected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positively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or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negatively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by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strategy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might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want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strategy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succeed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and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might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want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it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fail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has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power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cause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strategy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succeed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or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fail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controls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or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provides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resources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and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facilities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that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will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be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needed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has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special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skills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needed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make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it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succeed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are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positive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and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negative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opinion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leaders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exercises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influence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over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other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stakeholders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1900" dirty="0" err="1">
                <a:latin typeface="+mn-lt"/>
              </a:rPr>
              <a:t>Who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are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the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less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obvious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stakeholders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you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have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not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considered</a:t>
            </a:r>
            <a:r>
              <a:rPr lang="uk-UA" sz="1900" dirty="0">
                <a:latin typeface="+mn-lt"/>
              </a:rPr>
              <a:t> </a:t>
            </a:r>
            <a:r>
              <a:rPr lang="uk-UA" sz="1900" dirty="0" err="1">
                <a:latin typeface="+mn-lt"/>
              </a:rPr>
              <a:t>yet</a:t>
            </a:r>
            <a:r>
              <a:rPr lang="uk-UA" sz="1900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541" name="Google Shape;54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79" y="2102159"/>
            <a:ext cx="5526721" cy="343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8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1. </a:t>
            </a:r>
            <a:r>
              <a:rPr lang="uk-UA" b="1" dirty="0" err="1">
                <a:latin typeface="+mn-lt"/>
              </a:rPr>
              <a:t>Identify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Stakeholders</a:t>
            </a:r>
            <a:endParaRPr dirty="0">
              <a:latin typeface="+mn-lt"/>
            </a:endParaRPr>
          </a:p>
        </p:txBody>
      </p:sp>
      <p:graphicFrame>
        <p:nvGraphicFramePr>
          <p:cNvPr id="547" name="Google Shape;547;p68"/>
          <p:cNvGraphicFramePr/>
          <p:nvPr/>
        </p:nvGraphicFramePr>
        <p:xfrm>
          <a:off x="1881158" y="2000240"/>
          <a:ext cx="8215325" cy="3703420"/>
        </p:xfrm>
        <a:graphic>
          <a:graphicData uri="http://schemas.openxmlformats.org/drawingml/2006/table">
            <a:tbl>
              <a:tblPr firstRow="1" bandRow="1">
                <a:noFill/>
                <a:tableStyleId>{0EE48AC8-243B-4000-9997-ABE57B69F8EA}</a:tableStyleId>
              </a:tblPr>
              <a:tblGrid>
                <a:gridCol w="7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stakeholders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6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7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9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2. </a:t>
            </a:r>
            <a:r>
              <a:rPr lang="uk-UA" b="1" dirty="0" err="1">
                <a:latin typeface="+mn-lt"/>
              </a:rPr>
              <a:t>Prioritize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Your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Stakeholders</a:t>
            </a:r>
            <a:endParaRPr dirty="0">
              <a:latin typeface="+mn-lt"/>
            </a:endParaRPr>
          </a:p>
        </p:txBody>
      </p:sp>
      <p:pic>
        <p:nvPicPr>
          <p:cNvPr id="561" name="Google Shape;561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87810" y="1690688"/>
            <a:ext cx="4986970" cy="457269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0"/>
          <p:cNvSpPr txBox="1"/>
          <p:nvPr/>
        </p:nvSpPr>
        <p:spPr>
          <a:xfrm>
            <a:off x="589280" y="1500174"/>
            <a:ext cx="5949610" cy="514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</a:pP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Someone's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position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on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grid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shows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you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actions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you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have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take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with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them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:</a:t>
            </a:r>
            <a:endParaRPr dirty="0">
              <a:latin typeface="+mn-lt"/>
            </a:endParaRPr>
          </a:p>
          <a:p>
            <a:pPr marL="274320" marR="0" lvl="0" indent="-274320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</a:pP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High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power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interested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: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these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are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you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must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fully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engage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and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make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greatest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efforts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satisfy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.</a:t>
            </a:r>
            <a:endParaRPr dirty="0">
              <a:latin typeface="+mn-lt"/>
            </a:endParaRPr>
          </a:p>
          <a:p>
            <a:pPr marL="274320" marR="0" lvl="0" indent="-274320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</a:pP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High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power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less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interested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: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put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enough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work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with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these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keep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them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satisfied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but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not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so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much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that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they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become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bored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with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your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message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.</a:t>
            </a:r>
            <a:endParaRPr dirty="0">
              <a:latin typeface="+mn-lt"/>
            </a:endParaRPr>
          </a:p>
          <a:p>
            <a:pPr marL="274320" marR="0" lvl="0" indent="-274320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</a:pP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Low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power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interested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: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keep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these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adequately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informed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and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talk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them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ensure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that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no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major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issues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are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arising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.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These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can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often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be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very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helpful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with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detail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of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your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project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.</a:t>
            </a:r>
            <a:endParaRPr dirty="0">
              <a:latin typeface="+mn-lt"/>
            </a:endParaRPr>
          </a:p>
          <a:p>
            <a:pPr marL="274320" marR="0" lvl="0" indent="-274320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</a:pP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Low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power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less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interested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: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again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monitor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these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people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,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but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do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not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bore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them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with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excessive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1800" dirty="0" err="1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communication</a:t>
            </a:r>
            <a:r>
              <a:rPr lang="uk-UA" sz="1800" dirty="0">
                <a:solidFill>
                  <a:srgbClr val="262626"/>
                </a:solidFill>
                <a:latin typeface="+mn-lt"/>
                <a:ea typeface="Sofia"/>
                <a:cs typeface="Sofia"/>
                <a:sym typeface="Sofia"/>
              </a:rPr>
              <a:t>.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>
                <a:latin typeface="+mn-lt"/>
              </a:rPr>
              <a:t>1.Business 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: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role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key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terms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1" name="Google Shape;121;p6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competitive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advantage</a:t>
            </a:r>
            <a:r>
              <a:rPr lang="uk-UA" b="1" dirty="0">
                <a:latin typeface="+mn-lt"/>
              </a:rPr>
              <a:t>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strategists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statements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external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opportunities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threats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internal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strengths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weaknesses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long-term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annual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objectives</a:t>
            </a:r>
            <a:r>
              <a:rPr lang="uk-UA" b="1" dirty="0">
                <a:latin typeface="+mn-lt"/>
              </a:rPr>
              <a:t>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policies</a:t>
            </a:r>
            <a:endParaRPr b="1" dirty="0">
              <a:latin typeface="+mn-lt"/>
            </a:endParaRPr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198" y="4063117"/>
            <a:ext cx="2999968" cy="197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6163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6165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 dirty="0" smtClean="0"/>
                <a:t>SWOT </a:t>
              </a:r>
              <a:r>
                <a:rPr lang="en-IN" altLang="uk-UA" dirty="0"/>
                <a:t>Analysis</a:t>
              </a:r>
            </a:p>
          </p:txBody>
        </p:sp>
      </p:grpSp>
      <p:pic>
        <p:nvPicPr>
          <p:cNvPr id="10" name="Picture 9" descr="folder-url-history-icon.png"/>
          <p:cNvPicPr>
            <a:picLocks noChangeAspect="1"/>
          </p:cNvPicPr>
          <p:nvPr/>
        </p:nvPicPr>
        <p:blipFill>
          <a:blip r:embed="rId6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981076"/>
            <a:ext cx="561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524000" y="1341438"/>
            <a:ext cx="9144000" cy="971550"/>
            <a:chOff x="0" y="1844824"/>
            <a:chExt cx="9144000" cy="864000"/>
          </a:xfrm>
        </p:grpSpPr>
        <p:sp>
          <p:nvSpPr>
            <p:cNvPr id="12" name="Rectangle 11"/>
            <p:cNvSpPr/>
            <p:nvPr/>
          </p:nvSpPr>
          <p:spPr>
            <a:xfrm rot="5400000">
              <a:off x="4140000" y="-2295176"/>
              <a:ext cx="864000" cy="91440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6162" name="TextBox 12"/>
            <p:cNvSpPr txBox="1">
              <a:spLocks noChangeArrowheads="1"/>
            </p:cNvSpPr>
            <p:nvPr/>
          </p:nvSpPr>
          <p:spPr bwMode="auto">
            <a:xfrm>
              <a:off x="72008" y="1978035"/>
              <a:ext cx="8964488" cy="62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IN" altLang="uk-UA" sz="2000" b="1"/>
                <a:t>SWOT analysis technique was found by Albert Humphrey who led a research project at Stanford University in the 1960s and 1970s. </a:t>
              </a:r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524000" y="2312988"/>
            <a:ext cx="9144000" cy="971550"/>
            <a:chOff x="0" y="2807528"/>
            <a:chExt cx="9142985" cy="864000"/>
          </a:xfrm>
        </p:grpSpPr>
        <p:sp>
          <p:nvSpPr>
            <p:cNvPr id="15" name="Rectangle 14"/>
            <p:cNvSpPr/>
            <p:nvPr/>
          </p:nvSpPr>
          <p:spPr>
            <a:xfrm rot="5400000">
              <a:off x="4139493" y="-1331965"/>
              <a:ext cx="864000" cy="9142985"/>
            </a:xfrm>
            <a:prstGeom prst="rect">
              <a:avLst/>
            </a:prstGeom>
            <a:solidFill>
              <a:srgbClr val="739BCB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6160" name="TextBox 15"/>
            <p:cNvSpPr txBox="1">
              <a:spLocks noChangeArrowheads="1"/>
            </p:cNvSpPr>
            <p:nvPr/>
          </p:nvSpPr>
          <p:spPr bwMode="auto">
            <a:xfrm>
              <a:off x="72008" y="2924944"/>
              <a:ext cx="8964488" cy="62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IN" altLang="uk-UA" sz="2000" b="1"/>
                <a:t>He used the data from Fortune 500 companies to identify why corporate planning failed. </a:t>
              </a: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525588" y="3265488"/>
            <a:ext cx="9142412" cy="1116012"/>
            <a:chOff x="1015" y="3573016"/>
            <a:chExt cx="9142985" cy="1116001"/>
          </a:xfrm>
        </p:grpSpPr>
        <p:sp>
          <p:nvSpPr>
            <p:cNvPr id="18" name="Rectangle 17"/>
            <p:cNvSpPr/>
            <p:nvPr/>
          </p:nvSpPr>
          <p:spPr>
            <a:xfrm rot="5400000">
              <a:off x="4014507" y="-440476"/>
              <a:ext cx="1116001" cy="9142985"/>
            </a:xfrm>
            <a:prstGeom prst="rect">
              <a:avLst/>
            </a:prstGeom>
            <a:solidFill>
              <a:srgbClr val="285EA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6158" name="TextBox 18"/>
            <p:cNvSpPr txBox="1">
              <a:spLocks noChangeArrowheads="1"/>
            </p:cNvSpPr>
            <p:nvPr/>
          </p:nvSpPr>
          <p:spPr bwMode="auto">
            <a:xfrm>
              <a:off x="72008" y="3573016"/>
              <a:ext cx="89640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IN" altLang="uk-UA" sz="2000" b="1"/>
                <a:t>His research identified a number of key areas that were critical to corporate planning and the tool used to explore each of the critical areas was called SOFT analysis. </a:t>
              </a:r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524000" y="4346576"/>
            <a:ext cx="9144000" cy="1413931"/>
            <a:chOff x="1" y="4822779"/>
            <a:chExt cx="9144000" cy="141518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3942001" y="880779"/>
              <a:ext cx="1260000" cy="9144000"/>
            </a:xfrm>
            <a:prstGeom prst="rect">
              <a:avLst/>
            </a:prstGeom>
            <a:solidFill>
              <a:schemeClr val="accent4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6156" name="TextBox 21"/>
            <p:cNvSpPr txBox="1">
              <a:spLocks noChangeArrowheads="1"/>
            </p:cNvSpPr>
            <p:nvPr/>
          </p:nvSpPr>
          <p:spPr bwMode="auto">
            <a:xfrm>
              <a:off x="72008" y="4913351"/>
              <a:ext cx="8964488" cy="132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IN" altLang="uk-UA" sz="2000" b="1"/>
                <a:t>Albert Humphrey and the original research team used the following categories: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 sz="2000" b="1"/>
                <a:t>	“What is good in the present is Satisfactory, good in the future is an Opportunity; bad in the present is a Fault and bad in the future is a Threat.”</a:t>
              </a:r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1541463" y="5645479"/>
            <a:ext cx="9142413" cy="1017587"/>
            <a:chOff x="0" y="5840389"/>
            <a:chExt cx="9142985" cy="1017610"/>
          </a:xfrm>
        </p:grpSpPr>
        <p:sp>
          <p:nvSpPr>
            <p:cNvPr id="24" name="Rectangle 23"/>
            <p:cNvSpPr/>
            <p:nvPr/>
          </p:nvSpPr>
          <p:spPr>
            <a:xfrm rot="5400000">
              <a:off x="4062688" y="1777701"/>
              <a:ext cx="1017610" cy="9142985"/>
            </a:xfrm>
            <a:prstGeom prst="rect">
              <a:avLst/>
            </a:prstGeom>
            <a:solidFill>
              <a:srgbClr val="ED7BC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6154" name="TextBox 24"/>
            <p:cNvSpPr txBox="1">
              <a:spLocks noChangeArrowheads="1"/>
            </p:cNvSpPr>
            <p:nvPr/>
          </p:nvSpPr>
          <p:spPr bwMode="auto">
            <a:xfrm>
              <a:off x="72008" y="5908697"/>
              <a:ext cx="896448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IN" altLang="uk-UA" sz="2000" b="1" dirty="0"/>
                <a:t>In 1964, at a conference the F in ‘SOFT’ was changed to a W, and thus, the emergence of ‘SWOT’ Analysis as we know it today came into existence.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3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7188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7190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What is SWOT Analysis?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675064" y="1412875"/>
            <a:ext cx="4935537" cy="4933950"/>
            <a:chOff x="2151063" y="1042988"/>
            <a:chExt cx="4935537" cy="4933950"/>
          </a:xfrm>
        </p:grpSpPr>
        <p:sp>
          <p:nvSpPr>
            <p:cNvPr id="13" name="Ellipse 58"/>
            <p:cNvSpPr/>
            <p:nvPr/>
          </p:nvSpPr>
          <p:spPr bwMode="auto">
            <a:xfrm>
              <a:off x="2151063" y="1042988"/>
              <a:ext cx="4935537" cy="4933950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indent="-342900" algn="ctr">
                <a:buFont typeface="Calibri" pitchFamily="34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Ellipse 6"/>
            <p:cNvSpPr>
              <a:spLocks noChangeArrowheads="1"/>
            </p:cNvSpPr>
            <p:nvPr/>
          </p:nvSpPr>
          <p:spPr bwMode="auto">
            <a:xfrm>
              <a:off x="2284413" y="1150938"/>
              <a:ext cx="4649787" cy="4648200"/>
            </a:xfrm>
            <a:prstGeom prst="ellipse">
              <a:avLst/>
            </a:prstGeom>
            <a:gradFill rotWithShape="1">
              <a:gsLst>
                <a:gs pos="25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indent="-342900" algn="ctr">
                <a:buFont typeface="Calibri" pitchFamily="34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5" name="Ellipse 5"/>
          <p:cNvSpPr>
            <a:spLocks noChangeArrowheads="1"/>
          </p:cNvSpPr>
          <p:nvPr/>
        </p:nvSpPr>
        <p:spPr bwMode="auto">
          <a:xfrm>
            <a:off x="4262439" y="1974851"/>
            <a:ext cx="3741737" cy="3743325"/>
          </a:xfrm>
          <a:prstGeom prst="ellipse">
            <a:avLst/>
          </a:prstGeom>
          <a:gradFill rotWithShape="1">
            <a:gsLst>
              <a:gs pos="25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charset="0"/>
              <a:cs typeface="+mn-cs"/>
            </a:endParaRPr>
          </a:p>
        </p:txBody>
      </p:sp>
      <p:sp>
        <p:nvSpPr>
          <p:cNvPr id="16" name="Ellipse 4"/>
          <p:cNvSpPr/>
          <p:nvPr/>
        </p:nvSpPr>
        <p:spPr bwMode="auto">
          <a:xfrm>
            <a:off x="4817585" y="2530842"/>
            <a:ext cx="2630412" cy="2629566"/>
          </a:xfrm>
          <a:prstGeom prst="ellipse">
            <a:avLst/>
          </a:prstGeom>
          <a:gradFill flip="none" rotWithShape="1">
            <a:gsLst>
              <a:gs pos="57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5" name="Group 101"/>
          <p:cNvGrpSpPr/>
          <p:nvPr/>
        </p:nvGrpSpPr>
        <p:grpSpPr>
          <a:xfrm>
            <a:off x="5283200" y="2985988"/>
            <a:ext cx="1625600" cy="1625600"/>
            <a:chOff x="2235200" y="2438399"/>
            <a:chExt cx="1625600" cy="1625600"/>
          </a:xfr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18" name="Oval 17"/>
            <p:cNvSpPr/>
            <p:nvPr/>
          </p:nvSpPr>
          <p:spPr>
            <a:xfrm>
              <a:off x="2235200" y="2438399"/>
              <a:ext cx="1625600" cy="1625600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val 4"/>
            <p:cNvSpPr/>
            <p:nvPr/>
          </p:nvSpPr>
          <p:spPr>
            <a:xfrm>
              <a:off x="2473263" y="2844799"/>
              <a:ext cx="1149472" cy="8128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 anchor="ctr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600" dirty="0"/>
            </a:p>
          </p:txBody>
        </p:sp>
      </p:grpSp>
      <p:sp>
        <p:nvSpPr>
          <p:cNvPr id="20" name="Rektangel 58"/>
          <p:cNvSpPr>
            <a:spLocks noChangeArrowheads="1"/>
          </p:cNvSpPr>
          <p:nvPr/>
        </p:nvSpPr>
        <p:spPr bwMode="auto">
          <a:xfrm>
            <a:off x="1068628" y="1236664"/>
            <a:ext cx="29162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uk-UA" sz="2000" noProof="1">
                <a:solidFill>
                  <a:srgbClr val="080808"/>
                </a:solidFill>
              </a:rPr>
              <a:t>SWOT Analysis enables a group/individual to handle everyday problems and look at traditional strategies from a new perspective. </a:t>
            </a:r>
            <a:endParaRPr lang="en-US" altLang="uk-UA" sz="1800" noProof="1">
              <a:solidFill>
                <a:srgbClr val="080808"/>
              </a:solidFill>
            </a:endParaRPr>
          </a:p>
        </p:txBody>
      </p:sp>
      <p:sp>
        <p:nvSpPr>
          <p:cNvPr id="21" name="Rektangel 58"/>
          <p:cNvSpPr>
            <a:spLocks noChangeArrowheads="1"/>
          </p:cNvSpPr>
          <p:nvPr/>
        </p:nvSpPr>
        <p:spPr bwMode="auto">
          <a:xfrm>
            <a:off x="9061449" y="2546350"/>
            <a:ext cx="215558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uk-UA" sz="2000" noProof="1">
                <a:solidFill>
                  <a:srgbClr val="080808"/>
                </a:solidFill>
              </a:rPr>
              <a:t>It is used as framework for organizing and using data and information gained from situation analysis of internal and external environment.</a:t>
            </a:r>
            <a:endParaRPr lang="en-US" altLang="uk-UA" sz="1800" noProof="1">
              <a:solidFill>
                <a:srgbClr val="080808"/>
              </a:solidFill>
            </a:endParaRP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H="1" flipV="1">
            <a:off x="7315200" y="3036889"/>
            <a:ext cx="1709738" cy="3175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>
              <a:solidFill>
                <a:sysClr val="windowText" lastClr="000000"/>
              </a:solidFill>
              <a:ea typeface="ＭＳ Ｐゴシック" pitchFamily="-97" charset="-128"/>
              <a:cs typeface="+mn-cs"/>
            </a:endParaRPr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 flipH="1">
            <a:off x="3276600" y="3036888"/>
            <a:ext cx="1143000" cy="0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>
              <a:solidFill>
                <a:sysClr val="windowText" lastClr="000000"/>
              </a:solidFill>
              <a:ea typeface="ＭＳ Ｐゴシック" pitchFamily="-97" charset="-128"/>
              <a:cs typeface="+mn-cs"/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 flipH="1">
            <a:off x="3503614" y="4789489"/>
            <a:ext cx="2439987" cy="7937"/>
          </a:xfrm>
          <a:prstGeom prst="line">
            <a:avLst/>
          </a:prstGeom>
          <a:noFill/>
          <a:ln w="19050">
            <a:solidFill>
              <a:srgbClr val="D7D8D9">
                <a:lumMod val="25000"/>
              </a:srgb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>
              <a:solidFill>
                <a:sysClr val="windowText" lastClr="000000"/>
              </a:solidFill>
              <a:ea typeface="ＭＳ Ｐゴシック" pitchFamily="-97" charset="-128"/>
              <a:cs typeface="+mn-cs"/>
            </a:endParaRPr>
          </a:p>
        </p:txBody>
      </p:sp>
      <p:sp>
        <p:nvSpPr>
          <p:cNvPr id="27" name="Rektangel 58"/>
          <p:cNvSpPr>
            <a:spLocks noChangeArrowheads="1"/>
          </p:cNvSpPr>
          <p:nvPr/>
        </p:nvSpPr>
        <p:spPr bwMode="auto">
          <a:xfrm>
            <a:off x="895927" y="4546600"/>
            <a:ext cx="31125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uk-UA" sz="2000" noProof="1">
                <a:solidFill>
                  <a:srgbClr val="080808"/>
                </a:solidFill>
              </a:rPr>
              <a:t>SWOT Analysis is a planning tool used to understand Strengths, Weaknesses, Opportunities and Threats involved in a project/business.</a:t>
            </a:r>
            <a:endParaRPr lang="en-US" altLang="uk-UA" sz="1800" noProof="1">
              <a:solidFill>
                <a:srgbClr val="08080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75275" y="3500439"/>
            <a:ext cx="14414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SWOT</a:t>
            </a:r>
            <a:endParaRPr lang="en-I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7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/>
      <p:bldP spid="27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8259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8261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Strengths</a:t>
              </a:r>
            </a:p>
          </p:txBody>
        </p:sp>
      </p:grpSp>
      <p:sp>
        <p:nvSpPr>
          <p:cNvPr id="8195" name="Freeform 66"/>
          <p:cNvSpPr>
            <a:spLocks/>
          </p:cNvSpPr>
          <p:nvPr/>
        </p:nvSpPr>
        <p:spPr bwMode="auto">
          <a:xfrm>
            <a:off x="1885951" y="1189038"/>
            <a:ext cx="2538413" cy="2024062"/>
          </a:xfrm>
          <a:custGeom>
            <a:avLst/>
            <a:gdLst>
              <a:gd name="T0" fmla="*/ 2147483646 w 856"/>
              <a:gd name="T1" fmla="*/ 0 h 856"/>
              <a:gd name="T2" fmla="*/ 2147483646 w 856"/>
              <a:gd name="T3" fmla="*/ 61476154 h 856"/>
              <a:gd name="T4" fmla="*/ 2147483646 w 856"/>
              <a:gd name="T5" fmla="*/ 195608095 h 856"/>
              <a:gd name="T6" fmla="*/ 2147483646 w 856"/>
              <a:gd name="T7" fmla="*/ 290618416 h 856"/>
              <a:gd name="T8" fmla="*/ 2147483646 w 856"/>
              <a:gd name="T9" fmla="*/ 441517440 h 856"/>
              <a:gd name="T10" fmla="*/ 2147483646 w 856"/>
              <a:gd name="T11" fmla="*/ 598003916 h 856"/>
              <a:gd name="T12" fmla="*/ 2147483646 w 856"/>
              <a:gd name="T13" fmla="*/ 771257475 h 856"/>
              <a:gd name="T14" fmla="*/ 2147483646 w 856"/>
              <a:gd name="T15" fmla="*/ 950098486 h 856"/>
              <a:gd name="T16" fmla="*/ 2147483646 w 856"/>
              <a:gd name="T17" fmla="*/ 1123352045 h 856"/>
              <a:gd name="T18" fmla="*/ 2147483646 w 856"/>
              <a:gd name="T19" fmla="*/ 1307782872 h 856"/>
              <a:gd name="T20" fmla="*/ 2147483646 w 856"/>
              <a:gd name="T21" fmla="*/ 1397203378 h 856"/>
              <a:gd name="T22" fmla="*/ 2147483646 w 856"/>
              <a:gd name="T23" fmla="*/ 1520158051 h 856"/>
              <a:gd name="T24" fmla="*/ 2005927495 w 856"/>
              <a:gd name="T25" fmla="*/ 1609578556 h 856"/>
              <a:gd name="T26" fmla="*/ 1478053243 w 856"/>
              <a:gd name="T27" fmla="*/ 1654289991 h 856"/>
              <a:gd name="T28" fmla="*/ 1161326913 w 856"/>
              <a:gd name="T29" fmla="*/ 1631935456 h 856"/>
              <a:gd name="T30" fmla="*/ 862197478 w 856"/>
              <a:gd name="T31" fmla="*/ 1576046753 h 856"/>
              <a:gd name="T32" fmla="*/ 677441935 w 856"/>
              <a:gd name="T33" fmla="*/ 1520158051 h 856"/>
              <a:gd name="T34" fmla="*/ 378309535 w 856"/>
              <a:gd name="T35" fmla="*/ 1374848843 h 856"/>
              <a:gd name="T36" fmla="*/ 219949335 w 856"/>
              <a:gd name="T37" fmla="*/ 1626345640 h 856"/>
              <a:gd name="T38" fmla="*/ 52787722 w 856"/>
              <a:gd name="T39" fmla="*/ 2028741461 h 856"/>
              <a:gd name="T40" fmla="*/ 0 w 856"/>
              <a:gd name="T41" fmla="*/ 2147483646 h 856"/>
              <a:gd name="T42" fmla="*/ 8798448 w 856"/>
              <a:gd name="T43" fmla="*/ 2147483646 h 856"/>
              <a:gd name="T44" fmla="*/ 184755543 w 856"/>
              <a:gd name="T45" fmla="*/ 2147483646 h 856"/>
              <a:gd name="T46" fmla="*/ 571866491 w 856"/>
              <a:gd name="T47" fmla="*/ 2147483646 h 856"/>
              <a:gd name="T48" fmla="*/ 1126136087 w 856"/>
              <a:gd name="T49" fmla="*/ 2147483646 h 856"/>
              <a:gd name="T50" fmla="*/ 1821171952 w 856"/>
              <a:gd name="T51" fmla="*/ 2147483646 h 856"/>
              <a:gd name="T52" fmla="*/ 2147483646 w 856"/>
              <a:gd name="T53" fmla="*/ 2147483646 h 856"/>
              <a:gd name="T54" fmla="*/ 2147483646 w 856"/>
              <a:gd name="T55" fmla="*/ 2147483646 h 856"/>
              <a:gd name="T56" fmla="*/ 2147483646 w 856"/>
              <a:gd name="T57" fmla="*/ 2147483646 h 856"/>
              <a:gd name="T58" fmla="*/ 2147483646 w 856"/>
              <a:gd name="T59" fmla="*/ 2147483646 h 856"/>
              <a:gd name="T60" fmla="*/ 2147483646 w 856"/>
              <a:gd name="T61" fmla="*/ 2147483646 h 856"/>
              <a:gd name="T62" fmla="*/ 2147483646 w 856"/>
              <a:gd name="T63" fmla="*/ 2147483646 h 856"/>
              <a:gd name="T64" fmla="*/ 2147483646 w 856"/>
              <a:gd name="T65" fmla="*/ 2147483646 h 856"/>
              <a:gd name="T66" fmla="*/ 2147483646 w 856"/>
              <a:gd name="T67" fmla="*/ 2147483646 h 856"/>
              <a:gd name="T68" fmla="*/ 2147483646 w 856"/>
              <a:gd name="T69" fmla="*/ 2147483646 h 856"/>
              <a:gd name="T70" fmla="*/ 2147483646 w 856"/>
              <a:gd name="T71" fmla="*/ 2147483646 h 856"/>
              <a:gd name="T72" fmla="*/ 2147483646 w 856"/>
              <a:gd name="T73" fmla="*/ 2147483646 h 856"/>
              <a:gd name="T74" fmla="*/ 2147483646 w 856"/>
              <a:gd name="T75" fmla="*/ 2147483646 h 856"/>
              <a:gd name="T76" fmla="*/ 2147483646 w 856"/>
              <a:gd name="T77" fmla="*/ 2147483646 h 856"/>
              <a:gd name="T78" fmla="*/ 2147483646 w 856"/>
              <a:gd name="T79" fmla="*/ 2062273264 h 856"/>
              <a:gd name="T80" fmla="*/ 2147483646 w 856"/>
              <a:gd name="T81" fmla="*/ 1682234342 h 856"/>
              <a:gd name="T82" fmla="*/ 2147483646 w 856"/>
              <a:gd name="T83" fmla="*/ 1162473664 h 856"/>
              <a:gd name="T84" fmla="*/ 2147483646 w 856"/>
              <a:gd name="T85" fmla="*/ 720958589 h 856"/>
              <a:gd name="T86" fmla="*/ 2147483646 w 856"/>
              <a:gd name="T87" fmla="*/ 368861654 h 856"/>
              <a:gd name="T88" fmla="*/ 2147483646 w 856"/>
              <a:gd name="T89" fmla="*/ 122954673 h 856"/>
              <a:gd name="T90" fmla="*/ 2147483646 w 856"/>
              <a:gd name="T91" fmla="*/ 5589816 h 85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56"/>
              <a:gd name="T139" fmla="*/ 0 h 856"/>
              <a:gd name="T140" fmla="*/ 856 w 856"/>
              <a:gd name="T141" fmla="*/ 856 h 85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56" h="856">
                <a:moveTo>
                  <a:pt x="439" y="0"/>
                </a:moveTo>
                <a:lnTo>
                  <a:pt x="439" y="0"/>
                </a:lnTo>
                <a:lnTo>
                  <a:pt x="413" y="0"/>
                </a:lnTo>
                <a:lnTo>
                  <a:pt x="388" y="3"/>
                </a:lnTo>
                <a:lnTo>
                  <a:pt x="362" y="6"/>
                </a:lnTo>
                <a:lnTo>
                  <a:pt x="337" y="11"/>
                </a:lnTo>
                <a:lnTo>
                  <a:pt x="313" y="18"/>
                </a:lnTo>
                <a:lnTo>
                  <a:pt x="290" y="26"/>
                </a:lnTo>
                <a:lnTo>
                  <a:pt x="266" y="35"/>
                </a:lnTo>
                <a:lnTo>
                  <a:pt x="243" y="45"/>
                </a:lnTo>
                <a:lnTo>
                  <a:pt x="251" y="52"/>
                </a:lnTo>
                <a:lnTo>
                  <a:pt x="258" y="61"/>
                </a:lnTo>
                <a:lnTo>
                  <a:pt x="264" y="69"/>
                </a:lnTo>
                <a:lnTo>
                  <a:pt x="269" y="79"/>
                </a:lnTo>
                <a:lnTo>
                  <a:pt x="274" y="87"/>
                </a:lnTo>
                <a:lnTo>
                  <a:pt x="277" y="97"/>
                </a:lnTo>
                <a:lnTo>
                  <a:pt x="281" y="107"/>
                </a:lnTo>
                <a:lnTo>
                  <a:pt x="283" y="118"/>
                </a:lnTo>
                <a:lnTo>
                  <a:pt x="286" y="128"/>
                </a:lnTo>
                <a:lnTo>
                  <a:pt x="287" y="138"/>
                </a:lnTo>
                <a:lnTo>
                  <a:pt x="287" y="148"/>
                </a:lnTo>
                <a:lnTo>
                  <a:pt x="286" y="159"/>
                </a:lnTo>
                <a:lnTo>
                  <a:pt x="285" y="170"/>
                </a:lnTo>
                <a:lnTo>
                  <a:pt x="283" y="181"/>
                </a:lnTo>
                <a:lnTo>
                  <a:pt x="280" y="191"/>
                </a:lnTo>
                <a:lnTo>
                  <a:pt x="276" y="201"/>
                </a:lnTo>
                <a:lnTo>
                  <a:pt x="268" y="218"/>
                </a:lnTo>
                <a:lnTo>
                  <a:pt x="257" y="234"/>
                </a:lnTo>
                <a:lnTo>
                  <a:pt x="271" y="240"/>
                </a:lnTo>
                <a:lnTo>
                  <a:pt x="303" y="250"/>
                </a:lnTo>
                <a:lnTo>
                  <a:pt x="275" y="267"/>
                </a:lnTo>
                <a:lnTo>
                  <a:pt x="265" y="272"/>
                </a:lnTo>
                <a:lnTo>
                  <a:pt x="256" y="277"/>
                </a:lnTo>
                <a:lnTo>
                  <a:pt x="243" y="282"/>
                </a:lnTo>
                <a:lnTo>
                  <a:pt x="228" y="288"/>
                </a:lnTo>
                <a:lnTo>
                  <a:pt x="209" y="291"/>
                </a:lnTo>
                <a:lnTo>
                  <a:pt x="190" y="295"/>
                </a:lnTo>
                <a:lnTo>
                  <a:pt x="168" y="296"/>
                </a:lnTo>
                <a:lnTo>
                  <a:pt x="150" y="295"/>
                </a:lnTo>
                <a:lnTo>
                  <a:pt x="132" y="292"/>
                </a:lnTo>
                <a:lnTo>
                  <a:pt x="115" y="288"/>
                </a:lnTo>
                <a:lnTo>
                  <a:pt x="98" y="282"/>
                </a:lnTo>
                <a:lnTo>
                  <a:pt x="91" y="278"/>
                </a:lnTo>
                <a:lnTo>
                  <a:pt x="77" y="272"/>
                </a:lnTo>
                <a:lnTo>
                  <a:pt x="65" y="265"/>
                </a:lnTo>
                <a:lnTo>
                  <a:pt x="54" y="256"/>
                </a:lnTo>
                <a:lnTo>
                  <a:pt x="43" y="246"/>
                </a:lnTo>
                <a:lnTo>
                  <a:pt x="34" y="269"/>
                </a:lnTo>
                <a:lnTo>
                  <a:pt x="25" y="291"/>
                </a:lnTo>
                <a:lnTo>
                  <a:pt x="18" y="315"/>
                </a:lnTo>
                <a:lnTo>
                  <a:pt x="11" y="339"/>
                </a:lnTo>
                <a:lnTo>
                  <a:pt x="6" y="363"/>
                </a:lnTo>
                <a:lnTo>
                  <a:pt x="2" y="388"/>
                </a:lnTo>
                <a:lnTo>
                  <a:pt x="0" y="414"/>
                </a:lnTo>
                <a:lnTo>
                  <a:pt x="0" y="439"/>
                </a:lnTo>
                <a:lnTo>
                  <a:pt x="0" y="457"/>
                </a:lnTo>
                <a:lnTo>
                  <a:pt x="1" y="476"/>
                </a:lnTo>
                <a:lnTo>
                  <a:pt x="6" y="511"/>
                </a:lnTo>
                <a:lnTo>
                  <a:pt x="12" y="545"/>
                </a:lnTo>
                <a:lnTo>
                  <a:pt x="21" y="577"/>
                </a:lnTo>
                <a:lnTo>
                  <a:pt x="34" y="610"/>
                </a:lnTo>
                <a:lnTo>
                  <a:pt x="48" y="641"/>
                </a:lnTo>
                <a:lnTo>
                  <a:pt x="65" y="671"/>
                </a:lnTo>
                <a:lnTo>
                  <a:pt x="85" y="699"/>
                </a:lnTo>
                <a:lnTo>
                  <a:pt x="105" y="725"/>
                </a:lnTo>
                <a:lnTo>
                  <a:pt x="128" y="750"/>
                </a:lnTo>
                <a:lnTo>
                  <a:pt x="152" y="773"/>
                </a:lnTo>
                <a:lnTo>
                  <a:pt x="179" y="793"/>
                </a:lnTo>
                <a:lnTo>
                  <a:pt x="207" y="813"/>
                </a:lnTo>
                <a:lnTo>
                  <a:pt x="236" y="830"/>
                </a:lnTo>
                <a:lnTo>
                  <a:pt x="266" y="844"/>
                </a:lnTo>
                <a:lnTo>
                  <a:pt x="299" y="856"/>
                </a:lnTo>
                <a:lnTo>
                  <a:pt x="333" y="847"/>
                </a:lnTo>
                <a:lnTo>
                  <a:pt x="367" y="839"/>
                </a:lnTo>
                <a:lnTo>
                  <a:pt x="385" y="837"/>
                </a:lnTo>
                <a:lnTo>
                  <a:pt x="402" y="835"/>
                </a:lnTo>
                <a:lnTo>
                  <a:pt x="421" y="833"/>
                </a:lnTo>
                <a:lnTo>
                  <a:pt x="439" y="833"/>
                </a:lnTo>
                <a:lnTo>
                  <a:pt x="457" y="833"/>
                </a:lnTo>
                <a:lnTo>
                  <a:pt x="475" y="835"/>
                </a:lnTo>
                <a:lnTo>
                  <a:pt x="493" y="837"/>
                </a:lnTo>
                <a:lnTo>
                  <a:pt x="510" y="839"/>
                </a:lnTo>
                <a:lnTo>
                  <a:pt x="545" y="847"/>
                </a:lnTo>
                <a:lnTo>
                  <a:pt x="579" y="856"/>
                </a:lnTo>
                <a:lnTo>
                  <a:pt x="604" y="847"/>
                </a:lnTo>
                <a:lnTo>
                  <a:pt x="627" y="837"/>
                </a:lnTo>
                <a:lnTo>
                  <a:pt x="650" y="825"/>
                </a:lnTo>
                <a:lnTo>
                  <a:pt x="672" y="813"/>
                </a:lnTo>
                <a:lnTo>
                  <a:pt x="692" y="798"/>
                </a:lnTo>
                <a:lnTo>
                  <a:pt x="713" y="784"/>
                </a:lnTo>
                <a:lnTo>
                  <a:pt x="732" y="767"/>
                </a:lnTo>
                <a:lnTo>
                  <a:pt x="750" y="750"/>
                </a:lnTo>
                <a:lnTo>
                  <a:pt x="767" y="731"/>
                </a:lnTo>
                <a:lnTo>
                  <a:pt x="784" y="712"/>
                </a:lnTo>
                <a:lnTo>
                  <a:pt x="799" y="691"/>
                </a:lnTo>
                <a:lnTo>
                  <a:pt x="814" y="670"/>
                </a:lnTo>
                <a:lnTo>
                  <a:pt x="826" y="648"/>
                </a:lnTo>
                <a:lnTo>
                  <a:pt x="838" y="625"/>
                </a:lnTo>
                <a:lnTo>
                  <a:pt x="847" y="602"/>
                </a:lnTo>
                <a:lnTo>
                  <a:pt x="856" y="577"/>
                </a:lnTo>
                <a:lnTo>
                  <a:pt x="847" y="545"/>
                </a:lnTo>
                <a:lnTo>
                  <a:pt x="840" y="511"/>
                </a:lnTo>
                <a:lnTo>
                  <a:pt x="835" y="476"/>
                </a:lnTo>
                <a:lnTo>
                  <a:pt x="834" y="439"/>
                </a:lnTo>
                <a:lnTo>
                  <a:pt x="835" y="403"/>
                </a:lnTo>
                <a:lnTo>
                  <a:pt x="840" y="369"/>
                </a:lnTo>
                <a:lnTo>
                  <a:pt x="847" y="334"/>
                </a:lnTo>
                <a:lnTo>
                  <a:pt x="856" y="301"/>
                </a:lnTo>
                <a:lnTo>
                  <a:pt x="844" y="268"/>
                </a:lnTo>
                <a:lnTo>
                  <a:pt x="830" y="238"/>
                </a:lnTo>
                <a:lnTo>
                  <a:pt x="814" y="208"/>
                </a:lnTo>
                <a:lnTo>
                  <a:pt x="794" y="180"/>
                </a:lnTo>
                <a:lnTo>
                  <a:pt x="773" y="153"/>
                </a:lnTo>
                <a:lnTo>
                  <a:pt x="750" y="129"/>
                </a:lnTo>
                <a:lnTo>
                  <a:pt x="725" y="106"/>
                </a:lnTo>
                <a:lnTo>
                  <a:pt x="699" y="85"/>
                </a:lnTo>
                <a:lnTo>
                  <a:pt x="670" y="66"/>
                </a:lnTo>
                <a:lnTo>
                  <a:pt x="641" y="49"/>
                </a:lnTo>
                <a:lnTo>
                  <a:pt x="611" y="34"/>
                </a:lnTo>
                <a:lnTo>
                  <a:pt x="578" y="22"/>
                </a:lnTo>
                <a:lnTo>
                  <a:pt x="544" y="12"/>
                </a:lnTo>
                <a:lnTo>
                  <a:pt x="510" y="5"/>
                </a:lnTo>
                <a:lnTo>
                  <a:pt x="475" y="1"/>
                </a:lnTo>
                <a:lnTo>
                  <a:pt x="457" y="0"/>
                </a:lnTo>
                <a:lnTo>
                  <a:pt x="43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8256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8197" name="Group 81"/>
          <p:cNvGrpSpPr>
            <a:grpSpLocks/>
          </p:cNvGrpSpPr>
          <p:nvPr/>
        </p:nvGrpSpPr>
        <p:grpSpPr bwMode="auto">
          <a:xfrm>
            <a:off x="3378200" y="908051"/>
            <a:ext cx="1638300" cy="1114425"/>
            <a:chOff x="1556920" y="1052736"/>
            <a:chExt cx="1358896" cy="1183262"/>
          </a:xfrm>
        </p:grpSpPr>
        <p:grpSp>
          <p:nvGrpSpPr>
            <p:cNvPr id="8252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26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53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4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5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6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7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8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9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0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1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2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3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4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8198" name="Group 80"/>
          <p:cNvGrpSpPr>
            <a:grpSpLocks/>
          </p:cNvGrpSpPr>
          <p:nvPr/>
        </p:nvGrpSpPr>
        <p:grpSpPr bwMode="auto">
          <a:xfrm>
            <a:off x="1631951" y="2081214"/>
            <a:ext cx="1687513" cy="1112837"/>
            <a:chOff x="107504" y="2298275"/>
            <a:chExt cx="1400229" cy="1183262"/>
          </a:xfrm>
        </p:grpSpPr>
        <p:grpSp>
          <p:nvGrpSpPr>
            <p:cNvPr id="8248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30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92456" y="1425189"/>
                <a:ext cx="1151820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2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4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5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6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8199" name="Group 82"/>
          <p:cNvGrpSpPr>
            <a:grpSpLocks/>
          </p:cNvGrpSpPr>
          <p:nvPr/>
        </p:nvGrpSpPr>
        <p:grpSpPr bwMode="auto">
          <a:xfrm>
            <a:off x="3328988" y="2081214"/>
            <a:ext cx="1687512" cy="1112837"/>
            <a:chOff x="1515587" y="2298275"/>
            <a:chExt cx="1400229" cy="1183262"/>
          </a:xfrm>
        </p:grpSpPr>
        <p:grpSp>
          <p:nvGrpSpPr>
            <p:cNvPr id="8244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34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92456" y="1425189"/>
                <a:ext cx="1151821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78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9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5" name="Group 83"/>
          <p:cNvGrpSpPr>
            <a:grpSpLocks/>
          </p:cNvGrpSpPr>
          <p:nvPr/>
        </p:nvGrpSpPr>
        <p:grpSpPr bwMode="auto">
          <a:xfrm>
            <a:off x="3378200" y="908051"/>
            <a:ext cx="1638300" cy="1114425"/>
            <a:chOff x="1556920" y="1052736"/>
            <a:chExt cx="1358896" cy="1183262"/>
          </a:xfrm>
        </p:grpSpPr>
        <p:grpSp>
          <p:nvGrpSpPr>
            <p:cNvPr id="8240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111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93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4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5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6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7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8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9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0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1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2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3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4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5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6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7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8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9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0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8" name="Group 112"/>
          <p:cNvGrpSpPr>
            <a:grpSpLocks/>
          </p:cNvGrpSpPr>
          <p:nvPr/>
        </p:nvGrpSpPr>
        <p:grpSpPr bwMode="auto">
          <a:xfrm>
            <a:off x="1631951" y="2081214"/>
            <a:ext cx="1687513" cy="1112837"/>
            <a:chOff x="107504" y="2298275"/>
            <a:chExt cx="1400229" cy="1183262"/>
          </a:xfrm>
        </p:grpSpPr>
        <p:grpSp>
          <p:nvGrpSpPr>
            <p:cNvPr id="8236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121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992456" y="1425189"/>
                <a:ext cx="1151820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2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16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117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118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119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120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4" name="Group 122"/>
          <p:cNvGrpSpPr>
            <a:grpSpLocks/>
          </p:cNvGrpSpPr>
          <p:nvPr/>
        </p:nvGrpSpPr>
        <p:grpSpPr bwMode="auto">
          <a:xfrm>
            <a:off x="3328988" y="2081214"/>
            <a:ext cx="1687512" cy="1112837"/>
            <a:chOff x="1515587" y="2298275"/>
            <a:chExt cx="1400229" cy="1183262"/>
          </a:xfrm>
        </p:grpSpPr>
        <p:grpSp>
          <p:nvGrpSpPr>
            <p:cNvPr id="8232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128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29" name="TextBox 35"/>
              <p:cNvSpPr txBox="1"/>
              <p:nvPr/>
            </p:nvSpPr>
            <p:spPr>
              <a:xfrm>
                <a:off x="2992456" y="1425189"/>
                <a:ext cx="1151821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27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26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27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9" name="Group 163"/>
          <p:cNvGrpSpPr>
            <a:grpSpLocks/>
          </p:cNvGrpSpPr>
          <p:nvPr/>
        </p:nvGrpSpPr>
        <p:grpSpPr bwMode="auto">
          <a:xfrm>
            <a:off x="5232401" y="1052514"/>
            <a:ext cx="5256213" cy="5616575"/>
            <a:chOff x="3707904" y="1052736"/>
            <a:chExt cx="5256584" cy="5616624"/>
          </a:xfrm>
        </p:grpSpPr>
        <p:sp>
          <p:nvSpPr>
            <p:cNvPr id="8230" name="Ellipse 66"/>
            <p:cNvSpPr>
              <a:spLocks noChangeArrowheads="1"/>
            </p:cNvSpPr>
            <p:nvPr/>
          </p:nvSpPr>
          <p:spPr bwMode="auto">
            <a:xfrm>
              <a:off x="3707904" y="1052736"/>
              <a:ext cx="5256584" cy="5616624"/>
            </a:xfrm>
            <a:prstGeom prst="roundRect">
              <a:avLst>
                <a:gd name="adj" fmla="val 254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23819" y="1292450"/>
              <a:ext cx="4824754" cy="51705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2200" dirty="0">
                  <a:latin typeface="+mn-lt"/>
                  <a:cs typeface="+mn-cs"/>
                </a:rPr>
                <a:t>Strengths are:</a:t>
              </a:r>
            </a:p>
            <a:p>
              <a:pPr>
                <a:defRPr/>
              </a:pPr>
              <a:endParaRPr lang="en-IN" sz="2200" dirty="0">
                <a:latin typeface="+mn-lt"/>
                <a:cs typeface="+mn-cs"/>
              </a:endParaRP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Characteristics of the business or team that give it an advantage over others in the industry.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Positive, tangible and intangible attributes, internal to an organization.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Beneficial aspects of the organization or the capabilities of an organization, which includes human competencies, process capabilities, financial resources, products and services, customer goodwill and brand loyalty.</a:t>
              </a:r>
            </a:p>
          </p:txBody>
        </p:sp>
      </p:grpSp>
      <p:grpSp>
        <p:nvGrpSpPr>
          <p:cNvPr id="31" name="Group 11"/>
          <p:cNvGrpSpPr>
            <a:grpSpLocks/>
          </p:cNvGrpSpPr>
          <p:nvPr/>
        </p:nvGrpSpPr>
        <p:grpSpPr bwMode="auto">
          <a:xfrm>
            <a:off x="1668464" y="3240088"/>
            <a:ext cx="3419475" cy="984250"/>
            <a:chOff x="1115616" y="1340768"/>
            <a:chExt cx="3960440" cy="1080000"/>
          </a:xfrm>
        </p:grpSpPr>
        <p:sp>
          <p:nvSpPr>
            <p:cNvPr id="133" name="Rectangle 132"/>
            <p:cNvSpPr/>
            <p:nvPr/>
          </p:nvSpPr>
          <p:spPr>
            <a:xfrm>
              <a:off x="1547664" y="1844824"/>
              <a:ext cx="3024336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4499992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4932040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4652392" y="1340768"/>
              <a:ext cx="288000" cy="10800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115616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1547664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1268016" y="1340768"/>
              <a:ext cx="288000" cy="10800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grpSp>
        <p:nvGrpSpPr>
          <p:cNvPr id="33" name="Group 7"/>
          <p:cNvGrpSpPr/>
          <p:nvPr/>
        </p:nvGrpSpPr>
        <p:grpSpPr>
          <a:xfrm>
            <a:off x="2165453" y="3699945"/>
            <a:ext cx="2357957" cy="3093400"/>
            <a:chOff x="5289705" y="1347770"/>
            <a:chExt cx="3308602" cy="4110775"/>
          </a:xfrm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0"/>
            <a:tileRect/>
          </a:gradFill>
          <a:effectLst>
            <a:outerShdw dist="76200" dir="720000" algn="tl" rotWithShape="0">
              <a:srgbClr val="000000"/>
            </a:outerShdw>
            <a:reflection stA="34000" endPos="29000" dist="12700" dir="5400000" sy="-100000" algn="bl" rotWithShape="0"/>
          </a:effectLst>
        </p:grpSpPr>
        <p:sp>
          <p:nvSpPr>
            <p:cNvPr id="141" name="Oval 140"/>
            <p:cNvSpPr/>
            <p:nvPr/>
          </p:nvSpPr>
          <p:spPr>
            <a:xfrm>
              <a:off x="6564672" y="1347770"/>
              <a:ext cx="715205" cy="76480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6428263" y="2170296"/>
              <a:ext cx="989399" cy="1712832"/>
            </a:xfrm>
            <a:prstGeom prst="roundRect">
              <a:avLst>
                <a:gd name="adj" fmla="val 29794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6514849" y="3550378"/>
              <a:ext cx="361165" cy="190816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6996976" y="3550378"/>
              <a:ext cx="361165" cy="190816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5" name="Rounded Rectangle 144"/>
            <p:cNvSpPr/>
            <p:nvPr/>
          </p:nvSpPr>
          <p:spPr>
            <a:xfrm rot="7480175">
              <a:off x="5900435" y="1253344"/>
              <a:ext cx="361164" cy="158262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6" name="Rounded Rectangle 145"/>
            <p:cNvSpPr/>
            <p:nvPr/>
          </p:nvSpPr>
          <p:spPr>
            <a:xfrm rot="14157995">
              <a:off x="7634344" y="1247420"/>
              <a:ext cx="361164" cy="156676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5" name="Group 73"/>
          <p:cNvGrpSpPr>
            <a:grpSpLocks/>
          </p:cNvGrpSpPr>
          <p:nvPr/>
        </p:nvGrpSpPr>
        <p:grpSpPr bwMode="auto">
          <a:xfrm>
            <a:off x="2762250" y="3502026"/>
            <a:ext cx="1227138" cy="3311525"/>
            <a:chOff x="4958003" y="2040260"/>
            <a:chExt cx="1419906" cy="3630823"/>
          </a:xfrm>
        </p:grpSpPr>
        <p:grpSp>
          <p:nvGrpSpPr>
            <p:cNvPr id="37" name="Group 62"/>
            <p:cNvGrpSpPr/>
            <p:nvPr/>
          </p:nvGrpSpPr>
          <p:grpSpPr>
            <a:xfrm>
              <a:off x="5012363" y="2040260"/>
              <a:ext cx="1365546" cy="3630823"/>
              <a:chOff x="5163666" y="2003471"/>
              <a:chExt cx="1365546" cy="3630823"/>
            </a:xfrm>
            <a:solidFill>
              <a:schemeClr val="tx1"/>
            </a:solidFill>
          </p:grpSpPr>
          <p:sp>
            <p:nvSpPr>
              <p:cNvPr id="156" name="Oval 155"/>
              <p:cNvSpPr/>
              <p:nvPr/>
            </p:nvSpPr>
            <p:spPr>
              <a:xfrm>
                <a:off x="5546384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5433802" y="2920421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5505264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Rounded Rectangle 158"/>
              <p:cNvSpPr/>
              <p:nvPr/>
            </p:nvSpPr>
            <p:spPr>
              <a:xfrm>
                <a:off x="5903175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 rot="11700000">
                <a:off x="6251261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1" name="Rounded Rectangle 160"/>
              <p:cNvSpPr/>
              <p:nvPr/>
            </p:nvSpPr>
            <p:spPr>
              <a:xfrm rot="9900000" flipH="1">
                <a:off x="5163666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8" name="Group 66"/>
            <p:cNvGrpSpPr/>
            <p:nvPr/>
          </p:nvGrpSpPr>
          <p:grpSpPr>
            <a:xfrm>
              <a:off x="4958003" y="2040260"/>
              <a:ext cx="1365546" cy="3630823"/>
              <a:chOff x="5163666" y="2003471"/>
              <a:chExt cx="1365546" cy="3630823"/>
            </a:xfrm>
            <a:gradFill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6200000" scaled="0"/>
            </a:gradFill>
          </p:grpSpPr>
          <p:sp>
            <p:nvSpPr>
              <p:cNvPr id="150" name="Oval 149"/>
              <p:cNvSpPr/>
              <p:nvPr/>
            </p:nvSpPr>
            <p:spPr>
              <a:xfrm>
                <a:off x="5546384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>
                <a:off x="5433802" y="2920421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2" name="Rounded Rectangle 151"/>
              <p:cNvSpPr/>
              <p:nvPr/>
            </p:nvSpPr>
            <p:spPr>
              <a:xfrm>
                <a:off x="5505264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3" name="Rounded Rectangle 152"/>
              <p:cNvSpPr/>
              <p:nvPr/>
            </p:nvSpPr>
            <p:spPr>
              <a:xfrm>
                <a:off x="5903175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4" name="Rounded Rectangle 153"/>
              <p:cNvSpPr/>
              <p:nvPr/>
            </p:nvSpPr>
            <p:spPr>
              <a:xfrm rot="11700000">
                <a:off x="6251261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5" name="Rounded Rectangle 154"/>
              <p:cNvSpPr/>
              <p:nvPr/>
            </p:nvSpPr>
            <p:spPr>
              <a:xfrm rot="9900000" flipH="1">
                <a:off x="5163666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55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231 L -0.00209 -0.03608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7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9261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9263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Strengths</a:t>
              </a:r>
            </a:p>
          </p:txBody>
        </p:sp>
      </p:grpSp>
      <p:grpSp>
        <p:nvGrpSpPr>
          <p:cNvPr id="9219" name="Group 13"/>
          <p:cNvGrpSpPr>
            <a:grpSpLocks/>
          </p:cNvGrpSpPr>
          <p:nvPr/>
        </p:nvGrpSpPr>
        <p:grpSpPr bwMode="auto">
          <a:xfrm>
            <a:off x="1774825" y="2435226"/>
            <a:ext cx="1638300" cy="1323975"/>
            <a:chOff x="1556920" y="1052736"/>
            <a:chExt cx="1358896" cy="1183262"/>
          </a:xfrm>
        </p:grpSpPr>
        <p:grpSp>
          <p:nvGrpSpPr>
            <p:cNvPr id="9257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35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6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7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9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0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1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2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3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4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5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6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7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9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0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1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3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4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220" name="Group 36"/>
          <p:cNvGrpSpPr>
            <a:grpSpLocks/>
          </p:cNvGrpSpPr>
          <p:nvPr/>
        </p:nvGrpSpPr>
        <p:grpSpPr bwMode="auto">
          <a:xfrm>
            <a:off x="1703388" y="3890964"/>
            <a:ext cx="1687512" cy="1323975"/>
            <a:chOff x="107504" y="2298275"/>
            <a:chExt cx="1400229" cy="1183262"/>
          </a:xfrm>
        </p:grpSpPr>
        <p:grpSp>
          <p:nvGrpSpPr>
            <p:cNvPr id="9253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221" name="Group 46"/>
          <p:cNvGrpSpPr>
            <a:grpSpLocks/>
          </p:cNvGrpSpPr>
          <p:nvPr/>
        </p:nvGrpSpPr>
        <p:grpSpPr bwMode="auto">
          <a:xfrm>
            <a:off x="1703388" y="5345114"/>
            <a:ext cx="1687512" cy="1323975"/>
            <a:chOff x="1515587" y="2298275"/>
            <a:chExt cx="1400229" cy="1183262"/>
          </a:xfrm>
        </p:grpSpPr>
        <p:grpSp>
          <p:nvGrpSpPr>
            <p:cNvPr id="9249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5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774825" y="2435226"/>
            <a:ext cx="1638300" cy="1323975"/>
            <a:chOff x="1556920" y="1052736"/>
            <a:chExt cx="1358896" cy="1183262"/>
          </a:xfrm>
        </p:grpSpPr>
        <p:grpSp>
          <p:nvGrpSpPr>
            <p:cNvPr id="9245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76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8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58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9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0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1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2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3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4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4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5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9" name="Group 36"/>
          <p:cNvGrpSpPr>
            <a:grpSpLocks/>
          </p:cNvGrpSpPr>
          <p:nvPr/>
        </p:nvGrpSpPr>
        <p:grpSpPr bwMode="auto">
          <a:xfrm>
            <a:off x="1703388" y="3890964"/>
            <a:ext cx="1687512" cy="1323975"/>
            <a:chOff x="107504" y="2298275"/>
            <a:chExt cx="1400229" cy="1183262"/>
          </a:xfrm>
        </p:grpSpPr>
        <p:grpSp>
          <p:nvGrpSpPr>
            <p:cNvPr id="9241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9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3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48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1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82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83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84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1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49" name="Group 46"/>
          <p:cNvGrpSpPr>
            <a:grpSpLocks/>
          </p:cNvGrpSpPr>
          <p:nvPr/>
        </p:nvGrpSpPr>
        <p:grpSpPr bwMode="auto">
          <a:xfrm>
            <a:off x="1703388" y="5345114"/>
            <a:ext cx="1687512" cy="1323975"/>
            <a:chOff x="1515587" y="2298275"/>
            <a:chExt cx="1400229" cy="1183262"/>
          </a:xfrm>
        </p:grpSpPr>
        <p:grpSp>
          <p:nvGrpSpPr>
            <p:cNvPr id="9237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99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5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97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8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56" name="Group 9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9234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05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06" name="TextBox 12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57" name="Group 101"/>
          <p:cNvGrpSpPr>
            <a:grpSpLocks/>
          </p:cNvGrpSpPr>
          <p:nvPr/>
        </p:nvGrpSpPr>
        <p:grpSpPr bwMode="auto">
          <a:xfrm>
            <a:off x="1703388" y="981076"/>
            <a:ext cx="8640762" cy="5688013"/>
            <a:chOff x="179512" y="980728"/>
            <a:chExt cx="8640960" cy="5688632"/>
          </a:xfrm>
        </p:grpSpPr>
        <p:grpSp>
          <p:nvGrpSpPr>
            <p:cNvPr id="9229" name="Group 9"/>
            <p:cNvGrpSpPr>
              <a:grpSpLocks/>
            </p:cNvGrpSpPr>
            <p:nvPr/>
          </p:nvGrpSpPr>
          <p:grpSpPr bwMode="auto">
            <a:xfrm>
              <a:off x="179512" y="980728"/>
              <a:ext cx="1944216" cy="1324119"/>
              <a:chOff x="2992456" y="1412776"/>
              <a:chExt cx="2155608" cy="1740978"/>
            </a:xfrm>
          </p:grpSpPr>
          <p:sp>
            <p:nvSpPr>
              <p:cNvPr id="9231" name="Ellipse 66"/>
              <p:cNvSpPr>
                <a:spLocks noChangeArrowheads="1"/>
              </p:cNvSpPr>
              <p:nvPr/>
            </p:nvSpPr>
            <p:spPr bwMode="auto">
              <a:xfrm>
                <a:off x="3064464" y="1412776"/>
                <a:ext cx="2083600" cy="1740393"/>
              </a:xfrm>
              <a:prstGeom prst="roundRect">
                <a:avLst>
                  <a:gd name="adj" fmla="val 7306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uk-UA" sz="1400"/>
              </a:p>
            </p:txBody>
          </p:sp>
          <p:sp>
            <p:nvSpPr>
              <p:cNvPr id="12" name="Freeform 9"/>
              <p:cNvSpPr>
                <a:spLocks noEditPoints="1"/>
              </p:cNvSpPr>
              <p:nvPr/>
            </p:nvSpPr>
            <p:spPr bwMode="auto">
              <a:xfrm>
                <a:off x="4001020" y="1824015"/>
                <a:ext cx="1124735" cy="1329739"/>
              </a:xfrm>
              <a:custGeom>
                <a:avLst/>
                <a:gdLst>
                  <a:gd name="T0" fmla="*/ 53 w 485"/>
                  <a:gd name="T1" fmla="*/ 368 h 575"/>
                  <a:gd name="T2" fmla="*/ 80 w 485"/>
                  <a:gd name="T3" fmla="*/ 352 h 575"/>
                  <a:gd name="T4" fmla="*/ 53 w 485"/>
                  <a:gd name="T5" fmla="*/ 220 h 575"/>
                  <a:gd name="T6" fmla="*/ 86 w 485"/>
                  <a:gd name="T7" fmla="*/ 379 h 575"/>
                  <a:gd name="T8" fmla="*/ 114 w 485"/>
                  <a:gd name="T9" fmla="*/ 360 h 575"/>
                  <a:gd name="T10" fmla="*/ 19 w 485"/>
                  <a:gd name="T11" fmla="*/ 398 h 575"/>
                  <a:gd name="T12" fmla="*/ 42 w 485"/>
                  <a:gd name="T13" fmla="*/ 399 h 575"/>
                  <a:gd name="T14" fmla="*/ 178 w 485"/>
                  <a:gd name="T15" fmla="*/ 405 h 575"/>
                  <a:gd name="T16" fmla="*/ 138 w 485"/>
                  <a:gd name="T17" fmla="*/ 444 h 575"/>
                  <a:gd name="T18" fmla="*/ 269 w 485"/>
                  <a:gd name="T19" fmla="*/ 457 h 575"/>
                  <a:gd name="T20" fmla="*/ 251 w 485"/>
                  <a:gd name="T21" fmla="*/ 357 h 575"/>
                  <a:gd name="T22" fmla="*/ 317 w 485"/>
                  <a:gd name="T23" fmla="*/ 375 h 575"/>
                  <a:gd name="T24" fmla="*/ 241 w 485"/>
                  <a:gd name="T25" fmla="*/ 343 h 575"/>
                  <a:gd name="T26" fmla="*/ 269 w 485"/>
                  <a:gd name="T27" fmla="*/ 336 h 575"/>
                  <a:gd name="T28" fmla="*/ 304 w 485"/>
                  <a:gd name="T29" fmla="*/ 347 h 575"/>
                  <a:gd name="T30" fmla="*/ 317 w 485"/>
                  <a:gd name="T31" fmla="*/ 351 h 575"/>
                  <a:gd name="T32" fmla="*/ 348 w 485"/>
                  <a:gd name="T33" fmla="*/ 363 h 575"/>
                  <a:gd name="T34" fmla="*/ 355 w 485"/>
                  <a:gd name="T35" fmla="*/ 359 h 575"/>
                  <a:gd name="T36" fmla="*/ 361 w 485"/>
                  <a:gd name="T37" fmla="*/ 376 h 575"/>
                  <a:gd name="T38" fmla="*/ 354 w 485"/>
                  <a:gd name="T39" fmla="*/ 311 h 575"/>
                  <a:gd name="T40" fmla="*/ 152 w 485"/>
                  <a:gd name="T41" fmla="*/ 297 h 575"/>
                  <a:gd name="T42" fmla="*/ 121 w 485"/>
                  <a:gd name="T43" fmla="*/ 320 h 575"/>
                  <a:gd name="T44" fmla="*/ 138 w 485"/>
                  <a:gd name="T45" fmla="*/ 237 h 575"/>
                  <a:gd name="T46" fmla="*/ 139 w 485"/>
                  <a:gd name="T47" fmla="*/ 289 h 575"/>
                  <a:gd name="T48" fmla="*/ 148 w 485"/>
                  <a:gd name="T49" fmla="*/ 258 h 575"/>
                  <a:gd name="T50" fmla="*/ 150 w 485"/>
                  <a:gd name="T51" fmla="*/ 225 h 575"/>
                  <a:gd name="T52" fmla="*/ 170 w 485"/>
                  <a:gd name="T53" fmla="*/ 84 h 575"/>
                  <a:gd name="T54" fmla="*/ 177 w 485"/>
                  <a:gd name="T55" fmla="*/ 43 h 575"/>
                  <a:gd name="T56" fmla="*/ 201 w 485"/>
                  <a:gd name="T57" fmla="*/ 68 h 575"/>
                  <a:gd name="T58" fmla="*/ 245 w 485"/>
                  <a:gd name="T59" fmla="*/ 74 h 575"/>
                  <a:gd name="T60" fmla="*/ 264 w 485"/>
                  <a:gd name="T61" fmla="*/ 91 h 575"/>
                  <a:gd name="T62" fmla="*/ 284 w 485"/>
                  <a:gd name="T63" fmla="*/ 85 h 575"/>
                  <a:gd name="T64" fmla="*/ 303 w 485"/>
                  <a:gd name="T65" fmla="*/ 66 h 575"/>
                  <a:gd name="T66" fmla="*/ 317 w 485"/>
                  <a:gd name="T67" fmla="*/ 52 h 575"/>
                  <a:gd name="T68" fmla="*/ 252 w 485"/>
                  <a:gd name="T69" fmla="*/ 108 h 575"/>
                  <a:gd name="T70" fmla="*/ 167 w 485"/>
                  <a:gd name="T71" fmla="*/ 188 h 575"/>
                  <a:gd name="T72" fmla="*/ 313 w 485"/>
                  <a:gd name="T73" fmla="*/ 243 h 575"/>
                  <a:gd name="T74" fmla="*/ 336 w 485"/>
                  <a:gd name="T75" fmla="*/ 250 h 575"/>
                  <a:gd name="T76" fmla="*/ 389 w 485"/>
                  <a:gd name="T77" fmla="*/ 334 h 575"/>
                  <a:gd name="T78" fmla="*/ 423 w 485"/>
                  <a:gd name="T79" fmla="*/ 376 h 575"/>
                  <a:gd name="T80" fmla="*/ 433 w 485"/>
                  <a:gd name="T81" fmla="*/ 389 h 575"/>
                  <a:gd name="T82" fmla="*/ 471 w 485"/>
                  <a:gd name="T83" fmla="*/ 413 h 575"/>
                  <a:gd name="T84" fmla="*/ 450 w 485"/>
                  <a:gd name="T85" fmla="*/ 421 h 575"/>
                  <a:gd name="T86" fmla="*/ 448 w 485"/>
                  <a:gd name="T87" fmla="*/ 432 h 575"/>
                  <a:gd name="T88" fmla="*/ 473 w 485"/>
                  <a:gd name="T89" fmla="*/ 466 h 575"/>
                  <a:gd name="T90" fmla="*/ 473 w 485"/>
                  <a:gd name="T91" fmla="*/ 483 h 575"/>
                  <a:gd name="T92" fmla="*/ 425 w 485"/>
                  <a:gd name="T93" fmla="*/ 419 h 575"/>
                  <a:gd name="T94" fmla="*/ 307 w 485"/>
                  <a:gd name="T95" fmla="*/ 398 h 575"/>
                  <a:gd name="T96" fmla="*/ 341 w 485"/>
                  <a:gd name="T97" fmla="*/ 426 h 575"/>
                  <a:gd name="T98" fmla="*/ 326 w 485"/>
                  <a:gd name="T99" fmla="*/ 442 h 575"/>
                  <a:gd name="T100" fmla="*/ 344 w 485"/>
                  <a:gd name="T101" fmla="*/ 512 h 575"/>
                  <a:gd name="T102" fmla="*/ 408 w 485"/>
                  <a:gd name="T103" fmla="*/ 573 h 575"/>
                  <a:gd name="T104" fmla="*/ 280 w 485"/>
                  <a:gd name="T105" fmla="*/ 460 h 575"/>
                  <a:gd name="T106" fmla="*/ 24 w 485"/>
                  <a:gd name="T107" fmla="*/ 413 h 575"/>
                  <a:gd name="T108" fmla="*/ 75 w 485"/>
                  <a:gd name="T109" fmla="*/ 132 h 575"/>
                  <a:gd name="T110" fmla="*/ 230 w 485"/>
                  <a:gd name="T111" fmla="*/ 0 h 575"/>
                  <a:gd name="T112" fmla="*/ 176 w 485"/>
                  <a:gd name="T113" fmla="*/ 26 h 575"/>
                  <a:gd name="T114" fmla="*/ 19 w 485"/>
                  <a:gd name="T115" fmla="*/ 255 h 575"/>
                  <a:gd name="T116" fmla="*/ 17 w 485"/>
                  <a:gd name="T117" fmla="*/ 369 h 575"/>
                  <a:gd name="T118" fmla="*/ 278 w 485"/>
                  <a:gd name="T119" fmla="*/ 351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5" h="575">
                    <a:moveTo>
                      <a:pt x="41" y="376"/>
                    </a:moveTo>
                    <a:lnTo>
                      <a:pt x="41" y="376"/>
                    </a:lnTo>
                    <a:lnTo>
                      <a:pt x="45" y="366"/>
                    </a:lnTo>
                    <a:lnTo>
                      <a:pt x="47" y="356"/>
                    </a:lnTo>
                    <a:lnTo>
                      <a:pt x="47" y="345"/>
                    </a:lnTo>
                    <a:lnTo>
                      <a:pt x="47" y="334"/>
                    </a:lnTo>
                    <a:lnTo>
                      <a:pt x="47" y="334"/>
                    </a:lnTo>
                    <a:lnTo>
                      <a:pt x="46" y="326"/>
                    </a:lnTo>
                    <a:lnTo>
                      <a:pt x="45" y="318"/>
                    </a:lnTo>
                    <a:lnTo>
                      <a:pt x="41" y="303"/>
                    </a:lnTo>
                    <a:lnTo>
                      <a:pt x="41" y="296"/>
                    </a:lnTo>
                    <a:lnTo>
                      <a:pt x="41" y="289"/>
                    </a:lnTo>
                    <a:lnTo>
                      <a:pt x="44" y="283"/>
                    </a:lnTo>
                    <a:lnTo>
                      <a:pt x="47" y="278"/>
                    </a:lnTo>
                    <a:lnTo>
                      <a:pt x="47" y="278"/>
                    </a:lnTo>
                    <a:lnTo>
                      <a:pt x="47" y="302"/>
                    </a:lnTo>
                    <a:lnTo>
                      <a:pt x="50" y="326"/>
                    </a:lnTo>
                    <a:lnTo>
                      <a:pt x="52" y="348"/>
                    </a:lnTo>
                    <a:lnTo>
                      <a:pt x="53" y="368"/>
                    </a:lnTo>
                    <a:lnTo>
                      <a:pt x="53" y="368"/>
                    </a:lnTo>
                    <a:lnTo>
                      <a:pt x="53" y="364"/>
                    </a:lnTo>
                    <a:lnTo>
                      <a:pt x="55" y="363"/>
                    </a:lnTo>
                    <a:lnTo>
                      <a:pt x="56" y="363"/>
                    </a:lnTo>
                    <a:lnTo>
                      <a:pt x="58" y="364"/>
                    </a:lnTo>
                    <a:lnTo>
                      <a:pt x="58" y="364"/>
                    </a:lnTo>
                    <a:lnTo>
                      <a:pt x="58" y="358"/>
                    </a:lnTo>
                    <a:lnTo>
                      <a:pt x="57" y="353"/>
                    </a:lnTo>
                    <a:lnTo>
                      <a:pt x="57" y="349"/>
                    </a:lnTo>
                    <a:lnTo>
                      <a:pt x="58" y="345"/>
                    </a:lnTo>
                    <a:lnTo>
                      <a:pt x="58" y="345"/>
                    </a:lnTo>
                    <a:lnTo>
                      <a:pt x="59" y="348"/>
                    </a:lnTo>
                    <a:lnTo>
                      <a:pt x="61" y="351"/>
                    </a:lnTo>
                    <a:lnTo>
                      <a:pt x="62" y="353"/>
                    </a:lnTo>
                    <a:lnTo>
                      <a:pt x="64" y="354"/>
                    </a:lnTo>
                    <a:lnTo>
                      <a:pt x="70" y="356"/>
                    </a:lnTo>
                    <a:lnTo>
                      <a:pt x="79" y="356"/>
                    </a:lnTo>
                    <a:lnTo>
                      <a:pt x="79" y="356"/>
                    </a:lnTo>
                    <a:lnTo>
                      <a:pt x="80" y="352"/>
                    </a:lnTo>
                    <a:lnTo>
                      <a:pt x="80" y="347"/>
                    </a:lnTo>
                    <a:lnTo>
                      <a:pt x="80" y="337"/>
                    </a:lnTo>
                    <a:lnTo>
                      <a:pt x="76" y="330"/>
                    </a:lnTo>
                    <a:lnTo>
                      <a:pt x="73" y="322"/>
                    </a:lnTo>
                    <a:lnTo>
                      <a:pt x="62" y="306"/>
                    </a:lnTo>
                    <a:lnTo>
                      <a:pt x="57" y="297"/>
                    </a:lnTo>
                    <a:lnTo>
                      <a:pt x="53" y="289"/>
                    </a:lnTo>
                    <a:lnTo>
                      <a:pt x="53" y="289"/>
                    </a:lnTo>
                    <a:lnTo>
                      <a:pt x="50" y="277"/>
                    </a:lnTo>
                    <a:lnTo>
                      <a:pt x="49" y="265"/>
                    </a:lnTo>
                    <a:lnTo>
                      <a:pt x="47" y="252"/>
                    </a:lnTo>
                    <a:lnTo>
                      <a:pt x="49" y="242"/>
                    </a:lnTo>
                    <a:lnTo>
                      <a:pt x="50" y="229"/>
                    </a:lnTo>
                    <a:lnTo>
                      <a:pt x="52" y="218"/>
                    </a:lnTo>
                    <a:lnTo>
                      <a:pt x="55" y="209"/>
                    </a:lnTo>
                    <a:lnTo>
                      <a:pt x="58" y="199"/>
                    </a:lnTo>
                    <a:lnTo>
                      <a:pt x="58" y="199"/>
                    </a:lnTo>
                    <a:lnTo>
                      <a:pt x="56" y="210"/>
                    </a:lnTo>
                    <a:lnTo>
                      <a:pt x="53" y="220"/>
                    </a:lnTo>
                    <a:lnTo>
                      <a:pt x="53" y="231"/>
                    </a:lnTo>
                    <a:lnTo>
                      <a:pt x="52" y="240"/>
                    </a:lnTo>
                    <a:lnTo>
                      <a:pt x="55" y="258"/>
                    </a:lnTo>
                    <a:lnTo>
                      <a:pt x="58" y="277"/>
                    </a:lnTo>
                    <a:lnTo>
                      <a:pt x="64" y="295"/>
                    </a:lnTo>
                    <a:lnTo>
                      <a:pt x="72" y="311"/>
                    </a:lnTo>
                    <a:lnTo>
                      <a:pt x="79" y="325"/>
                    </a:lnTo>
                    <a:lnTo>
                      <a:pt x="86" y="340"/>
                    </a:lnTo>
                    <a:lnTo>
                      <a:pt x="86" y="340"/>
                    </a:lnTo>
                    <a:lnTo>
                      <a:pt x="85" y="345"/>
                    </a:lnTo>
                    <a:lnTo>
                      <a:pt x="84" y="352"/>
                    </a:lnTo>
                    <a:lnTo>
                      <a:pt x="84" y="359"/>
                    </a:lnTo>
                    <a:lnTo>
                      <a:pt x="81" y="364"/>
                    </a:lnTo>
                    <a:lnTo>
                      <a:pt x="81" y="364"/>
                    </a:lnTo>
                    <a:lnTo>
                      <a:pt x="84" y="364"/>
                    </a:lnTo>
                    <a:lnTo>
                      <a:pt x="86" y="365"/>
                    </a:lnTo>
                    <a:lnTo>
                      <a:pt x="87" y="366"/>
                    </a:lnTo>
                    <a:lnTo>
                      <a:pt x="87" y="369"/>
                    </a:lnTo>
                    <a:lnTo>
                      <a:pt x="86" y="379"/>
                    </a:lnTo>
                    <a:lnTo>
                      <a:pt x="86" y="379"/>
                    </a:lnTo>
                    <a:lnTo>
                      <a:pt x="91" y="374"/>
                    </a:lnTo>
                    <a:lnTo>
                      <a:pt x="93" y="368"/>
                    </a:lnTo>
                    <a:lnTo>
                      <a:pt x="97" y="362"/>
                    </a:lnTo>
                    <a:lnTo>
                      <a:pt x="101" y="356"/>
                    </a:lnTo>
                    <a:lnTo>
                      <a:pt x="101" y="356"/>
                    </a:lnTo>
                    <a:lnTo>
                      <a:pt x="102" y="363"/>
                    </a:lnTo>
                    <a:lnTo>
                      <a:pt x="104" y="365"/>
                    </a:lnTo>
                    <a:lnTo>
                      <a:pt x="107" y="368"/>
                    </a:lnTo>
                    <a:lnTo>
                      <a:pt x="107" y="368"/>
                    </a:lnTo>
                    <a:lnTo>
                      <a:pt x="107" y="363"/>
                    </a:lnTo>
                    <a:lnTo>
                      <a:pt x="107" y="362"/>
                    </a:lnTo>
                    <a:lnTo>
                      <a:pt x="108" y="363"/>
                    </a:lnTo>
                    <a:lnTo>
                      <a:pt x="109" y="365"/>
                    </a:lnTo>
                    <a:lnTo>
                      <a:pt x="112" y="368"/>
                    </a:lnTo>
                    <a:lnTo>
                      <a:pt x="112" y="368"/>
                    </a:lnTo>
                    <a:lnTo>
                      <a:pt x="112" y="364"/>
                    </a:lnTo>
                    <a:lnTo>
                      <a:pt x="113" y="362"/>
                    </a:lnTo>
                    <a:lnTo>
                      <a:pt x="114" y="360"/>
                    </a:lnTo>
                    <a:lnTo>
                      <a:pt x="115" y="360"/>
                    </a:lnTo>
                    <a:lnTo>
                      <a:pt x="120" y="362"/>
                    </a:lnTo>
                    <a:lnTo>
                      <a:pt x="121" y="363"/>
                    </a:lnTo>
                    <a:lnTo>
                      <a:pt x="123" y="362"/>
                    </a:lnTo>
                    <a:lnTo>
                      <a:pt x="123" y="362"/>
                    </a:lnTo>
                    <a:lnTo>
                      <a:pt x="121" y="366"/>
                    </a:lnTo>
                    <a:lnTo>
                      <a:pt x="119" y="370"/>
                    </a:lnTo>
                    <a:lnTo>
                      <a:pt x="113" y="379"/>
                    </a:lnTo>
                    <a:lnTo>
                      <a:pt x="103" y="383"/>
                    </a:lnTo>
                    <a:lnTo>
                      <a:pt x="93" y="387"/>
                    </a:lnTo>
                    <a:lnTo>
                      <a:pt x="82" y="389"/>
                    </a:lnTo>
                    <a:lnTo>
                      <a:pt x="72" y="388"/>
                    </a:lnTo>
                    <a:lnTo>
                      <a:pt x="61" y="386"/>
                    </a:lnTo>
                    <a:lnTo>
                      <a:pt x="50" y="381"/>
                    </a:lnTo>
                    <a:lnTo>
                      <a:pt x="50" y="381"/>
                    </a:lnTo>
                    <a:lnTo>
                      <a:pt x="44" y="387"/>
                    </a:lnTo>
                    <a:lnTo>
                      <a:pt x="36" y="392"/>
                    </a:lnTo>
                    <a:lnTo>
                      <a:pt x="28" y="396"/>
                    </a:lnTo>
                    <a:lnTo>
                      <a:pt x="19" y="398"/>
                    </a:lnTo>
                    <a:lnTo>
                      <a:pt x="19" y="398"/>
                    </a:lnTo>
                    <a:lnTo>
                      <a:pt x="29" y="404"/>
                    </a:lnTo>
                    <a:lnTo>
                      <a:pt x="40" y="409"/>
                    </a:lnTo>
                    <a:lnTo>
                      <a:pt x="51" y="414"/>
                    </a:lnTo>
                    <a:lnTo>
                      <a:pt x="63" y="417"/>
                    </a:lnTo>
                    <a:lnTo>
                      <a:pt x="87" y="425"/>
                    </a:lnTo>
                    <a:lnTo>
                      <a:pt x="98" y="430"/>
                    </a:lnTo>
                    <a:lnTo>
                      <a:pt x="109" y="434"/>
                    </a:lnTo>
                    <a:lnTo>
                      <a:pt x="109" y="434"/>
                    </a:lnTo>
                    <a:lnTo>
                      <a:pt x="107" y="431"/>
                    </a:lnTo>
                    <a:lnTo>
                      <a:pt x="103" y="427"/>
                    </a:lnTo>
                    <a:lnTo>
                      <a:pt x="93" y="422"/>
                    </a:lnTo>
                    <a:lnTo>
                      <a:pt x="84" y="419"/>
                    </a:lnTo>
                    <a:lnTo>
                      <a:pt x="72" y="415"/>
                    </a:lnTo>
                    <a:lnTo>
                      <a:pt x="61" y="411"/>
                    </a:lnTo>
                    <a:lnTo>
                      <a:pt x="51" y="408"/>
                    </a:lnTo>
                    <a:lnTo>
                      <a:pt x="47" y="405"/>
                    </a:lnTo>
                    <a:lnTo>
                      <a:pt x="45" y="403"/>
                    </a:lnTo>
                    <a:lnTo>
                      <a:pt x="42" y="399"/>
                    </a:lnTo>
                    <a:lnTo>
                      <a:pt x="41" y="396"/>
                    </a:lnTo>
                    <a:lnTo>
                      <a:pt x="41" y="396"/>
                    </a:lnTo>
                    <a:lnTo>
                      <a:pt x="50" y="399"/>
                    </a:lnTo>
                    <a:lnTo>
                      <a:pt x="57" y="403"/>
                    </a:lnTo>
                    <a:lnTo>
                      <a:pt x="66" y="404"/>
                    </a:lnTo>
                    <a:lnTo>
                      <a:pt x="75" y="405"/>
                    </a:lnTo>
                    <a:lnTo>
                      <a:pt x="95" y="403"/>
                    </a:lnTo>
                    <a:lnTo>
                      <a:pt x="114" y="400"/>
                    </a:lnTo>
                    <a:lnTo>
                      <a:pt x="135" y="398"/>
                    </a:lnTo>
                    <a:lnTo>
                      <a:pt x="144" y="397"/>
                    </a:lnTo>
                    <a:lnTo>
                      <a:pt x="154" y="397"/>
                    </a:lnTo>
                    <a:lnTo>
                      <a:pt x="164" y="398"/>
                    </a:lnTo>
                    <a:lnTo>
                      <a:pt x="173" y="400"/>
                    </a:lnTo>
                    <a:lnTo>
                      <a:pt x="182" y="404"/>
                    </a:lnTo>
                    <a:lnTo>
                      <a:pt x="190" y="409"/>
                    </a:lnTo>
                    <a:lnTo>
                      <a:pt x="190" y="409"/>
                    </a:lnTo>
                    <a:lnTo>
                      <a:pt x="183" y="408"/>
                    </a:lnTo>
                    <a:lnTo>
                      <a:pt x="180" y="405"/>
                    </a:lnTo>
                    <a:lnTo>
                      <a:pt x="178" y="405"/>
                    </a:lnTo>
                    <a:lnTo>
                      <a:pt x="177" y="405"/>
                    </a:lnTo>
                    <a:lnTo>
                      <a:pt x="176" y="409"/>
                    </a:lnTo>
                    <a:lnTo>
                      <a:pt x="176" y="409"/>
                    </a:lnTo>
                    <a:lnTo>
                      <a:pt x="170" y="406"/>
                    </a:lnTo>
                    <a:lnTo>
                      <a:pt x="164" y="405"/>
                    </a:lnTo>
                    <a:lnTo>
                      <a:pt x="156" y="404"/>
                    </a:lnTo>
                    <a:lnTo>
                      <a:pt x="148" y="405"/>
                    </a:lnTo>
                    <a:lnTo>
                      <a:pt x="132" y="408"/>
                    </a:lnTo>
                    <a:lnTo>
                      <a:pt x="118" y="409"/>
                    </a:lnTo>
                    <a:lnTo>
                      <a:pt x="118" y="409"/>
                    </a:lnTo>
                    <a:lnTo>
                      <a:pt x="109" y="410"/>
                    </a:lnTo>
                    <a:lnTo>
                      <a:pt x="104" y="410"/>
                    </a:lnTo>
                    <a:lnTo>
                      <a:pt x="99" y="413"/>
                    </a:lnTo>
                    <a:lnTo>
                      <a:pt x="95" y="417"/>
                    </a:lnTo>
                    <a:lnTo>
                      <a:pt x="95" y="417"/>
                    </a:lnTo>
                    <a:lnTo>
                      <a:pt x="103" y="421"/>
                    </a:lnTo>
                    <a:lnTo>
                      <a:pt x="109" y="425"/>
                    </a:lnTo>
                    <a:lnTo>
                      <a:pt x="124" y="434"/>
                    </a:lnTo>
                    <a:lnTo>
                      <a:pt x="138" y="444"/>
                    </a:lnTo>
                    <a:lnTo>
                      <a:pt x="146" y="448"/>
                    </a:lnTo>
                    <a:lnTo>
                      <a:pt x="154" y="451"/>
                    </a:lnTo>
                    <a:lnTo>
                      <a:pt x="154" y="451"/>
                    </a:lnTo>
                    <a:lnTo>
                      <a:pt x="164" y="453"/>
                    </a:lnTo>
                    <a:lnTo>
                      <a:pt x="175" y="454"/>
                    </a:lnTo>
                    <a:lnTo>
                      <a:pt x="184" y="454"/>
                    </a:lnTo>
                    <a:lnTo>
                      <a:pt x="189" y="455"/>
                    </a:lnTo>
                    <a:lnTo>
                      <a:pt x="193" y="457"/>
                    </a:lnTo>
                    <a:lnTo>
                      <a:pt x="193" y="457"/>
                    </a:lnTo>
                    <a:lnTo>
                      <a:pt x="193" y="455"/>
                    </a:lnTo>
                    <a:lnTo>
                      <a:pt x="192" y="454"/>
                    </a:lnTo>
                    <a:lnTo>
                      <a:pt x="192" y="453"/>
                    </a:lnTo>
                    <a:lnTo>
                      <a:pt x="193" y="451"/>
                    </a:lnTo>
                    <a:lnTo>
                      <a:pt x="193" y="451"/>
                    </a:lnTo>
                    <a:lnTo>
                      <a:pt x="210" y="456"/>
                    </a:lnTo>
                    <a:lnTo>
                      <a:pt x="227" y="460"/>
                    </a:lnTo>
                    <a:lnTo>
                      <a:pt x="245" y="460"/>
                    </a:lnTo>
                    <a:lnTo>
                      <a:pt x="262" y="459"/>
                    </a:lnTo>
                    <a:lnTo>
                      <a:pt x="269" y="457"/>
                    </a:lnTo>
                    <a:lnTo>
                      <a:pt x="277" y="455"/>
                    </a:lnTo>
                    <a:lnTo>
                      <a:pt x="284" y="451"/>
                    </a:lnTo>
                    <a:lnTo>
                      <a:pt x="290" y="448"/>
                    </a:lnTo>
                    <a:lnTo>
                      <a:pt x="295" y="443"/>
                    </a:lnTo>
                    <a:lnTo>
                      <a:pt x="298" y="437"/>
                    </a:lnTo>
                    <a:lnTo>
                      <a:pt x="301" y="431"/>
                    </a:lnTo>
                    <a:lnTo>
                      <a:pt x="302" y="423"/>
                    </a:lnTo>
                    <a:lnTo>
                      <a:pt x="302" y="423"/>
                    </a:lnTo>
                    <a:lnTo>
                      <a:pt x="303" y="417"/>
                    </a:lnTo>
                    <a:lnTo>
                      <a:pt x="302" y="411"/>
                    </a:lnTo>
                    <a:lnTo>
                      <a:pt x="300" y="400"/>
                    </a:lnTo>
                    <a:lnTo>
                      <a:pt x="295" y="391"/>
                    </a:lnTo>
                    <a:lnTo>
                      <a:pt x="289" y="382"/>
                    </a:lnTo>
                    <a:lnTo>
                      <a:pt x="281" y="375"/>
                    </a:lnTo>
                    <a:lnTo>
                      <a:pt x="273" y="368"/>
                    </a:lnTo>
                    <a:lnTo>
                      <a:pt x="264" y="363"/>
                    </a:lnTo>
                    <a:lnTo>
                      <a:pt x="257" y="359"/>
                    </a:lnTo>
                    <a:lnTo>
                      <a:pt x="257" y="359"/>
                    </a:lnTo>
                    <a:lnTo>
                      <a:pt x="251" y="357"/>
                    </a:lnTo>
                    <a:lnTo>
                      <a:pt x="244" y="356"/>
                    </a:lnTo>
                    <a:lnTo>
                      <a:pt x="237" y="353"/>
                    </a:lnTo>
                    <a:lnTo>
                      <a:pt x="234" y="351"/>
                    </a:lnTo>
                    <a:lnTo>
                      <a:pt x="233" y="348"/>
                    </a:lnTo>
                    <a:lnTo>
                      <a:pt x="233" y="348"/>
                    </a:lnTo>
                    <a:lnTo>
                      <a:pt x="240" y="348"/>
                    </a:lnTo>
                    <a:lnTo>
                      <a:pt x="246" y="349"/>
                    </a:lnTo>
                    <a:lnTo>
                      <a:pt x="260" y="354"/>
                    </a:lnTo>
                    <a:lnTo>
                      <a:pt x="273" y="360"/>
                    </a:lnTo>
                    <a:lnTo>
                      <a:pt x="285" y="368"/>
                    </a:lnTo>
                    <a:lnTo>
                      <a:pt x="296" y="374"/>
                    </a:lnTo>
                    <a:lnTo>
                      <a:pt x="308" y="379"/>
                    </a:lnTo>
                    <a:lnTo>
                      <a:pt x="314" y="380"/>
                    </a:lnTo>
                    <a:lnTo>
                      <a:pt x="320" y="380"/>
                    </a:lnTo>
                    <a:lnTo>
                      <a:pt x="326" y="379"/>
                    </a:lnTo>
                    <a:lnTo>
                      <a:pt x="334" y="376"/>
                    </a:lnTo>
                    <a:lnTo>
                      <a:pt x="334" y="376"/>
                    </a:lnTo>
                    <a:lnTo>
                      <a:pt x="325" y="376"/>
                    </a:lnTo>
                    <a:lnTo>
                      <a:pt x="317" y="375"/>
                    </a:lnTo>
                    <a:lnTo>
                      <a:pt x="309" y="372"/>
                    </a:lnTo>
                    <a:lnTo>
                      <a:pt x="302" y="368"/>
                    </a:lnTo>
                    <a:lnTo>
                      <a:pt x="295" y="363"/>
                    </a:lnTo>
                    <a:lnTo>
                      <a:pt x="290" y="357"/>
                    </a:lnTo>
                    <a:lnTo>
                      <a:pt x="285" y="352"/>
                    </a:lnTo>
                    <a:lnTo>
                      <a:pt x="283" y="348"/>
                    </a:lnTo>
                    <a:lnTo>
                      <a:pt x="283" y="348"/>
                    </a:lnTo>
                    <a:lnTo>
                      <a:pt x="280" y="351"/>
                    </a:lnTo>
                    <a:lnTo>
                      <a:pt x="277" y="352"/>
                    </a:lnTo>
                    <a:lnTo>
                      <a:pt x="273" y="352"/>
                    </a:lnTo>
                    <a:lnTo>
                      <a:pt x="268" y="351"/>
                    </a:lnTo>
                    <a:lnTo>
                      <a:pt x="261" y="348"/>
                    </a:lnTo>
                    <a:lnTo>
                      <a:pt x="257" y="347"/>
                    </a:lnTo>
                    <a:lnTo>
                      <a:pt x="255" y="348"/>
                    </a:lnTo>
                    <a:lnTo>
                      <a:pt x="255" y="348"/>
                    </a:lnTo>
                    <a:lnTo>
                      <a:pt x="254" y="346"/>
                    </a:lnTo>
                    <a:lnTo>
                      <a:pt x="252" y="345"/>
                    </a:lnTo>
                    <a:lnTo>
                      <a:pt x="247" y="345"/>
                    </a:lnTo>
                    <a:lnTo>
                      <a:pt x="241" y="343"/>
                    </a:lnTo>
                    <a:lnTo>
                      <a:pt x="234" y="345"/>
                    </a:lnTo>
                    <a:lnTo>
                      <a:pt x="217" y="347"/>
                    </a:lnTo>
                    <a:lnTo>
                      <a:pt x="204" y="348"/>
                    </a:lnTo>
                    <a:lnTo>
                      <a:pt x="204" y="348"/>
                    </a:lnTo>
                    <a:lnTo>
                      <a:pt x="207" y="345"/>
                    </a:lnTo>
                    <a:lnTo>
                      <a:pt x="211" y="343"/>
                    </a:lnTo>
                    <a:lnTo>
                      <a:pt x="218" y="340"/>
                    </a:lnTo>
                    <a:lnTo>
                      <a:pt x="227" y="339"/>
                    </a:lnTo>
                    <a:lnTo>
                      <a:pt x="237" y="337"/>
                    </a:lnTo>
                    <a:lnTo>
                      <a:pt x="245" y="337"/>
                    </a:lnTo>
                    <a:lnTo>
                      <a:pt x="252" y="336"/>
                    </a:lnTo>
                    <a:lnTo>
                      <a:pt x="257" y="335"/>
                    </a:lnTo>
                    <a:lnTo>
                      <a:pt x="260" y="332"/>
                    </a:lnTo>
                    <a:lnTo>
                      <a:pt x="261" y="331"/>
                    </a:lnTo>
                    <a:lnTo>
                      <a:pt x="261" y="331"/>
                    </a:lnTo>
                    <a:lnTo>
                      <a:pt x="262" y="332"/>
                    </a:lnTo>
                    <a:lnTo>
                      <a:pt x="264" y="334"/>
                    </a:lnTo>
                    <a:lnTo>
                      <a:pt x="267" y="335"/>
                    </a:lnTo>
                    <a:lnTo>
                      <a:pt x="269" y="336"/>
                    </a:lnTo>
                    <a:lnTo>
                      <a:pt x="269" y="336"/>
                    </a:lnTo>
                    <a:lnTo>
                      <a:pt x="267" y="334"/>
                    </a:lnTo>
                    <a:lnTo>
                      <a:pt x="267" y="331"/>
                    </a:lnTo>
                    <a:lnTo>
                      <a:pt x="269" y="331"/>
                    </a:lnTo>
                    <a:lnTo>
                      <a:pt x="274" y="331"/>
                    </a:lnTo>
                    <a:lnTo>
                      <a:pt x="274" y="331"/>
                    </a:lnTo>
                    <a:lnTo>
                      <a:pt x="275" y="332"/>
                    </a:lnTo>
                    <a:lnTo>
                      <a:pt x="277" y="335"/>
                    </a:lnTo>
                    <a:lnTo>
                      <a:pt x="283" y="336"/>
                    </a:lnTo>
                    <a:lnTo>
                      <a:pt x="286" y="337"/>
                    </a:lnTo>
                    <a:lnTo>
                      <a:pt x="289" y="339"/>
                    </a:lnTo>
                    <a:lnTo>
                      <a:pt x="291" y="341"/>
                    </a:lnTo>
                    <a:lnTo>
                      <a:pt x="291" y="345"/>
                    </a:lnTo>
                    <a:lnTo>
                      <a:pt x="291" y="345"/>
                    </a:lnTo>
                    <a:lnTo>
                      <a:pt x="292" y="342"/>
                    </a:lnTo>
                    <a:lnTo>
                      <a:pt x="295" y="342"/>
                    </a:lnTo>
                    <a:lnTo>
                      <a:pt x="298" y="345"/>
                    </a:lnTo>
                    <a:lnTo>
                      <a:pt x="303" y="347"/>
                    </a:lnTo>
                    <a:lnTo>
                      <a:pt x="304" y="347"/>
                    </a:lnTo>
                    <a:lnTo>
                      <a:pt x="306" y="345"/>
                    </a:lnTo>
                    <a:lnTo>
                      <a:pt x="306" y="345"/>
                    </a:lnTo>
                    <a:lnTo>
                      <a:pt x="300" y="342"/>
                    </a:lnTo>
                    <a:lnTo>
                      <a:pt x="294" y="339"/>
                    </a:lnTo>
                    <a:lnTo>
                      <a:pt x="290" y="336"/>
                    </a:lnTo>
                    <a:lnTo>
                      <a:pt x="291" y="336"/>
                    </a:lnTo>
                    <a:lnTo>
                      <a:pt x="291" y="336"/>
                    </a:lnTo>
                    <a:lnTo>
                      <a:pt x="297" y="337"/>
                    </a:lnTo>
                    <a:lnTo>
                      <a:pt x="302" y="340"/>
                    </a:lnTo>
                    <a:lnTo>
                      <a:pt x="307" y="342"/>
                    </a:lnTo>
                    <a:lnTo>
                      <a:pt x="311" y="345"/>
                    </a:lnTo>
                    <a:lnTo>
                      <a:pt x="315" y="351"/>
                    </a:lnTo>
                    <a:lnTo>
                      <a:pt x="319" y="354"/>
                    </a:lnTo>
                    <a:lnTo>
                      <a:pt x="323" y="356"/>
                    </a:lnTo>
                    <a:lnTo>
                      <a:pt x="323" y="356"/>
                    </a:lnTo>
                    <a:lnTo>
                      <a:pt x="321" y="354"/>
                    </a:lnTo>
                    <a:lnTo>
                      <a:pt x="319" y="353"/>
                    </a:lnTo>
                    <a:lnTo>
                      <a:pt x="318" y="352"/>
                    </a:lnTo>
                    <a:lnTo>
                      <a:pt x="317" y="351"/>
                    </a:lnTo>
                    <a:lnTo>
                      <a:pt x="317" y="351"/>
                    </a:lnTo>
                    <a:lnTo>
                      <a:pt x="321" y="352"/>
                    </a:lnTo>
                    <a:lnTo>
                      <a:pt x="325" y="354"/>
                    </a:lnTo>
                    <a:lnTo>
                      <a:pt x="330" y="359"/>
                    </a:lnTo>
                    <a:lnTo>
                      <a:pt x="335" y="365"/>
                    </a:lnTo>
                    <a:lnTo>
                      <a:pt x="340" y="368"/>
                    </a:lnTo>
                    <a:lnTo>
                      <a:pt x="344" y="370"/>
                    </a:lnTo>
                    <a:lnTo>
                      <a:pt x="344" y="370"/>
                    </a:lnTo>
                    <a:lnTo>
                      <a:pt x="343" y="368"/>
                    </a:lnTo>
                    <a:lnTo>
                      <a:pt x="342" y="365"/>
                    </a:lnTo>
                    <a:lnTo>
                      <a:pt x="337" y="363"/>
                    </a:lnTo>
                    <a:lnTo>
                      <a:pt x="332" y="359"/>
                    </a:lnTo>
                    <a:lnTo>
                      <a:pt x="328" y="356"/>
                    </a:lnTo>
                    <a:lnTo>
                      <a:pt x="328" y="356"/>
                    </a:lnTo>
                    <a:lnTo>
                      <a:pt x="331" y="356"/>
                    </a:lnTo>
                    <a:lnTo>
                      <a:pt x="335" y="357"/>
                    </a:lnTo>
                    <a:lnTo>
                      <a:pt x="341" y="360"/>
                    </a:lnTo>
                    <a:lnTo>
                      <a:pt x="346" y="364"/>
                    </a:lnTo>
                    <a:lnTo>
                      <a:pt x="348" y="363"/>
                    </a:lnTo>
                    <a:lnTo>
                      <a:pt x="351" y="362"/>
                    </a:lnTo>
                    <a:lnTo>
                      <a:pt x="351" y="362"/>
                    </a:lnTo>
                    <a:lnTo>
                      <a:pt x="348" y="362"/>
                    </a:lnTo>
                    <a:lnTo>
                      <a:pt x="346" y="362"/>
                    </a:lnTo>
                    <a:lnTo>
                      <a:pt x="342" y="359"/>
                    </a:lnTo>
                    <a:lnTo>
                      <a:pt x="342" y="358"/>
                    </a:lnTo>
                    <a:lnTo>
                      <a:pt x="342" y="357"/>
                    </a:lnTo>
                    <a:lnTo>
                      <a:pt x="344" y="356"/>
                    </a:lnTo>
                    <a:lnTo>
                      <a:pt x="347" y="356"/>
                    </a:lnTo>
                    <a:lnTo>
                      <a:pt x="347" y="356"/>
                    </a:lnTo>
                    <a:lnTo>
                      <a:pt x="348" y="356"/>
                    </a:lnTo>
                    <a:lnTo>
                      <a:pt x="348" y="356"/>
                    </a:lnTo>
                    <a:lnTo>
                      <a:pt x="351" y="359"/>
                    </a:lnTo>
                    <a:lnTo>
                      <a:pt x="352" y="360"/>
                    </a:lnTo>
                    <a:lnTo>
                      <a:pt x="354" y="360"/>
                    </a:lnTo>
                    <a:lnTo>
                      <a:pt x="355" y="359"/>
                    </a:lnTo>
                    <a:lnTo>
                      <a:pt x="355" y="356"/>
                    </a:lnTo>
                    <a:lnTo>
                      <a:pt x="355" y="356"/>
                    </a:lnTo>
                    <a:lnTo>
                      <a:pt x="355" y="359"/>
                    </a:lnTo>
                    <a:lnTo>
                      <a:pt x="357" y="363"/>
                    </a:lnTo>
                    <a:lnTo>
                      <a:pt x="358" y="365"/>
                    </a:lnTo>
                    <a:lnTo>
                      <a:pt x="361" y="366"/>
                    </a:lnTo>
                    <a:lnTo>
                      <a:pt x="366" y="369"/>
                    </a:lnTo>
                    <a:lnTo>
                      <a:pt x="368" y="370"/>
                    </a:lnTo>
                    <a:lnTo>
                      <a:pt x="366" y="370"/>
                    </a:lnTo>
                    <a:lnTo>
                      <a:pt x="366" y="370"/>
                    </a:lnTo>
                    <a:lnTo>
                      <a:pt x="365" y="372"/>
                    </a:lnTo>
                    <a:lnTo>
                      <a:pt x="364" y="374"/>
                    </a:lnTo>
                    <a:lnTo>
                      <a:pt x="360" y="370"/>
                    </a:lnTo>
                    <a:lnTo>
                      <a:pt x="355" y="368"/>
                    </a:lnTo>
                    <a:lnTo>
                      <a:pt x="354" y="368"/>
                    </a:lnTo>
                    <a:lnTo>
                      <a:pt x="353" y="370"/>
                    </a:lnTo>
                    <a:lnTo>
                      <a:pt x="353" y="370"/>
                    </a:lnTo>
                    <a:lnTo>
                      <a:pt x="357" y="370"/>
                    </a:lnTo>
                    <a:lnTo>
                      <a:pt x="359" y="371"/>
                    </a:lnTo>
                    <a:lnTo>
                      <a:pt x="360" y="374"/>
                    </a:lnTo>
                    <a:lnTo>
                      <a:pt x="361" y="376"/>
                    </a:lnTo>
                    <a:lnTo>
                      <a:pt x="361" y="376"/>
                    </a:lnTo>
                    <a:lnTo>
                      <a:pt x="354" y="376"/>
                    </a:lnTo>
                    <a:lnTo>
                      <a:pt x="348" y="379"/>
                    </a:lnTo>
                    <a:lnTo>
                      <a:pt x="343" y="381"/>
                    </a:lnTo>
                    <a:lnTo>
                      <a:pt x="338" y="385"/>
                    </a:lnTo>
                    <a:lnTo>
                      <a:pt x="338" y="385"/>
                    </a:lnTo>
                    <a:lnTo>
                      <a:pt x="354" y="383"/>
                    </a:lnTo>
                    <a:lnTo>
                      <a:pt x="370" y="382"/>
                    </a:lnTo>
                    <a:lnTo>
                      <a:pt x="377" y="382"/>
                    </a:lnTo>
                    <a:lnTo>
                      <a:pt x="385" y="381"/>
                    </a:lnTo>
                    <a:lnTo>
                      <a:pt x="389" y="379"/>
                    </a:lnTo>
                    <a:lnTo>
                      <a:pt x="395" y="376"/>
                    </a:lnTo>
                    <a:lnTo>
                      <a:pt x="395" y="376"/>
                    </a:lnTo>
                    <a:lnTo>
                      <a:pt x="393" y="366"/>
                    </a:lnTo>
                    <a:lnTo>
                      <a:pt x="388" y="357"/>
                    </a:lnTo>
                    <a:lnTo>
                      <a:pt x="383" y="347"/>
                    </a:lnTo>
                    <a:lnTo>
                      <a:pt x="377" y="337"/>
                    </a:lnTo>
                    <a:lnTo>
                      <a:pt x="371" y="328"/>
                    </a:lnTo>
                    <a:lnTo>
                      <a:pt x="363" y="319"/>
                    </a:lnTo>
                    <a:lnTo>
                      <a:pt x="354" y="311"/>
                    </a:lnTo>
                    <a:lnTo>
                      <a:pt x="344" y="302"/>
                    </a:lnTo>
                    <a:lnTo>
                      <a:pt x="334" y="295"/>
                    </a:lnTo>
                    <a:lnTo>
                      <a:pt x="323" y="288"/>
                    </a:lnTo>
                    <a:lnTo>
                      <a:pt x="312" y="282"/>
                    </a:lnTo>
                    <a:lnTo>
                      <a:pt x="298" y="277"/>
                    </a:lnTo>
                    <a:lnTo>
                      <a:pt x="286" y="272"/>
                    </a:lnTo>
                    <a:lnTo>
                      <a:pt x="273" y="268"/>
                    </a:lnTo>
                    <a:lnTo>
                      <a:pt x="260" y="266"/>
                    </a:lnTo>
                    <a:lnTo>
                      <a:pt x="246" y="263"/>
                    </a:lnTo>
                    <a:lnTo>
                      <a:pt x="246" y="263"/>
                    </a:lnTo>
                    <a:lnTo>
                      <a:pt x="229" y="263"/>
                    </a:lnTo>
                    <a:lnTo>
                      <a:pt x="212" y="265"/>
                    </a:lnTo>
                    <a:lnTo>
                      <a:pt x="195" y="268"/>
                    </a:lnTo>
                    <a:lnTo>
                      <a:pt x="180" y="273"/>
                    </a:lnTo>
                    <a:lnTo>
                      <a:pt x="167" y="279"/>
                    </a:lnTo>
                    <a:lnTo>
                      <a:pt x="161" y="283"/>
                    </a:lnTo>
                    <a:lnTo>
                      <a:pt x="158" y="288"/>
                    </a:lnTo>
                    <a:lnTo>
                      <a:pt x="154" y="292"/>
                    </a:lnTo>
                    <a:lnTo>
                      <a:pt x="152" y="297"/>
                    </a:lnTo>
                    <a:lnTo>
                      <a:pt x="150" y="302"/>
                    </a:lnTo>
                    <a:lnTo>
                      <a:pt x="152" y="308"/>
                    </a:lnTo>
                    <a:lnTo>
                      <a:pt x="152" y="308"/>
                    </a:lnTo>
                    <a:lnTo>
                      <a:pt x="144" y="312"/>
                    </a:lnTo>
                    <a:lnTo>
                      <a:pt x="138" y="317"/>
                    </a:lnTo>
                    <a:lnTo>
                      <a:pt x="133" y="323"/>
                    </a:lnTo>
                    <a:lnTo>
                      <a:pt x="129" y="328"/>
                    </a:lnTo>
                    <a:lnTo>
                      <a:pt x="129" y="328"/>
                    </a:lnTo>
                    <a:lnTo>
                      <a:pt x="129" y="324"/>
                    </a:lnTo>
                    <a:lnTo>
                      <a:pt x="131" y="319"/>
                    </a:lnTo>
                    <a:lnTo>
                      <a:pt x="137" y="313"/>
                    </a:lnTo>
                    <a:lnTo>
                      <a:pt x="142" y="308"/>
                    </a:lnTo>
                    <a:lnTo>
                      <a:pt x="143" y="306"/>
                    </a:lnTo>
                    <a:lnTo>
                      <a:pt x="143" y="303"/>
                    </a:lnTo>
                    <a:lnTo>
                      <a:pt x="143" y="303"/>
                    </a:lnTo>
                    <a:lnTo>
                      <a:pt x="136" y="308"/>
                    </a:lnTo>
                    <a:lnTo>
                      <a:pt x="131" y="313"/>
                    </a:lnTo>
                    <a:lnTo>
                      <a:pt x="125" y="319"/>
                    </a:lnTo>
                    <a:lnTo>
                      <a:pt x="121" y="320"/>
                    </a:lnTo>
                    <a:lnTo>
                      <a:pt x="118" y="323"/>
                    </a:lnTo>
                    <a:lnTo>
                      <a:pt x="118" y="323"/>
                    </a:lnTo>
                    <a:lnTo>
                      <a:pt x="115" y="314"/>
                    </a:lnTo>
                    <a:lnTo>
                      <a:pt x="114" y="307"/>
                    </a:lnTo>
                    <a:lnTo>
                      <a:pt x="114" y="292"/>
                    </a:lnTo>
                    <a:lnTo>
                      <a:pt x="116" y="279"/>
                    </a:lnTo>
                    <a:lnTo>
                      <a:pt x="120" y="266"/>
                    </a:lnTo>
                    <a:lnTo>
                      <a:pt x="130" y="242"/>
                    </a:lnTo>
                    <a:lnTo>
                      <a:pt x="133" y="228"/>
                    </a:lnTo>
                    <a:lnTo>
                      <a:pt x="137" y="216"/>
                    </a:lnTo>
                    <a:lnTo>
                      <a:pt x="137" y="216"/>
                    </a:lnTo>
                    <a:lnTo>
                      <a:pt x="137" y="211"/>
                    </a:lnTo>
                    <a:lnTo>
                      <a:pt x="138" y="209"/>
                    </a:lnTo>
                    <a:lnTo>
                      <a:pt x="139" y="208"/>
                    </a:lnTo>
                    <a:lnTo>
                      <a:pt x="139" y="209"/>
                    </a:lnTo>
                    <a:lnTo>
                      <a:pt x="139" y="214"/>
                    </a:lnTo>
                    <a:lnTo>
                      <a:pt x="139" y="214"/>
                    </a:lnTo>
                    <a:lnTo>
                      <a:pt x="139" y="226"/>
                    </a:lnTo>
                    <a:lnTo>
                      <a:pt x="138" y="237"/>
                    </a:lnTo>
                    <a:lnTo>
                      <a:pt x="135" y="248"/>
                    </a:lnTo>
                    <a:lnTo>
                      <a:pt x="130" y="257"/>
                    </a:lnTo>
                    <a:lnTo>
                      <a:pt x="126" y="267"/>
                    </a:lnTo>
                    <a:lnTo>
                      <a:pt x="124" y="277"/>
                    </a:lnTo>
                    <a:lnTo>
                      <a:pt x="123" y="286"/>
                    </a:lnTo>
                    <a:lnTo>
                      <a:pt x="123" y="297"/>
                    </a:lnTo>
                    <a:lnTo>
                      <a:pt x="123" y="297"/>
                    </a:lnTo>
                    <a:lnTo>
                      <a:pt x="126" y="294"/>
                    </a:lnTo>
                    <a:lnTo>
                      <a:pt x="127" y="289"/>
                    </a:lnTo>
                    <a:lnTo>
                      <a:pt x="129" y="284"/>
                    </a:lnTo>
                    <a:lnTo>
                      <a:pt x="129" y="278"/>
                    </a:lnTo>
                    <a:lnTo>
                      <a:pt x="129" y="278"/>
                    </a:lnTo>
                    <a:lnTo>
                      <a:pt x="132" y="277"/>
                    </a:lnTo>
                    <a:lnTo>
                      <a:pt x="135" y="278"/>
                    </a:lnTo>
                    <a:lnTo>
                      <a:pt x="136" y="279"/>
                    </a:lnTo>
                    <a:lnTo>
                      <a:pt x="136" y="282"/>
                    </a:lnTo>
                    <a:lnTo>
                      <a:pt x="137" y="286"/>
                    </a:lnTo>
                    <a:lnTo>
                      <a:pt x="138" y="288"/>
                    </a:lnTo>
                    <a:lnTo>
                      <a:pt x="139" y="289"/>
                    </a:lnTo>
                    <a:lnTo>
                      <a:pt x="139" y="289"/>
                    </a:lnTo>
                    <a:lnTo>
                      <a:pt x="142" y="285"/>
                    </a:lnTo>
                    <a:lnTo>
                      <a:pt x="142" y="282"/>
                    </a:lnTo>
                    <a:lnTo>
                      <a:pt x="142" y="273"/>
                    </a:lnTo>
                    <a:lnTo>
                      <a:pt x="141" y="268"/>
                    </a:lnTo>
                    <a:lnTo>
                      <a:pt x="143" y="268"/>
                    </a:lnTo>
                    <a:lnTo>
                      <a:pt x="146" y="272"/>
                    </a:lnTo>
                    <a:lnTo>
                      <a:pt x="146" y="272"/>
                    </a:lnTo>
                    <a:lnTo>
                      <a:pt x="147" y="268"/>
                    </a:lnTo>
                    <a:lnTo>
                      <a:pt x="146" y="265"/>
                    </a:lnTo>
                    <a:lnTo>
                      <a:pt x="143" y="260"/>
                    </a:lnTo>
                    <a:lnTo>
                      <a:pt x="141" y="255"/>
                    </a:lnTo>
                    <a:lnTo>
                      <a:pt x="141" y="254"/>
                    </a:lnTo>
                    <a:lnTo>
                      <a:pt x="143" y="252"/>
                    </a:lnTo>
                    <a:lnTo>
                      <a:pt x="143" y="252"/>
                    </a:lnTo>
                    <a:lnTo>
                      <a:pt x="143" y="255"/>
                    </a:lnTo>
                    <a:lnTo>
                      <a:pt x="144" y="256"/>
                    </a:lnTo>
                    <a:lnTo>
                      <a:pt x="148" y="258"/>
                    </a:lnTo>
                    <a:lnTo>
                      <a:pt x="148" y="258"/>
                    </a:lnTo>
                    <a:lnTo>
                      <a:pt x="144" y="250"/>
                    </a:lnTo>
                    <a:lnTo>
                      <a:pt x="143" y="246"/>
                    </a:lnTo>
                    <a:lnTo>
                      <a:pt x="144" y="244"/>
                    </a:lnTo>
                    <a:lnTo>
                      <a:pt x="146" y="244"/>
                    </a:lnTo>
                    <a:lnTo>
                      <a:pt x="146" y="244"/>
                    </a:lnTo>
                    <a:lnTo>
                      <a:pt x="148" y="249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49" y="238"/>
                    </a:lnTo>
                    <a:lnTo>
                      <a:pt x="148" y="232"/>
                    </a:lnTo>
                    <a:lnTo>
                      <a:pt x="148" y="227"/>
                    </a:lnTo>
                    <a:lnTo>
                      <a:pt x="148" y="227"/>
                    </a:lnTo>
                    <a:lnTo>
                      <a:pt x="149" y="229"/>
                    </a:lnTo>
                    <a:lnTo>
                      <a:pt x="150" y="231"/>
                    </a:lnTo>
                    <a:lnTo>
                      <a:pt x="154" y="233"/>
                    </a:lnTo>
                    <a:lnTo>
                      <a:pt x="154" y="233"/>
                    </a:lnTo>
                    <a:lnTo>
                      <a:pt x="154" y="231"/>
                    </a:lnTo>
                    <a:lnTo>
                      <a:pt x="154" y="228"/>
                    </a:lnTo>
                    <a:lnTo>
                      <a:pt x="150" y="225"/>
                    </a:lnTo>
                    <a:lnTo>
                      <a:pt x="149" y="223"/>
                    </a:lnTo>
                    <a:lnTo>
                      <a:pt x="148" y="222"/>
                    </a:lnTo>
                    <a:lnTo>
                      <a:pt x="149" y="221"/>
                    </a:lnTo>
                    <a:lnTo>
                      <a:pt x="152" y="218"/>
                    </a:lnTo>
                    <a:lnTo>
                      <a:pt x="152" y="218"/>
                    </a:lnTo>
                    <a:lnTo>
                      <a:pt x="152" y="222"/>
                    </a:lnTo>
                    <a:lnTo>
                      <a:pt x="153" y="225"/>
                    </a:lnTo>
                    <a:lnTo>
                      <a:pt x="154" y="226"/>
                    </a:lnTo>
                    <a:lnTo>
                      <a:pt x="156" y="227"/>
                    </a:lnTo>
                    <a:lnTo>
                      <a:pt x="156" y="227"/>
                    </a:lnTo>
                    <a:lnTo>
                      <a:pt x="155" y="220"/>
                    </a:lnTo>
                    <a:lnTo>
                      <a:pt x="154" y="211"/>
                    </a:lnTo>
                    <a:lnTo>
                      <a:pt x="155" y="193"/>
                    </a:lnTo>
                    <a:lnTo>
                      <a:pt x="158" y="174"/>
                    </a:lnTo>
                    <a:lnTo>
                      <a:pt x="161" y="153"/>
                    </a:lnTo>
                    <a:lnTo>
                      <a:pt x="166" y="132"/>
                    </a:lnTo>
                    <a:lnTo>
                      <a:pt x="169" y="113"/>
                    </a:lnTo>
                    <a:lnTo>
                      <a:pt x="170" y="94"/>
                    </a:lnTo>
                    <a:lnTo>
                      <a:pt x="170" y="84"/>
                    </a:lnTo>
                    <a:lnTo>
                      <a:pt x="167" y="75"/>
                    </a:lnTo>
                    <a:lnTo>
                      <a:pt x="167" y="75"/>
                    </a:lnTo>
                    <a:lnTo>
                      <a:pt x="171" y="78"/>
                    </a:lnTo>
                    <a:lnTo>
                      <a:pt x="172" y="77"/>
                    </a:lnTo>
                    <a:lnTo>
                      <a:pt x="171" y="73"/>
                    </a:lnTo>
                    <a:lnTo>
                      <a:pt x="169" y="66"/>
                    </a:lnTo>
                    <a:lnTo>
                      <a:pt x="169" y="63"/>
                    </a:lnTo>
                    <a:lnTo>
                      <a:pt x="171" y="62"/>
                    </a:lnTo>
                    <a:lnTo>
                      <a:pt x="171" y="62"/>
                    </a:lnTo>
                    <a:lnTo>
                      <a:pt x="172" y="64"/>
                    </a:lnTo>
                    <a:lnTo>
                      <a:pt x="175" y="68"/>
                    </a:lnTo>
                    <a:lnTo>
                      <a:pt x="177" y="69"/>
                    </a:lnTo>
                    <a:lnTo>
                      <a:pt x="178" y="69"/>
                    </a:lnTo>
                    <a:lnTo>
                      <a:pt x="180" y="68"/>
                    </a:lnTo>
                    <a:lnTo>
                      <a:pt x="180" y="68"/>
                    </a:lnTo>
                    <a:lnTo>
                      <a:pt x="178" y="63"/>
                    </a:lnTo>
                    <a:lnTo>
                      <a:pt x="177" y="55"/>
                    </a:lnTo>
                    <a:lnTo>
                      <a:pt x="177" y="46"/>
                    </a:lnTo>
                    <a:lnTo>
                      <a:pt x="177" y="43"/>
                    </a:lnTo>
                    <a:lnTo>
                      <a:pt x="180" y="39"/>
                    </a:lnTo>
                    <a:lnTo>
                      <a:pt x="180" y="39"/>
                    </a:lnTo>
                    <a:lnTo>
                      <a:pt x="181" y="44"/>
                    </a:lnTo>
                    <a:lnTo>
                      <a:pt x="182" y="46"/>
                    </a:lnTo>
                    <a:lnTo>
                      <a:pt x="183" y="49"/>
                    </a:lnTo>
                    <a:lnTo>
                      <a:pt x="186" y="49"/>
                    </a:lnTo>
                    <a:lnTo>
                      <a:pt x="189" y="51"/>
                    </a:lnTo>
                    <a:lnTo>
                      <a:pt x="192" y="54"/>
                    </a:lnTo>
                    <a:lnTo>
                      <a:pt x="193" y="56"/>
                    </a:lnTo>
                    <a:lnTo>
                      <a:pt x="193" y="56"/>
                    </a:lnTo>
                    <a:lnTo>
                      <a:pt x="193" y="50"/>
                    </a:lnTo>
                    <a:lnTo>
                      <a:pt x="194" y="46"/>
                    </a:lnTo>
                    <a:lnTo>
                      <a:pt x="197" y="45"/>
                    </a:lnTo>
                    <a:lnTo>
                      <a:pt x="197" y="45"/>
                    </a:lnTo>
                    <a:lnTo>
                      <a:pt x="195" y="52"/>
                    </a:lnTo>
                    <a:lnTo>
                      <a:pt x="197" y="58"/>
                    </a:lnTo>
                    <a:lnTo>
                      <a:pt x="198" y="64"/>
                    </a:lnTo>
                    <a:lnTo>
                      <a:pt x="199" y="66"/>
                    </a:lnTo>
                    <a:lnTo>
                      <a:pt x="201" y="68"/>
                    </a:lnTo>
                    <a:lnTo>
                      <a:pt x="201" y="68"/>
                    </a:lnTo>
                    <a:lnTo>
                      <a:pt x="201" y="63"/>
                    </a:lnTo>
                    <a:lnTo>
                      <a:pt x="201" y="57"/>
                    </a:lnTo>
                    <a:lnTo>
                      <a:pt x="201" y="52"/>
                    </a:lnTo>
                    <a:lnTo>
                      <a:pt x="203" y="51"/>
                    </a:lnTo>
                    <a:lnTo>
                      <a:pt x="204" y="51"/>
                    </a:lnTo>
                    <a:lnTo>
                      <a:pt x="204" y="51"/>
                    </a:lnTo>
                    <a:lnTo>
                      <a:pt x="206" y="58"/>
                    </a:lnTo>
                    <a:lnTo>
                      <a:pt x="209" y="67"/>
                    </a:lnTo>
                    <a:lnTo>
                      <a:pt x="211" y="74"/>
                    </a:lnTo>
                    <a:lnTo>
                      <a:pt x="212" y="77"/>
                    </a:lnTo>
                    <a:lnTo>
                      <a:pt x="216" y="79"/>
                    </a:lnTo>
                    <a:lnTo>
                      <a:pt x="216" y="79"/>
                    </a:lnTo>
                    <a:lnTo>
                      <a:pt x="235" y="79"/>
                    </a:lnTo>
                    <a:lnTo>
                      <a:pt x="235" y="79"/>
                    </a:lnTo>
                    <a:lnTo>
                      <a:pt x="235" y="68"/>
                    </a:lnTo>
                    <a:lnTo>
                      <a:pt x="235" y="68"/>
                    </a:lnTo>
                    <a:lnTo>
                      <a:pt x="240" y="72"/>
                    </a:lnTo>
                    <a:lnTo>
                      <a:pt x="245" y="74"/>
                    </a:lnTo>
                    <a:lnTo>
                      <a:pt x="255" y="75"/>
                    </a:lnTo>
                    <a:lnTo>
                      <a:pt x="255" y="75"/>
                    </a:lnTo>
                    <a:lnTo>
                      <a:pt x="246" y="80"/>
                    </a:lnTo>
                    <a:lnTo>
                      <a:pt x="245" y="81"/>
                    </a:lnTo>
                    <a:lnTo>
                      <a:pt x="244" y="83"/>
                    </a:lnTo>
                    <a:lnTo>
                      <a:pt x="245" y="85"/>
                    </a:lnTo>
                    <a:lnTo>
                      <a:pt x="246" y="87"/>
                    </a:lnTo>
                    <a:lnTo>
                      <a:pt x="246" y="87"/>
                    </a:lnTo>
                    <a:lnTo>
                      <a:pt x="238" y="86"/>
                    </a:lnTo>
                    <a:lnTo>
                      <a:pt x="232" y="86"/>
                    </a:lnTo>
                    <a:lnTo>
                      <a:pt x="228" y="86"/>
                    </a:lnTo>
                    <a:lnTo>
                      <a:pt x="226" y="87"/>
                    </a:lnTo>
                    <a:lnTo>
                      <a:pt x="223" y="90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43" y="94"/>
                    </a:lnTo>
                    <a:lnTo>
                      <a:pt x="263" y="96"/>
                    </a:lnTo>
                    <a:lnTo>
                      <a:pt x="263" y="96"/>
                    </a:lnTo>
                    <a:lnTo>
                      <a:pt x="264" y="91"/>
                    </a:lnTo>
                    <a:lnTo>
                      <a:pt x="266" y="86"/>
                    </a:lnTo>
                    <a:lnTo>
                      <a:pt x="264" y="77"/>
                    </a:lnTo>
                    <a:lnTo>
                      <a:pt x="264" y="68"/>
                    </a:lnTo>
                    <a:lnTo>
                      <a:pt x="264" y="63"/>
                    </a:lnTo>
                    <a:lnTo>
                      <a:pt x="266" y="60"/>
                    </a:lnTo>
                    <a:lnTo>
                      <a:pt x="266" y="60"/>
                    </a:lnTo>
                    <a:lnTo>
                      <a:pt x="266" y="55"/>
                    </a:lnTo>
                    <a:lnTo>
                      <a:pt x="266" y="50"/>
                    </a:lnTo>
                    <a:lnTo>
                      <a:pt x="266" y="46"/>
                    </a:lnTo>
                    <a:lnTo>
                      <a:pt x="267" y="45"/>
                    </a:lnTo>
                    <a:lnTo>
                      <a:pt x="269" y="45"/>
                    </a:lnTo>
                    <a:lnTo>
                      <a:pt x="269" y="45"/>
                    </a:lnTo>
                    <a:lnTo>
                      <a:pt x="269" y="96"/>
                    </a:lnTo>
                    <a:lnTo>
                      <a:pt x="269" y="96"/>
                    </a:lnTo>
                    <a:lnTo>
                      <a:pt x="275" y="96"/>
                    </a:lnTo>
                    <a:lnTo>
                      <a:pt x="280" y="98"/>
                    </a:lnTo>
                    <a:lnTo>
                      <a:pt x="280" y="98"/>
                    </a:lnTo>
                    <a:lnTo>
                      <a:pt x="283" y="92"/>
                    </a:lnTo>
                    <a:lnTo>
                      <a:pt x="284" y="85"/>
                    </a:lnTo>
                    <a:lnTo>
                      <a:pt x="285" y="67"/>
                    </a:lnTo>
                    <a:lnTo>
                      <a:pt x="285" y="49"/>
                    </a:lnTo>
                    <a:lnTo>
                      <a:pt x="286" y="41"/>
                    </a:lnTo>
                    <a:lnTo>
                      <a:pt x="289" y="34"/>
                    </a:lnTo>
                    <a:lnTo>
                      <a:pt x="289" y="34"/>
                    </a:lnTo>
                    <a:lnTo>
                      <a:pt x="290" y="40"/>
                    </a:lnTo>
                    <a:lnTo>
                      <a:pt x="290" y="47"/>
                    </a:lnTo>
                    <a:lnTo>
                      <a:pt x="289" y="63"/>
                    </a:lnTo>
                    <a:lnTo>
                      <a:pt x="287" y="73"/>
                    </a:lnTo>
                    <a:lnTo>
                      <a:pt x="287" y="80"/>
                    </a:lnTo>
                    <a:lnTo>
                      <a:pt x="289" y="89"/>
                    </a:lnTo>
                    <a:lnTo>
                      <a:pt x="291" y="96"/>
                    </a:lnTo>
                    <a:lnTo>
                      <a:pt x="291" y="96"/>
                    </a:lnTo>
                    <a:lnTo>
                      <a:pt x="295" y="94"/>
                    </a:lnTo>
                    <a:lnTo>
                      <a:pt x="298" y="91"/>
                    </a:lnTo>
                    <a:lnTo>
                      <a:pt x="300" y="89"/>
                    </a:lnTo>
                    <a:lnTo>
                      <a:pt x="302" y="85"/>
                    </a:lnTo>
                    <a:lnTo>
                      <a:pt x="303" y="75"/>
                    </a:lnTo>
                    <a:lnTo>
                      <a:pt x="303" y="66"/>
                    </a:lnTo>
                    <a:lnTo>
                      <a:pt x="303" y="45"/>
                    </a:lnTo>
                    <a:lnTo>
                      <a:pt x="304" y="35"/>
                    </a:lnTo>
                    <a:lnTo>
                      <a:pt x="306" y="32"/>
                    </a:lnTo>
                    <a:lnTo>
                      <a:pt x="308" y="28"/>
                    </a:lnTo>
                    <a:lnTo>
                      <a:pt x="308" y="28"/>
                    </a:lnTo>
                    <a:lnTo>
                      <a:pt x="311" y="34"/>
                    </a:lnTo>
                    <a:lnTo>
                      <a:pt x="311" y="41"/>
                    </a:lnTo>
                    <a:lnTo>
                      <a:pt x="311" y="49"/>
                    </a:lnTo>
                    <a:lnTo>
                      <a:pt x="309" y="56"/>
                    </a:lnTo>
                    <a:lnTo>
                      <a:pt x="308" y="64"/>
                    </a:lnTo>
                    <a:lnTo>
                      <a:pt x="308" y="72"/>
                    </a:lnTo>
                    <a:lnTo>
                      <a:pt x="308" y="78"/>
                    </a:lnTo>
                    <a:lnTo>
                      <a:pt x="311" y="84"/>
                    </a:lnTo>
                    <a:lnTo>
                      <a:pt x="311" y="84"/>
                    </a:lnTo>
                    <a:lnTo>
                      <a:pt x="313" y="81"/>
                    </a:lnTo>
                    <a:lnTo>
                      <a:pt x="314" y="78"/>
                    </a:lnTo>
                    <a:lnTo>
                      <a:pt x="317" y="71"/>
                    </a:lnTo>
                    <a:lnTo>
                      <a:pt x="317" y="62"/>
                    </a:lnTo>
                    <a:lnTo>
                      <a:pt x="317" y="52"/>
                    </a:lnTo>
                    <a:lnTo>
                      <a:pt x="315" y="34"/>
                    </a:lnTo>
                    <a:lnTo>
                      <a:pt x="315" y="26"/>
                    </a:lnTo>
                    <a:lnTo>
                      <a:pt x="317" y="20"/>
                    </a:lnTo>
                    <a:lnTo>
                      <a:pt x="317" y="20"/>
                    </a:lnTo>
                    <a:lnTo>
                      <a:pt x="320" y="32"/>
                    </a:lnTo>
                    <a:lnTo>
                      <a:pt x="321" y="45"/>
                    </a:lnTo>
                    <a:lnTo>
                      <a:pt x="321" y="58"/>
                    </a:lnTo>
                    <a:lnTo>
                      <a:pt x="319" y="72"/>
                    </a:lnTo>
                    <a:lnTo>
                      <a:pt x="317" y="86"/>
                    </a:lnTo>
                    <a:lnTo>
                      <a:pt x="313" y="98"/>
                    </a:lnTo>
                    <a:lnTo>
                      <a:pt x="309" y="111"/>
                    </a:lnTo>
                    <a:lnTo>
                      <a:pt x="306" y="120"/>
                    </a:lnTo>
                    <a:lnTo>
                      <a:pt x="306" y="120"/>
                    </a:lnTo>
                    <a:lnTo>
                      <a:pt x="278" y="120"/>
                    </a:lnTo>
                    <a:lnTo>
                      <a:pt x="278" y="120"/>
                    </a:lnTo>
                    <a:lnTo>
                      <a:pt x="274" y="118"/>
                    </a:lnTo>
                    <a:lnTo>
                      <a:pt x="270" y="114"/>
                    </a:lnTo>
                    <a:lnTo>
                      <a:pt x="262" y="111"/>
                    </a:lnTo>
                    <a:lnTo>
                      <a:pt x="252" y="108"/>
                    </a:lnTo>
                    <a:lnTo>
                      <a:pt x="241" y="106"/>
                    </a:lnTo>
                    <a:lnTo>
                      <a:pt x="232" y="103"/>
                    </a:lnTo>
                    <a:lnTo>
                      <a:pt x="222" y="101"/>
                    </a:lnTo>
                    <a:lnTo>
                      <a:pt x="218" y="98"/>
                    </a:lnTo>
                    <a:lnTo>
                      <a:pt x="215" y="95"/>
                    </a:lnTo>
                    <a:lnTo>
                      <a:pt x="212" y="91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198" y="90"/>
                    </a:lnTo>
                    <a:lnTo>
                      <a:pt x="184" y="92"/>
                    </a:lnTo>
                    <a:lnTo>
                      <a:pt x="184" y="92"/>
                    </a:lnTo>
                    <a:lnTo>
                      <a:pt x="181" y="102"/>
                    </a:lnTo>
                    <a:lnTo>
                      <a:pt x="177" y="113"/>
                    </a:lnTo>
                    <a:lnTo>
                      <a:pt x="173" y="124"/>
                    </a:lnTo>
                    <a:lnTo>
                      <a:pt x="171" y="135"/>
                    </a:lnTo>
                    <a:lnTo>
                      <a:pt x="169" y="147"/>
                    </a:lnTo>
                    <a:lnTo>
                      <a:pt x="169" y="160"/>
                    </a:lnTo>
                    <a:lnTo>
                      <a:pt x="167" y="174"/>
                    </a:lnTo>
                    <a:lnTo>
                      <a:pt x="167" y="188"/>
                    </a:lnTo>
                    <a:lnTo>
                      <a:pt x="167" y="188"/>
                    </a:lnTo>
                    <a:lnTo>
                      <a:pt x="169" y="211"/>
                    </a:lnTo>
                    <a:lnTo>
                      <a:pt x="169" y="232"/>
                    </a:lnTo>
                    <a:lnTo>
                      <a:pt x="167" y="252"/>
                    </a:lnTo>
                    <a:lnTo>
                      <a:pt x="165" y="262"/>
                    </a:lnTo>
                    <a:lnTo>
                      <a:pt x="163" y="272"/>
                    </a:lnTo>
                    <a:lnTo>
                      <a:pt x="163" y="272"/>
                    </a:lnTo>
                    <a:lnTo>
                      <a:pt x="173" y="266"/>
                    </a:lnTo>
                    <a:lnTo>
                      <a:pt x="186" y="261"/>
                    </a:lnTo>
                    <a:lnTo>
                      <a:pt x="199" y="257"/>
                    </a:lnTo>
                    <a:lnTo>
                      <a:pt x="213" y="256"/>
                    </a:lnTo>
                    <a:lnTo>
                      <a:pt x="229" y="256"/>
                    </a:lnTo>
                    <a:lnTo>
                      <a:pt x="245" y="256"/>
                    </a:lnTo>
                    <a:lnTo>
                      <a:pt x="278" y="258"/>
                    </a:lnTo>
                    <a:lnTo>
                      <a:pt x="278" y="258"/>
                    </a:lnTo>
                    <a:lnTo>
                      <a:pt x="285" y="252"/>
                    </a:lnTo>
                    <a:lnTo>
                      <a:pt x="295" y="249"/>
                    </a:lnTo>
                    <a:lnTo>
                      <a:pt x="303" y="245"/>
                    </a:lnTo>
                    <a:lnTo>
                      <a:pt x="313" y="243"/>
                    </a:lnTo>
                    <a:lnTo>
                      <a:pt x="324" y="242"/>
                    </a:lnTo>
                    <a:lnTo>
                      <a:pt x="334" y="242"/>
                    </a:lnTo>
                    <a:lnTo>
                      <a:pt x="343" y="243"/>
                    </a:lnTo>
                    <a:lnTo>
                      <a:pt x="354" y="244"/>
                    </a:lnTo>
                    <a:lnTo>
                      <a:pt x="364" y="246"/>
                    </a:lnTo>
                    <a:lnTo>
                      <a:pt x="374" y="250"/>
                    </a:lnTo>
                    <a:lnTo>
                      <a:pt x="382" y="254"/>
                    </a:lnTo>
                    <a:lnTo>
                      <a:pt x="392" y="258"/>
                    </a:lnTo>
                    <a:lnTo>
                      <a:pt x="399" y="263"/>
                    </a:lnTo>
                    <a:lnTo>
                      <a:pt x="406" y="268"/>
                    </a:lnTo>
                    <a:lnTo>
                      <a:pt x="412" y="274"/>
                    </a:lnTo>
                    <a:lnTo>
                      <a:pt x="417" y="280"/>
                    </a:lnTo>
                    <a:lnTo>
                      <a:pt x="417" y="280"/>
                    </a:lnTo>
                    <a:lnTo>
                      <a:pt x="405" y="272"/>
                    </a:lnTo>
                    <a:lnTo>
                      <a:pt x="391" y="263"/>
                    </a:lnTo>
                    <a:lnTo>
                      <a:pt x="374" y="256"/>
                    </a:lnTo>
                    <a:lnTo>
                      <a:pt x="354" y="252"/>
                    </a:lnTo>
                    <a:lnTo>
                      <a:pt x="346" y="250"/>
                    </a:lnTo>
                    <a:lnTo>
                      <a:pt x="336" y="250"/>
                    </a:lnTo>
                    <a:lnTo>
                      <a:pt x="326" y="250"/>
                    </a:lnTo>
                    <a:lnTo>
                      <a:pt x="318" y="251"/>
                    </a:lnTo>
                    <a:lnTo>
                      <a:pt x="309" y="254"/>
                    </a:lnTo>
                    <a:lnTo>
                      <a:pt x="301" y="256"/>
                    </a:lnTo>
                    <a:lnTo>
                      <a:pt x="292" y="261"/>
                    </a:lnTo>
                    <a:lnTo>
                      <a:pt x="285" y="267"/>
                    </a:lnTo>
                    <a:lnTo>
                      <a:pt x="285" y="267"/>
                    </a:lnTo>
                    <a:lnTo>
                      <a:pt x="311" y="273"/>
                    </a:lnTo>
                    <a:lnTo>
                      <a:pt x="325" y="278"/>
                    </a:lnTo>
                    <a:lnTo>
                      <a:pt x="325" y="278"/>
                    </a:lnTo>
                    <a:lnTo>
                      <a:pt x="325" y="279"/>
                    </a:lnTo>
                    <a:lnTo>
                      <a:pt x="328" y="282"/>
                    </a:lnTo>
                    <a:lnTo>
                      <a:pt x="335" y="286"/>
                    </a:lnTo>
                    <a:lnTo>
                      <a:pt x="344" y="290"/>
                    </a:lnTo>
                    <a:lnTo>
                      <a:pt x="351" y="295"/>
                    </a:lnTo>
                    <a:lnTo>
                      <a:pt x="351" y="295"/>
                    </a:lnTo>
                    <a:lnTo>
                      <a:pt x="360" y="303"/>
                    </a:lnTo>
                    <a:lnTo>
                      <a:pt x="370" y="313"/>
                    </a:lnTo>
                    <a:lnTo>
                      <a:pt x="389" y="334"/>
                    </a:lnTo>
                    <a:lnTo>
                      <a:pt x="398" y="343"/>
                    </a:lnTo>
                    <a:lnTo>
                      <a:pt x="408" y="352"/>
                    </a:lnTo>
                    <a:lnTo>
                      <a:pt x="417" y="360"/>
                    </a:lnTo>
                    <a:lnTo>
                      <a:pt x="428" y="368"/>
                    </a:lnTo>
                    <a:lnTo>
                      <a:pt x="428" y="368"/>
                    </a:lnTo>
                    <a:lnTo>
                      <a:pt x="423" y="368"/>
                    </a:lnTo>
                    <a:lnTo>
                      <a:pt x="423" y="368"/>
                    </a:lnTo>
                    <a:lnTo>
                      <a:pt x="425" y="369"/>
                    </a:lnTo>
                    <a:lnTo>
                      <a:pt x="427" y="370"/>
                    </a:lnTo>
                    <a:lnTo>
                      <a:pt x="428" y="372"/>
                    </a:lnTo>
                    <a:lnTo>
                      <a:pt x="428" y="372"/>
                    </a:lnTo>
                    <a:lnTo>
                      <a:pt x="426" y="374"/>
                    </a:lnTo>
                    <a:lnTo>
                      <a:pt x="425" y="374"/>
                    </a:lnTo>
                    <a:lnTo>
                      <a:pt x="421" y="371"/>
                    </a:lnTo>
                    <a:lnTo>
                      <a:pt x="418" y="370"/>
                    </a:lnTo>
                    <a:lnTo>
                      <a:pt x="417" y="371"/>
                    </a:lnTo>
                    <a:lnTo>
                      <a:pt x="417" y="372"/>
                    </a:lnTo>
                    <a:lnTo>
                      <a:pt x="417" y="372"/>
                    </a:lnTo>
                    <a:lnTo>
                      <a:pt x="423" y="376"/>
                    </a:lnTo>
                    <a:lnTo>
                      <a:pt x="428" y="379"/>
                    </a:lnTo>
                    <a:lnTo>
                      <a:pt x="434" y="381"/>
                    </a:lnTo>
                    <a:lnTo>
                      <a:pt x="440" y="385"/>
                    </a:lnTo>
                    <a:lnTo>
                      <a:pt x="440" y="385"/>
                    </a:lnTo>
                    <a:lnTo>
                      <a:pt x="438" y="385"/>
                    </a:lnTo>
                    <a:lnTo>
                      <a:pt x="435" y="385"/>
                    </a:lnTo>
                    <a:lnTo>
                      <a:pt x="432" y="383"/>
                    </a:lnTo>
                    <a:lnTo>
                      <a:pt x="429" y="381"/>
                    </a:lnTo>
                    <a:lnTo>
                      <a:pt x="429" y="382"/>
                    </a:lnTo>
                    <a:lnTo>
                      <a:pt x="428" y="385"/>
                    </a:lnTo>
                    <a:lnTo>
                      <a:pt x="428" y="385"/>
                    </a:lnTo>
                    <a:lnTo>
                      <a:pt x="433" y="386"/>
                    </a:lnTo>
                    <a:lnTo>
                      <a:pt x="439" y="388"/>
                    </a:lnTo>
                    <a:lnTo>
                      <a:pt x="444" y="389"/>
                    </a:lnTo>
                    <a:lnTo>
                      <a:pt x="444" y="391"/>
                    </a:lnTo>
                    <a:lnTo>
                      <a:pt x="443" y="392"/>
                    </a:lnTo>
                    <a:lnTo>
                      <a:pt x="443" y="392"/>
                    </a:lnTo>
                    <a:lnTo>
                      <a:pt x="437" y="389"/>
                    </a:lnTo>
                    <a:lnTo>
                      <a:pt x="433" y="389"/>
                    </a:lnTo>
                    <a:lnTo>
                      <a:pt x="432" y="391"/>
                    </a:lnTo>
                    <a:lnTo>
                      <a:pt x="432" y="392"/>
                    </a:lnTo>
                    <a:lnTo>
                      <a:pt x="432" y="392"/>
                    </a:lnTo>
                    <a:lnTo>
                      <a:pt x="437" y="393"/>
                    </a:lnTo>
                    <a:lnTo>
                      <a:pt x="440" y="396"/>
                    </a:lnTo>
                    <a:lnTo>
                      <a:pt x="442" y="397"/>
                    </a:lnTo>
                    <a:lnTo>
                      <a:pt x="440" y="398"/>
                    </a:lnTo>
                    <a:lnTo>
                      <a:pt x="437" y="400"/>
                    </a:lnTo>
                    <a:lnTo>
                      <a:pt x="437" y="400"/>
                    </a:lnTo>
                    <a:lnTo>
                      <a:pt x="442" y="399"/>
                    </a:lnTo>
                    <a:lnTo>
                      <a:pt x="445" y="399"/>
                    </a:lnTo>
                    <a:lnTo>
                      <a:pt x="451" y="400"/>
                    </a:lnTo>
                    <a:lnTo>
                      <a:pt x="452" y="400"/>
                    </a:lnTo>
                    <a:lnTo>
                      <a:pt x="451" y="402"/>
                    </a:lnTo>
                    <a:lnTo>
                      <a:pt x="450" y="403"/>
                    </a:lnTo>
                    <a:lnTo>
                      <a:pt x="445" y="404"/>
                    </a:lnTo>
                    <a:lnTo>
                      <a:pt x="445" y="404"/>
                    </a:lnTo>
                    <a:lnTo>
                      <a:pt x="457" y="409"/>
                    </a:lnTo>
                    <a:lnTo>
                      <a:pt x="471" y="413"/>
                    </a:lnTo>
                    <a:lnTo>
                      <a:pt x="471" y="413"/>
                    </a:lnTo>
                    <a:lnTo>
                      <a:pt x="471" y="414"/>
                    </a:lnTo>
                    <a:lnTo>
                      <a:pt x="469" y="414"/>
                    </a:lnTo>
                    <a:lnTo>
                      <a:pt x="465" y="414"/>
                    </a:lnTo>
                    <a:lnTo>
                      <a:pt x="452" y="410"/>
                    </a:lnTo>
                    <a:lnTo>
                      <a:pt x="439" y="405"/>
                    </a:lnTo>
                    <a:lnTo>
                      <a:pt x="434" y="404"/>
                    </a:lnTo>
                    <a:lnTo>
                      <a:pt x="432" y="404"/>
                    </a:lnTo>
                    <a:lnTo>
                      <a:pt x="432" y="404"/>
                    </a:lnTo>
                    <a:lnTo>
                      <a:pt x="455" y="415"/>
                    </a:lnTo>
                    <a:lnTo>
                      <a:pt x="466" y="422"/>
                    </a:lnTo>
                    <a:lnTo>
                      <a:pt x="477" y="430"/>
                    </a:lnTo>
                    <a:lnTo>
                      <a:pt x="477" y="430"/>
                    </a:lnTo>
                    <a:lnTo>
                      <a:pt x="468" y="427"/>
                    </a:lnTo>
                    <a:lnTo>
                      <a:pt x="462" y="423"/>
                    </a:lnTo>
                    <a:lnTo>
                      <a:pt x="455" y="420"/>
                    </a:lnTo>
                    <a:lnTo>
                      <a:pt x="448" y="417"/>
                    </a:lnTo>
                    <a:lnTo>
                      <a:pt x="448" y="417"/>
                    </a:lnTo>
                    <a:lnTo>
                      <a:pt x="450" y="421"/>
                    </a:lnTo>
                    <a:lnTo>
                      <a:pt x="454" y="423"/>
                    </a:lnTo>
                    <a:lnTo>
                      <a:pt x="461" y="428"/>
                    </a:lnTo>
                    <a:lnTo>
                      <a:pt x="468" y="432"/>
                    </a:lnTo>
                    <a:lnTo>
                      <a:pt x="471" y="434"/>
                    </a:lnTo>
                    <a:lnTo>
                      <a:pt x="473" y="437"/>
                    </a:lnTo>
                    <a:lnTo>
                      <a:pt x="473" y="437"/>
                    </a:lnTo>
                    <a:lnTo>
                      <a:pt x="471" y="437"/>
                    </a:lnTo>
                    <a:lnTo>
                      <a:pt x="467" y="436"/>
                    </a:lnTo>
                    <a:lnTo>
                      <a:pt x="461" y="431"/>
                    </a:lnTo>
                    <a:lnTo>
                      <a:pt x="455" y="428"/>
                    </a:lnTo>
                    <a:lnTo>
                      <a:pt x="452" y="427"/>
                    </a:lnTo>
                    <a:lnTo>
                      <a:pt x="451" y="430"/>
                    </a:lnTo>
                    <a:lnTo>
                      <a:pt x="451" y="430"/>
                    </a:lnTo>
                    <a:lnTo>
                      <a:pt x="468" y="439"/>
                    </a:lnTo>
                    <a:lnTo>
                      <a:pt x="485" y="451"/>
                    </a:lnTo>
                    <a:lnTo>
                      <a:pt x="485" y="451"/>
                    </a:lnTo>
                    <a:lnTo>
                      <a:pt x="474" y="446"/>
                    </a:lnTo>
                    <a:lnTo>
                      <a:pt x="466" y="442"/>
                    </a:lnTo>
                    <a:lnTo>
                      <a:pt x="448" y="432"/>
                    </a:lnTo>
                    <a:lnTo>
                      <a:pt x="448" y="432"/>
                    </a:lnTo>
                    <a:lnTo>
                      <a:pt x="451" y="437"/>
                    </a:lnTo>
                    <a:lnTo>
                      <a:pt x="456" y="440"/>
                    </a:lnTo>
                    <a:lnTo>
                      <a:pt x="466" y="448"/>
                    </a:lnTo>
                    <a:lnTo>
                      <a:pt x="475" y="455"/>
                    </a:lnTo>
                    <a:lnTo>
                      <a:pt x="478" y="459"/>
                    </a:lnTo>
                    <a:lnTo>
                      <a:pt x="479" y="462"/>
                    </a:lnTo>
                    <a:lnTo>
                      <a:pt x="479" y="462"/>
                    </a:lnTo>
                    <a:lnTo>
                      <a:pt x="473" y="459"/>
                    </a:lnTo>
                    <a:lnTo>
                      <a:pt x="467" y="453"/>
                    </a:lnTo>
                    <a:lnTo>
                      <a:pt x="461" y="449"/>
                    </a:lnTo>
                    <a:lnTo>
                      <a:pt x="459" y="448"/>
                    </a:lnTo>
                    <a:lnTo>
                      <a:pt x="456" y="449"/>
                    </a:lnTo>
                    <a:lnTo>
                      <a:pt x="456" y="449"/>
                    </a:lnTo>
                    <a:lnTo>
                      <a:pt x="472" y="461"/>
                    </a:lnTo>
                    <a:lnTo>
                      <a:pt x="479" y="468"/>
                    </a:lnTo>
                    <a:lnTo>
                      <a:pt x="479" y="468"/>
                    </a:lnTo>
                    <a:lnTo>
                      <a:pt x="475" y="467"/>
                    </a:lnTo>
                    <a:lnTo>
                      <a:pt x="473" y="466"/>
                    </a:lnTo>
                    <a:lnTo>
                      <a:pt x="469" y="462"/>
                    </a:lnTo>
                    <a:lnTo>
                      <a:pt x="465" y="459"/>
                    </a:lnTo>
                    <a:lnTo>
                      <a:pt x="462" y="457"/>
                    </a:lnTo>
                    <a:lnTo>
                      <a:pt x="460" y="457"/>
                    </a:lnTo>
                    <a:lnTo>
                      <a:pt x="460" y="457"/>
                    </a:lnTo>
                    <a:lnTo>
                      <a:pt x="467" y="468"/>
                    </a:lnTo>
                    <a:lnTo>
                      <a:pt x="471" y="472"/>
                    </a:lnTo>
                    <a:lnTo>
                      <a:pt x="477" y="477"/>
                    </a:lnTo>
                    <a:lnTo>
                      <a:pt x="477" y="477"/>
                    </a:lnTo>
                    <a:lnTo>
                      <a:pt x="474" y="477"/>
                    </a:lnTo>
                    <a:lnTo>
                      <a:pt x="472" y="477"/>
                    </a:lnTo>
                    <a:lnTo>
                      <a:pt x="469" y="473"/>
                    </a:lnTo>
                    <a:lnTo>
                      <a:pt x="467" y="471"/>
                    </a:lnTo>
                    <a:lnTo>
                      <a:pt x="466" y="472"/>
                    </a:lnTo>
                    <a:lnTo>
                      <a:pt x="465" y="473"/>
                    </a:lnTo>
                    <a:lnTo>
                      <a:pt x="465" y="473"/>
                    </a:lnTo>
                    <a:lnTo>
                      <a:pt x="473" y="479"/>
                    </a:lnTo>
                    <a:lnTo>
                      <a:pt x="473" y="482"/>
                    </a:lnTo>
                    <a:lnTo>
                      <a:pt x="473" y="483"/>
                    </a:lnTo>
                    <a:lnTo>
                      <a:pt x="473" y="484"/>
                    </a:lnTo>
                    <a:lnTo>
                      <a:pt x="473" y="487"/>
                    </a:lnTo>
                    <a:lnTo>
                      <a:pt x="475" y="489"/>
                    </a:lnTo>
                    <a:lnTo>
                      <a:pt x="479" y="494"/>
                    </a:lnTo>
                    <a:lnTo>
                      <a:pt x="479" y="494"/>
                    </a:lnTo>
                    <a:lnTo>
                      <a:pt x="474" y="491"/>
                    </a:lnTo>
                    <a:lnTo>
                      <a:pt x="472" y="491"/>
                    </a:lnTo>
                    <a:lnTo>
                      <a:pt x="471" y="494"/>
                    </a:lnTo>
                    <a:lnTo>
                      <a:pt x="472" y="497"/>
                    </a:lnTo>
                    <a:lnTo>
                      <a:pt x="473" y="507"/>
                    </a:lnTo>
                    <a:lnTo>
                      <a:pt x="473" y="511"/>
                    </a:lnTo>
                    <a:lnTo>
                      <a:pt x="471" y="513"/>
                    </a:lnTo>
                    <a:lnTo>
                      <a:pt x="471" y="513"/>
                    </a:lnTo>
                    <a:lnTo>
                      <a:pt x="462" y="493"/>
                    </a:lnTo>
                    <a:lnTo>
                      <a:pt x="454" y="473"/>
                    </a:lnTo>
                    <a:lnTo>
                      <a:pt x="445" y="454"/>
                    </a:lnTo>
                    <a:lnTo>
                      <a:pt x="435" y="434"/>
                    </a:lnTo>
                    <a:lnTo>
                      <a:pt x="431" y="426"/>
                    </a:lnTo>
                    <a:lnTo>
                      <a:pt x="425" y="419"/>
                    </a:lnTo>
                    <a:lnTo>
                      <a:pt x="418" y="411"/>
                    </a:lnTo>
                    <a:lnTo>
                      <a:pt x="411" y="405"/>
                    </a:lnTo>
                    <a:lnTo>
                      <a:pt x="403" y="399"/>
                    </a:lnTo>
                    <a:lnTo>
                      <a:pt x="394" y="396"/>
                    </a:lnTo>
                    <a:lnTo>
                      <a:pt x="383" y="392"/>
                    </a:lnTo>
                    <a:lnTo>
                      <a:pt x="372" y="389"/>
                    </a:lnTo>
                    <a:lnTo>
                      <a:pt x="372" y="389"/>
                    </a:lnTo>
                    <a:lnTo>
                      <a:pt x="360" y="388"/>
                    </a:lnTo>
                    <a:lnTo>
                      <a:pt x="348" y="389"/>
                    </a:lnTo>
                    <a:lnTo>
                      <a:pt x="323" y="389"/>
                    </a:lnTo>
                    <a:lnTo>
                      <a:pt x="323" y="389"/>
                    </a:lnTo>
                    <a:lnTo>
                      <a:pt x="319" y="388"/>
                    </a:lnTo>
                    <a:lnTo>
                      <a:pt x="314" y="387"/>
                    </a:lnTo>
                    <a:lnTo>
                      <a:pt x="311" y="387"/>
                    </a:lnTo>
                    <a:lnTo>
                      <a:pt x="309" y="387"/>
                    </a:lnTo>
                    <a:lnTo>
                      <a:pt x="307" y="389"/>
                    </a:lnTo>
                    <a:lnTo>
                      <a:pt x="306" y="392"/>
                    </a:lnTo>
                    <a:lnTo>
                      <a:pt x="306" y="392"/>
                    </a:lnTo>
                    <a:lnTo>
                      <a:pt x="307" y="398"/>
                    </a:lnTo>
                    <a:lnTo>
                      <a:pt x="309" y="403"/>
                    </a:lnTo>
                    <a:lnTo>
                      <a:pt x="312" y="406"/>
                    </a:lnTo>
                    <a:lnTo>
                      <a:pt x="315" y="409"/>
                    </a:lnTo>
                    <a:lnTo>
                      <a:pt x="324" y="414"/>
                    </a:lnTo>
                    <a:lnTo>
                      <a:pt x="334" y="417"/>
                    </a:lnTo>
                    <a:lnTo>
                      <a:pt x="334" y="417"/>
                    </a:lnTo>
                    <a:lnTo>
                      <a:pt x="330" y="419"/>
                    </a:lnTo>
                    <a:lnTo>
                      <a:pt x="329" y="420"/>
                    </a:lnTo>
                    <a:lnTo>
                      <a:pt x="328" y="421"/>
                    </a:lnTo>
                    <a:lnTo>
                      <a:pt x="328" y="421"/>
                    </a:lnTo>
                    <a:lnTo>
                      <a:pt x="330" y="421"/>
                    </a:lnTo>
                    <a:lnTo>
                      <a:pt x="332" y="421"/>
                    </a:lnTo>
                    <a:lnTo>
                      <a:pt x="337" y="419"/>
                    </a:lnTo>
                    <a:lnTo>
                      <a:pt x="340" y="417"/>
                    </a:lnTo>
                    <a:lnTo>
                      <a:pt x="341" y="419"/>
                    </a:lnTo>
                    <a:lnTo>
                      <a:pt x="342" y="420"/>
                    </a:lnTo>
                    <a:lnTo>
                      <a:pt x="342" y="423"/>
                    </a:lnTo>
                    <a:lnTo>
                      <a:pt x="342" y="423"/>
                    </a:lnTo>
                    <a:lnTo>
                      <a:pt x="341" y="426"/>
                    </a:lnTo>
                    <a:lnTo>
                      <a:pt x="340" y="426"/>
                    </a:lnTo>
                    <a:lnTo>
                      <a:pt x="335" y="426"/>
                    </a:lnTo>
                    <a:lnTo>
                      <a:pt x="330" y="426"/>
                    </a:lnTo>
                    <a:lnTo>
                      <a:pt x="328" y="427"/>
                    </a:lnTo>
                    <a:lnTo>
                      <a:pt x="328" y="430"/>
                    </a:lnTo>
                    <a:lnTo>
                      <a:pt x="328" y="430"/>
                    </a:lnTo>
                    <a:lnTo>
                      <a:pt x="334" y="428"/>
                    </a:lnTo>
                    <a:lnTo>
                      <a:pt x="338" y="430"/>
                    </a:lnTo>
                    <a:lnTo>
                      <a:pt x="342" y="431"/>
                    </a:lnTo>
                    <a:lnTo>
                      <a:pt x="344" y="432"/>
                    </a:lnTo>
                    <a:lnTo>
                      <a:pt x="348" y="436"/>
                    </a:lnTo>
                    <a:lnTo>
                      <a:pt x="352" y="438"/>
                    </a:lnTo>
                    <a:lnTo>
                      <a:pt x="355" y="440"/>
                    </a:lnTo>
                    <a:lnTo>
                      <a:pt x="355" y="440"/>
                    </a:lnTo>
                    <a:lnTo>
                      <a:pt x="352" y="439"/>
                    </a:lnTo>
                    <a:lnTo>
                      <a:pt x="347" y="439"/>
                    </a:lnTo>
                    <a:lnTo>
                      <a:pt x="337" y="440"/>
                    </a:lnTo>
                    <a:lnTo>
                      <a:pt x="330" y="442"/>
                    </a:lnTo>
                    <a:lnTo>
                      <a:pt x="326" y="442"/>
                    </a:lnTo>
                    <a:lnTo>
                      <a:pt x="325" y="440"/>
                    </a:lnTo>
                    <a:lnTo>
                      <a:pt x="325" y="440"/>
                    </a:lnTo>
                    <a:lnTo>
                      <a:pt x="329" y="440"/>
                    </a:lnTo>
                    <a:lnTo>
                      <a:pt x="330" y="439"/>
                    </a:lnTo>
                    <a:lnTo>
                      <a:pt x="330" y="438"/>
                    </a:lnTo>
                    <a:lnTo>
                      <a:pt x="329" y="437"/>
                    </a:lnTo>
                    <a:lnTo>
                      <a:pt x="325" y="433"/>
                    </a:lnTo>
                    <a:lnTo>
                      <a:pt x="323" y="432"/>
                    </a:lnTo>
                    <a:lnTo>
                      <a:pt x="323" y="432"/>
                    </a:lnTo>
                    <a:lnTo>
                      <a:pt x="321" y="437"/>
                    </a:lnTo>
                    <a:lnTo>
                      <a:pt x="320" y="444"/>
                    </a:lnTo>
                    <a:lnTo>
                      <a:pt x="319" y="453"/>
                    </a:lnTo>
                    <a:lnTo>
                      <a:pt x="319" y="462"/>
                    </a:lnTo>
                    <a:lnTo>
                      <a:pt x="319" y="462"/>
                    </a:lnTo>
                    <a:lnTo>
                      <a:pt x="321" y="472"/>
                    </a:lnTo>
                    <a:lnTo>
                      <a:pt x="324" y="482"/>
                    </a:lnTo>
                    <a:lnTo>
                      <a:pt x="329" y="490"/>
                    </a:lnTo>
                    <a:lnTo>
                      <a:pt x="332" y="497"/>
                    </a:lnTo>
                    <a:lnTo>
                      <a:pt x="344" y="512"/>
                    </a:lnTo>
                    <a:lnTo>
                      <a:pt x="357" y="525"/>
                    </a:lnTo>
                    <a:lnTo>
                      <a:pt x="370" y="537"/>
                    </a:lnTo>
                    <a:lnTo>
                      <a:pt x="383" y="547"/>
                    </a:lnTo>
                    <a:lnTo>
                      <a:pt x="394" y="557"/>
                    </a:lnTo>
                    <a:lnTo>
                      <a:pt x="404" y="567"/>
                    </a:lnTo>
                    <a:lnTo>
                      <a:pt x="404" y="567"/>
                    </a:lnTo>
                    <a:lnTo>
                      <a:pt x="403" y="564"/>
                    </a:lnTo>
                    <a:lnTo>
                      <a:pt x="401" y="564"/>
                    </a:lnTo>
                    <a:lnTo>
                      <a:pt x="400" y="567"/>
                    </a:lnTo>
                    <a:lnTo>
                      <a:pt x="400" y="567"/>
                    </a:lnTo>
                    <a:lnTo>
                      <a:pt x="401" y="568"/>
                    </a:lnTo>
                    <a:lnTo>
                      <a:pt x="405" y="569"/>
                    </a:lnTo>
                    <a:lnTo>
                      <a:pt x="412" y="571"/>
                    </a:lnTo>
                    <a:lnTo>
                      <a:pt x="417" y="573"/>
                    </a:lnTo>
                    <a:lnTo>
                      <a:pt x="418" y="574"/>
                    </a:lnTo>
                    <a:lnTo>
                      <a:pt x="417" y="575"/>
                    </a:lnTo>
                    <a:lnTo>
                      <a:pt x="417" y="575"/>
                    </a:lnTo>
                    <a:lnTo>
                      <a:pt x="412" y="574"/>
                    </a:lnTo>
                    <a:lnTo>
                      <a:pt x="408" y="573"/>
                    </a:lnTo>
                    <a:lnTo>
                      <a:pt x="398" y="568"/>
                    </a:lnTo>
                    <a:lnTo>
                      <a:pt x="395" y="565"/>
                    </a:lnTo>
                    <a:lnTo>
                      <a:pt x="393" y="562"/>
                    </a:lnTo>
                    <a:lnTo>
                      <a:pt x="392" y="558"/>
                    </a:lnTo>
                    <a:lnTo>
                      <a:pt x="392" y="554"/>
                    </a:lnTo>
                    <a:lnTo>
                      <a:pt x="392" y="554"/>
                    </a:lnTo>
                    <a:lnTo>
                      <a:pt x="383" y="553"/>
                    </a:lnTo>
                    <a:lnTo>
                      <a:pt x="376" y="550"/>
                    </a:lnTo>
                    <a:lnTo>
                      <a:pt x="369" y="546"/>
                    </a:lnTo>
                    <a:lnTo>
                      <a:pt x="361" y="541"/>
                    </a:lnTo>
                    <a:lnTo>
                      <a:pt x="354" y="536"/>
                    </a:lnTo>
                    <a:lnTo>
                      <a:pt x="348" y="530"/>
                    </a:lnTo>
                    <a:lnTo>
                      <a:pt x="337" y="516"/>
                    </a:lnTo>
                    <a:lnTo>
                      <a:pt x="326" y="500"/>
                    </a:lnTo>
                    <a:lnTo>
                      <a:pt x="317" y="484"/>
                    </a:lnTo>
                    <a:lnTo>
                      <a:pt x="309" y="466"/>
                    </a:lnTo>
                    <a:lnTo>
                      <a:pt x="302" y="449"/>
                    </a:lnTo>
                    <a:lnTo>
                      <a:pt x="302" y="449"/>
                    </a:lnTo>
                    <a:lnTo>
                      <a:pt x="280" y="460"/>
                    </a:lnTo>
                    <a:lnTo>
                      <a:pt x="257" y="470"/>
                    </a:lnTo>
                    <a:lnTo>
                      <a:pt x="245" y="473"/>
                    </a:lnTo>
                    <a:lnTo>
                      <a:pt x="233" y="477"/>
                    </a:lnTo>
                    <a:lnTo>
                      <a:pt x="221" y="478"/>
                    </a:lnTo>
                    <a:lnTo>
                      <a:pt x="207" y="479"/>
                    </a:lnTo>
                    <a:lnTo>
                      <a:pt x="207" y="479"/>
                    </a:lnTo>
                    <a:lnTo>
                      <a:pt x="190" y="479"/>
                    </a:lnTo>
                    <a:lnTo>
                      <a:pt x="176" y="477"/>
                    </a:lnTo>
                    <a:lnTo>
                      <a:pt x="164" y="473"/>
                    </a:lnTo>
                    <a:lnTo>
                      <a:pt x="153" y="468"/>
                    </a:lnTo>
                    <a:lnTo>
                      <a:pt x="143" y="462"/>
                    </a:lnTo>
                    <a:lnTo>
                      <a:pt x="133" y="456"/>
                    </a:lnTo>
                    <a:lnTo>
                      <a:pt x="112" y="443"/>
                    </a:lnTo>
                    <a:lnTo>
                      <a:pt x="112" y="443"/>
                    </a:lnTo>
                    <a:lnTo>
                      <a:pt x="98" y="437"/>
                    </a:lnTo>
                    <a:lnTo>
                      <a:pt x="84" y="431"/>
                    </a:lnTo>
                    <a:lnTo>
                      <a:pt x="52" y="422"/>
                    </a:lnTo>
                    <a:lnTo>
                      <a:pt x="38" y="417"/>
                    </a:lnTo>
                    <a:lnTo>
                      <a:pt x="24" y="413"/>
                    </a:lnTo>
                    <a:lnTo>
                      <a:pt x="12" y="405"/>
                    </a:lnTo>
                    <a:lnTo>
                      <a:pt x="2" y="398"/>
                    </a:lnTo>
                    <a:lnTo>
                      <a:pt x="2" y="398"/>
                    </a:lnTo>
                    <a:lnTo>
                      <a:pt x="2" y="394"/>
                    </a:lnTo>
                    <a:lnTo>
                      <a:pt x="1" y="393"/>
                    </a:lnTo>
                    <a:lnTo>
                      <a:pt x="0" y="392"/>
                    </a:lnTo>
                    <a:lnTo>
                      <a:pt x="0" y="392"/>
                    </a:lnTo>
                    <a:lnTo>
                      <a:pt x="4" y="366"/>
                    </a:lnTo>
                    <a:lnTo>
                      <a:pt x="6" y="337"/>
                    </a:lnTo>
                    <a:lnTo>
                      <a:pt x="7" y="307"/>
                    </a:lnTo>
                    <a:lnTo>
                      <a:pt x="11" y="274"/>
                    </a:lnTo>
                    <a:lnTo>
                      <a:pt x="11" y="274"/>
                    </a:lnTo>
                    <a:lnTo>
                      <a:pt x="15" y="256"/>
                    </a:lnTo>
                    <a:lnTo>
                      <a:pt x="19" y="238"/>
                    </a:lnTo>
                    <a:lnTo>
                      <a:pt x="27" y="220"/>
                    </a:lnTo>
                    <a:lnTo>
                      <a:pt x="35" y="203"/>
                    </a:lnTo>
                    <a:lnTo>
                      <a:pt x="45" y="185"/>
                    </a:lnTo>
                    <a:lnTo>
                      <a:pt x="55" y="166"/>
                    </a:lnTo>
                    <a:lnTo>
                      <a:pt x="75" y="132"/>
                    </a:lnTo>
                    <a:lnTo>
                      <a:pt x="75" y="132"/>
                    </a:lnTo>
                    <a:lnTo>
                      <a:pt x="89" y="113"/>
                    </a:lnTo>
                    <a:lnTo>
                      <a:pt x="101" y="97"/>
                    </a:lnTo>
                    <a:lnTo>
                      <a:pt x="112" y="83"/>
                    </a:lnTo>
                    <a:lnTo>
                      <a:pt x="123" y="68"/>
                    </a:lnTo>
                    <a:lnTo>
                      <a:pt x="123" y="68"/>
                    </a:lnTo>
                    <a:lnTo>
                      <a:pt x="133" y="52"/>
                    </a:lnTo>
                    <a:lnTo>
                      <a:pt x="141" y="41"/>
                    </a:lnTo>
                    <a:lnTo>
                      <a:pt x="144" y="37"/>
                    </a:lnTo>
                    <a:lnTo>
                      <a:pt x="149" y="33"/>
                    </a:lnTo>
                    <a:lnTo>
                      <a:pt x="165" y="23"/>
                    </a:lnTo>
                    <a:lnTo>
                      <a:pt x="165" y="23"/>
                    </a:lnTo>
                    <a:lnTo>
                      <a:pt x="178" y="13"/>
                    </a:lnTo>
                    <a:lnTo>
                      <a:pt x="186" y="9"/>
                    </a:lnTo>
                    <a:lnTo>
                      <a:pt x="190" y="6"/>
                    </a:lnTo>
                    <a:lnTo>
                      <a:pt x="190" y="6"/>
                    </a:lnTo>
                    <a:lnTo>
                      <a:pt x="204" y="1"/>
                    </a:lnTo>
                    <a:lnTo>
                      <a:pt x="217" y="0"/>
                    </a:lnTo>
                    <a:lnTo>
                      <a:pt x="230" y="0"/>
                    </a:lnTo>
                    <a:lnTo>
                      <a:pt x="244" y="1"/>
                    </a:lnTo>
                    <a:lnTo>
                      <a:pt x="256" y="4"/>
                    </a:lnTo>
                    <a:lnTo>
                      <a:pt x="269" y="7"/>
                    </a:lnTo>
                    <a:lnTo>
                      <a:pt x="294" y="15"/>
                    </a:lnTo>
                    <a:lnTo>
                      <a:pt x="294" y="15"/>
                    </a:lnTo>
                    <a:lnTo>
                      <a:pt x="280" y="15"/>
                    </a:lnTo>
                    <a:lnTo>
                      <a:pt x="267" y="15"/>
                    </a:lnTo>
                    <a:lnTo>
                      <a:pt x="244" y="11"/>
                    </a:lnTo>
                    <a:lnTo>
                      <a:pt x="220" y="9"/>
                    </a:lnTo>
                    <a:lnTo>
                      <a:pt x="207" y="9"/>
                    </a:lnTo>
                    <a:lnTo>
                      <a:pt x="193" y="9"/>
                    </a:lnTo>
                    <a:lnTo>
                      <a:pt x="193" y="9"/>
                    </a:lnTo>
                    <a:lnTo>
                      <a:pt x="192" y="11"/>
                    </a:lnTo>
                    <a:lnTo>
                      <a:pt x="189" y="13"/>
                    </a:lnTo>
                    <a:lnTo>
                      <a:pt x="184" y="17"/>
                    </a:lnTo>
                    <a:lnTo>
                      <a:pt x="180" y="21"/>
                    </a:lnTo>
                    <a:lnTo>
                      <a:pt x="177" y="22"/>
                    </a:lnTo>
                    <a:lnTo>
                      <a:pt x="176" y="26"/>
                    </a:lnTo>
                    <a:lnTo>
                      <a:pt x="176" y="26"/>
                    </a:lnTo>
                    <a:lnTo>
                      <a:pt x="166" y="27"/>
                    </a:lnTo>
                    <a:lnTo>
                      <a:pt x="158" y="29"/>
                    </a:lnTo>
                    <a:lnTo>
                      <a:pt x="152" y="34"/>
                    </a:lnTo>
                    <a:lnTo>
                      <a:pt x="146" y="39"/>
                    </a:lnTo>
                    <a:lnTo>
                      <a:pt x="141" y="45"/>
                    </a:lnTo>
                    <a:lnTo>
                      <a:pt x="137" y="52"/>
                    </a:lnTo>
                    <a:lnTo>
                      <a:pt x="129" y="68"/>
                    </a:lnTo>
                    <a:lnTo>
                      <a:pt x="129" y="68"/>
                    </a:lnTo>
                    <a:lnTo>
                      <a:pt x="107" y="109"/>
                    </a:lnTo>
                    <a:lnTo>
                      <a:pt x="96" y="130"/>
                    </a:lnTo>
                    <a:lnTo>
                      <a:pt x="84" y="148"/>
                    </a:lnTo>
                    <a:lnTo>
                      <a:pt x="84" y="148"/>
                    </a:lnTo>
                    <a:lnTo>
                      <a:pt x="64" y="177"/>
                    </a:lnTo>
                    <a:lnTo>
                      <a:pt x="45" y="203"/>
                    </a:lnTo>
                    <a:lnTo>
                      <a:pt x="38" y="216"/>
                    </a:lnTo>
                    <a:lnTo>
                      <a:pt x="30" y="229"/>
                    </a:lnTo>
                    <a:lnTo>
                      <a:pt x="24" y="242"/>
                    </a:lnTo>
                    <a:lnTo>
                      <a:pt x="19" y="255"/>
                    </a:lnTo>
                    <a:lnTo>
                      <a:pt x="19" y="255"/>
                    </a:lnTo>
                    <a:lnTo>
                      <a:pt x="18" y="262"/>
                    </a:lnTo>
                    <a:lnTo>
                      <a:pt x="17" y="269"/>
                    </a:lnTo>
                    <a:lnTo>
                      <a:pt x="17" y="283"/>
                    </a:lnTo>
                    <a:lnTo>
                      <a:pt x="17" y="297"/>
                    </a:lnTo>
                    <a:lnTo>
                      <a:pt x="17" y="311"/>
                    </a:lnTo>
                    <a:lnTo>
                      <a:pt x="17" y="311"/>
                    </a:lnTo>
                    <a:lnTo>
                      <a:pt x="16" y="320"/>
                    </a:lnTo>
                    <a:lnTo>
                      <a:pt x="13" y="329"/>
                    </a:lnTo>
                    <a:lnTo>
                      <a:pt x="8" y="347"/>
                    </a:lnTo>
                    <a:lnTo>
                      <a:pt x="7" y="357"/>
                    </a:lnTo>
                    <a:lnTo>
                      <a:pt x="6" y="366"/>
                    </a:lnTo>
                    <a:lnTo>
                      <a:pt x="7" y="375"/>
                    </a:lnTo>
                    <a:lnTo>
                      <a:pt x="11" y="385"/>
                    </a:lnTo>
                    <a:lnTo>
                      <a:pt x="11" y="385"/>
                    </a:lnTo>
                    <a:lnTo>
                      <a:pt x="15" y="382"/>
                    </a:lnTo>
                    <a:lnTo>
                      <a:pt x="16" y="379"/>
                    </a:lnTo>
                    <a:lnTo>
                      <a:pt x="17" y="376"/>
                    </a:lnTo>
                    <a:lnTo>
                      <a:pt x="17" y="374"/>
                    </a:lnTo>
                    <a:lnTo>
                      <a:pt x="17" y="369"/>
                    </a:lnTo>
                    <a:lnTo>
                      <a:pt x="17" y="364"/>
                    </a:lnTo>
                    <a:lnTo>
                      <a:pt x="17" y="364"/>
                    </a:lnTo>
                    <a:lnTo>
                      <a:pt x="21" y="370"/>
                    </a:lnTo>
                    <a:lnTo>
                      <a:pt x="25" y="374"/>
                    </a:lnTo>
                    <a:lnTo>
                      <a:pt x="33" y="376"/>
                    </a:lnTo>
                    <a:lnTo>
                      <a:pt x="41" y="376"/>
                    </a:lnTo>
                    <a:lnTo>
                      <a:pt x="41" y="376"/>
                    </a:lnTo>
                    <a:close/>
                    <a:moveTo>
                      <a:pt x="278" y="351"/>
                    </a:moveTo>
                    <a:lnTo>
                      <a:pt x="278" y="351"/>
                    </a:lnTo>
                    <a:lnTo>
                      <a:pt x="277" y="347"/>
                    </a:lnTo>
                    <a:lnTo>
                      <a:pt x="275" y="343"/>
                    </a:lnTo>
                    <a:lnTo>
                      <a:pt x="273" y="342"/>
                    </a:lnTo>
                    <a:lnTo>
                      <a:pt x="269" y="342"/>
                    </a:lnTo>
                    <a:lnTo>
                      <a:pt x="269" y="342"/>
                    </a:lnTo>
                    <a:lnTo>
                      <a:pt x="270" y="345"/>
                    </a:lnTo>
                    <a:lnTo>
                      <a:pt x="272" y="348"/>
                    </a:lnTo>
                    <a:lnTo>
                      <a:pt x="273" y="351"/>
                    </a:lnTo>
                    <a:lnTo>
                      <a:pt x="275" y="351"/>
                    </a:lnTo>
                    <a:lnTo>
                      <a:pt x="278" y="351"/>
                    </a:lnTo>
                    <a:lnTo>
                      <a:pt x="278" y="351"/>
                    </a:lnTo>
                    <a:close/>
                    <a:moveTo>
                      <a:pt x="289" y="353"/>
                    </a:moveTo>
                    <a:lnTo>
                      <a:pt x="289" y="353"/>
                    </a:lnTo>
                    <a:lnTo>
                      <a:pt x="290" y="356"/>
                    </a:lnTo>
                    <a:lnTo>
                      <a:pt x="292" y="357"/>
                    </a:lnTo>
                    <a:lnTo>
                      <a:pt x="297" y="358"/>
                    </a:lnTo>
                    <a:lnTo>
                      <a:pt x="302" y="358"/>
                    </a:lnTo>
                    <a:lnTo>
                      <a:pt x="308" y="356"/>
                    </a:lnTo>
                    <a:lnTo>
                      <a:pt x="308" y="356"/>
                    </a:lnTo>
                    <a:lnTo>
                      <a:pt x="307" y="354"/>
                    </a:lnTo>
                    <a:lnTo>
                      <a:pt x="304" y="354"/>
                    </a:lnTo>
                    <a:lnTo>
                      <a:pt x="300" y="354"/>
                    </a:lnTo>
                    <a:lnTo>
                      <a:pt x="294" y="356"/>
                    </a:lnTo>
                    <a:lnTo>
                      <a:pt x="291" y="354"/>
                    </a:lnTo>
                    <a:lnTo>
                      <a:pt x="289" y="353"/>
                    </a:lnTo>
                    <a:lnTo>
                      <a:pt x="289" y="353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992456" y="1425301"/>
                <a:ext cx="1152896" cy="121414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S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>
            <a:xfrm>
              <a:off x="1979778" y="980728"/>
              <a:ext cx="6840694" cy="5688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sp>
        <p:nvSpPr>
          <p:cNvPr id="108" name="Freeform 9"/>
          <p:cNvSpPr>
            <a:spLocks noEditPoints="1"/>
          </p:cNvSpPr>
          <p:nvPr/>
        </p:nvSpPr>
        <p:spPr bwMode="auto">
          <a:xfrm>
            <a:off x="5575301" y="1195388"/>
            <a:ext cx="4841875" cy="5473700"/>
          </a:xfrm>
          <a:custGeom>
            <a:avLst/>
            <a:gdLst>
              <a:gd name="T0" fmla="*/ 2147483646 w 485"/>
              <a:gd name="T1" fmla="*/ 2147483646 h 575"/>
              <a:gd name="T2" fmla="*/ 2147483646 w 485"/>
              <a:gd name="T3" fmla="*/ 2147483646 h 575"/>
              <a:gd name="T4" fmla="*/ 2147483646 w 485"/>
              <a:gd name="T5" fmla="*/ 2147483646 h 575"/>
              <a:gd name="T6" fmla="*/ 2147483646 w 485"/>
              <a:gd name="T7" fmla="*/ 2147483646 h 575"/>
              <a:gd name="T8" fmla="*/ 2147483646 w 485"/>
              <a:gd name="T9" fmla="*/ 2147483646 h 575"/>
              <a:gd name="T10" fmla="*/ 1893233024 w 485"/>
              <a:gd name="T11" fmla="*/ 2147483646 h 575"/>
              <a:gd name="T12" fmla="*/ 2147483646 w 485"/>
              <a:gd name="T13" fmla="*/ 2147483646 h 575"/>
              <a:gd name="T14" fmla="*/ 2147483646 w 485"/>
              <a:gd name="T15" fmla="*/ 2147483646 h 575"/>
              <a:gd name="T16" fmla="*/ 2147483646 w 485"/>
              <a:gd name="T17" fmla="*/ 2147483646 h 575"/>
              <a:gd name="T18" fmla="*/ 2147483646 w 485"/>
              <a:gd name="T19" fmla="*/ 2147483646 h 575"/>
              <a:gd name="T20" fmla="*/ 2147483646 w 485"/>
              <a:gd name="T21" fmla="*/ 2147483646 h 575"/>
              <a:gd name="T22" fmla="*/ 2147483646 w 485"/>
              <a:gd name="T23" fmla="*/ 2147483646 h 575"/>
              <a:gd name="T24" fmla="*/ 2147483646 w 485"/>
              <a:gd name="T25" fmla="*/ 2147483646 h 575"/>
              <a:gd name="T26" fmla="*/ 2147483646 w 485"/>
              <a:gd name="T27" fmla="*/ 2147483646 h 575"/>
              <a:gd name="T28" fmla="*/ 2147483646 w 485"/>
              <a:gd name="T29" fmla="*/ 2147483646 h 575"/>
              <a:gd name="T30" fmla="*/ 2147483646 w 485"/>
              <a:gd name="T31" fmla="*/ 2147483646 h 575"/>
              <a:gd name="T32" fmla="*/ 2147483646 w 485"/>
              <a:gd name="T33" fmla="*/ 2147483646 h 575"/>
              <a:gd name="T34" fmla="*/ 2147483646 w 485"/>
              <a:gd name="T35" fmla="*/ 2147483646 h 575"/>
              <a:gd name="T36" fmla="*/ 2147483646 w 485"/>
              <a:gd name="T37" fmla="*/ 2147483646 h 575"/>
              <a:gd name="T38" fmla="*/ 2147483646 w 485"/>
              <a:gd name="T39" fmla="*/ 2147483646 h 575"/>
              <a:gd name="T40" fmla="*/ 2147483646 w 485"/>
              <a:gd name="T41" fmla="*/ 2147483646 h 575"/>
              <a:gd name="T42" fmla="*/ 2147483646 w 485"/>
              <a:gd name="T43" fmla="*/ 2147483646 h 575"/>
              <a:gd name="T44" fmla="*/ 2147483646 w 485"/>
              <a:gd name="T45" fmla="*/ 2147483646 h 575"/>
              <a:gd name="T46" fmla="*/ 2147483646 w 485"/>
              <a:gd name="T47" fmla="*/ 2147483646 h 575"/>
              <a:gd name="T48" fmla="*/ 2147483646 w 485"/>
              <a:gd name="T49" fmla="*/ 2147483646 h 575"/>
              <a:gd name="T50" fmla="*/ 2147483646 w 485"/>
              <a:gd name="T51" fmla="*/ 2147483646 h 575"/>
              <a:gd name="T52" fmla="*/ 2147483646 w 485"/>
              <a:gd name="T53" fmla="*/ 2147483646 h 575"/>
              <a:gd name="T54" fmla="*/ 2147483646 w 485"/>
              <a:gd name="T55" fmla="*/ 2147483646 h 575"/>
              <a:gd name="T56" fmla="*/ 2147483646 w 485"/>
              <a:gd name="T57" fmla="*/ 2147483646 h 575"/>
              <a:gd name="T58" fmla="*/ 2147483646 w 485"/>
              <a:gd name="T59" fmla="*/ 2147483646 h 575"/>
              <a:gd name="T60" fmla="*/ 2147483646 w 485"/>
              <a:gd name="T61" fmla="*/ 2147483646 h 575"/>
              <a:gd name="T62" fmla="*/ 2147483646 w 485"/>
              <a:gd name="T63" fmla="*/ 2147483646 h 575"/>
              <a:gd name="T64" fmla="*/ 2147483646 w 485"/>
              <a:gd name="T65" fmla="*/ 2147483646 h 575"/>
              <a:gd name="T66" fmla="*/ 2147483646 w 485"/>
              <a:gd name="T67" fmla="*/ 2147483646 h 575"/>
              <a:gd name="T68" fmla="*/ 2147483646 w 485"/>
              <a:gd name="T69" fmla="*/ 2147483646 h 575"/>
              <a:gd name="T70" fmla="*/ 2147483646 w 485"/>
              <a:gd name="T71" fmla="*/ 2147483646 h 575"/>
              <a:gd name="T72" fmla="*/ 2147483646 w 485"/>
              <a:gd name="T73" fmla="*/ 2147483646 h 575"/>
              <a:gd name="T74" fmla="*/ 2147483646 w 485"/>
              <a:gd name="T75" fmla="*/ 2147483646 h 575"/>
              <a:gd name="T76" fmla="*/ 2147483646 w 485"/>
              <a:gd name="T77" fmla="*/ 2147483646 h 575"/>
              <a:gd name="T78" fmla="*/ 2147483646 w 485"/>
              <a:gd name="T79" fmla="*/ 2147483646 h 575"/>
              <a:gd name="T80" fmla="*/ 2147483646 w 485"/>
              <a:gd name="T81" fmla="*/ 2147483646 h 575"/>
              <a:gd name="T82" fmla="*/ 2147483646 w 485"/>
              <a:gd name="T83" fmla="*/ 2147483646 h 575"/>
              <a:gd name="T84" fmla="*/ 2147483646 w 485"/>
              <a:gd name="T85" fmla="*/ 2147483646 h 575"/>
              <a:gd name="T86" fmla="*/ 2147483646 w 485"/>
              <a:gd name="T87" fmla="*/ 2147483646 h 575"/>
              <a:gd name="T88" fmla="*/ 2147483646 w 485"/>
              <a:gd name="T89" fmla="*/ 2147483646 h 575"/>
              <a:gd name="T90" fmla="*/ 2147483646 w 485"/>
              <a:gd name="T91" fmla="*/ 2147483646 h 575"/>
              <a:gd name="T92" fmla="*/ 2147483646 w 485"/>
              <a:gd name="T93" fmla="*/ 2147483646 h 575"/>
              <a:gd name="T94" fmla="*/ 2147483646 w 485"/>
              <a:gd name="T95" fmla="*/ 2147483646 h 575"/>
              <a:gd name="T96" fmla="*/ 2147483646 w 485"/>
              <a:gd name="T97" fmla="*/ 2147483646 h 575"/>
              <a:gd name="T98" fmla="*/ 2147483646 w 485"/>
              <a:gd name="T99" fmla="*/ 2147483646 h 575"/>
              <a:gd name="T100" fmla="*/ 2147483646 w 485"/>
              <a:gd name="T101" fmla="*/ 2147483646 h 575"/>
              <a:gd name="T102" fmla="*/ 2147483646 w 485"/>
              <a:gd name="T103" fmla="*/ 2147483646 h 575"/>
              <a:gd name="T104" fmla="*/ 2147483646 w 485"/>
              <a:gd name="T105" fmla="*/ 2147483646 h 575"/>
              <a:gd name="T106" fmla="*/ 2147483646 w 485"/>
              <a:gd name="T107" fmla="*/ 2147483646 h 575"/>
              <a:gd name="T108" fmla="*/ 2147483646 w 485"/>
              <a:gd name="T109" fmla="*/ 2147483646 h 575"/>
              <a:gd name="T110" fmla="*/ 2147483646 w 485"/>
              <a:gd name="T111" fmla="*/ 0 h 575"/>
              <a:gd name="T112" fmla="*/ 2147483646 w 485"/>
              <a:gd name="T113" fmla="*/ 2147483646 h 575"/>
              <a:gd name="T114" fmla="*/ 1893233024 w 485"/>
              <a:gd name="T115" fmla="*/ 2147483646 h 575"/>
              <a:gd name="T116" fmla="*/ 1693947439 w 485"/>
              <a:gd name="T117" fmla="*/ 2147483646 h 575"/>
              <a:gd name="T118" fmla="*/ 2147483646 w 485"/>
              <a:gd name="T119" fmla="*/ 2147483646 h 57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85"/>
              <a:gd name="T181" fmla="*/ 0 h 575"/>
              <a:gd name="T182" fmla="*/ 485 w 485"/>
              <a:gd name="T183" fmla="*/ 575 h 57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85" h="575">
                <a:moveTo>
                  <a:pt x="41" y="376"/>
                </a:moveTo>
                <a:lnTo>
                  <a:pt x="41" y="376"/>
                </a:lnTo>
                <a:lnTo>
                  <a:pt x="45" y="366"/>
                </a:lnTo>
                <a:lnTo>
                  <a:pt x="47" y="356"/>
                </a:lnTo>
                <a:lnTo>
                  <a:pt x="47" y="345"/>
                </a:lnTo>
                <a:lnTo>
                  <a:pt x="47" y="334"/>
                </a:lnTo>
                <a:lnTo>
                  <a:pt x="46" y="326"/>
                </a:lnTo>
                <a:lnTo>
                  <a:pt x="45" y="318"/>
                </a:lnTo>
                <a:lnTo>
                  <a:pt x="41" y="303"/>
                </a:lnTo>
                <a:lnTo>
                  <a:pt x="41" y="296"/>
                </a:lnTo>
                <a:lnTo>
                  <a:pt x="41" y="289"/>
                </a:lnTo>
                <a:lnTo>
                  <a:pt x="44" y="283"/>
                </a:lnTo>
                <a:lnTo>
                  <a:pt x="47" y="278"/>
                </a:lnTo>
                <a:lnTo>
                  <a:pt x="47" y="302"/>
                </a:lnTo>
                <a:lnTo>
                  <a:pt x="50" y="326"/>
                </a:lnTo>
                <a:lnTo>
                  <a:pt x="52" y="348"/>
                </a:lnTo>
                <a:lnTo>
                  <a:pt x="53" y="368"/>
                </a:lnTo>
                <a:lnTo>
                  <a:pt x="53" y="364"/>
                </a:lnTo>
                <a:lnTo>
                  <a:pt x="55" y="363"/>
                </a:lnTo>
                <a:lnTo>
                  <a:pt x="56" y="363"/>
                </a:lnTo>
                <a:lnTo>
                  <a:pt x="58" y="364"/>
                </a:lnTo>
                <a:lnTo>
                  <a:pt x="58" y="358"/>
                </a:lnTo>
                <a:lnTo>
                  <a:pt x="57" y="353"/>
                </a:lnTo>
                <a:lnTo>
                  <a:pt x="57" y="349"/>
                </a:lnTo>
                <a:lnTo>
                  <a:pt x="58" y="345"/>
                </a:lnTo>
                <a:lnTo>
                  <a:pt x="59" y="348"/>
                </a:lnTo>
                <a:lnTo>
                  <a:pt x="61" y="351"/>
                </a:lnTo>
                <a:lnTo>
                  <a:pt x="62" y="353"/>
                </a:lnTo>
                <a:lnTo>
                  <a:pt x="64" y="354"/>
                </a:lnTo>
                <a:lnTo>
                  <a:pt x="70" y="356"/>
                </a:lnTo>
                <a:lnTo>
                  <a:pt x="79" y="356"/>
                </a:lnTo>
                <a:lnTo>
                  <a:pt x="80" y="352"/>
                </a:lnTo>
                <a:lnTo>
                  <a:pt x="80" y="347"/>
                </a:lnTo>
                <a:lnTo>
                  <a:pt x="80" y="337"/>
                </a:lnTo>
                <a:lnTo>
                  <a:pt x="76" y="330"/>
                </a:lnTo>
                <a:lnTo>
                  <a:pt x="73" y="322"/>
                </a:lnTo>
                <a:lnTo>
                  <a:pt x="62" y="306"/>
                </a:lnTo>
                <a:lnTo>
                  <a:pt x="57" y="297"/>
                </a:lnTo>
                <a:lnTo>
                  <a:pt x="53" y="289"/>
                </a:lnTo>
                <a:lnTo>
                  <a:pt x="50" y="277"/>
                </a:lnTo>
                <a:lnTo>
                  <a:pt x="49" y="265"/>
                </a:lnTo>
                <a:lnTo>
                  <a:pt x="47" y="252"/>
                </a:lnTo>
                <a:lnTo>
                  <a:pt x="49" y="242"/>
                </a:lnTo>
                <a:lnTo>
                  <a:pt x="50" y="229"/>
                </a:lnTo>
                <a:lnTo>
                  <a:pt x="52" y="218"/>
                </a:lnTo>
                <a:lnTo>
                  <a:pt x="55" y="209"/>
                </a:lnTo>
                <a:lnTo>
                  <a:pt x="58" y="199"/>
                </a:lnTo>
                <a:lnTo>
                  <a:pt x="56" y="210"/>
                </a:lnTo>
                <a:lnTo>
                  <a:pt x="53" y="220"/>
                </a:lnTo>
                <a:lnTo>
                  <a:pt x="53" y="231"/>
                </a:lnTo>
                <a:lnTo>
                  <a:pt x="52" y="240"/>
                </a:lnTo>
                <a:lnTo>
                  <a:pt x="55" y="258"/>
                </a:lnTo>
                <a:lnTo>
                  <a:pt x="58" y="277"/>
                </a:lnTo>
                <a:lnTo>
                  <a:pt x="64" y="295"/>
                </a:lnTo>
                <a:lnTo>
                  <a:pt x="72" y="311"/>
                </a:lnTo>
                <a:lnTo>
                  <a:pt x="79" y="325"/>
                </a:lnTo>
                <a:lnTo>
                  <a:pt x="86" y="340"/>
                </a:lnTo>
                <a:lnTo>
                  <a:pt x="85" y="345"/>
                </a:lnTo>
                <a:lnTo>
                  <a:pt x="84" y="352"/>
                </a:lnTo>
                <a:lnTo>
                  <a:pt x="84" y="359"/>
                </a:lnTo>
                <a:lnTo>
                  <a:pt x="81" y="364"/>
                </a:lnTo>
                <a:lnTo>
                  <a:pt x="84" y="364"/>
                </a:lnTo>
                <a:lnTo>
                  <a:pt x="86" y="365"/>
                </a:lnTo>
                <a:lnTo>
                  <a:pt x="87" y="366"/>
                </a:lnTo>
                <a:lnTo>
                  <a:pt x="87" y="369"/>
                </a:lnTo>
                <a:lnTo>
                  <a:pt x="86" y="379"/>
                </a:lnTo>
                <a:lnTo>
                  <a:pt x="91" y="374"/>
                </a:lnTo>
                <a:lnTo>
                  <a:pt x="93" y="368"/>
                </a:lnTo>
                <a:lnTo>
                  <a:pt x="97" y="362"/>
                </a:lnTo>
                <a:lnTo>
                  <a:pt x="101" y="356"/>
                </a:lnTo>
                <a:lnTo>
                  <a:pt x="102" y="363"/>
                </a:lnTo>
                <a:lnTo>
                  <a:pt x="104" y="365"/>
                </a:lnTo>
                <a:lnTo>
                  <a:pt x="107" y="368"/>
                </a:lnTo>
                <a:lnTo>
                  <a:pt x="107" y="363"/>
                </a:lnTo>
                <a:lnTo>
                  <a:pt x="107" y="362"/>
                </a:lnTo>
                <a:lnTo>
                  <a:pt x="108" y="363"/>
                </a:lnTo>
                <a:lnTo>
                  <a:pt x="109" y="365"/>
                </a:lnTo>
                <a:lnTo>
                  <a:pt x="112" y="368"/>
                </a:lnTo>
                <a:lnTo>
                  <a:pt x="112" y="364"/>
                </a:lnTo>
                <a:lnTo>
                  <a:pt x="113" y="362"/>
                </a:lnTo>
                <a:lnTo>
                  <a:pt x="114" y="360"/>
                </a:lnTo>
                <a:lnTo>
                  <a:pt x="115" y="360"/>
                </a:lnTo>
                <a:lnTo>
                  <a:pt x="120" y="362"/>
                </a:lnTo>
                <a:lnTo>
                  <a:pt x="121" y="363"/>
                </a:lnTo>
                <a:lnTo>
                  <a:pt x="123" y="362"/>
                </a:lnTo>
                <a:lnTo>
                  <a:pt x="121" y="366"/>
                </a:lnTo>
                <a:lnTo>
                  <a:pt x="119" y="370"/>
                </a:lnTo>
                <a:lnTo>
                  <a:pt x="113" y="379"/>
                </a:lnTo>
                <a:lnTo>
                  <a:pt x="103" y="383"/>
                </a:lnTo>
                <a:lnTo>
                  <a:pt x="93" y="387"/>
                </a:lnTo>
                <a:lnTo>
                  <a:pt x="82" y="389"/>
                </a:lnTo>
                <a:lnTo>
                  <a:pt x="72" y="388"/>
                </a:lnTo>
                <a:lnTo>
                  <a:pt x="61" y="386"/>
                </a:lnTo>
                <a:lnTo>
                  <a:pt x="50" y="381"/>
                </a:lnTo>
                <a:lnTo>
                  <a:pt x="44" y="387"/>
                </a:lnTo>
                <a:lnTo>
                  <a:pt x="36" y="392"/>
                </a:lnTo>
                <a:lnTo>
                  <a:pt x="28" y="396"/>
                </a:lnTo>
                <a:lnTo>
                  <a:pt x="19" y="398"/>
                </a:lnTo>
                <a:lnTo>
                  <a:pt x="29" y="404"/>
                </a:lnTo>
                <a:lnTo>
                  <a:pt x="40" y="409"/>
                </a:lnTo>
                <a:lnTo>
                  <a:pt x="51" y="414"/>
                </a:lnTo>
                <a:lnTo>
                  <a:pt x="63" y="417"/>
                </a:lnTo>
                <a:lnTo>
                  <a:pt x="87" y="425"/>
                </a:lnTo>
                <a:lnTo>
                  <a:pt x="98" y="430"/>
                </a:lnTo>
                <a:lnTo>
                  <a:pt x="109" y="434"/>
                </a:lnTo>
                <a:lnTo>
                  <a:pt x="107" y="431"/>
                </a:lnTo>
                <a:lnTo>
                  <a:pt x="103" y="427"/>
                </a:lnTo>
                <a:lnTo>
                  <a:pt x="93" y="422"/>
                </a:lnTo>
                <a:lnTo>
                  <a:pt x="84" y="419"/>
                </a:lnTo>
                <a:lnTo>
                  <a:pt x="72" y="415"/>
                </a:lnTo>
                <a:lnTo>
                  <a:pt x="61" y="411"/>
                </a:lnTo>
                <a:lnTo>
                  <a:pt x="51" y="408"/>
                </a:lnTo>
                <a:lnTo>
                  <a:pt x="47" y="405"/>
                </a:lnTo>
                <a:lnTo>
                  <a:pt x="45" y="403"/>
                </a:lnTo>
                <a:lnTo>
                  <a:pt x="42" y="399"/>
                </a:lnTo>
                <a:lnTo>
                  <a:pt x="41" y="396"/>
                </a:lnTo>
                <a:lnTo>
                  <a:pt x="50" y="399"/>
                </a:lnTo>
                <a:lnTo>
                  <a:pt x="57" y="403"/>
                </a:lnTo>
                <a:lnTo>
                  <a:pt x="66" y="404"/>
                </a:lnTo>
                <a:lnTo>
                  <a:pt x="75" y="405"/>
                </a:lnTo>
                <a:lnTo>
                  <a:pt x="95" y="403"/>
                </a:lnTo>
                <a:lnTo>
                  <a:pt x="114" y="400"/>
                </a:lnTo>
                <a:lnTo>
                  <a:pt x="135" y="398"/>
                </a:lnTo>
                <a:lnTo>
                  <a:pt x="144" y="397"/>
                </a:lnTo>
                <a:lnTo>
                  <a:pt x="154" y="397"/>
                </a:lnTo>
                <a:lnTo>
                  <a:pt x="164" y="398"/>
                </a:lnTo>
                <a:lnTo>
                  <a:pt x="173" y="400"/>
                </a:lnTo>
                <a:lnTo>
                  <a:pt x="182" y="404"/>
                </a:lnTo>
                <a:lnTo>
                  <a:pt x="190" y="409"/>
                </a:lnTo>
                <a:lnTo>
                  <a:pt x="183" y="408"/>
                </a:lnTo>
                <a:lnTo>
                  <a:pt x="180" y="405"/>
                </a:lnTo>
                <a:lnTo>
                  <a:pt x="178" y="405"/>
                </a:lnTo>
                <a:lnTo>
                  <a:pt x="177" y="405"/>
                </a:lnTo>
                <a:lnTo>
                  <a:pt x="176" y="409"/>
                </a:lnTo>
                <a:lnTo>
                  <a:pt x="170" y="406"/>
                </a:lnTo>
                <a:lnTo>
                  <a:pt x="164" y="405"/>
                </a:lnTo>
                <a:lnTo>
                  <a:pt x="156" y="404"/>
                </a:lnTo>
                <a:lnTo>
                  <a:pt x="148" y="405"/>
                </a:lnTo>
                <a:lnTo>
                  <a:pt x="132" y="408"/>
                </a:lnTo>
                <a:lnTo>
                  <a:pt x="118" y="409"/>
                </a:lnTo>
                <a:lnTo>
                  <a:pt x="109" y="410"/>
                </a:lnTo>
                <a:lnTo>
                  <a:pt x="104" y="410"/>
                </a:lnTo>
                <a:lnTo>
                  <a:pt x="99" y="413"/>
                </a:lnTo>
                <a:lnTo>
                  <a:pt x="95" y="417"/>
                </a:lnTo>
                <a:lnTo>
                  <a:pt x="103" y="421"/>
                </a:lnTo>
                <a:lnTo>
                  <a:pt x="109" y="425"/>
                </a:lnTo>
                <a:lnTo>
                  <a:pt x="124" y="434"/>
                </a:lnTo>
                <a:lnTo>
                  <a:pt x="138" y="444"/>
                </a:lnTo>
                <a:lnTo>
                  <a:pt x="146" y="448"/>
                </a:lnTo>
                <a:lnTo>
                  <a:pt x="154" y="451"/>
                </a:lnTo>
                <a:lnTo>
                  <a:pt x="164" y="453"/>
                </a:lnTo>
                <a:lnTo>
                  <a:pt x="175" y="454"/>
                </a:lnTo>
                <a:lnTo>
                  <a:pt x="184" y="454"/>
                </a:lnTo>
                <a:lnTo>
                  <a:pt x="189" y="455"/>
                </a:lnTo>
                <a:lnTo>
                  <a:pt x="193" y="457"/>
                </a:lnTo>
                <a:lnTo>
                  <a:pt x="193" y="455"/>
                </a:lnTo>
                <a:lnTo>
                  <a:pt x="192" y="454"/>
                </a:lnTo>
                <a:lnTo>
                  <a:pt x="192" y="453"/>
                </a:lnTo>
                <a:lnTo>
                  <a:pt x="193" y="451"/>
                </a:lnTo>
                <a:lnTo>
                  <a:pt x="210" y="456"/>
                </a:lnTo>
                <a:lnTo>
                  <a:pt x="227" y="460"/>
                </a:lnTo>
                <a:lnTo>
                  <a:pt x="245" y="460"/>
                </a:lnTo>
                <a:lnTo>
                  <a:pt x="262" y="459"/>
                </a:lnTo>
                <a:lnTo>
                  <a:pt x="269" y="457"/>
                </a:lnTo>
                <a:lnTo>
                  <a:pt x="277" y="455"/>
                </a:lnTo>
                <a:lnTo>
                  <a:pt x="284" y="451"/>
                </a:lnTo>
                <a:lnTo>
                  <a:pt x="290" y="448"/>
                </a:lnTo>
                <a:lnTo>
                  <a:pt x="295" y="443"/>
                </a:lnTo>
                <a:lnTo>
                  <a:pt x="298" y="437"/>
                </a:lnTo>
                <a:lnTo>
                  <a:pt x="301" y="431"/>
                </a:lnTo>
                <a:lnTo>
                  <a:pt x="302" y="423"/>
                </a:lnTo>
                <a:lnTo>
                  <a:pt x="303" y="417"/>
                </a:lnTo>
                <a:lnTo>
                  <a:pt x="302" y="411"/>
                </a:lnTo>
                <a:lnTo>
                  <a:pt x="300" y="400"/>
                </a:lnTo>
                <a:lnTo>
                  <a:pt x="295" y="391"/>
                </a:lnTo>
                <a:lnTo>
                  <a:pt x="289" y="382"/>
                </a:lnTo>
                <a:lnTo>
                  <a:pt x="281" y="375"/>
                </a:lnTo>
                <a:lnTo>
                  <a:pt x="273" y="368"/>
                </a:lnTo>
                <a:lnTo>
                  <a:pt x="264" y="363"/>
                </a:lnTo>
                <a:lnTo>
                  <a:pt x="257" y="359"/>
                </a:lnTo>
                <a:lnTo>
                  <a:pt x="251" y="357"/>
                </a:lnTo>
                <a:lnTo>
                  <a:pt x="244" y="356"/>
                </a:lnTo>
                <a:lnTo>
                  <a:pt x="237" y="353"/>
                </a:lnTo>
                <a:lnTo>
                  <a:pt x="234" y="351"/>
                </a:lnTo>
                <a:lnTo>
                  <a:pt x="233" y="348"/>
                </a:lnTo>
                <a:lnTo>
                  <a:pt x="240" y="348"/>
                </a:lnTo>
                <a:lnTo>
                  <a:pt x="246" y="349"/>
                </a:lnTo>
                <a:lnTo>
                  <a:pt x="260" y="354"/>
                </a:lnTo>
                <a:lnTo>
                  <a:pt x="273" y="360"/>
                </a:lnTo>
                <a:lnTo>
                  <a:pt x="285" y="368"/>
                </a:lnTo>
                <a:lnTo>
                  <a:pt x="296" y="374"/>
                </a:lnTo>
                <a:lnTo>
                  <a:pt x="308" y="379"/>
                </a:lnTo>
                <a:lnTo>
                  <a:pt x="314" y="380"/>
                </a:lnTo>
                <a:lnTo>
                  <a:pt x="320" y="380"/>
                </a:lnTo>
                <a:lnTo>
                  <a:pt x="326" y="379"/>
                </a:lnTo>
                <a:lnTo>
                  <a:pt x="334" y="376"/>
                </a:lnTo>
                <a:lnTo>
                  <a:pt x="325" y="376"/>
                </a:lnTo>
                <a:lnTo>
                  <a:pt x="317" y="375"/>
                </a:lnTo>
                <a:lnTo>
                  <a:pt x="309" y="372"/>
                </a:lnTo>
                <a:lnTo>
                  <a:pt x="302" y="368"/>
                </a:lnTo>
                <a:lnTo>
                  <a:pt x="295" y="363"/>
                </a:lnTo>
                <a:lnTo>
                  <a:pt x="290" y="357"/>
                </a:lnTo>
                <a:lnTo>
                  <a:pt x="285" y="352"/>
                </a:lnTo>
                <a:lnTo>
                  <a:pt x="283" y="348"/>
                </a:lnTo>
                <a:lnTo>
                  <a:pt x="280" y="351"/>
                </a:lnTo>
                <a:lnTo>
                  <a:pt x="277" y="352"/>
                </a:lnTo>
                <a:lnTo>
                  <a:pt x="273" y="352"/>
                </a:lnTo>
                <a:lnTo>
                  <a:pt x="268" y="351"/>
                </a:lnTo>
                <a:lnTo>
                  <a:pt x="261" y="348"/>
                </a:lnTo>
                <a:lnTo>
                  <a:pt x="257" y="347"/>
                </a:lnTo>
                <a:lnTo>
                  <a:pt x="255" y="348"/>
                </a:lnTo>
                <a:lnTo>
                  <a:pt x="254" y="346"/>
                </a:lnTo>
                <a:lnTo>
                  <a:pt x="252" y="345"/>
                </a:lnTo>
                <a:lnTo>
                  <a:pt x="247" y="345"/>
                </a:lnTo>
                <a:lnTo>
                  <a:pt x="241" y="343"/>
                </a:lnTo>
                <a:lnTo>
                  <a:pt x="234" y="345"/>
                </a:lnTo>
                <a:lnTo>
                  <a:pt x="217" y="347"/>
                </a:lnTo>
                <a:lnTo>
                  <a:pt x="204" y="348"/>
                </a:lnTo>
                <a:lnTo>
                  <a:pt x="207" y="345"/>
                </a:lnTo>
                <a:lnTo>
                  <a:pt x="211" y="343"/>
                </a:lnTo>
                <a:lnTo>
                  <a:pt x="218" y="340"/>
                </a:lnTo>
                <a:lnTo>
                  <a:pt x="227" y="339"/>
                </a:lnTo>
                <a:lnTo>
                  <a:pt x="237" y="337"/>
                </a:lnTo>
                <a:lnTo>
                  <a:pt x="245" y="337"/>
                </a:lnTo>
                <a:lnTo>
                  <a:pt x="252" y="336"/>
                </a:lnTo>
                <a:lnTo>
                  <a:pt x="257" y="335"/>
                </a:lnTo>
                <a:lnTo>
                  <a:pt x="260" y="332"/>
                </a:lnTo>
                <a:lnTo>
                  <a:pt x="261" y="331"/>
                </a:lnTo>
                <a:lnTo>
                  <a:pt x="262" y="332"/>
                </a:lnTo>
                <a:lnTo>
                  <a:pt x="264" y="334"/>
                </a:lnTo>
                <a:lnTo>
                  <a:pt x="267" y="335"/>
                </a:lnTo>
                <a:lnTo>
                  <a:pt x="269" y="336"/>
                </a:lnTo>
                <a:lnTo>
                  <a:pt x="267" y="334"/>
                </a:lnTo>
                <a:lnTo>
                  <a:pt x="267" y="331"/>
                </a:lnTo>
                <a:lnTo>
                  <a:pt x="269" y="331"/>
                </a:lnTo>
                <a:lnTo>
                  <a:pt x="274" y="331"/>
                </a:lnTo>
                <a:lnTo>
                  <a:pt x="275" y="332"/>
                </a:lnTo>
                <a:lnTo>
                  <a:pt x="277" y="335"/>
                </a:lnTo>
                <a:lnTo>
                  <a:pt x="283" y="336"/>
                </a:lnTo>
                <a:lnTo>
                  <a:pt x="286" y="337"/>
                </a:lnTo>
                <a:lnTo>
                  <a:pt x="289" y="339"/>
                </a:lnTo>
                <a:lnTo>
                  <a:pt x="291" y="341"/>
                </a:lnTo>
                <a:lnTo>
                  <a:pt x="291" y="345"/>
                </a:lnTo>
                <a:lnTo>
                  <a:pt x="292" y="342"/>
                </a:lnTo>
                <a:lnTo>
                  <a:pt x="295" y="342"/>
                </a:lnTo>
                <a:lnTo>
                  <a:pt x="298" y="345"/>
                </a:lnTo>
                <a:lnTo>
                  <a:pt x="303" y="347"/>
                </a:lnTo>
                <a:lnTo>
                  <a:pt x="304" y="347"/>
                </a:lnTo>
                <a:lnTo>
                  <a:pt x="306" y="345"/>
                </a:lnTo>
                <a:lnTo>
                  <a:pt x="300" y="342"/>
                </a:lnTo>
                <a:lnTo>
                  <a:pt x="294" y="339"/>
                </a:lnTo>
                <a:lnTo>
                  <a:pt x="290" y="336"/>
                </a:lnTo>
                <a:lnTo>
                  <a:pt x="291" y="336"/>
                </a:lnTo>
                <a:lnTo>
                  <a:pt x="297" y="337"/>
                </a:lnTo>
                <a:lnTo>
                  <a:pt x="302" y="340"/>
                </a:lnTo>
                <a:lnTo>
                  <a:pt x="307" y="342"/>
                </a:lnTo>
                <a:lnTo>
                  <a:pt x="311" y="345"/>
                </a:lnTo>
                <a:lnTo>
                  <a:pt x="315" y="351"/>
                </a:lnTo>
                <a:lnTo>
                  <a:pt x="319" y="354"/>
                </a:lnTo>
                <a:lnTo>
                  <a:pt x="323" y="356"/>
                </a:lnTo>
                <a:lnTo>
                  <a:pt x="321" y="354"/>
                </a:lnTo>
                <a:lnTo>
                  <a:pt x="319" y="353"/>
                </a:lnTo>
                <a:lnTo>
                  <a:pt x="318" y="352"/>
                </a:lnTo>
                <a:lnTo>
                  <a:pt x="317" y="351"/>
                </a:lnTo>
                <a:lnTo>
                  <a:pt x="321" y="352"/>
                </a:lnTo>
                <a:lnTo>
                  <a:pt x="325" y="354"/>
                </a:lnTo>
                <a:lnTo>
                  <a:pt x="330" y="359"/>
                </a:lnTo>
                <a:lnTo>
                  <a:pt x="335" y="365"/>
                </a:lnTo>
                <a:lnTo>
                  <a:pt x="340" y="368"/>
                </a:lnTo>
                <a:lnTo>
                  <a:pt x="344" y="370"/>
                </a:lnTo>
                <a:lnTo>
                  <a:pt x="343" y="368"/>
                </a:lnTo>
                <a:lnTo>
                  <a:pt x="342" y="365"/>
                </a:lnTo>
                <a:lnTo>
                  <a:pt x="337" y="363"/>
                </a:lnTo>
                <a:lnTo>
                  <a:pt x="332" y="359"/>
                </a:lnTo>
                <a:lnTo>
                  <a:pt x="328" y="356"/>
                </a:lnTo>
                <a:lnTo>
                  <a:pt x="331" y="356"/>
                </a:lnTo>
                <a:lnTo>
                  <a:pt x="335" y="357"/>
                </a:lnTo>
                <a:lnTo>
                  <a:pt x="341" y="360"/>
                </a:lnTo>
                <a:lnTo>
                  <a:pt x="346" y="364"/>
                </a:lnTo>
                <a:lnTo>
                  <a:pt x="348" y="363"/>
                </a:lnTo>
                <a:lnTo>
                  <a:pt x="351" y="362"/>
                </a:lnTo>
                <a:lnTo>
                  <a:pt x="348" y="362"/>
                </a:lnTo>
                <a:lnTo>
                  <a:pt x="346" y="362"/>
                </a:lnTo>
                <a:lnTo>
                  <a:pt x="342" y="359"/>
                </a:lnTo>
                <a:lnTo>
                  <a:pt x="342" y="358"/>
                </a:lnTo>
                <a:lnTo>
                  <a:pt x="342" y="357"/>
                </a:lnTo>
                <a:lnTo>
                  <a:pt x="344" y="356"/>
                </a:lnTo>
                <a:lnTo>
                  <a:pt x="347" y="356"/>
                </a:lnTo>
                <a:lnTo>
                  <a:pt x="348" y="356"/>
                </a:lnTo>
                <a:lnTo>
                  <a:pt x="351" y="359"/>
                </a:lnTo>
                <a:lnTo>
                  <a:pt x="352" y="360"/>
                </a:lnTo>
                <a:lnTo>
                  <a:pt x="354" y="360"/>
                </a:lnTo>
                <a:lnTo>
                  <a:pt x="355" y="359"/>
                </a:lnTo>
                <a:lnTo>
                  <a:pt x="355" y="356"/>
                </a:lnTo>
                <a:lnTo>
                  <a:pt x="355" y="359"/>
                </a:lnTo>
                <a:lnTo>
                  <a:pt x="357" y="363"/>
                </a:lnTo>
                <a:lnTo>
                  <a:pt x="358" y="365"/>
                </a:lnTo>
                <a:lnTo>
                  <a:pt x="361" y="366"/>
                </a:lnTo>
                <a:lnTo>
                  <a:pt x="366" y="369"/>
                </a:lnTo>
                <a:lnTo>
                  <a:pt x="368" y="370"/>
                </a:lnTo>
                <a:lnTo>
                  <a:pt x="366" y="370"/>
                </a:lnTo>
                <a:lnTo>
                  <a:pt x="365" y="372"/>
                </a:lnTo>
                <a:lnTo>
                  <a:pt x="364" y="374"/>
                </a:lnTo>
                <a:lnTo>
                  <a:pt x="360" y="370"/>
                </a:lnTo>
                <a:lnTo>
                  <a:pt x="355" y="368"/>
                </a:lnTo>
                <a:lnTo>
                  <a:pt x="354" y="368"/>
                </a:lnTo>
                <a:lnTo>
                  <a:pt x="353" y="370"/>
                </a:lnTo>
                <a:lnTo>
                  <a:pt x="357" y="370"/>
                </a:lnTo>
                <a:lnTo>
                  <a:pt x="359" y="371"/>
                </a:lnTo>
                <a:lnTo>
                  <a:pt x="360" y="374"/>
                </a:lnTo>
                <a:lnTo>
                  <a:pt x="361" y="376"/>
                </a:lnTo>
                <a:lnTo>
                  <a:pt x="354" y="376"/>
                </a:lnTo>
                <a:lnTo>
                  <a:pt x="348" y="379"/>
                </a:lnTo>
                <a:lnTo>
                  <a:pt x="343" y="381"/>
                </a:lnTo>
                <a:lnTo>
                  <a:pt x="338" y="385"/>
                </a:lnTo>
                <a:lnTo>
                  <a:pt x="354" y="383"/>
                </a:lnTo>
                <a:lnTo>
                  <a:pt x="370" y="382"/>
                </a:lnTo>
                <a:lnTo>
                  <a:pt x="377" y="382"/>
                </a:lnTo>
                <a:lnTo>
                  <a:pt x="385" y="381"/>
                </a:lnTo>
                <a:lnTo>
                  <a:pt x="389" y="379"/>
                </a:lnTo>
                <a:lnTo>
                  <a:pt x="395" y="376"/>
                </a:lnTo>
                <a:lnTo>
                  <a:pt x="393" y="366"/>
                </a:lnTo>
                <a:lnTo>
                  <a:pt x="388" y="357"/>
                </a:lnTo>
                <a:lnTo>
                  <a:pt x="383" y="347"/>
                </a:lnTo>
                <a:lnTo>
                  <a:pt x="377" y="337"/>
                </a:lnTo>
                <a:lnTo>
                  <a:pt x="371" y="328"/>
                </a:lnTo>
                <a:lnTo>
                  <a:pt x="363" y="319"/>
                </a:lnTo>
                <a:lnTo>
                  <a:pt x="354" y="311"/>
                </a:lnTo>
                <a:lnTo>
                  <a:pt x="344" y="302"/>
                </a:lnTo>
                <a:lnTo>
                  <a:pt x="334" y="295"/>
                </a:lnTo>
                <a:lnTo>
                  <a:pt x="323" y="288"/>
                </a:lnTo>
                <a:lnTo>
                  <a:pt x="312" y="282"/>
                </a:lnTo>
                <a:lnTo>
                  <a:pt x="298" y="277"/>
                </a:lnTo>
                <a:lnTo>
                  <a:pt x="286" y="272"/>
                </a:lnTo>
                <a:lnTo>
                  <a:pt x="273" y="268"/>
                </a:lnTo>
                <a:lnTo>
                  <a:pt x="260" y="266"/>
                </a:lnTo>
                <a:lnTo>
                  <a:pt x="246" y="263"/>
                </a:lnTo>
                <a:lnTo>
                  <a:pt x="229" y="263"/>
                </a:lnTo>
                <a:lnTo>
                  <a:pt x="212" y="265"/>
                </a:lnTo>
                <a:lnTo>
                  <a:pt x="195" y="268"/>
                </a:lnTo>
                <a:lnTo>
                  <a:pt x="180" y="273"/>
                </a:lnTo>
                <a:lnTo>
                  <a:pt x="167" y="279"/>
                </a:lnTo>
                <a:lnTo>
                  <a:pt x="161" y="283"/>
                </a:lnTo>
                <a:lnTo>
                  <a:pt x="158" y="288"/>
                </a:lnTo>
                <a:lnTo>
                  <a:pt x="154" y="292"/>
                </a:lnTo>
                <a:lnTo>
                  <a:pt x="152" y="297"/>
                </a:lnTo>
                <a:lnTo>
                  <a:pt x="150" y="302"/>
                </a:lnTo>
                <a:lnTo>
                  <a:pt x="152" y="308"/>
                </a:lnTo>
                <a:lnTo>
                  <a:pt x="144" y="312"/>
                </a:lnTo>
                <a:lnTo>
                  <a:pt x="138" y="317"/>
                </a:lnTo>
                <a:lnTo>
                  <a:pt x="133" y="323"/>
                </a:lnTo>
                <a:lnTo>
                  <a:pt x="129" y="328"/>
                </a:lnTo>
                <a:lnTo>
                  <a:pt x="129" y="324"/>
                </a:lnTo>
                <a:lnTo>
                  <a:pt x="131" y="319"/>
                </a:lnTo>
                <a:lnTo>
                  <a:pt x="137" y="313"/>
                </a:lnTo>
                <a:lnTo>
                  <a:pt x="142" y="308"/>
                </a:lnTo>
                <a:lnTo>
                  <a:pt x="143" y="306"/>
                </a:lnTo>
                <a:lnTo>
                  <a:pt x="143" y="303"/>
                </a:lnTo>
                <a:lnTo>
                  <a:pt x="136" y="308"/>
                </a:lnTo>
                <a:lnTo>
                  <a:pt x="131" y="313"/>
                </a:lnTo>
                <a:lnTo>
                  <a:pt x="125" y="319"/>
                </a:lnTo>
                <a:lnTo>
                  <a:pt x="121" y="320"/>
                </a:lnTo>
                <a:lnTo>
                  <a:pt x="118" y="323"/>
                </a:lnTo>
                <a:lnTo>
                  <a:pt x="115" y="314"/>
                </a:lnTo>
                <a:lnTo>
                  <a:pt x="114" y="307"/>
                </a:lnTo>
                <a:lnTo>
                  <a:pt x="114" y="292"/>
                </a:lnTo>
                <a:lnTo>
                  <a:pt x="116" y="279"/>
                </a:lnTo>
                <a:lnTo>
                  <a:pt x="120" y="266"/>
                </a:lnTo>
                <a:lnTo>
                  <a:pt x="130" y="242"/>
                </a:lnTo>
                <a:lnTo>
                  <a:pt x="133" y="228"/>
                </a:lnTo>
                <a:lnTo>
                  <a:pt x="137" y="216"/>
                </a:lnTo>
                <a:lnTo>
                  <a:pt x="137" y="211"/>
                </a:lnTo>
                <a:lnTo>
                  <a:pt x="138" y="209"/>
                </a:lnTo>
                <a:lnTo>
                  <a:pt x="139" y="208"/>
                </a:lnTo>
                <a:lnTo>
                  <a:pt x="139" y="209"/>
                </a:lnTo>
                <a:lnTo>
                  <a:pt x="139" y="214"/>
                </a:lnTo>
                <a:lnTo>
                  <a:pt x="139" y="226"/>
                </a:lnTo>
                <a:lnTo>
                  <a:pt x="138" y="237"/>
                </a:lnTo>
                <a:lnTo>
                  <a:pt x="135" y="248"/>
                </a:lnTo>
                <a:lnTo>
                  <a:pt x="130" y="257"/>
                </a:lnTo>
                <a:lnTo>
                  <a:pt x="126" y="267"/>
                </a:lnTo>
                <a:lnTo>
                  <a:pt x="124" y="277"/>
                </a:lnTo>
                <a:lnTo>
                  <a:pt x="123" y="286"/>
                </a:lnTo>
                <a:lnTo>
                  <a:pt x="123" y="297"/>
                </a:lnTo>
                <a:lnTo>
                  <a:pt x="126" y="294"/>
                </a:lnTo>
                <a:lnTo>
                  <a:pt x="127" y="289"/>
                </a:lnTo>
                <a:lnTo>
                  <a:pt x="129" y="284"/>
                </a:lnTo>
                <a:lnTo>
                  <a:pt x="129" y="278"/>
                </a:lnTo>
                <a:lnTo>
                  <a:pt x="132" y="277"/>
                </a:lnTo>
                <a:lnTo>
                  <a:pt x="135" y="278"/>
                </a:lnTo>
                <a:lnTo>
                  <a:pt x="136" y="279"/>
                </a:lnTo>
                <a:lnTo>
                  <a:pt x="136" y="282"/>
                </a:lnTo>
                <a:lnTo>
                  <a:pt x="137" y="286"/>
                </a:lnTo>
                <a:lnTo>
                  <a:pt x="138" y="288"/>
                </a:lnTo>
                <a:lnTo>
                  <a:pt x="139" y="289"/>
                </a:lnTo>
                <a:lnTo>
                  <a:pt x="142" y="285"/>
                </a:lnTo>
                <a:lnTo>
                  <a:pt x="142" y="282"/>
                </a:lnTo>
                <a:lnTo>
                  <a:pt x="142" y="273"/>
                </a:lnTo>
                <a:lnTo>
                  <a:pt x="141" y="268"/>
                </a:lnTo>
                <a:lnTo>
                  <a:pt x="143" y="268"/>
                </a:lnTo>
                <a:lnTo>
                  <a:pt x="146" y="272"/>
                </a:lnTo>
                <a:lnTo>
                  <a:pt x="147" y="268"/>
                </a:lnTo>
                <a:lnTo>
                  <a:pt x="146" y="265"/>
                </a:lnTo>
                <a:lnTo>
                  <a:pt x="143" y="260"/>
                </a:lnTo>
                <a:lnTo>
                  <a:pt x="141" y="255"/>
                </a:lnTo>
                <a:lnTo>
                  <a:pt x="141" y="254"/>
                </a:lnTo>
                <a:lnTo>
                  <a:pt x="143" y="252"/>
                </a:lnTo>
                <a:lnTo>
                  <a:pt x="143" y="255"/>
                </a:lnTo>
                <a:lnTo>
                  <a:pt x="144" y="256"/>
                </a:lnTo>
                <a:lnTo>
                  <a:pt x="148" y="258"/>
                </a:lnTo>
                <a:lnTo>
                  <a:pt x="144" y="250"/>
                </a:lnTo>
                <a:lnTo>
                  <a:pt x="143" y="246"/>
                </a:lnTo>
                <a:lnTo>
                  <a:pt x="144" y="244"/>
                </a:lnTo>
                <a:lnTo>
                  <a:pt x="146" y="244"/>
                </a:lnTo>
                <a:lnTo>
                  <a:pt x="148" y="249"/>
                </a:lnTo>
                <a:lnTo>
                  <a:pt x="152" y="252"/>
                </a:lnTo>
                <a:lnTo>
                  <a:pt x="149" y="238"/>
                </a:lnTo>
                <a:lnTo>
                  <a:pt x="148" y="232"/>
                </a:lnTo>
                <a:lnTo>
                  <a:pt x="148" y="227"/>
                </a:lnTo>
                <a:lnTo>
                  <a:pt x="149" y="229"/>
                </a:lnTo>
                <a:lnTo>
                  <a:pt x="150" y="231"/>
                </a:lnTo>
                <a:lnTo>
                  <a:pt x="154" y="233"/>
                </a:lnTo>
                <a:lnTo>
                  <a:pt x="154" y="231"/>
                </a:lnTo>
                <a:lnTo>
                  <a:pt x="154" y="228"/>
                </a:lnTo>
                <a:lnTo>
                  <a:pt x="150" y="225"/>
                </a:lnTo>
                <a:lnTo>
                  <a:pt x="149" y="223"/>
                </a:lnTo>
                <a:lnTo>
                  <a:pt x="148" y="222"/>
                </a:lnTo>
                <a:lnTo>
                  <a:pt x="149" y="221"/>
                </a:lnTo>
                <a:lnTo>
                  <a:pt x="152" y="218"/>
                </a:lnTo>
                <a:lnTo>
                  <a:pt x="152" y="222"/>
                </a:lnTo>
                <a:lnTo>
                  <a:pt x="153" y="225"/>
                </a:lnTo>
                <a:lnTo>
                  <a:pt x="154" y="226"/>
                </a:lnTo>
                <a:lnTo>
                  <a:pt x="156" y="227"/>
                </a:lnTo>
                <a:lnTo>
                  <a:pt x="155" y="220"/>
                </a:lnTo>
                <a:lnTo>
                  <a:pt x="154" y="211"/>
                </a:lnTo>
                <a:lnTo>
                  <a:pt x="155" y="193"/>
                </a:lnTo>
                <a:lnTo>
                  <a:pt x="158" y="174"/>
                </a:lnTo>
                <a:lnTo>
                  <a:pt x="161" y="153"/>
                </a:lnTo>
                <a:lnTo>
                  <a:pt x="166" y="132"/>
                </a:lnTo>
                <a:lnTo>
                  <a:pt x="169" y="113"/>
                </a:lnTo>
                <a:lnTo>
                  <a:pt x="170" y="94"/>
                </a:lnTo>
                <a:lnTo>
                  <a:pt x="170" y="84"/>
                </a:lnTo>
                <a:lnTo>
                  <a:pt x="167" y="75"/>
                </a:lnTo>
                <a:lnTo>
                  <a:pt x="171" y="78"/>
                </a:lnTo>
                <a:lnTo>
                  <a:pt x="172" y="77"/>
                </a:lnTo>
                <a:lnTo>
                  <a:pt x="171" y="73"/>
                </a:lnTo>
                <a:lnTo>
                  <a:pt x="169" y="66"/>
                </a:lnTo>
                <a:lnTo>
                  <a:pt x="169" y="63"/>
                </a:lnTo>
                <a:lnTo>
                  <a:pt x="171" y="62"/>
                </a:lnTo>
                <a:lnTo>
                  <a:pt x="172" y="64"/>
                </a:lnTo>
                <a:lnTo>
                  <a:pt x="175" y="68"/>
                </a:lnTo>
                <a:lnTo>
                  <a:pt x="177" y="69"/>
                </a:lnTo>
                <a:lnTo>
                  <a:pt x="178" y="69"/>
                </a:lnTo>
                <a:lnTo>
                  <a:pt x="180" y="68"/>
                </a:lnTo>
                <a:lnTo>
                  <a:pt x="178" y="63"/>
                </a:lnTo>
                <a:lnTo>
                  <a:pt x="177" y="55"/>
                </a:lnTo>
                <a:lnTo>
                  <a:pt x="177" y="46"/>
                </a:lnTo>
                <a:lnTo>
                  <a:pt x="177" y="43"/>
                </a:lnTo>
                <a:lnTo>
                  <a:pt x="180" y="39"/>
                </a:lnTo>
                <a:lnTo>
                  <a:pt x="181" y="44"/>
                </a:lnTo>
                <a:lnTo>
                  <a:pt x="182" y="46"/>
                </a:lnTo>
                <a:lnTo>
                  <a:pt x="183" y="49"/>
                </a:lnTo>
                <a:lnTo>
                  <a:pt x="186" y="49"/>
                </a:lnTo>
                <a:lnTo>
                  <a:pt x="189" y="51"/>
                </a:lnTo>
                <a:lnTo>
                  <a:pt x="192" y="54"/>
                </a:lnTo>
                <a:lnTo>
                  <a:pt x="193" y="56"/>
                </a:lnTo>
                <a:lnTo>
                  <a:pt x="193" y="50"/>
                </a:lnTo>
                <a:lnTo>
                  <a:pt x="194" y="46"/>
                </a:lnTo>
                <a:lnTo>
                  <a:pt x="197" y="45"/>
                </a:lnTo>
                <a:lnTo>
                  <a:pt x="195" y="52"/>
                </a:lnTo>
                <a:lnTo>
                  <a:pt x="197" y="58"/>
                </a:lnTo>
                <a:lnTo>
                  <a:pt x="198" y="64"/>
                </a:lnTo>
                <a:lnTo>
                  <a:pt x="199" y="66"/>
                </a:lnTo>
                <a:lnTo>
                  <a:pt x="201" y="68"/>
                </a:lnTo>
                <a:lnTo>
                  <a:pt x="201" y="63"/>
                </a:lnTo>
                <a:lnTo>
                  <a:pt x="201" y="57"/>
                </a:lnTo>
                <a:lnTo>
                  <a:pt x="201" y="52"/>
                </a:lnTo>
                <a:lnTo>
                  <a:pt x="203" y="51"/>
                </a:lnTo>
                <a:lnTo>
                  <a:pt x="204" y="51"/>
                </a:lnTo>
                <a:lnTo>
                  <a:pt x="206" y="58"/>
                </a:lnTo>
                <a:lnTo>
                  <a:pt x="209" y="67"/>
                </a:lnTo>
                <a:lnTo>
                  <a:pt x="211" y="74"/>
                </a:lnTo>
                <a:lnTo>
                  <a:pt x="212" y="77"/>
                </a:lnTo>
                <a:lnTo>
                  <a:pt x="216" y="79"/>
                </a:lnTo>
                <a:lnTo>
                  <a:pt x="235" y="79"/>
                </a:lnTo>
                <a:lnTo>
                  <a:pt x="235" y="68"/>
                </a:lnTo>
                <a:lnTo>
                  <a:pt x="240" y="72"/>
                </a:lnTo>
                <a:lnTo>
                  <a:pt x="245" y="74"/>
                </a:lnTo>
                <a:lnTo>
                  <a:pt x="255" y="75"/>
                </a:lnTo>
                <a:lnTo>
                  <a:pt x="246" y="80"/>
                </a:lnTo>
                <a:lnTo>
                  <a:pt x="245" y="81"/>
                </a:lnTo>
                <a:lnTo>
                  <a:pt x="244" y="83"/>
                </a:lnTo>
                <a:lnTo>
                  <a:pt x="245" y="85"/>
                </a:lnTo>
                <a:lnTo>
                  <a:pt x="246" y="87"/>
                </a:lnTo>
                <a:lnTo>
                  <a:pt x="238" y="86"/>
                </a:lnTo>
                <a:lnTo>
                  <a:pt x="232" y="86"/>
                </a:lnTo>
                <a:lnTo>
                  <a:pt x="228" y="86"/>
                </a:lnTo>
                <a:lnTo>
                  <a:pt x="226" y="87"/>
                </a:lnTo>
                <a:lnTo>
                  <a:pt x="223" y="90"/>
                </a:lnTo>
                <a:lnTo>
                  <a:pt x="221" y="92"/>
                </a:lnTo>
                <a:lnTo>
                  <a:pt x="243" y="94"/>
                </a:lnTo>
                <a:lnTo>
                  <a:pt x="263" y="96"/>
                </a:lnTo>
                <a:lnTo>
                  <a:pt x="264" y="91"/>
                </a:lnTo>
                <a:lnTo>
                  <a:pt x="266" y="86"/>
                </a:lnTo>
                <a:lnTo>
                  <a:pt x="264" y="77"/>
                </a:lnTo>
                <a:lnTo>
                  <a:pt x="264" y="68"/>
                </a:lnTo>
                <a:lnTo>
                  <a:pt x="264" y="63"/>
                </a:lnTo>
                <a:lnTo>
                  <a:pt x="266" y="60"/>
                </a:lnTo>
                <a:lnTo>
                  <a:pt x="266" y="55"/>
                </a:lnTo>
                <a:lnTo>
                  <a:pt x="266" y="50"/>
                </a:lnTo>
                <a:lnTo>
                  <a:pt x="266" y="46"/>
                </a:lnTo>
                <a:lnTo>
                  <a:pt x="267" y="45"/>
                </a:lnTo>
                <a:lnTo>
                  <a:pt x="269" y="45"/>
                </a:lnTo>
                <a:lnTo>
                  <a:pt x="269" y="96"/>
                </a:lnTo>
                <a:lnTo>
                  <a:pt x="275" y="96"/>
                </a:lnTo>
                <a:lnTo>
                  <a:pt x="280" y="98"/>
                </a:lnTo>
                <a:lnTo>
                  <a:pt x="283" y="92"/>
                </a:lnTo>
                <a:lnTo>
                  <a:pt x="284" y="85"/>
                </a:lnTo>
                <a:lnTo>
                  <a:pt x="285" y="67"/>
                </a:lnTo>
                <a:lnTo>
                  <a:pt x="285" y="49"/>
                </a:lnTo>
                <a:lnTo>
                  <a:pt x="286" y="41"/>
                </a:lnTo>
                <a:lnTo>
                  <a:pt x="289" y="34"/>
                </a:lnTo>
                <a:lnTo>
                  <a:pt x="290" y="40"/>
                </a:lnTo>
                <a:lnTo>
                  <a:pt x="290" y="47"/>
                </a:lnTo>
                <a:lnTo>
                  <a:pt x="289" y="63"/>
                </a:lnTo>
                <a:lnTo>
                  <a:pt x="287" y="73"/>
                </a:lnTo>
                <a:lnTo>
                  <a:pt x="287" y="80"/>
                </a:lnTo>
                <a:lnTo>
                  <a:pt x="289" y="89"/>
                </a:lnTo>
                <a:lnTo>
                  <a:pt x="291" y="96"/>
                </a:lnTo>
                <a:lnTo>
                  <a:pt x="295" y="94"/>
                </a:lnTo>
                <a:lnTo>
                  <a:pt x="298" y="91"/>
                </a:lnTo>
                <a:lnTo>
                  <a:pt x="300" y="89"/>
                </a:lnTo>
                <a:lnTo>
                  <a:pt x="302" y="85"/>
                </a:lnTo>
                <a:lnTo>
                  <a:pt x="303" y="75"/>
                </a:lnTo>
                <a:lnTo>
                  <a:pt x="303" y="66"/>
                </a:lnTo>
                <a:lnTo>
                  <a:pt x="303" y="45"/>
                </a:lnTo>
                <a:lnTo>
                  <a:pt x="304" y="35"/>
                </a:lnTo>
                <a:lnTo>
                  <a:pt x="306" y="32"/>
                </a:lnTo>
                <a:lnTo>
                  <a:pt x="308" y="28"/>
                </a:lnTo>
                <a:lnTo>
                  <a:pt x="311" y="34"/>
                </a:lnTo>
                <a:lnTo>
                  <a:pt x="311" y="41"/>
                </a:lnTo>
                <a:lnTo>
                  <a:pt x="311" y="49"/>
                </a:lnTo>
                <a:lnTo>
                  <a:pt x="309" y="56"/>
                </a:lnTo>
                <a:lnTo>
                  <a:pt x="308" y="64"/>
                </a:lnTo>
                <a:lnTo>
                  <a:pt x="308" y="72"/>
                </a:lnTo>
                <a:lnTo>
                  <a:pt x="308" y="78"/>
                </a:lnTo>
                <a:lnTo>
                  <a:pt x="311" y="84"/>
                </a:lnTo>
                <a:lnTo>
                  <a:pt x="313" y="81"/>
                </a:lnTo>
                <a:lnTo>
                  <a:pt x="314" y="78"/>
                </a:lnTo>
                <a:lnTo>
                  <a:pt x="317" y="71"/>
                </a:lnTo>
                <a:lnTo>
                  <a:pt x="317" y="62"/>
                </a:lnTo>
                <a:lnTo>
                  <a:pt x="317" y="52"/>
                </a:lnTo>
                <a:lnTo>
                  <a:pt x="315" y="34"/>
                </a:lnTo>
                <a:lnTo>
                  <a:pt x="315" y="26"/>
                </a:lnTo>
                <a:lnTo>
                  <a:pt x="317" y="20"/>
                </a:lnTo>
                <a:lnTo>
                  <a:pt x="320" y="32"/>
                </a:lnTo>
                <a:lnTo>
                  <a:pt x="321" y="45"/>
                </a:lnTo>
                <a:lnTo>
                  <a:pt x="321" y="58"/>
                </a:lnTo>
                <a:lnTo>
                  <a:pt x="319" y="72"/>
                </a:lnTo>
                <a:lnTo>
                  <a:pt x="317" y="86"/>
                </a:lnTo>
                <a:lnTo>
                  <a:pt x="313" y="98"/>
                </a:lnTo>
                <a:lnTo>
                  <a:pt x="309" y="111"/>
                </a:lnTo>
                <a:lnTo>
                  <a:pt x="306" y="120"/>
                </a:lnTo>
                <a:lnTo>
                  <a:pt x="278" y="120"/>
                </a:lnTo>
                <a:lnTo>
                  <a:pt x="274" y="118"/>
                </a:lnTo>
                <a:lnTo>
                  <a:pt x="270" y="114"/>
                </a:lnTo>
                <a:lnTo>
                  <a:pt x="262" y="111"/>
                </a:lnTo>
                <a:lnTo>
                  <a:pt x="252" y="108"/>
                </a:lnTo>
                <a:lnTo>
                  <a:pt x="241" y="106"/>
                </a:lnTo>
                <a:lnTo>
                  <a:pt x="232" y="103"/>
                </a:lnTo>
                <a:lnTo>
                  <a:pt x="222" y="101"/>
                </a:lnTo>
                <a:lnTo>
                  <a:pt x="218" y="98"/>
                </a:lnTo>
                <a:lnTo>
                  <a:pt x="215" y="95"/>
                </a:lnTo>
                <a:lnTo>
                  <a:pt x="212" y="91"/>
                </a:lnTo>
                <a:lnTo>
                  <a:pt x="210" y="87"/>
                </a:lnTo>
                <a:lnTo>
                  <a:pt x="198" y="90"/>
                </a:lnTo>
                <a:lnTo>
                  <a:pt x="184" y="92"/>
                </a:lnTo>
                <a:lnTo>
                  <a:pt x="181" y="102"/>
                </a:lnTo>
                <a:lnTo>
                  <a:pt x="177" y="113"/>
                </a:lnTo>
                <a:lnTo>
                  <a:pt x="173" y="124"/>
                </a:lnTo>
                <a:lnTo>
                  <a:pt x="171" y="135"/>
                </a:lnTo>
                <a:lnTo>
                  <a:pt x="169" y="147"/>
                </a:lnTo>
                <a:lnTo>
                  <a:pt x="169" y="160"/>
                </a:lnTo>
                <a:lnTo>
                  <a:pt x="167" y="174"/>
                </a:lnTo>
                <a:lnTo>
                  <a:pt x="167" y="188"/>
                </a:lnTo>
                <a:lnTo>
                  <a:pt x="169" y="211"/>
                </a:lnTo>
                <a:lnTo>
                  <a:pt x="169" y="232"/>
                </a:lnTo>
                <a:lnTo>
                  <a:pt x="167" y="252"/>
                </a:lnTo>
                <a:lnTo>
                  <a:pt x="165" y="262"/>
                </a:lnTo>
                <a:lnTo>
                  <a:pt x="163" y="272"/>
                </a:lnTo>
                <a:lnTo>
                  <a:pt x="173" y="266"/>
                </a:lnTo>
                <a:lnTo>
                  <a:pt x="186" y="261"/>
                </a:lnTo>
                <a:lnTo>
                  <a:pt x="199" y="257"/>
                </a:lnTo>
                <a:lnTo>
                  <a:pt x="213" y="256"/>
                </a:lnTo>
                <a:lnTo>
                  <a:pt x="229" y="256"/>
                </a:lnTo>
                <a:lnTo>
                  <a:pt x="245" y="256"/>
                </a:lnTo>
                <a:lnTo>
                  <a:pt x="278" y="258"/>
                </a:lnTo>
                <a:lnTo>
                  <a:pt x="285" y="252"/>
                </a:lnTo>
                <a:lnTo>
                  <a:pt x="295" y="249"/>
                </a:lnTo>
                <a:lnTo>
                  <a:pt x="303" y="245"/>
                </a:lnTo>
                <a:lnTo>
                  <a:pt x="313" y="243"/>
                </a:lnTo>
                <a:lnTo>
                  <a:pt x="324" y="242"/>
                </a:lnTo>
                <a:lnTo>
                  <a:pt x="334" y="242"/>
                </a:lnTo>
                <a:lnTo>
                  <a:pt x="343" y="243"/>
                </a:lnTo>
                <a:lnTo>
                  <a:pt x="354" y="244"/>
                </a:lnTo>
                <a:lnTo>
                  <a:pt x="364" y="246"/>
                </a:lnTo>
                <a:lnTo>
                  <a:pt x="374" y="250"/>
                </a:lnTo>
                <a:lnTo>
                  <a:pt x="382" y="254"/>
                </a:lnTo>
                <a:lnTo>
                  <a:pt x="392" y="258"/>
                </a:lnTo>
                <a:lnTo>
                  <a:pt x="399" y="263"/>
                </a:lnTo>
                <a:lnTo>
                  <a:pt x="406" y="268"/>
                </a:lnTo>
                <a:lnTo>
                  <a:pt x="412" y="274"/>
                </a:lnTo>
                <a:lnTo>
                  <a:pt x="417" y="280"/>
                </a:lnTo>
                <a:lnTo>
                  <a:pt x="405" y="272"/>
                </a:lnTo>
                <a:lnTo>
                  <a:pt x="391" y="263"/>
                </a:lnTo>
                <a:lnTo>
                  <a:pt x="374" y="256"/>
                </a:lnTo>
                <a:lnTo>
                  <a:pt x="354" y="252"/>
                </a:lnTo>
                <a:lnTo>
                  <a:pt x="346" y="250"/>
                </a:lnTo>
                <a:lnTo>
                  <a:pt x="336" y="250"/>
                </a:lnTo>
                <a:lnTo>
                  <a:pt x="326" y="250"/>
                </a:lnTo>
                <a:lnTo>
                  <a:pt x="318" y="251"/>
                </a:lnTo>
                <a:lnTo>
                  <a:pt x="309" y="254"/>
                </a:lnTo>
                <a:lnTo>
                  <a:pt x="301" y="256"/>
                </a:lnTo>
                <a:lnTo>
                  <a:pt x="292" y="261"/>
                </a:lnTo>
                <a:lnTo>
                  <a:pt x="285" y="267"/>
                </a:lnTo>
                <a:lnTo>
                  <a:pt x="311" y="273"/>
                </a:lnTo>
                <a:lnTo>
                  <a:pt x="325" y="278"/>
                </a:lnTo>
                <a:lnTo>
                  <a:pt x="325" y="279"/>
                </a:lnTo>
                <a:lnTo>
                  <a:pt x="328" y="282"/>
                </a:lnTo>
                <a:lnTo>
                  <a:pt x="335" y="286"/>
                </a:lnTo>
                <a:lnTo>
                  <a:pt x="344" y="290"/>
                </a:lnTo>
                <a:lnTo>
                  <a:pt x="351" y="295"/>
                </a:lnTo>
                <a:lnTo>
                  <a:pt x="360" y="303"/>
                </a:lnTo>
                <a:lnTo>
                  <a:pt x="370" y="313"/>
                </a:lnTo>
                <a:lnTo>
                  <a:pt x="389" y="334"/>
                </a:lnTo>
                <a:lnTo>
                  <a:pt x="398" y="343"/>
                </a:lnTo>
                <a:lnTo>
                  <a:pt x="408" y="352"/>
                </a:lnTo>
                <a:lnTo>
                  <a:pt x="417" y="360"/>
                </a:lnTo>
                <a:lnTo>
                  <a:pt x="428" y="368"/>
                </a:lnTo>
                <a:lnTo>
                  <a:pt x="423" y="368"/>
                </a:lnTo>
                <a:lnTo>
                  <a:pt x="425" y="369"/>
                </a:lnTo>
                <a:lnTo>
                  <a:pt x="427" y="370"/>
                </a:lnTo>
                <a:lnTo>
                  <a:pt x="428" y="372"/>
                </a:lnTo>
                <a:lnTo>
                  <a:pt x="426" y="374"/>
                </a:lnTo>
                <a:lnTo>
                  <a:pt x="425" y="374"/>
                </a:lnTo>
                <a:lnTo>
                  <a:pt x="421" y="371"/>
                </a:lnTo>
                <a:lnTo>
                  <a:pt x="418" y="370"/>
                </a:lnTo>
                <a:lnTo>
                  <a:pt x="417" y="371"/>
                </a:lnTo>
                <a:lnTo>
                  <a:pt x="417" y="372"/>
                </a:lnTo>
                <a:lnTo>
                  <a:pt x="423" y="376"/>
                </a:lnTo>
                <a:lnTo>
                  <a:pt x="428" y="379"/>
                </a:lnTo>
                <a:lnTo>
                  <a:pt x="434" y="381"/>
                </a:lnTo>
                <a:lnTo>
                  <a:pt x="440" y="385"/>
                </a:lnTo>
                <a:lnTo>
                  <a:pt x="438" y="385"/>
                </a:lnTo>
                <a:lnTo>
                  <a:pt x="435" y="385"/>
                </a:lnTo>
                <a:lnTo>
                  <a:pt x="432" y="383"/>
                </a:lnTo>
                <a:lnTo>
                  <a:pt x="429" y="381"/>
                </a:lnTo>
                <a:lnTo>
                  <a:pt x="429" y="382"/>
                </a:lnTo>
                <a:lnTo>
                  <a:pt x="428" y="385"/>
                </a:lnTo>
                <a:lnTo>
                  <a:pt x="433" y="386"/>
                </a:lnTo>
                <a:lnTo>
                  <a:pt x="439" y="388"/>
                </a:lnTo>
                <a:lnTo>
                  <a:pt x="444" y="389"/>
                </a:lnTo>
                <a:lnTo>
                  <a:pt x="444" y="391"/>
                </a:lnTo>
                <a:lnTo>
                  <a:pt x="443" y="392"/>
                </a:lnTo>
                <a:lnTo>
                  <a:pt x="437" y="389"/>
                </a:lnTo>
                <a:lnTo>
                  <a:pt x="433" y="389"/>
                </a:lnTo>
                <a:lnTo>
                  <a:pt x="432" y="391"/>
                </a:lnTo>
                <a:lnTo>
                  <a:pt x="432" y="392"/>
                </a:lnTo>
                <a:lnTo>
                  <a:pt x="437" y="393"/>
                </a:lnTo>
                <a:lnTo>
                  <a:pt x="440" y="396"/>
                </a:lnTo>
                <a:lnTo>
                  <a:pt x="442" y="397"/>
                </a:lnTo>
                <a:lnTo>
                  <a:pt x="440" y="398"/>
                </a:lnTo>
                <a:lnTo>
                  <a:pt x="437" y="400"/>
                </a:lnTo>
                <a:lnTo>
                  <a:pt x="442" y="399"/>
                </a:lnTo>
                <a:lnTo>
                  <a:pt x="445" y="399"/>
                </a:lnTo>
                <a:lnTo>
                  <a:pt x="451" y="400"/>
                </a:lnTo>
                <a:lnTo>
                  <a:pt x="452" y="400"/>
                </a:lnTo>
                <a:lnTo>
                  <a:pt x="451" y="402"/>
                </a:lnTo>
                <a:lnTo>
                  <a:pt x="450" y="403"/>
                </a:lnTo>
                <a:lnTo>
                  <a:pt x="445" y="404"/>
                </a:lnTo>
                <a:lnTo>
                  <a:pt x="457" y="409"/>
                </a:lnTo>
                <a:lnTo>
                  <a:pt x="471" y="413"/>
                </a:lnTo>
                <a:lnTo>
                  <a:pt x="471" y="414"/>
                </a:lnTo>
                <a:lnTo>
                  <a:pt x="469" y="414"/>
                </a:lnTo>
                <a:lnTo>
                  <a:pt x="465" y="414"/>
                </a:lnTo>
                <a:lnTo>
                  <a:pt x="452" y="410"/>
                </a:lnTo>
                <a:lnTo>
                  <a:pt x="439" y="405"/>
                </a:lnTo>
                <a:lnTo>
                  <a:pt x="434" y="404"/>
                </a:lnTo>
                <a:lnTo>
                  <a:pt x="432" y="404"/>
                </a:lnTo>
                <a:lnTo>
                  <a:pt x="455" y="415"/>
                </a:lnTo>
                <a:lnTo>
                  <a:pt x="466" y="422"/>
                </a:lnTo>
                <a:lnTo>
                  <a:pt x="477" y="430"/>
                </a:lnTo>
                <a:lnTo>
                  <a:pt x="468" y="427"/>
                </a:lnTo>
                <a:lnTo>
                  <a:pt x="462" y="423"/>
                </a:lnTo>
                <a:lnTo>
                  <a:pt x="455" y="420"/>
                </a:lnTo>
                <a:lnTo>
                  <a:pt x="448" y="417"/>
                </a:lnTo>
                <a:lnTo>
                  <a:pt x="450" y="421"/>
                </a:lnTo>
                <a:lnTo>
                  <a:pt x="454" y="423"/>
                </a:lnTo>
                <a:lnTo>
                  <a:pt x="461" y="428"/>
                </a:lnTo>
                <a:lnTo>
                  <a:pt x="468" y="432"/>
                </a:lnTo>
                <a:lnTo>
                  <a:pt x="471" y="434"/>
                </a:lnTo>
                <a:lnTo>
                  <a:pt x="473" y="437"/>
                </a:lnTo>
                <a:lnTo>
                  <a:pt x="471" y="437"/>
                </a:lnTo>
                <a:lnTo>
                  <a:pt x="467" y="436"/>
                </a:lnTo>
                <a:lnTo>
                  <a:pt x="461" y="431"/>
                </a:lnTo>
                <a:lnTo>
                  <a:pt x="455" y="428"/>
                </a:lnTo>
                <a:lnTo>
                  <a:pt x="452" y="427"/>
                </a:lnTo>
                <a:lnTo>
                  <a:pt x="451" y="430"/>
                </a:lnTo>
                <a:lnTo>
                  <a:pt x="468" y="439"/>
                </a:lnTo>
                <a:lnTo>
                  <a:pt x="485" y="451"/>
                </a:lnTo>
                <a:lnTo>
                  <a:pt x="474" y="446"/>
                </a:lnTo>
                <a:lnTo>
                  <a:pt x="466" y="442"/>
                </a:lnTo>
                <a:lnTo>
                  <a:pt x="448" y="432"/>
                </a:lnTo>
                <a:lnTo>
                  <a:pt x="451" y="437"/>
                </a:lnTo>
                <a:lnTo>
                  <a:pt x="456" y="440"/>
                </a:lnTo>
                <a:lnTo>
                  <a:pt x="466" y="448"/>
                </a:lnTo>
                <a:lnTo>
                  <a:pt x="475" y="455"/>
                </a:lnTo>
                <a:lnTo>
                  <a:pt x="478" y="459"/>
                </a:lnTo>
                <a:lnTo>
                  <a:pt x="479" y="462"/>
                </a:lnTo>
                <a:lnTo>
                  <a:pt x="473" y="459"/>
                </a:lnTo>
                <a:lnTo>
                  <a:pt x="467" y="453"/>
                </a:lnTo>
                <a:lnTo>
                  <a:pt x="461" y="449"/>
                </a:lnTo>
                <a:lnTo>
                  <a:pt x="459" y="448"/>
                </a:lnTo>
                <a:lnTo>
                  <a:pt x="456" y="449"/>
                </a:lnTo>
                <a:lnTo>
                  <a:pt x="472" y="461"/>
                </a:lnTo>
                <a:lnTo>
                  <a:pt x="479" y="468"/>
                </a:lnTo>
                <a:lnTo>
                  <a:pt x="475" y="467"/>
                </a:lnTo>
                <a:lnTo>
                  <a:pt x="473" y="466"/>
                </a:lnTo>
                <a:lnTo>
                  <a:pt x="469" y="462"/>
                </a:lnTo>
                <a:lnTo>
                  <a:pt x="465" y="459"/>
                </a:lnTo>
                <a:lnTo>
                  <a:pt x="462" y="457"/>
                </a:lnTo>
                <a:lnTo>
                  <a:pt x="460" y="457"/>
                </a:lnTo>
                <a:lnTo>
                  <a:pt x="467" y="468"/>
                </a:lnTo>
                <a:lnTo>
                  <a:pt x="471" y="472"/>
                </a:lnTo>
                <a:lnTo>
                  <a:pt x="477" y="477"/>
                </a:lnTo>
                <a:lnTo>
                  <a:pt x="474" y="477"/>
                </a:lnTo>
                <a:lnTo>
                  <a:pt x="472" y="477"/>
                </a:lnTo>
                <a:lnTo>
                  <a:pt x="469" y="473"/>
                </a:lnTo>
                <a:lnTo>
                  <a:pt x="467" y="471"/>
                </a:lnTo>
                <a:lnTo>
                  <a:pt x="466" y="472"/>
                </a:lnTo>
                <a:lnTo>
                  <a:pt x="465" y="473"/>
                </a:lnTo>
                <a:lnTo>
                  <a:pt x="473" y="479"/>
                </a:lnTo>
                <a:lnTo>
                  <a:pt x="473" y="482"/>
                </a:lnTo>
                <a:lnTo>
                  <a:pt x="473" y="483"/>
                </a:lnTo>
                <a:lnTo>
                  <a:pt x="473" y="484"/>
                </a:lnTo>
                <a:lnTo>
                  <a:pt x="473" y="487"/>
                </a:lnTo>
                <a:lnTo>
                  <a:pt x="475" y="489"/>
                </a:lnTo>
                <a:lnTo>
                  <a:pt x="479" y="494"/>
                </a:lnTo>
                <a:lnTo>
                  <a:pt x="474" y="491"/>
                </a:lnTo>
                <a:lnTo>
                  <a:pt x="472" y="491"/>
                </a:lnTo>
                <a:lnTo>
                  <a:pt x="471" y="494"/>
                </a:lnTo>
                <a:lnTo>
                  <a:pt x="472" y="497"/>
                </a:lnTo>
                <a:lnTo>
                  <a:pt x="473" y="507"/>
                </a:lnTo>
                <a:lnTo>
                  <a:pt x="473" y="511"/>
                </a:lnTo>
                <a:lnTo>
                  <a:pt x="471" y="513"/>
                </a:lnTo>
                <a:lnTo>
                  <a:pt x="462" y="493"/>
                </a:lnTo>
                <a:lnTo>
                  <a:pt x="454" y="473"/>
                </a:lnTo>
                <a:lnTo>
                  <a:pt x="445" y="454"/>
                </a:lnTo>
                <a:lnTo>
                  <a:pt x="435" y="434"/>
                </a:lnTo>
                <a:lnTo>
                  <a:pt x="431" y="426"/>
                </a:lnTo>
                <a:lnTo>
                  <a:pt x="425" y="419"/>
                </a:lnTo>
                <a:lnTo>
                  <a:pt x="418" y="411"/>
                </a:lnTo>
                <a:lnTo>
                  <a:pt x="411" y="405"/>
                </a:lnTo>
                <a:lnTo>
                  <a:pt x="403" y="399"/>
                </a:lnTo>
                <a:lnTo>
                  <a:pt x="394" y="396"/>
                </a:lnTo>
                <a:lnTo>
                  <a:pt x="383" y="392"/>
                </a:lnTo>
                <a:lnTo>
                  <a:pt x="372" y="389"/>
                </a:lnTo>
                <a:lnTo>
                  <a:pt x="360" y="388"/>
                </a:lnTo>
                <a:lnTo>
                  <a:pt x="348" y="389"/>
                </a:lnTo>
                <a:lnTo>
                  <a:pt x="323" y="389"/>
                </a:lnTo>
                <a:lnTo>
                  <a:pt x="319" y="388"/>
                </a:lnTo>
                <a:lnTo>
                  <a:pt x="314" y="387"/>
                </a:lnTo>
                <a:lnTo>
                  <a:pt x="311" y="387"/>
                </a:lnTo>
                <a:lnTo>
                  <a:pt x="309" y="387"/>
                </a:lnTo>
                <a:lnTo>
                  <a:pt x="307" y="389"/>
                </a:lnTo>
                <a:lnTo>
                  <a:pt x="306" y="392"/>
                </a:lnTo>
                <a:lnTo>
                  <a:pt x="307" y="398"/>
                </a:lnTo>
                <a:lnTo>
                  <a:pt x="309" y="403"/>
                </a:lnTo>
                <a:lnTo>
                  <a:pt x="312" y="406"/>
                </a:lnTo>
                <a:lnTo>
                  <a:pt x="315" y="409"/>
                </a:lnTo>
                <a:lnTo>
                  <a:pt x="324" y="414"/>
                </a:lnTo>
                <a:lnTo>
                  <a:pt x="334" y="417"/>
                </a:lnTo>
                <a:lnTo>
                  <a:pt x="330" y="419"/>
                </a:lnTo>
                <a:lnTo>
                  <a:pt x="329" y="420"/>
                </a:lnTo>
                <a:lnTo>
                  <a:pt x="328" y="421"/>
                </a:lnTo>
                <a:lnTo>
                  <a:pt x="330" y="421"/>
                </a:lnTo>
                <a:lnTo>
                  <a:pt x="332" y="421"/>
                </a:lnTo>
                <a:lnTo>
                  <a:pt x="337" y="419"/>
                </a:lnTo>
                <a:lnTo>
                  <a:pt x="340" y="417"/>
                </a:lnTo>
                <a:lnTo>
                  <a:pt x="341" y="419"/>
                </a:lnTo>
                <a:lnTo>
                  <a:pt x="342" y="420"/>
                </a:lnTo>
                <a:lnTo>
                  <a:pt x="342" y="423"/>
                </a:lnTo>
                <a:lnTo>
                  <a:pt x="341" y="426"/>
                </a:lnTo>
                <a:lnTo>
                  <a:pt x="340" y="426"/>
                </a:lnTo>
                <a:lnTo>
                  <a:pt x="335" y="426"/>
                </a:lnTo>
                <a:lnTo>
                  <a:pt x="330" y="426"/>
                </a:lnTo>
                <a:lnTo>
                  <a:pt x="328" y="427"/>
                </a:lnTo>
                <a:lnTo>
                  <a:pt x="328" y="430"/>
                </a:lnTo>
                <a:lnTo>
                  <a:pt x="334" y="428"/>
                </a:lnTo>
                <a:lnTo>
                  <a:pt x="338" y="430"/>
                </a:lnTo>
                <a:lnTo>
                  <a:pt x="342" y="431"/>
                </a:lnTo>
                <a:lnTo>
                  <a:pt x="344" y="432"/>
                </a:lnTo>
                <a:lnTo>
                  <a:pt x="348" y="436"/>
                </a:lnTo>
                <a:lnTo>
                  <a:pt x="352" y="438"/>
                </a:lnTo>
                <a:lnTo>
                  <a:pt x="355" y="440"/>
                </a:lnTo>
                <a:lnTo>
                  <a:pt x="352" y="439"/>
                </a:lnTo>
                <a:lnTo>
                  <a:pt x="347" y="439"/>
                </a:lnTo>
                <a:lnTo>
                  <a:pt x="337" y="440"/>
                </a:lnTo>
                <a:lnTo>
                  <a:pt x="330" y="442"/>
                </a:lnTo>
                <a:lnTo>
                  <a:pt x="326" y="442"/>
                </a:lnTo>
                <a:lnTo>
                  <a:pt x="325" y="440"/>
                </a:lnTo>
                <a:lnTo>
                  <a:pt x="329" y="440"/>
                </a:lnTo>
                <a:lnTo>
                  <a:pt x="330" y="439"/>
                </a:lnTo>
                <a:lnTo>
                  <a:pt x="330" y="438"/>
                </a:lnTo>
                <a:lnTo>
                  <a:pt x="329" y="437"/>
                </a:lnTo>
                <a:lnTo>
                  <a:pt x="325" y="433"/>
                </a:lnTo>
                <a:lnTo>
                  <a:pt x="323" y="432"/>
                </a:lnTo>
                <a:lnTo>
                  <a:pt x="321" y="437"/>
                </a:lnTo>
                <a:lnTo>
                  <a:pt x="320" y="444"/>
                </a:lnTo>
                <a:lnTo>
                  <a:pt x="319" y="453"/>
                </a:lnTo>
                <a:lnTo>
                  <a:pt x="319" y="462"/>
                </a:lnTo>
                <a:lnTo>
                  <a:pt x="321" y="472"/>
                </a:lnTo>
                <a:lnTo>
                  <a:pt x="324" y="482"/>
                </a:lnTo>
                <a:lnTo>
                  <a:pt x="329" y="490"/>
                </a:lnTo>
                <a:lnTo>
                  <a:pt x="332" y="497"/>
                </a:lnTo>
                <a:lnTo>
                  <a:pt x="344" y="512"/>
                </a:lnTo>
                <a:lnTo>
                  <a:pt x="357" y="525"/>
                </a:lnTo>
                <a:lnTo>
                  <a:pt x="370" y="537"/>
                </a:lnTo>
                <a:lnTo>
                  <a:pt x="383" y="547"/>
                </a:lnTo>
                <a:lnTo>
                  <a:pt x="394" y="557"/>
                </a:lnTo>
                <a:lnTo>
                  <a:pt x="404" y="567"/>
                </a:lnTo>
                <a:lnTo>
                  <a:pt x="403" y="564"/>
                </a:lnTo>
                <a:lnTo>
                  <a:pt x="401" y="564"/>
                </a:lnTo>
                <a:lnTo>
                  <a:pt x="400" y="567"/>
                </a:lnTo>
                <a:lnTo>
                  <a:pt x="401" y="568"/>
                </a:lnTo>
                <a:lnTo>
                  <a:pt x="405" y="569"/>
                </a:lnTo>
                <a:lnTo>
                  <a:pt x="412" y="571"/>
                </a:lnTo>
                <a:lnTo>
                  <a:pt x="417" y="573"/>
                </a:lnTo>
                <a:lnTo>
                  <a:pt x="418" y="574"/>
                </a:lnTo>
                <a:lnTo>
                  <a:pt x="417" y="575"/>
                </a:lnTo>
                <a:lnTo>
                  <a:pt x="412" y="574"/>
                </a:lnTo>
                <a:lnTo>
                  <a:pt x="408" y="573"/>
                </a:lnTo>
                <a:lnTo>
                  <a:pt x="398" y="568"/>
                </a:lnTo>
                <a:lnTo>
                  <a:pt x="395" y="565"/>
                </a:lnTo>
                <a:lnTo>
                  <a:pt x="393" y="562"/>
                </a:lnTo>
                <a:lnTo>
                  <a:pt x="392" y="558"/>
                </a:lnTo>
                <a:lnTo>
                  <a:pt x="392" y="554"/>
                </a:lnTo>
                <a:lnTo>
                  <a:pt x="383" y="553"/>
                </a:lnTo>
                <a:lnTo>
                  <a:pt x="376" y="550"/>
                </a:lnTo>
                <a:lnTo>
                  <a:pt x="369" y="546"/>
                </a:lnTo>
                <a:lnTo>
                  <a:pt x="361" y="541"/>
                </a:lnTo>
                <a:lnTo>
                  <a:pt x="354" y="536"/>
                </a:lnTo>
                <a:lnTo>
                  <a:pt x="348" y="530"/>
                </a:lnTo>
                <a:lnTo>
                  <a:pt x="337" y="516"/>
                </a:lnTo>
                <a:lnTo>
                  <a:pt x="326" y="500"/>
                </a:lnTo>
                <a:lnTo>
                  <a:pt x="317" y="484"/>
                </a:lnTo>
                <a:lnTo>
                  <a:pt x="309" y="466"/>
                </a:lnTo>
                <a:lnTo>
                  <a:pt x="302" y="449"/>
                </a:lnTo>
                <a:lnTo>
                  <a:pt x="280" y="460"/>
                </a:lnTo>
                <a:lnTo>
                  <a:pt x="257" y="470"/>
                </a:lnTo>
                <a:lnTo>
                  <a:pt x="245" y="473"/>
                </a:lnTo>
                <a:lnTo>
                  <a:pt x="233" y="477"/>
                </a:lnTo>
                <a:lnTo>
                  <a:pt x="221" y="478"/>
                </a:lnTo>
                <a:lnTo>
                  <a:pt x="207" y="479"/>
                </a:lnTo>
                <a:lnTo>
                  <a:pt x="190" y="479"/>
                </a:lnTo>
                <a:lnTo>
                  <a:pt x="176" y="477"/>
                </a:lnTo>
                <a:lnTo>
                  <a:pt x="164" y="473"/>
                </a:lnTo>
                <a:lnTo>
                  <a:pt x="153" y="468"/>
                </a:lnTo>
                <a:lnTo>
                  <a:pt x="143" y="462"/>
                </a:lnTo>
                <a:lnTo>
                  <a:pt x="133" y="456"/>
                </a:lnTo>
                <a:lnTo>
                  <a:pt x="112" y="443"/>
                </a:lnTo>
                <a:lnTo>
                  <a:pt x="98" y="437"/>
                </a:lnTo>
                <a:lnTo>
                  <a:pt x="84" y="431"/>
                </a:lnTo>
                <a:lnTo>
                  <a:pt x="52" y="422"/>
                </a:lnTo>
                <a:lnTo>
                  <a:pt x="38" y="417"/>
                </a:lnTo>
                <a:lnTo>
                  <a:pt x="24" y="413"/>
                </a:lnTo>
                <a:lnTo>
                  <a:pt x="12" y="405"/>
                </a:lnTo>
                <a:lnTo>
                  <a:pt x="2" y="398"/>
                </a:lnTo>
                <a:lnTo>
                  <a:pt x="2" y="394"/>
                </a:lnTo>
                <a:lnTo>
                  <a:pt x="1" y="393"/>
                </a:lnTo>
                <a:lnTo>
                  <a:pt x="0" y="392"/>
                </a:lnTo>
                <a:lnTo>
                  <a:pt x="4" y="366"/>
                </a:lnTo>
                <a:lnTo>
                  <a:pt x="6" y="337"/>
                </a:lnTo>
                <a:lnTo>
                  <a:pt x="7" y="307"/>
                </a:lnTo>
                <a:lnTo>
                  <a:pt x="11" y="274"/>
                </a:lnTo>
                <a:lnTo>
                  <a:pt x="15" y="256"/>
                </a:lnTo>
                <a:lnTo>
                  <a:pt x="19" y="238"/>
                </a:lnTo>
                <a:lnTo>
                  <a:pt x="27" y="220"/>
                </a:lnTo>
                <a:lnTo>
                  <a:pt x="35" y="203"/>
                </a:lnTo>
                <a:lnTo>
                  <a:pt x="45" y="185"/>
                </a:lnTo>
                <a:lnTo>
                  <a:pt x="55" y="166"/>
                </a:lnTo>
                <a:lnTo>
                  <a:pt x="75" y="132"/>
                </a:lnTo>
                <a:lnTo>
                  <a:pt x="89" y="113"/>
                </a:lnTo>
                <a:lnTo>
                  <a:pt x="101" y="97"/>
                </a:lnTo>
                <a:lnTo>
                  <a:pt x="112" y="83"/>
                </a:lnTo>
                <a:lnTo>
                  <a:pt x="123" y="68"/>
                </a:lnTo>
                <a:lnTo>
                  <a:pt x="133" y="52"/>
                </a:lnTo>
                <a:lnTo>
                  <a:pt x="141" y="41"/>
                </a:lnTo>
                <a:lnTo>
                  <a:pt x="144" y="37"/>
                </a:lnTo>
                <a:lnTo>
                  <a:pt x="149" y="33"/>
                </a:lnTo>
                <a:lnTo>
                  <a:pt x="165" y="23"/>
                </a:lnTo>
                <a:lnTo>
                  <a:pt x="178" y="13"/>
                </a:lnTo>
                <a:lnTo>
                  <a:pt x="186" y="9"/>
                </a:lnTo>
                <a:lnTo>
                  <a:pt x="190" y="6"/>
                </a:lnTo>
                <a:lnTo>
                  <a:pt x="204" y="1"/>
                </a:lnTo>
                <a:lnTo>
                  <a:pt x="217" y="0"/>
                </a:lnTo>
                <a:lnTo>
                  <a:pt x="230" y="0"/>
                </a:lnTo>
                <a:lnTo>
                  <a:pt x="244" y="1"/>
                </a:lnTo>
                <a:lnTo>
                  <a:pt x="256" y="4"/>
                </a:lnTo>
                <a:lnTo>
                  <a:pt x="269" y="7"/>
                </a:lnTo>
                <a:lnTo>
                  <a:pt x="294" y="15"/>
                </a:lnTo>
                <a:lnTo>
                  <a:pt x="280" y="15"/>
                </a:lnTo>
                <a:lnTo>
                  <a:pt x="267" y="15"/>
                </a:lnTo>
                <a:lnTo>
                  <a:pt x="244" y="11"/>
                </a:lnTo>
                <a:lnTo>
                  <a:pt x="220" y="9"/>
                </a:lnTo>
                <a:lnTo>
                  <a:pt x="207" y="9"/>
                </a:lnTo>
                <a:lnTo>
                  <a:pt x="193" y="9"/>
                </a:lnTo>
                <a:lnTo>
                  <a:pt x="192" y="11"/>
                </a:lnTo>
                <a:lnTo>
                  <a:pt x="189" y="13"/>
                </a:lnTo>
                <a:lnTo>
                  <a:pt x="184" y="17"/>
                </a:lnTo>
                <a:lnTo>
                  <a:pt x="180" y="21"/>
                </a:lnTo>
                <a:lnTo>
                  <a:pt x="177" y="22"/>
                </a:lnTo>
                <a:lnTo>
                  <a:pt x="176" y="26"/>
                </a:lnTo>
                <a:lnTo>
                  <a:pt x="166" y="27"/>
                </a:lnTo>
                <a:lnTo>
                  <a:pt x="158" y="29"/>
                </a:lnTo>
                <a:lnTo>
                  <a:pt x="152" y="34"/>
                </a:lnTo>
                <a:lnTo>
                  <a:pt x="146" y="39"/>
                </a:lnTo>
                <a:lnTo>
                  <a:pt x="141" y="45"/>
                </a:lnTo>
                <a:lnTo>
                  <a:pt x="137" y="52"/>
                </a:lnTo>
                <a:lnTo>
                  <a:pt x="129" y="68"/>
                </a:lnTo>
                <a:lnTo>
                  <a:pt x="107" y="109"/>
                </a:lnTo>
                <a:lnTo>
                  <a:pt x="96" y="130"/>
                </a:lnTo>
                <a:lnTo>
                  <a:pt x="84" y="148"/>
                </a:lnTo>
                <a:lnTo>
                  <a:pt x="64" y="177"/>
                </a:lnTo>
                <a:lnTo>
                  <a:pt x="45" y="203"/>
                </a:lnTo>
                <a:lnTo>
                  <a:pt x="38" y="216"/>
                </a:lnTo>
                <a:lnTo>
                  <a:pt x="30" y="229"/>
                </a:lnTo>
                <a:lnTo>
                  <a:pt x="24" y="242"/>
                </a:lnTo>
                <a:lnTo>
                  <a:pt x="19" y="255"/>
                </a:lnTo>
                <a:lnTo>
                  <a:pt x="18" y="262"/>
                </a:lnTo>
                <a:lnTo>
                  <a:pt x="17" y="269"/>
                </a:lnTo>
                <a:lnTo>
                  <a:pt x="17" y="283"/>
                </a:lnTo>
                <a:lnTo>
                  <a:pt x="17" y="297"/>
                </a:lnTo>
                <a:lnTo>
                  <a:pt x="17" y="311"/>
                </a:lnTo>
                <a:lnTo>
                  <a:pt x="16" y="320"/>
                </a:lnTo>
                <a:lnTo>
                  <a:pt x="13" y="329"/>
                </a:lnTo>
                <a:lnTo>
                  <a:pt x="8" y="347"/>
                </a:lnTo>
                <a:lnTo>
                  <a:pt x="7" y="357"/>
                </a:lnTo>
                <a:lnTo>
                  <a:pt x="6" y="366"/>
                </a:lnTo>
                <a:lnTo>
                  <a:pt x="7" y="375"/>
                </a:lnTo>
                <a:lnTo>
                  <a:pt x="11" y="385"/>
                </a:lnTo>
                <a:lnTo>
                  <a:pt x="15" y="382"/>
                </a:lnTo>
                <a:lnTo>
                  <a:pt x="16" y="379"/>
                </a:lnTo>
                <a:lnTo>
                  <a:pt x="17" y="376"/>
                </a:lnTo>
                <a:lnTo>
                  <a:pt x="17" y="374"/>
                </a:lnTo>
                <a:lnTo>
                  <a:pt x="17" y="369"/>
                </a:lnTo>
                <a:lnTo>
                  <a:pt x="17" y="364"/>
                </a:lnTo>
                <a:lnTo>
                  <a:pt x="21" y="370"/>
                </a:lnTo>
                <a:lnTo>
                  <a:pt x="25" y="374"/>
                </a:lnTo>
                <a:lnTo>
                  <a:pt x="33" y="376"/>
                </a:lnTo>
                <a:lnTo>
                  <a:pt x="41" y="376"/>
                </a:lnTo>
                <a:close/>
                <a:moveTo>
                  <a:pt x="278" y="351"/>
                </a:moveTo>
                <a:lnTo>
                  <a:pt x="278" y="351"/>
                </a:lnTo>
                <a:lnTo>
                  <a:pt x="277" y="347"/>
                </a:lnTo>
                <a:lnTo>
                  <a:pt x="275" y="343"/>
                </a:lnTo>
                <a:lnTo>
                  <a:pt x="273" y="342"/>
                </a:lnTo>
                <a:lnTo>
                  <a:pt x="269" y="342"/>
                </a:lnTo>
                <a:lnTo>
                  <a:pt x="270" y="345"/>
                </a:lnTo>
                <a:lnTo>
                  <a:pt x="272" y="348"/>
                </a:lnTo>
                <a:lnTo>
                  <a:pt x="273" y="351"/>
                </a:lnTo>
                <a:lnTo>
                  <a:pt x="275" y="351"/>
                </a:lnTo>
                <a:lnTo>
                  <a:pt x="278" y="351"/>
                </a:lnTo>
                <a:close/>
                <a:moveTo>
                  <a:pt x="289" y="353"/>
                </a:moveTo>
                <a:lnTo>
                  <a:pt x="289" y="353"/>
                </a:lnTo>
                <a:lnTo>
                  <a:pt x="290" y="356"/>
                </a:lnTo>
                <a:lnTo>
                  <a:pt x="292" y="357"/>
                </a:lnTo>
                <a:lnTo>
                  <a:pt x="297" y="358"/>
                </a:lnTo>
                <a:lnTo>
                  <a:pt x="302" y="358"/>
                </a:lnTo>
                <a:lnTo>
                  <a:pt x="308" y="356"/>
                </a:lnTo>
                <a:lnTo>
                  <a:pt x="307" y="354"/>
                </a:lnTo>
                <a:lnTo>
                  <a:pt x="304" y="354"/>
                </a:lnTo>
                <a:lnTo>
                  <a:pt x="300" y="354"/>
                </a:lnTo>
                <a:lnTo>
                  <a:pt x="294" y="356"/>
                </a:lnTo>
                <a:lnTo>
                  <a:pt x="291" y="354"/>
                </a:lnTo>
                <a:lnTo>
                  <a:pt x="289" y="353"/>
                </a:lnTo>
                <a:close/>
              </a:path>
            </a:pathLst>
          </a:custGeom>
          <a:solidFill>
            <a:srgbClr val="F2DCDB">
              <a:alpha val="30196"/>
            </a:srgbClr>
          </a:solidFill>
          <a:ln w="9525">
            <a:solidFill>
              <a:srgbClr val="F2DCDB">
                <a:alpha val="50195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07" name="TextBox 106"/>
          <p:cNvSpPr txBox="1"/>
          <p:nvPr/>
        </p:nvSpPr>
        <p:spPr>
          <a:xfrm>
            <a:off x="4008438" y="1412875"/>
            <a:ext cx="597535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200" dirty="0">
                <a:latin typeface="+mn-lt"/>
                <a:cs typeface="+mn-cs"/>
              </a:rPr>
              <a:t>Some of the examples of organizational strengths are as follows:</a:t>
            </a:r>
          </a:p>
          <a:p>
            <a:pPr>
              <a:defRPr/>
            </a:pPr>
            <a:endParaRPr lang="en-IN" sz="2200" dirty="0">
              <a:latin typeface="+mn-lt"/>
              <a:cs typeface="+mn-cs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Abundant financial resources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Established brand name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Economies of scale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Lower production costs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Superior management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Excellent marketing skills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Good supply chain distribution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Great Employee commitment</a:t>
            </a:r>
          </a:p>
          <a:p>
            <a:pPr>
              <a:defRPr/>
            </a:pPr>
            <a:endParaRPr lang="en-IN" sz="2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10313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10315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Weaknesses </a:t>
              </a:r>
            </a:p>
          </p:txBody>
        </p:sp>
      </p:grpSp>
      <p:grpSp>
        <p:nvGrpSpPr>
          <p:cNvPr id="10243" name="Group 9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10310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378200" y="908051"/>
            <a:ext cx="1638300" cy="1114425"/>
            <a:chOff x="1556920" y="1052736"/>
            <a:chExt cx="1358896" cy="1183262"/>
          </a:xfrm>
        </p:grpSpPr>
        <p:grpSp>
          <p:nvGrpSpPr>
            <p:cNvPr id="10306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35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7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9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0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1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2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3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4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5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6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7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9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0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1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3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4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0245" name="Group 36"/>
          <p:cNvGrpSpPr>
            <a:grpSpLocks/>
          </p:cNvGrpSpPr>
          <p:nvPr/>
        </p:nvGrpSpPr>
        <p:grpSpPr bwMode="auto">
          <a:xfrm>
            <a:off x="1631951" y="2081214"/>
            <a:ext cx="1687513" cy="1112837"/>
            <a:chOff x="107504" y="2298275"/>
            <a:chExt cx="1400229" cy="1183262"/>
          </a:xfrm>
        </p:grpSpPr>
        <p:grpSp>
          <p:nvGrpSpPr>
            <p:cNvPr id="10302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189"/>
                <a:ext cx="1151820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0246" name="Group 46"/>
          <p:cNvGrpSpPr>
            <a:grpSpLocks/>
          </p:cNvGrpSpPr>
          <p:nvPr/>
        </p:nvGrpSpPr>
        <p:grpSpPr bwMode="auto">
          <a:xfrm>
            <a:off x="3328988" y="2081214"/>
            <a:ext cx="1687512" cy="1112837"/>
            <a:chOff x="1515587" y="2298275"/>
            <a:chExt cx="1400229" cy="1183262"/>
          </a:xfrm>
        </p:grpSpPr>
        <p:grpSp>
          <p:nvGrpSpPr>
            <p:cNvPr id="10298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189"/>
                <a:ext cx="1151821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6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7" name="Group 61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63" name="Ellipse 66"/>
            <p:cNvSpPr/>
            <p:nvPr/>
          </p:nvSpPr>
          <p:spPr>
            <a:xfrm>
              <a:off x="3065459" y="1412776"/>
              <a:ext cx="2082605" cy="1740393"/>
            </a:xfrm>
            <a:prstGeom prst="roundRect">
              <a:avLst>
                <a:gd name="adj" fmla="val 730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64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8" name="Group 65"/>
          <p:cNvGrpSpPr>
            <a:grpSpLocks/>
          </p:cNvGrpSpPr>
          <p:nvPr/>
        </p:nvGrpSpPr>
        <p:grpSpPr bwMode="auto">
          <a:xfrm>
            <a:off x="1631951" y="2081214"/>
            <a:ext cx="1687513" cy="1112837"/>
            <a:chOff x="107504" y="2298275"/>
            <a:chExt cx="1400229" cy="1183262"/>
          </a:xfrm>
        </p:grpSpPr>
        <p:grpSp>
          <p:nvGrpSpPr>
            <p:cNvPr id="10291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74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5" name="TextBox 31"/>
              <p:cNvSpPr txBox="1"/>
              <p:nvPr/>
            </p:nvSpPr>
            <p:spPr>
              <a:xfrm>
                <a:off x="2992456" y="1425189"/>
                <a:ext cx="1151820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47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69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48" name="Group 75"/>
          <p:cNvGrpSpPr>
            <a:grpSpLocks/>
          </p:cNvGrpSpPr>
          <p:nvPr/>
        </p:nvGrpSpPr>
        <p:grpSpPr bwMode="auto">
          <a:xfrm>
            <a:off x="3328988" y="2081214"/>
            <a:ext cx="1687512" cy="1112837"/>
            <a:chOff x="1515587" y="2298275"/>
            <a:chExt cx="1400229" cy="1183262"/>
          </a:xfrm>
        </p:grpSpPr>
        <p:grpSp>
          <p:nvGrpSpPr>
            <p:cNvPr id="10287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81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992456" y="1425189"/>
                <a:ext cx="1151821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4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79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80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55" name="Group 73"/>
          <p:cNvGrpSpPr>
            <a:grpSpLocks/>
          </p:cNvGrpSpPr>
          <p:nvPr/>
        </p:nvGrpSpPr>
        <p:grpSpPr bwMode="auto">
          <a:xfrm>
            <a:off x="2659063" y="3814764"/>
            <a:ext cx="1206500" cy="3043237"/>
            <a:chOff x="4958003" y="2040260"/>
            <a:chExt cx="1419906" cy="3630823"/>
          </a:xfrm>
        </p:grpSpPr>
        <p:grpSp>
          <p:nvGrpSpPr>
            <p:cNvPr id="56" name="Group 62"/>
            <p:cNvGrpSpPr/>
            <p:nvPr/>
          </p:nvGrpSpPr>
          <p:grpSpPr>
            <a:xfrm>
              <a:off x="5012363" y="2040260"/>
              <a:ext cx="1365546" cy="3630823"/>
              <a:chOff x="5163666" y="2003471"/>
              <a:chExt cx="1365546" cy="3630823"/>
            </a:xfrm>
            <a:solidFill>
              <a:schemeClr val="tx1"/>
            </a:solidFill>
          </p:grpSpPr>
          <p:sp>
            <p:nvSpPr>
              <p:cNvPr id="122" name="Oval 121"/>
              <p:cNvSpPr/>
              <p:nvPr/>
            </p:nvSpPr>
            <p:spPr>
              <a:xfrm>
                <a:off x="5546384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>
                <a:off x="5433802" y="2920421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>
                <a:off x="5505264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5903175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 rot="11700000">
                <a:off x="6251261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 rot="9900000" flipH="1">
                <a:off x="5163666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7" name="Group 66"/>
            <p:cNvGrpSpPr/>
            <p:nvPr/>
          </p:nvGrpSpPr>
          <p:grpSpPr>
            <a:xfrm>
              <a:off x="4958003" y="2040260"/>
              <a:ext cx="1365546" cy="3630823"/>
              <a:chOff x="5163666" y="2003471"/>
              <a:chExt cx="1365546" cy="3630823"/>
            </a:xfrm>
            <a:gradFill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6200000" scaled="0"/>
            </a:gradFill>
          </p:grpSpPr>
          <p:sp>
            <p:nvSpPr>
              <p:cNvPr id="116" name="Oval 115"/>
              <p:cNvSpPr/>
              <p:nvPr/>
            </p:nvSpPr>
            <p:spPr>
              <a:xfrm>
                <a:off x="5546384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5433802" y="2920421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>
                <a:off x="5505264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>
                <a:off x="5903175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 rot="11700000">
                <a:off x="6251261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" name="Rounded Rectangle 120"/>
              <p:cNvSpPr/>
              <p:nvPr/>
            </p:nvSpPr>
            <p:spPr>
              <a:xfrm rot="9900000" flipH="1">
                <a:off x="5163666" y="2003471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58" name="Group 45"/>
          <p:cNvGrpSpPr>
            <a:grpSpLocks/>
          </p:cNvGrpSpPr>
          <p:nvPr/>
        </p:nvGrpSpPr>
        <p:grpSpPr bwMode="auto">
          <a:xfrm>
            <a:off x="2501901" y="3997326"/>
            <a:ext cx="1414463" cy="2843213"/>
            <a:chOff x="5783062" y="2813263"/>
            <a:chExt cx="1667933" cy="3394011"/>
          </a:xfrm>
        </p:grpSpPr>
        <p:grpSp>
          <p:nvGrpSpPr>
            <p:cNvPr id="59" name="Group 62"/>
            <p:cNvGrpSpPr/>
            <p:nvPr/>
          </p:nvGrpSpPr>
          <p:grpSpPr bwMode="auto">
            <a:xfrm>
              <a:off x="5783062" y="2813263"/>
              <a:ext cx="1667933" cy="3394011"/>
              <a:chOff x="4944111" y="2241570"/>
              <a:chExt cx="1666870" cy="3392724"/>
            </a:xfrm>
            <a:solidFill>
              <a:schemeClr val="tx1"/>
            </a:solidFill>
          </p:grpSpPr>
          <p:sp>
            <p:nvSpPr>
              <p:cNvPr id="108" name="Oval 107"/>
              <p:cNvSpPr/>
              <p:nvPr/>
            </p:nvSpPr>
            <p:spPr>
              <a:xfrm>
                <a:off x="5546384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5433802" y="2920421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5505264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5903175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 rot="20280000">
                <a:off x="6333030" y="2719503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 rot="1740000" flipH="1">
                <a:off x="4944111" y="2704915"/>
                <a:ext cx="277951" cy="12057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278" name="Group 119"/>
            <p:cNvGrpSpPr>
              <a:grpSpLocks/>
            </p:cNvGrpSpPr>
            <p:nvPr/>
          </p:nvGrpSpPr>
          <p:grpSpPr bwMode="auto">
            <a:xfrm>
              <a:off x="5827204" y="2813263"/>
              <a:ext cx="1597079" cy="3394011"/>
              <a:chOff x="5827204" y="2813263"/>
              <a:chExt cx="1597079" cy="3394011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6331552" y="2813263"/>
                <a:ext cx="591545" cy="631048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3" name="Rounded Rectangle 102"/>
              <p:cNvSpPr/>
              <p:nvPr/>
            </p:nvSpPr>
            <p:spPr bwMode="auto">
              <a:xfrm>
                <a:off x="6219233" y="3491686"/>
                <a:ext cx="816183" cy="1415593"/>
              </a:xfrm>
              <a:prstGeom prst="roundRect">
                <a:avLst>
                  <a:gd name="adj" fmla="val 29794"/>
                </a:avLst>
              </a:prstGeom>
              <a:gradFill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4" name="Rounded Rectangle 103"/>
              <p:cNvSpPr/>
              <p:nvPr/>
            </p:nvSpPr>
            <p:spPr bwMode="auto">
              <a:xfrm>
                <a:off x="6290369" y="4632498"/>
                <a:ext cx="299517" cy="15747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5" name="Rounded Rectangle 104"/>
              <p:cNvSpPr/>
              <p:nvPr/>
            </p:nvSpPr>
            <p:spPr bwMode="auto">
              <a:xfrm>
                <a:off x="6689100" y="4632498"/>
                <a:ext cx="297645" cy="15747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6" name="Rounded Rectangle 105"/>
              <p:cNvSpPr/>
              <p:nvPr/>
            </p:nvSpPr>
            <p:spPr bwMode="auto">
              <a:xfrm rot="20400000">
                <a:off x="7145862" y="3368509"/>
                <a:ext cx="278925" cy="120524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7" name="Rounded Rectangle 106"/>
              <p:cNvSpPr/>
              <p:nvPr/>
            </p:nvSpPr>
            <p:spPr bwMode="auto">
              <a:xfrm rot="12480000" flipH="1">
                <a:off x="5827989" y="3279442"/>
                <a:ext cx="278925" cy="12071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1524001" y="3213101"/>
            <a:ext cx="3635375" cy="904875"/>
            <a:chOff x="1115616" y="1340768"/>
            <a:chExt cx="3960440" cy="1080000"/>
          </a:xfrm>
        </p:grpSpPr>
        <p:sp>
          <p:nvSpPr>
            <p:cNvPr id="93" name="Rectangle 92"/>
            <p:cNvSpPr/>
            <p:nvPr/>
          </p:nvSpPr>
          <p:spPr>
            <a:xfrm>
              <a:off x="1547664" y="1844824"/>
              <a:ext cx="3024336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4499992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4932040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4652392" y="1340768"/>
              <a:ext cx="288000" cy="10800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1115616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1547664" y="1556792"/>
              <a:ext cx="144016" cy="64807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1268016" y="1340768"/>
              <a:ext cx="288000" cy="10800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grpSp>
        <p:nvGrpSpPr>
          <p:cNvPr id="62" name="Group 127"/>
          <p:cNvGrpSpPr>
            <a:grpSpLocks/>
          </p:cNvGrpSpPr>
          <p:nvPr/>
        </p:nvGrpSpPr>
        <p:grpSpPr bwMode="auto">
          <a:xfrm>
            <a:off x="5232401" y="1052514"/>
            <a:ext cx="5256213" cy="5616575"/>
            <a:chOff x="3707904" y="1052736"/>
            <a:chExt cx="5256584" cy="5616624"/>
          </a:xfrm>
        </p:grpSpPr>
        <p:sp>
          <p:nvSpPr>
            <p:cNvPr id="129" name="Ellipse 66"/>
            <p:cNvSpPr/>
            <p:nvPr/>
          </p:nvSpPr>
          <p:spPr>
            <a:xfrm>
              <a:off x="3707904" y="1052736"/>
              <a:ext cx="5256584" cy="5616624"/>
            </a:xfrm>
            <a:prstGeom prst="roundRect">
              <a:avLst>
                <a:gd name="adj" fmla="val 2545"/>
              </a:avLst>
            </a:prstGeom>
            <a:solidFill>
              <a:schemeClr val="accent3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923819" y="1292450"/>
              <a:ext cx="4824754" cy="34782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2200" dirty="0">
                  <a:latin typeface="+mn-lt"/>
                  <a:cs typeface="+mn-cs"/>
                </a:rPr>
                <a:t>Weaknesses are:</a:t>
              </a:r>
            </a:p>
            <a:p>
              <a:pPr>
                <a:defRPr/>
              </a:pPr>
              <a:endParaRPr lang="en-IN" sz="2200" dirty="0">
                <a:latin typeface="+mn-lt"/>
                <a:cs typeface="+mn-cs"/>
              </a:endParaRP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Characteristics that place the organization at a disadvantage relative to others.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Detract the organization from its ability to attain the core goal and influence its growth.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Factors which do not meet the standards set in the organization.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96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028E-6 L 0.00191 0.25925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30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9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11313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7" name="TextBox 12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74825" y="2435226"/>
            <a:ext cx="1638300" cy="1323975"/>
            <a:chOff x="1556920" y="1052736"/>
            <a:chExt cx="1358896" cy="1183262"/>
          </a:xfrm>
        </p:grpSpPr>
        <p:grpSp>
          <p:nvGrpSpPr>
            <p:cNvPr id="11309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79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1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2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3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4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4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5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6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7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8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268" name="Group 36"/>
          <p:cNvGrpSpPr>
            <a:grpSpLocks/>
          </p:cNvGrpSpPr>
          <p:nvPr/>
        </p:nvGrpSpPr>
        <p:grpSpPr bwMode="auto">
          <a:xfrm>
            <a:off x="1703388" y="3890964"/>
            <a:ext cx="1687512" cy="1323975"/>
            <a:chOff x="107504" y="2298275"/>
            <a:chExt cx="1400229" cy="1183262"/>
          </a:xfrm>
        </p:grpSpPr>
        <p:grpSp>
          <p:nvGrpSpPr>
            <p:cNvPr id="11305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9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6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4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269" name="Group 46"/>
          <p:cNvGrpSpPr>
            <a:grpSpLocks/>
          </p:cNvGrpSpPr>
          <p:nvPr/>
        </p:nvGrpSpPr>
        <p:grpSpPr bwMode="auto">
          <a:xfrm>
            <a:off x="1703388" y="5345114"/>
            <a:ext cx="1687512" cy="1323975"/>
            <a:chOff x="1515587" y="2298275"/>
            <a:chExt cx="1400229" cy="1183262"/>
          </a:xfrm>
        </p:grpSpPr>
        <p:grpSp>
          <p:nvGrpSpPr>
            <p:cNvPr id="11301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10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0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270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11294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11296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Weaknesses </a:t>
              </a:r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11" name="Ellipse 66"/>
            <p:cNvSpPr/>
            <p:nvPr/>
          </p:nvSpPr>
          <p:spPr>
            <a:xfrm>
              <a:off x="3065459" y="1412776"/>
              <a:ext cx="2082605" cy="1740393"/>
            </a:xfrm>
            <a:prstGeom prst="roundRect">
              <a:avLst>
                <a:gd name="adj" fmla="val 730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8" name="Group 36"/>
          <p:cNvGrpSpPr>
            <a:grpSpLocks/>
          </p:cNvGrpSpPr>
          <p:nvPr/>
        </p:nvGrpSpPr>
        <p:grpSpPr bwMode="auto">
          <a:xfrm>
            <a:off x="1703388" y="3890964"/>
            <a:ext cx="1687512" cy="1323975"/>
            <a:chOff x="107504" y="2298275"/>
            <a:chExt cx="1400229" cy="1183262"/>
          </a:xfrm>
        </p:grpSpPr>
        <p:grpSp>
          <p:nvGrpSpPr>
            <p:cNvPr id="11287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2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1" name="Group 46"/>
          <p:cNvGrpSpPr>
            <a:grpSpLocks/>
          </p:cNvGrpSpPr>
          <p:nvPr/>
        </p:nvGrpSpPr>
        <p:grpSpPr bwMode="auto">
          <a:xfrm>
            <a:off x="1703388" y="5345114"/>
            <a:ext cx="1687512" cy="1323975"/>
            <a:chOff x="1515587" y="2298275"/>
            <a:chExt cx="1400229" cy="1183262"/>
          </a:xfrm>
        </p:grpSpPr>
        <p:grpSp>
          <p:nvGrpSpPr>
            <p:cNvPr id="11283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4" name="Group 132"/>
          <p:cNvGrpSpPr>
            <a:grpSpLocks/>
          </p:cNvGrpSpPr>
          <p:nvPr/>
        </p:nvGrpSpPr>
        <p:grpSpPr bwMode="auto">
          <a:xfrm>
            <a:off x="1774826" y="981076"/>
            <a:ext cx="8569325" cy="5688013"/>
            <a:chOff x="251520" y="980728"/>
            <a:chExt cx="8568952" cy="5688632"/>
          </a:xfrm>
        </p:grpSpPr>
        <p:grpSp>
          <p:nvGrpSpPr>
            <p:cNvPr id="11277" name="Group 13"/>
            <p:cNvGrpSpPr>
              <a:grpSpLocks/>
            </p:cNvGrpSpPr>
            <p:nvPr/>
          </p:nvGrpSpPr>
          <p:grpSpPr bwMode="auto">
            <a:xfrm>
              <a:off x="251520" y="2420748"/>
              <a:ext cx="1872208" cy="1324119"/>
              <a:chOff x="1556920" y="1052611"/>
              <a:chExt cx="1358896" cy="1183660"/>
            </a:xfrm>
          </p:grpSpPr>
          <p:grpSp>
            <p:nvGrpSpPr>
              <p:cNvPr id="11279" name="Group 24"/>
              <p:cNvGrpSpPr>
                <a:grpSpLocks/>
              </p:cNvGrpSpPr>
              <p:nvPr/>
            </p:nvGrpSpPr>
            <p:grpSpPr bwMode="auto">
              <a:xfrm>
                <a:off x="1556920" y="1052611"/>
                <a:ext cx="1358441" cy="1183660"/>
                <a:chOff x="3056087" y="1412592"/>
                <a:chExt cx="2091277" cy="1740978"/>
              </a:xfrm>
            </p:grpSpPr>
            <p:sp>
              <p:nvSpPr>
                <p:cNvPr id="131" name="Ellipse 66"/>
                <p:cNvSpPr/>
                <p:nvPr/>
              </p:nvSpPr>
              <p:spPr>
                <a:xfrm>
                  <a:off x="3064956" y="1412592"/>
                  <a:ext cx="2082408" cy="1740978"/>
                </a:xfrm>
                <a:prstGeom prst="roundRect">
                  <a:avLst>
                    <a:gd name="adj" fmla="val 7304"/>
                  </a:avLst>
                </a:prstGeom>
                <a:solidFill>
                  <a:schemeClr val="accent3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3056087" y="1425117"/>
                  <a:ext cx="1151178" cy="121414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5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rPr>
                    <a:t>W</a:t>
                  </a:r>
                  <a:endParaRPr lang="en-IN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7" name="Groupe 95"/>
              <p:cNvGrpSpPr/>
              <p:nvPr/>
            </p:nvGrpSpPr>
            <p:grpSpPr>
              <a:xfrm flipH="1">
                <a:off x="2183213" y="1239568"/>
                <a:ext cx="732603" cy="996430"/>
                <a:chOff x="1065213" y="4681538"/>
                <a:chExt cx="266701" cy="438151"/>
              </a:xfrm>
              <a:solidFill>
                <a:schemeClr val="accent3">
                  <a:lumMod val="20000"/>
                  <a:lumOff val="80000"/>
                </a:schemeClr>
              </a:solidFill>
            </p:grpSpPr>
            <p:sp>
              <p:nvSpPr>
                <p:cNvPr id="113" name="Freeform 225"/>
                <p:cNvSpPr>
                  <a:spLocks/>
                </p:cNvSpPr>
                <p:nvPr/>
              </p:nvSpPr>
              <p:spPr bwMode="auto">
                <a:xfrm>
                  <a:off x="1177926" y="4940301"/>
                  <a:ext cx="153988" cy="179388"/>
                </a:xfrm>
                <a:custGeom>
                  <a:avLst/>
                  <a:gdLst>
                    <a:gd name="T0" fmla="*/ 119 w 196"/>
                    <a:gd name="T1" fmla="*/ 0 h 227"/>
                    <a:gd name="T2" fmla="*/ 123 w 196"/>
                    <a:gd name="T3" fmla="*/ 14 h 227"/>
                    <a:gd name="T4" fmla="*/ 137 w 196"/>
                    <a:gd name="T5" fmla="*/ 41 h 227"/>
                    <a:gd name="T6" fmla="*/ 154 w 196"/>
                    <a:gd name="T7" fmla="*/ 68 h 227"/>
                    <a:gd name="T8" fmla="*/ 168 w 196"/>
                    <a:gd name="T9" fmla="*/ 98 h 227"/>
                    <a:gd name="T10" fmla="*/ 171 w 196"/>
                    <a:gd name="T11" fmla="*/ 115 h 227"/>
                    <a:gd name="T12" fmla="*/ 172 w 196"/>
                    <a:gd name="T13" fmla="*/ 128 h 227"/>
                    <a:gd name="T14" fmla="*/ 171 w 196"/>
                    <a:gd name="T15" fmla="*/ 153 h 227"/>
                    <a:gd name="T16" fmla="*/ 166 w 196"/>
                    <a:gd name="T17" fmla="*/ 170 h 227"/>
                    <a:gd name="T18" fmla="*/ 162 w 196"/>
                    <a:gd name="T19" fmla="*/ 176 h 227"/>
                    <a:gd name="T20" fmla="*/ 149 w 196"/>
                    <a:gd name="T21" fmla="*/ 187 h 227"/>
                    <a:gd name="T22" fmla="*/ 129 w 196"/>
                    <a:gd name="T23" fmla="*/ 198 h 227"/>
                    <a:gd name="T24" fmla="*/ 106 w 196"/>
                    <a:gd name="T25" fmla="*/ 205 h 227"/>
                    <a:gd name="T26" fmla="*/ 84 w 196"/>
                    <a:gd name="T27" fmla="*/ 207 h 227"/>
                    <a:gd name="T28" fmla="*/ 78 w 196"/>
                    <a:gd name="T29" fmla="*/ 207 h 227"/>
                    <a:gd name="T30" fmla="*/ 67 w 196"/>
                    <a:gd name="T31" fmla="*/ 205 h 227"/>
                    <a:gd name="T32" fmla="*/ 49 w 196"/>
                    <a:gd name="T33" fmla="*/ 194 h 227"/>
                    <a:gd name="T34" fmla="*/ 35 w 196"/>
                    <a:gd name="T35" fmla="*/ 177 h 227"/>
                    <a:gd name="T36" fmla="*/ 26 w 196"/>
                    <a:gd name="T37" fmla="*/ 155 h 227"/>
                    <a:gd name="T38" fmla="*/ 15 w 196"/>
                    <a:gd name="T39" fmla="*/ 118 h 227"/>
                    <a:gd name="T40" fmla="*/ 5 w 196"/>
                    <a:gd name="T41" fmla="*/ 40 h 227"/>
                    <a:gd name="T42" fmla="*/ 1 w 196"/>
                    <a:gd name="T43" fmla="*/ 53 h 227"/>
                    <a:gd name="T44" fmla="*/ 0 w 196"/>
                    <a:gd name="T45" fmla="*/ 81 h 227"/>
                    <a:gd name="T46" fmla="*/ 1 w 196"/>
                    <a:gd name="T47" fmla="*/ 111 h 227"/>
                    <a:gd name="T48" fmla="*/ 9 w 196"/>
                    <a:gd name="T49" fmla="*/ 141 h 227"/>
                    <a:gd name="T50" fmla="*/ 18 w 196"/>
                    <a:gd name="T51" fmla="*/ 167 h 227"/>
                    <a:gd name="T52" fmla="*/ 32 w 196"/>
                    <a:gd name="T53" fmla="*/ 192 h 227"/>
                    <a:gd name="T54" fmla="*/ 49 w 196"/>
                    <a:gd name="T55" fmla="*/ 210 h 227"/>
                    <a:gd name="T56" fmla="*/ 68 w 196"/>
                    <a:gd name="T57" fmla="*/ 222 h 227"/>
                    <a:gd name="T58" fmla="*/ 80 w 196"/>
                    <a:gd name="T59" fmla="*/ 225 h 227"/>
                    <a:gd name="T60" fmla="*/ 92 w 196"/>
                    <a:gd name="T61" fmla="*/ 227 h 227"/>
                    <a:gd name="T62" fmla="*/ 120 w 196"/>
                    <a:gd name="T63" fmla="*/ 223 h 227"/>
                    <a:gd name="T64" fmla="*/ 146 w 196"/>
                    <a:gd name="T65" fmla="*/ 215 h 227"/>
                    <a:gd name="T66" fmla="*/ 166 w 196"/>
                    <a:gd name="T67" fmla="*/ 202 h 227"/>
                    <a:gd name="T68" fmla="*/ 181 w 196"/>
                    <a:gd name="T69" fmla="*/ 190 h 227"/>
                    <a:gd name="T70" fmla="*/ 187 w 196"/>
                    <a:gd name="T71" fmla="*/ 179 h 227"/>
                    <a:gd name="T72" fmla="*/ 194 w 196"/>
                    <a:gd name="T73" fmla="*/ 153 h 227"/>
                    <a:gd name="T74" fmla="*/ 194 w 196"/>
                    <a:gd name="T75" fmla="*/ 124 h 227"/>
                    <a:gd name="T76" fmla="*/ 188 w 196"/>
                    <a:gd name="T77" fmla="*/ 93 h 227"/>
                    <a:gd name="T78" fmla="*/ 179 w 196"/>
                    <a:gd name="T79" fmla="*/ 65 h 227"/>
                    <a:gd name="T80" fmla="*/ 164 w 196"/>
                    <a:gd name="T81" fmla="*/ 39 h 227"/>
                    <a:gd name="T82" fmla="*/ 147 w 196"/>
                    <a:gd name="T83" fmla="*/ 18 h 227"/>
                    <a:gd name="T84" fmla="*/ 129 w 196"/>
                    <a:gd name="T85" fmla="*/ 5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96" h="227">
                      <a:moveTo>
                        <a:pt x="119" y="0"/>
                      </a:moveTo>
                      <a:lnTo>
                        <a:pt x="119" y="0"/>
                      </a:lnTo>
                      <a:lnTo>
                        <a:pt x="122" y="7"/>
                      </a:lnTo>
                      <a:lnTo>
                        <a:pt x="123" y="14"/>
                      </a:lnTo>
                      <a:lnTo>
                        <a:pt x="129" y="28"/>
                      </a:lnTo>
                      <a:lnTo>
                        <a:pt x="137" y="41"/>
                      </a:lnTo>
                      <a:lnTo>
                        <a:pt x="146" y="53"/>
                      </a:lnTo>
                      <a:lnTo>
                        <a:pt x="154" y="68"/>
                      </a:lnTo>
                      <a:lnTo>
                        <a:pt x="162" y="82"/>
                      </a:lnTo>
                      <a:lnTo>
                        <a:pt x="168" y="98"/>
                      </a:lnTo>
                      <a:lnTo>
                        <a:pt x="170" y="107"/>
                      </a:lnTo>
                      <a:lnTo>
                        <a:pt x="171" y="115"/>
                      </a:lnTo>
                      <a:lnTo>
                        <a:pt x="171" y="115"/>
                      </a:lnTo>
                      <a:lnTo>
                        <a:pt x="172" y="128"/>
                      </a:lnTo>
                      <a:lnTo>
                        <a:pt x="172" y="144"/>
                      </a:lnTo>
                      <a:lnTo>
                        <a:pt x="171" y="153"/>
                      </a:lnTo>
                      <a:lnTo>
                        <a:pt x="169" y="161"/>
                      </a:lnTo>
                      <a:lnTo>
                        <a:pt x="166" y="170"/>
                      </a:lnTo>
                      <a:lnTo>
                        <a:pt x="162" y="176"/>
                      </a:lnTo>
                      <a:lnTo>
                        <a:pt x="162" y="176"/>
                      </a:lnTo>
                      <a:lnTo>
                        <a:pt x="157" y="182"/>
                      </a:lnTo>
                      <a:lnTo>
                        <a:pt x="149" y="187"/>
                      </a:lnTo>
                      <a:lnTo>
                        <a:pt x="140" y="193"/>
                      </a:lnTo>
                      <a:lnTo>
                        <a:pt x="129" y="198"/>
                      </a:lnTo>
                      <a:lnTo>
                        <a:pt x="117" y="201"/>
                      </a:lnTo>
                      <a:lnTo>
                        <a:pt x="106" y="205"/>
                      </a:lnTo>
                      <a:lnTo>
                        <a:pt x="95" y="206"/>
                      </a:lnTo>
                      <a:lnTo>
                        <a:pt x="84" y="207"/>
                      </a:lnTo>
                      <a:lnTo>
                        <a:pt x="84" y="207"/>
                      </a:lnTo>
                      <a:lnTo>
                        <a:pt x="78" y="207"/>
                      </a:lnTo>
                      <a:lnTo>
                        <a:pt x="78" y="207"/>
                      </a:lnTo>
                      <a:lnTo>
                        <a:pt x="67" y="205"/>
                      </a:lnTo>
                      <a:lnTo>
                        <a:pt x="57" y="200"/>
                      </a:lnTo>
                      <a:lnTo>
                        <a:pt x="49" y="194"/>
                      </a:lnTo>
                      <a:lnTo>
                        <a:pt x="41" y="185"/>
                      </a:lnTo>
                      <a:lnTo>
                        <a:pt x="35" y="177"/>
                      </a:lnTo>
                      <a:lnTo>
                        <a:pt x="29" y="167"/>
                      </a:lnTo>
                      <a:lnTo>
                        <a:pt x="26" y="155"/>
                      </a:lnTo>
                      <a:lnTo>
                        <a:pt x="21" y="143"/>
                      </a:lnTo>
                      <a:lnTo>
                        <a:pt x="15" y="118"/>
                      </a:lnTo>
                      <a:lnTo>
                        <a:pt x="11" y="91"/>
                      </a:lnTo>
                      <a:lnTo>
                        <a:pt x="5" y="40"/>
                      </a:lnTo>
                      <a:lnTo>
                        <a:pt x="5" y="40"/>
                      </a:lnTo>
                      <a:lnTo>
                        <a:pt x="1" y="53"/>
                      </a:lnTo>
                      <a:lnTo>
                        <a:pt x="0" y="67"/>
                      </a:lnTo>
                      <a:lnTo>
                        <a:pt x="0" y="81"/>
                      </a:lnTo>
                      <a:lnTo>
                        <a:pt x="0" y="96"/>
                      </a:lnTo>
                      <a:lnTo>
                        <a:pt x="1" y="111"/>
                      </a:lnTo>
                      <a:lnTo>
                        <a:pt x="5" y="126"/>
                      </a:lnTo>
                      <a:lnTo>
                        <a:pt x="9" y="141"/>
                      </a:lnTo>
                      <a:lnTo>
                        <a:pt x="12" y="154"/>
                      </a:lnTo>
                      <a:lnTo>
                        <a:pt x="18" y="167"/>
                      </a:lnTo>
                      <a:lnTo>
                        <a:pt x="24" y="179"/>
                      </a:lnTo>
                      <a:lnTo>
                        <a:pt x="32" y="192"/>
                      </a:lnTo>
                      <a:lnTo>
                        <a:pt x="39" y="201"/>
                      </a:lnTo>
                      <a:lnTo>
                        <a:pt x="49" y="210"/>
                      </a:lnTo>
                      <a:lnTo>
                        <a:pt x="58" y="217"/>
                      </a:lnTo>
                      <a:lnTo>
                        <a:pt x="68" y="222"/>
                      </a:lnTo>
                      <a:lnTo>
                        <a:pt x="80" y="225"/>
                      </a:lnTo>
                      <a:lnTo>
                        <a:pt x="80" y="225"/>
                      </a:lnTo>
                      <a:lnTo>
                        <a:pt x="92" y="227"/>
                      </a:lnTo>
                      <a:lnTo>
                        <a:pt x="92" y="227"/>
                      </a:lnTo>
                      <a:lnTo>
                        <a:pt x="106" y="225"/>
                      </a:lnTo>
                      <a:lnTo>
                        <a:pt x="120" y="223"/>
                      </a:lnTo>
                      <a:lnTo>
                        <a:pt x="132" y="219"/>
                      </a:lnTo>
                      <a:lnTo>
                        <a:pt x="146" y="215"/>
                      </a:lnTo>
                      <a:lnTo>
                        <a:pt x="157" y="209"/>
                      </a:lnTo>
                      <a:lnTo>
                        <a:pt x="166" y="202"/>
                      </a:lnTo>
                      <a:lnTo>
                        <a:pt x="175" y="196"/>
                      </a:lnTo>
                      <a:lnTo>
                        <a:pt x="181" y="190"/>
                      </a:lnTo>
                      <a:lnTo>
                        <a:pt x="181" y="190"/>
                      </a:lnTo>
                      <a:lnTo>
                        <a:pt x="187" y="179"/>
                      </a:lnTo>
                      <a:lnTo>
                        <a:pt x="192" y="166"/>
                      </a:lnTo>
                      <a:lnTo>
                        <a:pt x="194" y="153"/>
                      </a:lnTo>
                      <a:lnTo>
                        <a:pt x="196" y="138"/>
                      </a:lnTo>
                      <a:lnTo>
                        <a:pt x="194" y="124"/>
                      </a:lnTo>
                      <a:lnTo>
                        <a:pt x="192" y="109"/>
                      </a:lnTo>
                      <a:lnTo>
                        <a:pt x="188" y="93"/>
                      </a:lnTo>
                      <a:lnTo>
                        <a:pt x="183" y="79"/>
                      </a:lnTo>
                      <a:lnTo>
                        <a:pt x="179" y="65"/>
                      </a:lnTo>
                      <a:lnTo>
                        <a:pt x="171" y="52"/>
                      </a:lnTo>
                      <a:lnTo>
                        <a:pt x="164" y="39"/>
                      </a:lnTo>
                      <a:lnTo>
                        <a:pt x="155" y="28"/>
                      </a:lnTo>
                      <a:lnTo>
                        <a:pt x="147" y="18"/>
                      </a:lnTo>
                      <a:lnTo>
                        <a:pt x="139" y="11"/>
                      </a:lnTo>
                      <a:lnTo>
                        <a:pt x="129" y="5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4" name="Freeform 226"/>
                <p:cNvSpPr>
                  <a:spLocks/>
                </p:cNvSpPr>
                <p:nvPr/>
              </p:nvSpPr>
              <p:spPr bwMode="auto">
                <a:xfrm>
                  <a:off x="1177926" y="4940301"/>
                  <a:ext cx="153988" cy="179388"/>
                </a:xfrm>
                <a:custGeom>
                  <a:avLst/>
                  <a:gdLst>
                    <a:gd name="T0" fmla="*/ 119 w 196"/>
                    <a:gd name="T1" fmla="*/ 0 h 227"/>
                    <a:gd name="T2" fmla="*/ 123 w 196"/>
                    <a:gd name="T3" fmla="*/ 14 h 227"/>
                    <a:gd name="T4" fmla="*/ 137 w 196"/>
                    <a:gd name="T5" fmla="*/ 41 h 227"/>
                    <a:gd name="T6" fmla="*/ 154 w 196"/>
                    <a:gd name="T7" fmla="*/ 68 h 227"/>
                    <a:gd name="T8" fmla="*/ 168 w 196"/>
                    <a:gd name="T9" fmla="*/ 98 h 227"/>
                    <a:gd name="T10" fmla="*/ 171 w 196"/>
                    <a:gd name="T11" fmla="*/ 115 h 227"/>
                    <a:gd name="T12" fmla="*/ 172 w 196"/>
                    <a:gd name="T13" fmla="*/ 128 h 227"/>
                    <a:gd name="T14" fmla="*/ 171 w 196"/>
                    <a:gd name="T15" fmla="*/ 153 h 227"/>
                    <a:gd name="T16" fmla="*/ 166 w 196"/>
                    <a:gd name="T17" fmla="*/ 170 h 227"/>
                    <a:gd name="T18" fmla="*/ 162 w 196"/>
                    <a:gd name="T19" fmla="*/ 176 h 227"/>
                    <a:gd name="T20" fmla="*/ 149 w 196"/>
                    <a:gd name="T21" fmla="*/ 187 h 227"/>
                    <a:gd name="T22" fmla="*/ 129 w 196"/>
                    <a:gd name="T23" fmla="*/ 198 h 227"/>
                    <a:gd name="T24" fmla="*/ 106 w 196"/>
                    <a:gd name="T25" fmla="*/ 205 h 227"/>
                    <a:gd name="T26" fmla="*/ 84 w 196"/>
                    <a:gd name="T27" fmla="*/ 207 h 227"/>
                    <a:gd name="T28" fmla="*/ 78 w 196"/>
                    <a:gd name="T29" fmla="*/ 207 h 227"/>
                    <a:gd name="T30" fmla="*/ 67 w 196"/>
                    <a:gd name="T31" fmla="*/ 205 h 227"/>
                    <a:gd name="T32" fmla="*/ 49 w 196"/>
                    <a:gd name="T33" fmla="*/ 194 h 227"/>
                    <a:gd name="T34" fmla="*/ 35 w 196"/>
                    <a:gd name="T35" fmla="*/ 177 h 227"/>
                    <a:gd name="T36" fmla="*/ 26 w 196"/>
                    <a:gd name="T37" fmla="*/ 155 h 227"/>
                    <a:gd name="T38" fmla="*/ 15 w 196"/>
                    <a:gd name="T39" fmla="*/ 118 h 227"/>
                    <a:gd name="T40" fmla="*/ 5 w 196"/>
                    <a:gd name="T41" fmla="*/ 40 h 227"/>
                    <a:gd name="T42" fmla="*/ 1 w 196"/>
                    <a:gd name="T43" fmla="*/ 53 h 227"/>
                    <a:gd name="T44" fmla="*/ 0 w 196"/>
                    <a:gd name="T45" fmla="*/ 81 h 227"/>
                    <a:gd name="T46" fmla="*/ 1 w 196"/>
                    <a:gd name="T47" fmla="*/ 111 h 227"/>
                    <a:gd name="T48" fmla="*/ 9 w 196"/>
                    <a:gd name="T49" fmla="*/ 141 h 227"/>
                    <a:gd name="T50" fmla="*/ 18 w 196"/>
                    <a:gd name="T51" fmla="*/ 167 h 227"/>
                    <a:gd name="T52" fmla="*/ 32 w 196"/>
                    <a:gd name="T53" fmla="*/ 192 h 227"/>
                    <a:gd name="T54" fmla="*/ 49 w 196"/>
                    <a:gd name="T55" fmla="*/ 210 h 227"/>
                    <a:gd name="T56" fmla="*/ 68 w 196"/>
                    <a:gd name="T57" fmla="*/ 222 h 227"/>
                    <a:gd name="T58" fmla="*/ 80 w 196"/>
                    <a:gd name="T59" fmla="*/ 225 h 227"/>
                    <a:gd name="T60" fmla="*/ 92 w 196"/>
                    <a:gd name="T61" fmla="*/ 227 h 227"/>
                    <a:gd name="T62" fmla="*/ 120 w 196"/>
                    <a:gd name="T63" fmla="*/ 223 h 227"/>
                    <a:gd name="T64" fmla="*/ 146 w 196"/>
                    <a:gd name="T65" fmla="*/ 215 h 227"/>
                    <a:gd name="T66" fmla="*/ 166 w 196"/>
                    <a:gd name="T67" fmla="*/ 202 h 227"/>
                    <a:gd name="T68" fmla="*/ 181 w 196"/>
                    <a:gd name="T69" fmla="*/ 190 h 227"/>
                    <a:gd name="T70" fmla="*/ 187 w 196"/>
                    <a:gd name="T71" fmla="*/ 179 h 227"/>
                    <a:gd name="T72" fmla="*/ 194 w 196"/>
                    <a:gd name="T73" fmla="*/ 153 h 227"/>
                    <a:gd name="T74" fmla="*/ 194 w 196"/>
                    <a:gd name="T75" fmla="*/ 124 h 227"/>
                    <a:gd name="T76" fmla="*/ 188 w 196"/>
                    <a:gd name="T77" fmla="*/ 93 h 227"/>
                    <a:gd name="T78" fmla="*/ 179 w 196"/>
                    <a:gd name="T79" fmla="*/ 65 h 227"/>
                    <a:gd name="T80" fmla="*/ 164 w 196"/>
                    <a:gd name="T81" fmla="*/ 39 h 227"/>
                    <a:gd name="T82" fmla="*/ 147 w 196"/>
                    <a:gd name="T83" fmla="*/ 18 h 227"/>
                    <a:gd name="T84" fmla="*/ 129 w 196"/>
                    <a:gd name="T85" fmla="*/ 5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96" h="227">
                      <a:moveTo>
                        <a:pt x="119" y="0"/>
                      </a:moveTo>
                      <a:lnTo>
                        <a:pt x="119" y="0"/>
                      </a:lnTo>
                      <a:lnTo>
                        <a:pt x="122" y="7"/>
                      </a:lnTo>
                      <a:lnTo>
                        <a:pt x="123" y="14"/>
                      </a:lnTo>
                      <a:lnTo>
                        <a:pt x="129" y="28"/>
                      </a:lnTo>
                      <a:lnTo>
                        <a:pt x="137" y="41"/>
                      </a:lnTo>
                      <a:lnTo>
                        <a:pt x="146" y="53"/>
                      </a:lnTo>
                      <a:lnTo>
                        <a:pt x="154" y="68"/>
                      </a:lnTo>
                      <a:lnTo>
                        <a:pt x="162" y="82"/>
                      </a:lnTo>
                      <a:lnTo>
                        <a:pt x="168" y="98"/>
                      </a:lnTo>
                      <a:lnTo>
                        <a:pt x="170" y="107"/>
                      </a:lnTo>
                      <a:lnTo>
                        <a:pt x="171" y="115"/>
                      </a:lnTo>
                      <a:lnTo>
                        <a:pt x="171" y="115"/>
                      </a:lnTo>
                      <a:lnTo>
                        <a:pt x="172" y="128"/>
                      </a:lnTo>
                      <a:lnTo>
                        <a:pt x="172" y="144"/>
                      </a:lnTo>
                      <a:lnTo>
                        <a:pt x="171" y="153"/>
                      </a:lnTo>
                      <a:lnTo>
                        <a:pt x="169" y="161"/>
                      </a:lnTo>
                      <a:lnTo>
                        <a:pt x="166" y="170"/>
                      </a:lnTo>
                      <a:lnTo>
                        <a:pt x="162" y="176"/>
                      </a:lnTo>
                      <a:lnTo>
                        <a:pt x="162" y="176"/>
                      </a:lnTo>
                      <a:lnTo>
                        <a:pt x="157" y="182"/>
                      </a:lnTo>
                      <a:lnTo>
                        <a:pt x="149" y="187"/>
                      </a:lnTo>
                      <a:lnTo>
                        <a:pt x="140" y="193"/>
                      </a:lnTo>
                      <a:lnTo>
                        <a:pt x="129" y="198"/>
                      </a:lnTo>
                      <a:lnTo>
                        <a:pt x="117" y="201"/>
                      </a:lnTo>
                      <a:lnTo>
                        <a:pt x="106" y="205"/>
                      </a:lnTo>
                      <a:lnTo>
                        <a:pt x="95" y="206"/>
                      </a:lnTo>
                      <a:lnTo>
                        <a:pt x="84" y="207"/>
                      </a:lnTo>
                      <a:lnTo>
                        <a:pt x="84" y="207"/>
                      </a:lnTo>
                      <a:lnTo>
                        <a:pt x="78" y="207"/>
                      </a:lnTo>
                      <a:lnTo>
                        <a:pt x="78" y="207"/>
                      </a:lnTo>
                      <a:lnTo>
                        <a:pt x="67" y="205"/>
                      </a:lnTo>
                      <a:lnTo>
                        <a:pt x="57" y="200"/>
                      </a:lnTo>
                      <a:lnTo>
                        <a:pt x="49" y="194"/>
                      </a:lnTo>
                      <a:lnTo>
                        <a:pt x="41" y="185"/>
                      </a:lnTo>
                      <a:lnTo>
                        <a:pt x="35" y="177"/>
                      </a:lnTo>
                      <a:lnTo>
                        <a:pt x="29" y="167"/>
                      </a:lnTo>
                      <a:lnTo>
                        <a:pt x="26" y="155"/>
                      </a:lnTo>
                      <a:lnTo>
                        <a:pt x="21" y="143"/>
                      </a:lnTo>
                      <a:lnTo>
                        <a:pt x="15" y="118"/>
                      </a:lnTo>
                      <a:lnTo>
                        <a:pt x="11" y="91"/>
                      </a:lnTo>
                      <a:lnTo>
                        <a:pt x="5" y="40"/>
                      </a:lnTo>
                      <a:lnTo>
                        <a:pt x="5" y="40"/>
                      </a:lnTo>
                      <a:lnTo>
                        <a:pt x="1" y="53"/>
                      </a:lnTo>
                      <a:lnTo>
                        <a:pt x="0" y="67"/>
                      </a:lnTo>
                      <a:lnTo>
                        <a:pt x="0" y="81"/>
                      </a:lnTo>
                      <a:lnTo>
                        <a:pt x="0" y="96"/>
                      </a:lnTo>
                      <a:lnTo>
                        <a:pt x="1" y="111"/>
                      </a:lnTo>
                      <a:lnTo>
                        <a:pt x="5" y="126"/>
                      </a:lnTo>
                      <a:lnTo>
                        <a:pt x="9" y="141"/>
                      </a:lnTo>
                      <a:lnTo>
                        <a:pt x="12" y="154"/>
                      </a:lnTo>
                      <a:lnTo>
                        <a:pt x="18" y="167"/>
                      </a:lnTo>
                      <a:lnTo>
                        <a:pt x="24" y="179"/>
                      </a:lnTo>
                      <a:lnTo>
                        <a:pt x="32" y="192"/>
                      </a:lnTo>
                      <a:lnTo>
                        <a:pt x="39" y="201"/>
                      </a:lnTo>
                      <a:lnTo>
                        <a:pt x="49" y="210"/>
                      </a:lnTo>
                      <a:lnTo>
                        <a:pt x="58" y="217"/>
                      </a:lnTo>
                      <a:lnTo>
                        <a:pt x="68" y="222"/>
                      </a:lnTo>
                      <a:lnTo>
                        <a:pt x="80" y="225"/>
                      </a:lnTo>
                      <a:lnTo>
                        <a:pt x="80" y="225"/>
                      </a:lnTo>
                      <a:lnTo>
                        <a:pt x="92" y="227"/>
                      </a:lnTo>
                      <a:lnTo>
                        <a:pt x="92" y="227"/>
                      </a:lnTo>
                      <a:lnTo>
                        <a:pt x="106" y="225"/>
                      </a:lnTo>
                      <a:lnTo>
                        <a:pt x="120" y="223"/>
                      </a:lnTo>
                      <a:lnTo>
                        <a:pt x="132" y="219"/>
                      </a:lnTo>
                      <a:lnTo>
                        <a:pt x="146" y="215"/>
                      </a:lnTo>
                      <a:lnTo>
                        <a:pt x="157" y="209"/>
                      </a:lnTo>
                      <a:lnTo>
                        <a:pt x="166" y="202"/>
                      </a:lnTo>
                      <a:lnTo>
                        <a:pt x="175" y="196"/>
                      </a:lnTo>
                      <a:lnTo>
                        <a:pt x="181" y="190"/>
                      </a:lnTo>
                      <a:lnTo>
                        <a:pt x="181" y="190"/>
                      </a:lnTo>
                      <a:lnTo>
                        <a:pt x="187" y="179"/>
                      </a:lnTo>
                      <a:lnTo>
                        <a:pt x="192" y="166"/>
                      </a:lnTo>
                      <a:lnTo>
                        <a:pt x="194" y="153"/>
                      </a:lnTo>
                      <a:lnTo>
                        <a:pt x="196" y="138"/>
                      </a:lnTo>
                      <a:lnTo>
                        <a:pt x="194" y="124"/>
                      </a:lnTo>
                      <a:lnTo>
                        <a:pt x="192" y="109"/>
                      </a:lnTo>
                      <a:lnTo>
                        <a:pt x="188" y="93"/>
                      </a:lnTo>
                      <a:lnTo>
                        <a:pt x="183" y="79"/>
                      </a:lnTo>
                      <a:lnTo>
                        <a:pt x="179" y="65"/>
                      </a:lnTo>
                      <a:lnTo>
                        <a:pt x="171" y="52"/>
                      </a:lnTo>
                      <a:lnTo>
                        <a:pt x="164" y="39"/>
                      </a:lnTo>
                      <a:lnTo>
                        <a:pt x="155" y="28"/>
                      </a:lnTo>
                      <a:lnTo>
                        <a:pt x="147" y="18"/>
                      </a:lnTo>
                      <a:lnTo>
                        <a:pt x="139" y="11"/>
                      </a:lnTo>
                      <a:lnTo>
                        <a:pt x="129" y="5"/>
                      </a:lnTo>
                      <a:lnTo>
                        <a:pt x="119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5" name="Freeform 227"/>
                <p:cNvSpPr>
                  <a:spLocks/>
                </p:cNvSpPr>
                <p:nvPr/>
              </p:nvSpPr>
              <p:spPr bwMode="auto">
                <a:xfrm>
                  <a:off x="1270001" y="4838701"/>
                  <a:ext cx="39688" cy="25400"/>
                </a:xfrm>
                <a:custGeom>
                  <a:avLst/>
                  <a:gdLst>
                    <a:gd name="T0" fmla="*/ 38 w 49"/>
                    <a:gd name="T1" fmla="*/ 0 h 31"/>
                    <a:gd name="T2" fmla="*/ 38 w 49"/>
                    <a:gd name="T3" fmla="*/ 0 h 31"/>
                    <a:gd name="T4" fmla="*/ 30 w 49"/>
                    <a:gd name="T5" fmla="*/ 1 h 31"/>
                    <a:gd name="T6" fmla="*/ 23 w 49"/>
                    <a:gd name="T7" fmla="*/ 3 h 31"/>
                    <a:gd name="T8" fmla="*/ 17 w 49"/>
                    <a:gd name="T9" fmla="*/ 7 h 31"/>
                    <a:gd name="T10" fmla="*/ 12 w 49"/>
                    <a:gd name="T11" fmla="*/ 10 h 31"/>
                    <a:gd name="T12" fmla="*/ 7 w 49"/>
                    <a:gd name="T13" fmla="*/ 15 h 31"/>
                    <a:gd name="T14" fmla="*/ 5 w 49"/>
                    <a:gd name="T15" fmla="*/ 21 h 31"/>
                    <a:gd name="T16" fmla="*/ 0 w 49"/>
                    <a:gd name="T17" fmla="*/ 31 h 31"/>
                    <a:gd name="T18" fmla="*/ 0 w 49"/>
                    <a:gd name="T19" fmla="*/ 31 h 31"/>
                    <a:gd name="T20" fmla="*/ 12 w 49"/>
                    <a:gd name="T21" fmla="*/ 23 h 31"/>
                    <a:gd name="T22" fmla="*/ 25 w 49"/>
                    <a:gd name="T23" fmla="*/ 15 h 31"/>
                    <a:gd name="T24" fmla="*/ 37 w 49"/>
                    <a:gd name="T25" fmla="*/ 9 h 31"/>
                    <a:gd name="T26" fmla="*/ 49 w 49"/>
                    <a:gd name="T27" fmla="*/ 1 h 31"/>
                    <a:gd name="T28" fmla="*/ 49 w 49"/>
                    <a:gd name="T29" fmla="*/ 1 h 31"/>
                    <a:gd name="T30" fmla="*/ 38 w 49"/>
                    <a:gd name="T3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" h="31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0" y="1"/>
                      </a:lnTo>
                      <a:lnTo>
                        <a:pt x="23" y="3"/>
                      </a:lnTo>
                      <a:lnTo>
                        <a:pt x="17" y="7"/>
                      </a:lnTo>
                      <a:lnTo>
                        <a:pt x="12" y="10"/>
                      </a:lnTo>
                      <a:lnTo>
                        <a:pt x="7" y="15"/>
                      </a:lnTo>
                      <a:lnTo>
                        <a:pt x="5" y="2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2" y="23"/>
                      </a:lnTo>
                      <a:lnTo>
                        <a:pt x="25" y="15"/>
                      </a:lnTo>
                      <a:lnTo>
                        <a:pt x="37" y="9"/>
                      </a:lnTo>
                      <a:lnTo>
                        <a:pt x="49" y="1"/>
                      </a:lnTo>
                      <a:lnTo>
                        <a:pt x="49" y="1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6" name="Freeform 228"/>
                <p:cNvSpPr>
                  <a:spLocks/>
                </p:cNvSpPr>
                <p:nvPr/>
              </p:nvSpPr>
              <p:spPr bwMode="auto">
                <a:xfrm>
                  <a:off x="1270001" y="4838701"/>
                  <a:ext cx="39688" cy="25400"/>
                </a:xfrm>
                <a:custGeom>
                  <a:avLst/>
                  <a:gdLst>
                    <a:gd name="T0" fmla="*/ 38 w 49"/>
                    <a:gd name="T1" fmla="*/ 0 h 31"/>
                    <a:gd name="T2" fmla="*/ 38 w 49"/>
                    <a:gd name="T3" fmla="*/ 0 h 31"/>
                    <a:gd name="T4" fmla="*/ 30 w 49"/>
                    <a:gd name="T5" fmla="*/ 1 h 31"/>
                    <a:gd name="T6" fmla="*/ 23 w 49"/>
                    <a:gd name="T7" fmla="*/ 3 h 31"/>
                    <a:gd name="T8" fmla="*/ 17 w 49"/>
                    <a:gd name="T9" fmla="*/ 7 h 31"/>
                    <a:gd name="T10" fmla="*/ 12 w 49"/>
                    <a:gd name="T11" fmla="*/ 10 h 31"/>
                    <a:gd name="T12" fmla="*/ 7 w 49"/>
                    <a:gd name="T13" fmla="*/ 15 h 31"/>
                    <a:gd name="T14" fmla="*/ 5 w 49"/>
                    <a:gd name="T15" fmla="*/ 21 h 31"/>
                    <a:gd name="T16" fmla="*/ 0 w 49"/>
                    <a:gd name="T17" fmla="*/ 31 h 31"/>
                    <a:gd name="T18" fmla="*/ 0 w 49"/>
                    <a:gd name="T19" fmla="*/ 31 h 31"/>
                    <a:gd name="T20" fmla="*/ 12 w 49"/>
                    <a:gd name="T21" fmla="*/ 23 h 31"/>
                    <a:gd name="T22" fmla="*/ 25 w 49"/>
                    <a:gd name="T23" fmla="*/ 15 h 31"/>
                    <a:gd name="T24" fmla="*/ 37 w 49"/>
                    <a:gd name="T25" fmla="*/ 9 h 31"/>
                    <a:gd name="T26" fmla="*/ 49 w 49"/>
                    <a:gd name="T27" fmla="*/ 1 h 31"/>
                    <a:gd name="T28" fmla="*/ 49 w 49"/>
                    <a:gd name="T29" fmla="*/ 1 h 31"/>
                    <a:gd name="T30" fmla="*/ 38 w 49"/>
                    <a:gd name="T3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" h="31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0" y="1"/>
                      </a:lnTo>
                      <a:lnTo>
                        <a:pt x="23" y="3"/>
                      </a:lnTo>
                      <a:lnTo>
                        <a:pt x="17" y="7"/>
                      </a:lnTo>
                      <a:lnTo>
                        <a:pt x="12" y="10"/>
                      </a:lnTo>
                      <a:lnTo>
                        <a:pt x="7" y="15"/>
                      </a:lnTo>
                      <a:lnTo>
                        <a:pt x="5" y="2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2" y="23"/>
                      </a:lnTo>
                      <a:lnTo>
                        <a:pt x="25" y="15"/>
                      </a:lnTo>
                      <a:lnTo>
                        <a:pt x="37" y="9"/>
                      </a:lnTo>
                      <a:lnTo>
                        <a:pt x="49" y="1"/>
                      </a:lnTo>
                      <a:lnTo>
                        <a:pt x="49" y="1"/>
                      </a:lnTo>
                      <a:lnTo>
                        <a:pt x="38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7" name="Freeform 229"/>
                <p:cNvSpPr>
                  <a:spLocks/>
                </p:cNvSpPr>
                <p:nvPr/>
              </p:nvSpPr>
              <p:spPr bwMode="auto">
                <a:xfrm>
                  <a:off x="1258888" y="4879976"/>
                  <a:ext cx="55563" cy="12700"/>
                </a:xfrm>
                <a:custGeom>
                  <a:avLst/>
                  <a:gdLst>
                    <a:gd name="T0" fmla="*/ 49 w 71"/>
                    <a:gd name="T1" fmla="*/ 0 h 14"/>
                    <a:gd name="T2" fmla="*/ 49 w 71"/>
                    <a:gd name="T3" fmla="*/ 0 h 14"/>
                    <a:gd name="T4" fmla="*/ 37 w 71"/>
                    <a:gd name="T5" fmla="*/ 1 h 14"/>
                    <a:gd name="T6" fmla="*/ 23 w 71"/>
                    <a:gd name="T7" fmla="*/ 3 h 14"/>
                    <a:gd name="T8" fmla="*/ 11 w 71"/>
                    <a:gd name="T9" fmla="*/ 6 h 14"/>
                    <a:gd name="T10" fmla="*/ 0 w 71"/>
                    <a:gd name="T11" fmla="*/ 7 h 14"/>
                    <a:gd name="T12" fmla="*/ 0 w 71"/>
                    <a:gd name="T13" fmla="*/ 7 h 14"/>
                    <a:gd name="T14" fmla="*/ 36 w 71"/>
                    <a:gd name="T15" fmla="*/ 11 h 14"/>
                    <a:gd name="T16" fmla="*/ 54 w 71"/>
                    <a:gd name="T17" fmla="*/ 12 h 14"/>
                    <a:gd name="T18" fmla="*/ 71 w 71"/>
                    <a:gd name="T19" fmla="*/ 14 h 14"/>
                    <a:gd name="T20" fmla="*/ 71 w 71"/>
                    <a:gd name="T21" fmla="*/ 14 h 14"/>
                    <a:gd name="T22" fmla="*/ 69 w 71"/>
                    <a:gd name="T23" fmla="*/ 11 h 14"/>
                    <a:gd name="T24" fmla="*/ 68 w 71"/>
                    <a:gd name="T25" fmla="*/ 7 h 14"/>
                    <a:gd name="T26" fmla="*/ 66 w 71"/>
                    <a:gd name="T27" fmla="*/ 5 h 14"/>
                    <a:gd name="T28" fmla="*/ 63 w 71"/>
                    <a:gd name="T29" fmla="*/ 3 h 14"/>
                    <a:gd name="T30" fmla="*/ 56 w 71"/>
                    <a:gd name="T31" fmla="*/ 1 h 14"/>
                    <a:gd name="T32" fmla="*/ 49 w 71"/>
                    <a:gd name="T3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14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37" y="1"/>
                      </a:lnTo>
                      <a:lnTo>
                        <a:pt x="23" y="3"/>
                      </a:lnTo>
                      <a:lnTo>
                        <a:pt x="11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36" y="11"/>
                      </a:lnTo>
                      <a:lnTo>
                        <a:pt x="54" y="12"/>
                      </a:lnTo>
                      <a:lnTo>
                        <a:pt x="71" y="14"/>
                      </a:lnTo>
                      <a:lnTo>
                        <a:pt x="71" y="14"/>
                      </a:lnTo>
                      <a:lnTo>
                        <a:pt x="69" y="11"/>
                      </a:lnTo>
                      <a:lnTo>
                        <a:pt x="68" y="7"/>
                      </a:lnTo>
                      <a:lnTo>
                        <a:pt x="66" y="5"/>
                      </a:lnTo>
                      <a:lnTo>
                        <a:pt x="63" y="3"/>
                      </a:lnTo>
                      <a:lnTo>
                        <a:pt x="56" y="1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8" name="Freeform 230"/>
                <p:cNvSpPr>
                  <a:spLocks/>
                </p:cNvSpPr>
                <p:nvPr/>
              </p:nvSpPr>
              <p:spPr bwMode="auto">
                <a:xfrm>
                  <a:off x="1258888" y="4879976"/>
                  <a:ext cx="55563" cy="12700"/>
                </a:xfrm>
                <a:custGeom>
                  <a:avLst/>
                  <a:gdLst>
                    <a:gd name="T0" fmla="*/ 49 w 71"/>
                    <a:gd name="T1" fmla="*/ 0 h 14"/>
                    <a:gd name="T2" fmla="*/ 49 w 71"/>
                    <a:gd name="T3" fmla="*/ 0 h 14"/>
                    <a:gd name="T4" fmla="*/ 37 w 71"/>
                    <a:gd name="T5" fmla="*/ 1 h 14"/>
                    <a:gd name="T6" fmla="*/ 23 w 71"/>
                    <a:gd name="T7" fmla="*/ 3 h 14"/>
                    <a:gd name="T8" fmla="*/ 11 w 71"/>
                    <a:gd name="T9" fmla="*/ 6 h 14"/>
                    <a:gd name="T10" fmla="*/ 0 w 71"/>
                    <a:gd name="T11" fmla="*/ 7 h 14"/>
                    <a:gd name="T12" fmla="*/ 0 w 71"/>
                    <a:gd name="T13" fmla="*/ 7 h 14"/>
                    <a:gd name="T14" fmla="*/ 36 w 71"/>
                    <a:gd name="T15" fmla="*/ 11 h 14"/>
                    <a:gd name="T16" fmla="*/ 54 w 71"/>
                    <a:gd name="T17" fmla="*/ 12 h 14"/>
                    <a:gd name="T18" fmla="*/ 71 w 71"/>
                    <a:gd name="T19" fmla="*/ 14 h 14"/>
                    <a:gd name="T20" fmla="*/ 71 w 71"/>
                    <a:gd name="T21" fmla="*/ 14 h 14"/>
                    <a:gd name="T22" fmla="*/ 69 w 71"/>
                    <a:gd name="T23" fmla="*/ 11 h 14"/>
                    <a:gd name="T24" fmla="*/ 68 w 71"/>
                    <a:gd name="T25" fmla="*/ 7 h 14"/>
                    <a:gd name="T26" fmla="*/ 66 w 71"/>
                    <a:gd name="T27" fmla="*/ 5 h 14"/>
                    <a:gd name="T28" fmla="*/ 63 w 71"/>
                    <a:gd name="T29" fmla="*/ 3 h 14"/>
                    <a:gd name="T30" fmla="*/ 56 w 71"/>
                    <a:gd name="T31" fmla="*/ 1 h 14"/>
                    <a:gd name="T32" fmla="*/ 49 w 71"/>
                    <a:gd name="T3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14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37" y="1"/>
                      </a:lnTo>
                      <a:lnTo>
                        <a:pt x="23" y="3"/>
                      </a:lnTo>
                      <a:lnTo>
                        <a:pt x="11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36" y="11"/>
                      </a:lnTo>
                      <a:lnTo>
                        <a:pt x="54" y="12"/>
                      </a:lnTo>
                      <a:lnTo>
                        <a:pt x="71" y="14"/>
                      </a:lnTo>
                      <a:lnTo>
                        <a:pt x="71" y="14"/>
                      </a:lnTo>
                      <a:lnTo>
                        <a:pt x="69" y="11"/>
                      </a:lnTo>
                      <a:lnTo>
                        <a:pt x="68" y="7"/>
                      </a:lnTo>
                      <a:lnTo>
                        <a:pt x="66" y="5"/>
                      </a:lnTo>
                      <a:lnTo>
                        <a:pt x="63" y="3"/>
                      </a:lnTo>
                      <a:lnTo>
                        <a:pt x="56" y="1"/>
                      </a:lnTo>
                      <a:lnTo>
                        <a:pt x="49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9" name="Freeform 231"/>
                <p:cNvSpPr>
                  <a:spLocks/>
                </p:cNvSpPr>
                <p:nvPr/>
              </p:nvSpPr>
              <p:spPr bwMode="auto">
                <a:xfrm>
                  <a:off x="1206501" y="4910138"/>
                  <a:ext cx="80963" cy="173038"/>
                </a:xfrm>
                <a:custGeom>
                  <a:avLst/>
                  <a:gdLst>
                    <a:gd name="T0" fmla="*/ 41 w 102"/>
                    <a:gd name="T1" fmla="*/ 0 h 217"/>
                    <a:gd name="T2" fmla="*/ 29 w 102"/>
                    <a:gd name="T3" fmla="*/ 3 h 217"/>
                    <a:gd name="T4" fmla="*/ 19 w 102"/>
                    <a:gd name="T5" fmla="*/ 9 h 217"/>
                    <a:gd name="T6" fmla="*/ 12 w 102"/>
                    <a:gd name="T7" fmla="*/ 18 h 217"/>
                    <a:gd name="T8" fmla="*/ 7 w 102"/>
                    <a:gd name="T9" fmla="*/ 29 h 217"/>
                    <a:gd name="T10" fmla="*/ 12 w 102"/>
                    <a:gd name="T11" fmla="*/ 34 h 217"/>
                    <a:gd name="T12" fmla="*/ 24 w 102"/>
                    <a:gd name="T13" fmla="*/ 42 h 217"/>
                    <a:gd name="T14" fmla="*/ 31 w 102"/>
                    <a:gd name="T15" fmla="*/ 43 h 217"/>
                    <a:gd name="T16" fmla="*/ 43 w 102"/>
                    <a:gd name="T17" fmla="*/ 40 h 217"/>
                    <a:gd name="T18" fmla="*/ 43 w 102"/>
                    <a:gd name="T19" fmla="*/ 59 h 217"/>
                    <a:gd name="T20" fmla="*/ 42 w 102"/>
                    <a:gd name="T21" fmla="*/ 84 h 217"/>
                    <a:gd name="T22" fmla="*/ 37 w 102"/>
                    <a:gd name="T23" fmla="*/ 92 h 217"/>
                    <a:gd name="T24" fmla="*/ 32 w 102"/>
                    <a:gd name="T25" fmla="*/ 96 h 217"/>
                    <a:gd name="T26" fmla="*/ 29 w 102"/>
                    <a:gd name="T27" fmla="*/ 97 h 217"/>
                    <a:gd name="T28" fmla="*/ 28 w 102"/>
                    <a:gd name="T29" fmla="*/ 97 h 217"/>
                    <a:gd name="T30" fmla="*/ 23 w 102"/>
                    <a:gd name="T31" fmla="*/ 95 h 217"/>
                    <a:gd name="T32" fmla="*/ 18 w 102"/>
                    <a:gd name="T33" fmla="*/ 90 h 217"/>
                    <a:gd name="T34" fmla="*/ 12 w 102"/>
                    <a:gd name="T35" fmla="*/ 83 h 217"/>
                    <a:gd name="T36" fmla="*/ 11 w 102"/>
                    <a:gd name="T37" fmla="*/ 83 h 217"/>
                    <a:gd name="T38" fmla="*/ 7 w 102"/>
                    <a:gd name="T39" fmla="*/ 85 h 217"/>
                    <a:gd name="T40" fmla="*/ 3 w 102"/>
                    <a:gd name="T41" fmla="*/ 94 h 217"/>
                    <a:gd name="T42" fmla="*/ 0 w 102"/>
                    <a:gd name="T43" fmla="*/ 113 h 217"/>
                    <a:gd name="T44" fmla="*/ 0 w 102"/>
                    <a:gd name="T45" fmla="*/ 134 h 217"/>
                    <a:gd name="T46" fmla="*/ 4 w 102"/>
                    <a:gd name="T47" fmla="*/ 156 h 217"/>
                    <a:gd name="T48" fmla="*/ 12 w 102"/>
                    <a:gd name="T49" fmla="*/ 176 h 217"/>
                    <a:gd name="T50" fmla="*/ 23 w 102"/>
                    <a:gd name="T51" fmla="*/ 194 h 217"/>
                    <a:gd name="T52" fmla="*/ 35 w 102"/>
                    <a:gd name="T53" fmla="*/ 208 h 217"/>
                    <a:gd name="T54" fmla="*/ 49 w 102"/>
                    <a:gd name="T55" fmla="*/ 216 h 217"/>
                    <a:gd name="T56" fmla="*/ 57 w 102"/>
                    <a:gd name="T57" fmla="*/ 217 h 217"/>
                    <a:gd name="T58" fmla="*/ 74 w 102"/>
                    <a:gd name="T59" fmla="*/ 213 h 217"/>
                    <a:gd name="T60" fmla="*/ 60 w 102"/>
                    <a:gd name="T61" fmla="*/ 206 h 217"/>
                    <a:gd name="T62" fmla="*/ 38 w 102"/>
                    <a:gd name="T63" fmla="*/ 192 h 217"/>
                    <a:gd name="T64" fmla="*/ 24 w 102"/>
                    <a:gd name="T65" fmla="*/ 169 h 217"/>
                    <a:gd name="T66" fmla="*/ 18 w 102"/>
                    <a:gd name="T67" fmla="*/ 140 h 217"/>
                    <a:gd name="T68" fmla="*/ 19 w 102"/>
                    <a:gd name="T69" fmla="*/ 123 h 217"/>
                    <a:gd name="T70" fmla="*/ 24 w 102"/>
                    <a:gd name="T71" fmla="*/ 123 h 217"/>
                    <a:gd name="T72" fmla="*/ 30 w 102"/>
                    <a:gd name="T73" fmla="*/ 123 h 217"/>
                    <a:gd name="T74" fmla="*/ 38 w 102"/>
                    <a:gd name="T75" fmla="*/ 119 h 217"/>
                    <a:gd name="T76" fmla="*/ 43 w 102"/>
                    <a:gd name="T77" fmla="*/ 118 h 217"/>
                    <a:gd name="T78" fmla="*/ 47 w 102"/>
                    <a:gd name="T79" fmla="*/ 113 h 217"/>
                    <a:gd name="T80" fmla="*/ 53 w 102"/>
                    <a:gd name="T81" fmla="*/ 100 h 217"/>
                    <a:gd name="T82" fmla="*/ 57 w 102"/>
                    <a:gd name="T83" fmla="*/ 95 h 217"/>
                    <a:gd name="T84" fmla="*/ 65 w 102"/>
                    <a:gd name="T85" fmla="*/ 101 h 217"/>
                    <a:gd name="T86" fmla="*/ 78 w 102"/>
                    <a:gd name="T87" fmla="*/ 119 h 217"/>
                    <a:gd name="T88" fmla="*/ 92 w 102"/>
                    <a:gd name="T89" fmla="*/ 151 h 217"/>
                    <a:gd name="T90" fmla="*/ 102 w 102"/>
                    <a:gd name="T91" fmla="*/ 173 h 217"/>
                    <a:gd name="T92" fmla="*/ 102 w 102"/>
                    <a:gd name="T93" fmla="*/ 154 h 217"/>
                    <a:gd name="T94" fmla="*/ 95 w 102"/>
                    <a:gd name="T95" fmla="*/ 123 h 217"/>
                    <a:gd name="T96" fmla="*/ 85 w 102"/>
                    <a:gd name="T97" fmla="*/ 97 h 217"/>
                    <a:gd name="T98" fmla="*/ 69 w 102"/>
                    <a:gd name="T99" fmla="*/ 77 h 217"/>
                    <a:gd name="T100" fmla="*/ 59 w 102"/>
                    <a:gd name="T101" fmla="*/ 69 h 217"/>
                    <a:gd name="T102" fmla="*/ 63 w 102"/>
                    <a:gd name="T103" fmla="*/ 35 h 217"/>
                    <a:gd name="T104" fmla="*/ 61 w 102"/>
                    <a:gd name="T105" fmla="*/ 14 h 217"/>
                    <a:gd name="T106" fmla="*/ 59 w 102"/>
                    <a:gd name="T107" fmla="*/ 5 h 217"/>
                    <a:gd name="T108" fmla="*/ 41 w 102"/>
                    <a:gd name="T10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2" h="217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35" y="0"/>
                      </a:lnTo>
                      <a:lnTo>
                        <a:pt x="29" y="3"/>
                      </a:lnTo>
                      <a:lnTo>
                        <a:pt x="24" y="5"/>
                      </a:lnTo>
                      <a:lnTo>
                        <a:pt x="19" y="9"/>
                      </a:lnTo>
                      <a:lnTo>
                        <a:pt x="14" y="14"/>
                      </a:lnTo>
                      <a:lnTo>
                        <a:pt x="12" y="18"/>
                      </a:lnTo>
                      <a:lnTo>
                        <a:pt x="9" y="23"/>
                      </a:lnTo>
                      <a:lnTo>
                        <a:pt x="7" y="29"/>
                      </a:lnTo>
                      <a:lnTo>
                        <a:pt x="7" y="29"/>
                      </a:lnTo>
                      <a:lnTo>
                        <a:pt x="12" y="34"/>
                      </a:lnTo>
                      <a:lnTo>
                        <a:pt x="17" y="39"/>
                      </a:lnTo>
                      <a:lnTo>
                        <a:pt x="24" y="42"/>
                      </a:lnTo>
                      <a:lnTo>
                        <a:pt x="31" y="43"/>
                      </a:lnTo>
                      <a:lnTo>
                        <a:pt x="31" y="43"/>
                      </a:lnTo>
                      <a:lnTo>
                        <a:pt x="37" y="43"/>
                      </a:lnTo>
                      <a:lnTo>
                        <a:pt x="43" y="40"/>
                      </a:lnTo>
                      <a:lnTo>
                        <a:pt x="43" y="40"/>
                      </a:lnTo>
                      <a:lnTo>
                        <a:pt x="43" y="59"/>
                      </a:lnTo>
                      <a:lnTo>
                        <a:pt x="43" y="77"/>
                      </a:lnTo>
                      <a:lnTo>
                        <a:pt x="42" y="84"/>
                      </a:lnTo>
                      <a:lnTo>
                        <a:pt x="40" y="90"/>
                      </a:lnTo>
                      <a:lnTo>
                        <a:pt x="37" y="92"/>
                      </a:lnTo>
                      <a:lnTo>
                        <a:pt x="35" y="95"/>
                      </a:lnTo>
                      <a:lnTo>
                        <a:pt x="32" y="96"/>
                      </a:lnTo>
                      <a:lnTo>
                        <a:pt x="29" y="97"/>
                      </a:lnTo>
                      <a:lnTo>
                        <a:pt x="29" y="97"/>
                      </a:lnTo>
                      <a:lnTo>
                        <a:pt x="28" y="97"/>
                      </a:lnTo>
                      <a:lnTo>
                        <a:pt x="28" y="97"/>
                      </a:lnTo>
                      <a:lnTo>
                        <a:pt x="25" y="96"/>
                      </a:lnTo>
                      <a:lnTo>
                        <a:pt x="23" y="95"/>
                      </a:lnTo>
                      <a:lnTo>
                        <a:pt x="18" y="90"/>
                      </a:lnTo>
                      <a:lnTo>
                        <a:pt x="18" y="90"/>
                      </a:lnTo>
                      <a:lnTo>
                        <a:pt x="13" y="85"/>
                      </a:lnTo>
                      <a:lnTo>
                        <a:pt x="12" y="83"/>
                      </a:lnTo>
                      <a:lnTo>
                        <a:pt x="11" y="83"/>
                      </a:lnTo>
                      <a:lnTo>
                        <a:pt x="11" y="83"/>
                      </a:lnTo>
                      <a:lnTo>
                        <a:pt x="9" y="83"/>
                      </a:lnTo>
                      <a:lnTo>
                        <a:pt x="7" y="85"/>
                      </a:lnTo>
                      <a:lnTo>
                        <a:pt x="7" y="85"/>
                      </a:lnTo>
                      <a:lnTo>
                        <a:pt x="3" y="94"/>
                      </a:lnTo>
                      <a:lnTo>
                        <a:pt x="1" y="102"/>
                      </a:lnTo>
                      <a:lnTo>
                        <a:pt x="0" y="113"/>
                      </a:lnTo>
                      <a:lnTo>
                        <a:pt x="0" y="123"/>
                      </a:lnTo>
                      <a:lnTo>
                        <a:pt x="0" y="134"/>
                      </a:lnTo>
                      <a:lnTo>
                        <a:pt x="2" y="145"/>
                      </a:lnTo>
                      <a:lnTo>
                        <a:pt x="4" y="156"/>
                      </a:lnTo>
                      <a:lnTo>
                        <a:pt x="8" y="166"/>
                      </a:lnTo>
                      <a:lnTo>
                        <a:pt x="12" y="176"/>
                      </a:lnTo>
                      <a:lnTo>
                        <a:pt x="17" y="186"/>
                      </a:lnTo>
                      <a:lnTo>
                        <a:pt x="23" y="194"/>
                      </a:lnTo>
                      <a:lnTo>
                        <a:pt x="29" y="202"/>
                      </a:lnTo>
                      <a:lnTo>
                        <a:pt x="35" y="208"/>
                      </a:lnTo>
                      <a:lnTo>
                        <a:pt x="42" y="213"/>
                      </a:lnTo>
                      <a:lnTo>
                        <a:pt x="49" y="216"/>
                      </a:lnTo>
                      <a:lnTo>
                        <a:pt x="57" y="217"/>
                      </a:lnTo>
                      <a:lnTo>
                        <a:pt x="57" y="217"/>
                      </a:lnTo>
                      <a:lnTo>
                        <a:pt x="65" y="216"/>
                      </a:lnTo>
                      <a:lnTo>
                        <a:pt x="74" y="213"/>
                      </a:lnTo>
                      <a:lnTo>
                        <a:pt x="74" y="213"/>
                      </a:lnTo>
                      <a:lnTo>
                        <a:pt x="60" y="206"/>
                      </a:lnTo>
                      <a:lnTo>
                        <a:pt x="48" y="200"/>
                      </a:lnTo>
                      <a:lnTo>
                        <a:pt x="38" y="192"/>
                      </a:lnTo>
                      <a:lnTo>
                        <a:pt x="30" y="181"/>
                      </a:lnTo>
                      <a:lnTo>
                        <a:pt x="24" y="169"/>
                      </a:lnTo>
                      <a:lnTo>
                        <a:pt x="19" y="154"/>
                      </a:lnTo>
                      <a:lnTo>
                        <a:pt x="18" y="140"/>
                      </a:lnTo>
                      <a:lnTo>
                        <a:pt x="18" y="131"/>
                      </a:lnTo>
                      <a:lnTo>
                        <a:pt x="19" y="123"/>
                      </a:lnTo>
                      <a:lnTo>
                        <a:pt x="19" y="123"/>
                      </a:lnTo>
                      <a:lnTo>
                        <a:pt x="24" y="123"/>
                      </a:lnTo>
                      <a:lnTo>
                        <a:pt x="24" y="123"/>
                      </a:lnTo>
                      <a:lnTo>
                        <a:pt x="30" y="123"/>
                      </a:lnTo>
                      <a:lnTo>
                        <a:pt x="34" y="122"/>
                      </a:lnTo>
                      <a:lnTo>
                        <a:pt x="38" y="119"/>
                      </a:lnTo>
                      <a:lnTo>
                        <a:pt x="43" y="118"/>
                      </a:lnTo>
                      <a:lnTo>
                        <a:pt x="43" y="118"/>
                      </a:lnTo>
                      <a:lnTo>
                        <a:pt x="46" y="116"/>
                      </a:lnTo>
                      <a:lnTo>
                        <a:pt x="47" y="113"/>
                      </a:lnTo>
                      <a:lnTo>
                        <a:pt x="51" y="107"/>
                      </a:lnTo>
                      <a:lnTo>
                        <a:pt x="53" y="100"/>
                      </a:lnTo>
                      <a:lnTo>
                        <a:pt x="54" y="97"/>
                      </a:lnTo>
                      <a:lnTo>
                        <a:pt x="57" y="95"/>
                      </a:lnTo>
                      <a:lnTo>
                        <a:pt x="57" y="95"/>
                      </a:lnTo>
                      <a:lnTo>
                        <a:pt x="65" y="101"/>
                      </a:lnTo>
                      <a:lnTo>
                        <a:pt x="72" y="109"/>
                      </a:lnTo>
                      <a:lnTo>
                        <a:pt x="78" y="119"/>
                      </a:lnTo>
                      <a:lnTo>
                        <a:pt x="83" y="129"/>
                      </a:lnTo>
                      <a:lnTo>
                        <a:pt x="92" y="151"/>
                      </a:lnTo>
                      <a:lnTo>
                        <a:pt x="97" y="162"/>
                      </a:lnTo>
                      <a:lnTo>
                        <a:pt x="102" y="173"/>
                      </a:lnTo>
                      <a:lnTo>
                        <a:pt x="102" y="173"/>
                      </a:lnTo>
                      <a:lnTo>
                        <a:pt x="102" y="154"/>
                      </a:lnTo>
                      <a:lnTo>
                        <a:pt x="99" y="137"/>
                      </a:lnTo>
                      <a:lnTo>
                        <a:pt x="95" y="123"/>
                      </a:lnTo>
                      <a:lnTo>
                        <a:pt x="91" y="109"/>
                      </a:lnTo>
                      <a:lnTo>
                        <a:pt x="85" y="97"/>
                      </a:lnTo>
                      <a:lnTo>
                        <a:pt x="77" y="86"/>
                      </a:lnTo>
                      <a:lnTo>
                        <a:pt x="69" y="77"/>
                      </a:lnTo>
                      <a:lnTo>
                        <a:pt x="59" y="69"/>
                      </a:lnTo>
                      <a:lnTo>
                        <a:pt x="59" y="69"/>
                      </a:lnTo>
                      <a:lnTo>
                        <a:pt x="61" y="51"/>
                      </a:lnTo>
                      <a:lnTo>
                        <a:pt x="63" y="35"/>
                      </a:lnTo>
                      <a:lnTo>
                        <a:pt x="63" y="21"/>
                      </a:lnTo>
                      <a:lnTo>
                        <a:pt x="61" y="14"/>
                      </a:lnTo>
                      <a:lnTo>
                        <a:pt x="59" y="5"/>
                      </a:lnTo>
                      <a:lnTo>
                        <a:pt x="59" y="5"/>
                      </a:lnTo>
                      <a:lnTo>
                        <a:pt x="51" y="2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0" name="Freeform 232"/>
                <p:cNvSpPr>
                  <a:spLocks/>
                </p:cNvSpPr>
                <p:nvPr/>
              </p:nvSpPr>
              <p:spPr bwMode="auto">
                <a:xfrm>
                  <a:off x="1206501" y="4910138"/>
                  <a:ext cx="80963" cy="173038"/>
                </a:xfrm>
                <a:custGeom>
                  <a:avLst/>
                  <a:gdLst>
                    <a:gd name="T0" fmla="*/ 41 w 102"/>
                    <a:gd name="T1" fmla="*/ 0 h 217"/>
                    <a:gd name="T2" fmla="*/ 29 w 102"/>
                    <a:gd name="T3" fmla="*/ 3 h 217"/>
                    <a:gd name="T4" fmla="*/ 19 w 102"/>
                    <a:gd name="T5" fmla="*/ 9 h 217"/>
                    <a:gd name="T6" fmla="*/ 12 w 102"/>
                    <a:gd name="T7" fmla="*/ 18 h 217"/>
                    <a:gd name="T8" fmla="*/ 7 w 102"/>
                    <a:gd name="T9" fmla="*/ 29 h 217"/>
                    <a:gd name="T10" fmla="*/ 12 w 102"/>
                    <a:gd name="T11" fmla="*/ 34 h 217"/>
                    <a:gd name="T12" fmla="*/ 24 w 102"/>
                    <a:gd name="T13" fmla="*/ 42 h 217"/>
                    <a:gd name="T14" fmla="*/ 31 w 102"/>
                    <a:gd name="T15" fmla="*/ 43 h 217"/>
                    <a:gd name="T16" fmla="*/ 43 w 102"/>
                    <a:gd name="T17" fmla="*/ 40 h 217"/>
                    <a:gd name="T18" fmla="*/ 43 w 102"/>
                    <a:gd name="T19" fmla="*/ 59 h 217"/>
                    <a:gd name="T20" fmla="*/ 42 w 102"/>
                    <a:gd name="T21" fmla="*/ 84 h 217"/>
                    <a:gd name="T22" fmla="*/ 37 w 102"/>
                    <a:gd name="T23" fmla="*/ 92 h 217"/>
                    <a:gd name="T24" fmla="*/ 32 w 102"/>
                    <a:gd name="T25" fmla="*/ 96 h 217"/>
                    <a:gd name="T26" fmla="*/ 29 w 102"/>
                    <a:gd name="T27" fmla="*/ 97 h 217"/>
                    <a:gd name="T28" fmla="*/ 28 w 102"/>
                    <a:gd name="T29" fmla="*/ 97 h 217"/>
                    <a:gd name="T30" fmla="*/ 23 w 102"/>
                    <a:gd name="T31" fmla="*/ 95 h 217"/>
                    <a:gd name="T32" fmla="*/ 18 w 102"/>
                    <a:gd name="T33" fmla="*/ 90 h 217"/>
                    <a:gd name="T34" fmla="*/ 12 w 102"/>
                    <a:gd name="T35" fmla="*/ 83 h 217"/>
                    <a:gd name="T36" fmla="*/ 11 w 102"/>
                    <a:gd name="T37" fmla="*/ 83 h 217"/>
                    <a:gd name="T38" fmla="*/ 7 w 102"/>
                    <a:gd name="T39" fmla="*/ 85 h 217"/>
                    <a:gd name="T40" fmla="*/ 3 w 102"/>
                    <a:gd name="T41" fmla="*/ 94 h 217"/>
                    <a:gd name="T42" fmla="*/ 0 w 102"/>
                    <a:gd name="T43" fmla="*/ 113 h 217"/>
                    <a:gd name="T44" fmla="*/ 0 w 102"/>
                    <a:gd name="T45" fmla="*/ 134 h 217"/>
                    <a:gd name="T46" fmla="*/ 4 w 102"/>
                    <a:gd name="T47" fmla="*/ 156 h 217"/>
                    <a:gd name="T48" fmla="*/ 12 w 102"/>
                    <a:gd name="T49" fmla="*/ 176 h 217"/>
                    <a:gd name="T50" fmla="*/ 23 w 102"/>
                    <a:gd name="T51" fmla="*/ 194 h 217"/>
                    <a:gd name="T52" fmla="*/ 35 w 102"/>
                    <a:gd name="T53" fmla="*/ 208 h 217"/>
                    <a:gd name="T54" fmla="*/ 49 w 102"/>
                    <a:gd name="T55" fmla="*/ 216 h 217"/>
                    <a:gd name="T56" fmla="*/ 57 w 102"/>
                    <a:gd name="T57" fmla="*/ 217 h 217"/>
                    <a:gd name="T58" fmla="*/ 74 w 102"/>
                    <a:gd name="T59" fmla="*/ 213 h 217"/>
                    <a:gd name="T60" fmla="*/ 60 w 102"/>
                    <a:gd name="T61" fmla="*/ 206 h 217"/>
                    <a:gd name="T62" fmla="*/ 38 w 102"/>
                    <a:gd name="T63" fmla="*/ 192 h 217"/>
                    <a:gd name="T64" fmla="*/ 24 w 102"/>
                    <a:gd name="T65" fmla="*/ 169 h 217"/>
                    <a:gd name="T66" fmla="*/ 18 w 102"/>
                    <a:gd name="T67" fmla="*/ 140 h 217"/>
                    <a:gd name="T68" fmla="*/ 19 w 102"/>
                    <a:gd name="T69" fmla="*/ 123 h 217"/>
                    <a:gd name="T70" fmla="*/ 24 w 102"/>
                    <a:gd name="T71" fmla="*/ 123 h 217"/>
                    <a:gd name="T72" fmla="*/ 30 w 102"/>
                    <a:gd name="T73" fmla="*/ 123 h 217"/>
                    <a:gd name="T74" fmla="*/ 38 w 102"/>
                    <a:gd name="T75" fmla="*/ 119 h 217"/>
                    <a:gd name="T76" fmla="*/ 43 w 102"/>
                    <a:gd name="T77" fmla="*/ 118 h 217"/>
                    <a:gd name="T78" fmla="*/ 47 w 102"/>
                    <a:gd name="T79" fmla="*/ 113 h 217"/>
                    <a:gd name="T80" fmla="*/ 53 w 102"/>
                    <a:gd name="T81" fmla="*/ 100 h 217"/>
                    <a:gd name="T82" fmla="*/ 57 w 102"/>
                    <a:gd name="T83" fmla="*/ 95 h 217"/>
                    <a:gd name="T84" fmla="*/ 65 w 102"/>
                    <a:gd name="T85" fmla="*/ 101 h 217"/>
                    <a:gd name="T86" fmla="*/ 78 w 102"/>
                    <a:gd name="T87" fmla="*/ 119 h 217"/>
                    <a:gd name="T88" fmla="*/ 92 w 102"/>
                    <a:gd name="T89" fmla="*/ 151 h 217"/>
                    <a:gd name="T90" fmla="*/ 102 w 102"/>
                    <a:gd name="T91" fmla="*/ 173 h 217"/>
                    <a:gd name="T92" fmla="*/ 102 w 102"/>
                    <a:gd name="T93" fmla="*/ 154 h 217"/>
                    <a:gd name="T94" fmla="*/ 95 w 102"/>
                    <a:gd name="T95" fmla="*/ 123 h 217"/>
                    <a:gd name="T96" fmla="*/ 85 w 102"/>
                    <a:gd name="T97" fmla="*/ 97 h 217"/>
                    <a:gd name="T98" fmla="*/ 69 w 102"/>
                    <a:gd name="T99" fmla="*/ 77 h 217"/>
                    <a:gd name="T100" fmla="*/ 59 w 102"/>
                    <a:gd name="T101" fmla="*/ 69 h 217"/>
                    <a:gd name="T102" fmla="*/ 63 w 102"/>
                    <a:gd name="T103" fmla="*/ 35 h 217"/>
                    <a:gd name="T104" fmla="*/ 61 w 102"/>
                    <a:gd name="T105" fmla="*/ 14 h 217"/>
                    <a:gd name="T106" fmla="*/ 59 w 102"/>
                    <a:gd name="T107" fmla="*/ 5 h 217"/>
                    <a:gd name="T108" fmla="*/ 41 w 102"/>
                    <a:gd name="T10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2" h="217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35" y="0"/>
                      </a:lnTo>
                      <a:lnTo>
                        <a:pt x="29" y="3"/>
                      </a:lnTo>
                      <a:lnTo>
                        <a:pt x="24" y="5"/>
                      </a:lnTo>
                      <a:lnTo>
                        <a:pt x="19" y="9"/>
                      </a:lnTo>
                      <a:lnTo>
                        <a:pt x="14" y="14"/>
                      </a:lnTo>
                      <a:lnTo>
                        <a:pt x="12" y="18"/>
                      </a:lnTo>
                      <a:lnTo>
                        <a:pt x="9" y="23"/>
                      </a:lnTo>
                      <a:lnTo>
                        <a:pt x="7" y="29"/>
                      </a:lnTo>
                      <a:lnTo>
                        <a:pt x="7" y="29"/>
                      </a:lnTo>
                      <a:lnTo>
                        <a:pt x="12" y="34"/>
                      </a:lnTo>
                      <a:lnTo>
                        <a:pt x="17" y="39"/>
                      </a:lnTo>
                      <a:lnTo>
                        <a:pt x="24" y="42"/>
                      </a:lnTo>
                      <a:lnTo>
                        <a:pt x="31" y="43"/>
                      </a:lnTo>
                      <a:lnTo>
                        <a:pt x="31" y="43"/>
                      </a:lnTo>
                      <a:lnTo>
                        <a:pt x="37" y="43"/>
                      </a:lnTo>
                      <a:lnTo>
                        <a:pt x="43" y="40"/>
                      </a:lnTo>
                      <a:lnTo>
                        <a:pt x="43" y="40"/>
                      </a:lnTo>
                      <a:lnTo>
                        <a:pt x="43" y="59"/>
                      </a:lnTo>
                      <a:lnTo>
                        <a:pt x="43" y="77"/>
                      </a:lnTo>
                      <a:lnTo>
                        <a:pt x="42" y="84"/>
                      </a:lnTo>
                      <a:lnTo>
                        <a:pt x="40" y="90"/>
                      </a:lnTo>
                      <a:lnTo>
                        <a:pt x="37" y="92"/>
                      </a:lnTo>
                      <a:lnTo>
                        <a:pt x="35" y="95"/>
                      </a:lnTo>
                      <a:lnTo>
                        <a:pt x="32" y="96"/>
                      </a:lnTo>
                      <a:lnTo>
                        <a:pt x="29" y="97"/>
                      </a:lnTo>
                      <a:lnTo>
                        <a:pt x="29" y="97"/>
                      </a:lnTo>
                      <a:lnTo>
                        <a:pt x="28" y="97"/>
                      </a:lnTo>
                      <a:lnTo>
                        <a:pt x="28" y="97"/>
                      </a:lnTo>
                      <a:lnTo>
                        <a:pt x="25" y="96"/>
                      </a:lnTo>
                      <a:lnTo>
                        <a:pt x="23" y="95"/>
                      </a:lnTo>
                      <a:lnTo>
                        <a:pt x="18" y="90"/>
                      </a:lnTo>
                      <a:lnTo>
                        <a:pt x="18" y="90"/>
                      </a:lnTo>
                      <a:lnTo>
                        <a:pt x="13" y="85"/>
                      </a:lnTo>
                      <a:lnTo>
                        <a:pt x="12" y="83"/>
                      </a:lnTo>
                      <a:lnTo>
                        <a:pt x="11" y="83"/>
                      </a:lnTo>
                      <a:lnTo>
                        <a:pt x="11" y="83"/>
                      </a:lnTo>
                      <a:lnTo>
                        <a:pt x="9" y="83"/>
                      </a:lnTo>
                      <a:lnTo>
                        <a:pt x="7" y="85"/>
                      </a:lnTo>
                      <a:lnTo>
                        <a:pt x="7" y="85"/>
                      </a:lnTo>
                      <a:lnTo>
                        <a:pt x="3" y="94"/>
                      </a:lnTo>
                      <a:lnTo>
                        <a:pt x="1" y="102"/>
                      </a:lnTo>
                      <a:lnTo>
                        <a:pt x="0" y="113"/>
                      </a:lnTo>
                      <a:lnTo>
                        <a:pt x="0" y="123"/>
                      </a:lnTo>
                      <a:lnTo>
                        <a:pt x="0" y="134"/>
                      </a:lnTo>
                      <a:lnTo>
                        <a:pt x="2" y="145"/>
                      </a:lnTo>
                      <a:lnTo>
                        <a:pt x="4" y="156"/>
                      </a:lnTo>
                      <a:lnTo>
                        <a:pt x="8" y="166"/>
                      </a:lnTo>
                      <a:lnTo>
                        <a:pt x="12" y="176"/>
                      </a:lnTo>
                      <a:lnTo>
                        <a:pt x="17" y="186"/>
                      </a:lnTo>
                      <a:lnTo>
                        <a:pt x="23" y="194"/>
                      </a:lnTo>
                      <a:lnTo>
                        <a:pt x="29" y="202"/>
                      </a:lnTo>
                      <a:lnTo>
                        <a:pt x="35" y="208"/>
                      </a:lnTo>
                      <a:lnTo>
                        <a:pt x="42" y="213"/>
                      </a:lnTo>
                      <a:lnTo>
                        <a:pt x="49" y="216"/>
                      </a:lnTo>
                      <a:lnTo>
                        <a:pt x="57" y="217"/>
                      </a:lnTo>
                      <a:lnTo>
                        <a:pt x="57" y="217"/>
                      </a:lnTo>
                      <a:lnTo>
                        <a:pt x="65" y="216"/>
                      </a:lnTo>
                      <a:lnTo>
                        <a:pt x="74" y="213"/>
                      </a:lnTo>
                      <a:lnTo>
                        <a:pt x="74" y="213"/>
                      </a:lnTo>
                      <a:lnTo>
                        <a:pt x="60" y="206"/>
                      </a:lnTo>
                      <a:lnTo>
                        <a:pt x="48" y="200"/>
                      </a:lnTo>
                      <a:lnTo>
                        <a:pt x="38" y="192"/>
                      </a:lnTo>
                      <a:lnTo>
                        <a:pt x="30" y="181"/>
                      </a:lnTo>
                      <a:lnTo>
                        <a:pt x="24" y="169"/>
                      </a:lnTo>
                      <a:lnTo>
                        <a:pt x="19" y="154"/>
                      </a:lnTo>
                      <a:lnTo>
                        <a:pt x="18" y="140"/>
                      </a:lnTo>
                      <a:lnTo>
                        <a:pt x="18" y="131"/>
                      </a:lnTo>
                      <a:lnTo>
                        <a:pt x="19" y="123"/>
                      </a:lnTo>
                      <a:lnTo>
                        <a:pt x="19" y="123"/>
                      </a:lnTo>
                      <a:lnTo>
                        <a:pt x="24" y="123"/>
                      </a:lnTo>
                      <a:lnTo>
                        <a:pt x="24" y="123"/>
                      </a:lnTo>
                      <a:lnTo>
                        <a:pt x="30" y="123"/>
                      </a:lnTo>
                      <a:lnTo>
                        <a:pt x="34" y="122"/>
                      </a:lnTo>
                      <a:lnTo>
                        <a:pt x="38" y="119"/>
                      </a:lnTo>
                      <a:lnTo>
                        <a:pt x="43" y="118"/>
                      </a:lnTo>
                      <a:lnTo>
                        <a:pt x="43" y="118"/>
                      </a:lnTo>
                      <a:lnTo>
                        <a:pt x="46" y="116"/>
                      </a:lnTo>
                      <a:lnTo>
                        <a:pt x="47" y="113"/>
                      </a:lnTo>
                      <a:lnTo>
                        <a:pt x="51" y="107"/>
                      </a:lnTo>
                      <a:lnTo>
                        <a:pt x="53" y="100"/>
                      </a:lnTo>
                      <a:lnTo>
                        <a:pt x="54" y="97"/>
                      </a:lnTo>
                      <a:lnTo>
                        <a:pt x="57" y="95"/>
                      </a:lnTo>
                      <a:lnTo>
                        <a:pt x="57" y="95"/>
                      </a:lnTo>
                      <a:lnTo>
                        <a:pt x="65" y="101"/>
                      </a:lnTo>
                      <a:lnTo>
                        <a:pt x="72" y="109"/>
                      </a:lnTo>
                      <a:lnTo>
                        <a:pt x="78" y="119"/>
                      </a:lnTo>
                      <a:lnTo>
                        <a:pt x="83" y="129"/>
                      </a:lnTo>
                      <a:lnTo>
                        <a:pt x="92" y="151"/>
                      </a:lnTo>
                      <a:lnTo>
                        <a:pt x="97" y="162"/>
                      </a:lnTo>
                      <a:lnTo>
                        <a:pt x="102" y="173"/>
                      </a:lnTo>
                      <a:lnTo>
                        <a:pt x="102" y="173"/>
                      </a:lnTo>
                      <a:lnTo>
                        <a:pt x="102" y="154"/>
                      </a:lnTo>
                      <a:lnTo>
                        <a:pt x="99" y="137"/>
                      </a:lnTo>
                      <a:lnTo>
                        <a:pt x="95" y="123"/>
                      </a:lnTo>
                      <a:lnTo>
                        <a:pt x="91" y="109"/>
                      </a:lnTo>
                      <a:lnTo>
                        <a:pt x="85" y="97"/>
                      </a:lnTo>
                      <a:lnTo>
                        <a:pt x="77" y="86"/>
                      </a:lnTo>
                      <a:lnTo>
                        <a:pt x="69" y="77"/>
                      </a:lnTo>
                      <a:lnTo>
                        <a:pt x="59" y="69"/>
                      </a:lnTo>
                      <a:lnTo>
                        <a:pt x="59" y="69"/>
                      </a:lnTo>
                      <a:lnTo>
                        <a:pt x="61" y="51"/>
                      </a:lnTo>
                      <a:lnTo>
                        <a:pt x="63" y="35"/>
                      </a:lnTo>
                      <a:lnTo>
                        <a:pt x="63" y="21"/>
                      </a:lnTo>
                      <a:lnTo>
                        <a:pt x="61" y="14"/>
                      </a:lnTo>
                      <a:lnTo>
                        <a:pt x="59" y="5"/>
                      </a:lnTo>
                      <a:lnTo>
                        <a:pt x="59" y="5"/>
                      </a:lnTo>
                      <a:lnTo>
                        <a:pt x="51" y="2"/>
                      </a:lnTo>
                      <a:lnTo>
                        <a:pt x="41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1" name="Freeform 233"/>
                <p:cNvSpPr>
                  <a:spLocks/>
                </p:cNvSpPr>
                <p:nvPr/>
              </p:nvSpPr>
              <p:spPr bwMode="auto">
                <a:xfrm>
                  <a:off x="1203326" y="4846638"/>
                  <a:ext cx="38100" cy="31750"/>
                </a:xfrm>
                <a:custGeom>
                  <a:avLst/>
                  <a:gdLst>
                    <a:gd name="T0" fmla="*/ 29 w 47"/>
                    <a:gd name="T1" fmla="*/ 0 h 41"/>
                    <a:gd name="T2" fmla="*/ 29 w 47"/>
                    <a:gd name="T3" fmla="*/ 0 h 41"/>
                    <a:gd name="T4" fmla="*/ 22 w 47"/>
                    <a:gd name="T5" fmla="*/ 0 h 41"/>
                    <a:gd name="T6" fmla="*/ 16 w 47"/>
                    <a:gd name="T7" fmla="*/ 4 h 41"/>
                    <a:gd name="T8" fmla="*/ 10 w 47"/>
                    <a:gd name="T9" fmla="*/ 7 h 41"/>
                    <a:gd name="T10" fmla="*/ 5 w 47"/>
                    <a:gd name="T11" fmla="*/ 12 h 41"/>
                    <a:gd name="T12" fmla="*/ 1 w 47"/>
                    <a:gd name="T13" fmla="*/ 18 h 41"/>
                    <a:gd name="T14" fmla="*/ 0 w 47"/>
                    <a:gd name="T15" fmla="*/ 26 h 41"/>
                    <a:gd name="T16" fmla="*/ 1 w 47"/>
                    <a:gd name="T17" fmla="*/ 33 h 41"/>
                    <a:gd name="T18" fmla="*/ 5 w 47"/>
                    <a:gd name="T19" fmla="*/ 40 h 41"/>
                    <a:gd name="T20" fmla="*/ 5 w 47"/>
                    <a:gd name="T21" fmla="*/ 40 h 41"/>
                    <a:gd name="T22" fmla="*/ 10 w 47"/>
                    <a:gd name="T23" fmla="*/ 41 h 41"/>
                    <a:gd name="T24" fmla="*/ 16 w 47"/>
                    <a:gd name="T25" fmla="*/ 41 h 41"/>
                    <a:gd name="T26" fmla="*/ 16 w 47"/>
                    <a:gd name="T27" fmla="*/ 41 h 41"/>
                    <a:gd name="T28" fmla="*/ 24 w 47"/>
                    <a:gd name="T29" fmla="*/ 41 h 41"/>
                    <a:gd name="T30" fmla="*/ 32 w 47"/>
                    <a:gd name="T31" fmla="*/ 39 h 41"/>
                    <a:gd name="T32" fmla="*/ 39 w 47"/>
                    <a:gd name="T33" fmla="*/ 36 h 41"/>
                    <a:gd name="T34" fmla="*/ 45 w 47"/>
                    <a:gd name="T35" fmla="*/ 33 h 41"/>
                    <a:gd name="T36" fmla="*/ 45 w 47"/>
                    <a:gd name="T37" fmla="*/ 33 h 41"/>
                    <a:gd name="T38" fmla="*/ 46 w 47"/>
                    <a:gd name="T39" fmla="*/ 27 h 41"/>
                    <a:gd name="T40" fmla="*/ 46 w 47"/>
                    <a:gd name="T41" fmla="*/ 21 h 41"/>
                    <a:gd name="T42" fmla="*/ 47 w 47"/>
                    <a:gd name="T43" fmla="*/ 7 h 41"/>
                    <a:gd name="T44" fmla="*/ 47 w 47"/>
                    <a:gd name="T45" fmla="*/ 7 h 41"/>
                    <a:gd name="T46" fmla="*/ 42 w 47"/>
                    <a:gd name="T47" fmla="*/ 4 h 41"/>
                    <a:gd name="T48" fmla="*/ 39 w 47"/>
                    <a:gd name="T49" fmla="*/ 1 h 41"/>
                    <a:gd name="T50" fmla="*/ 34 w 47"/>
                    <a:gd name="T51" fmla="*/ 0 h 41"/>
                    <a:gd name="T52" fmla="*/ 29 w 47"/>
                    <a:gd name="T53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7" h="41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2" y="0"/>
                      </a:lnTo>
                      <a:lnTo>
                        <a:pt x="16" y="4"/>
                      </a:lnTo>
                      <a:lnTo>
                        <a:pt x="10" y="7"/>
                      </a:lnTo>
                      <a:lnTo>
                        <a:pt x="5" y="12"/>
                      </a:lnTo>
                      <a:lnTo>
                        <a:pt x="1" y="18"/>
                      </a:lnTo>
                      <a:lnTo>
                        <a:pt x="0" y="26"/>
                      </a:lnTo>
                      <a:lnTo>
                        <a:pt x="1" y="33"/>
                      </a:lnTo>
                      <a:lnTo>
                        <a:pt x="5" y="40"/>
                      </a:lnTo>
                      <a:lnTo>
                        <a:pt x="5" y="40"/>
                      </a:lnTo>
                      <a:lnTo>
                        <a:pt x="10" y="41"/>
                      </a:lnTo>
                      <a:lnTo>
                        <a:pt x="16" y="41"/>
                      </a:lnTo>
                      <a:lnTo>
                        <a:pt x="16" y="41"/>
                      </a:lnTo>
                      <a:lnTo>
                        <a:pt x="24" y="41"/>
                      </a:lnTo>
                      <a:lnTo>
                        <a:pt x="32" y="39"/>
                      </a:lnTo>
                      <a:lnTo>
                        <a:pt x="39" y="36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46" y="27"/>
                      </a:lnTo>
                      <a:lnTo>
                        <a:pt x="46" y="21"/>
                      </a:lnTo>
                      <a:lnTo>
                        <a:pt x="47" y="7"/>
                      </a:lnTo>
                      <a:lnTo>
                        <a:pt x="47" y="7"/>
                      </a:lnTo>
                      <a:lnTo>
                        <a:pt x="42" y="4"/>
                      </a:lnTo>
                      <a:lnTo>
                        <a:pt x="39" y="1"/>
                      </a:lnTo>
                      <a:lnTo>
                        <a:pt x="34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2" name="Freeform 234"/>
                <p:cNvSpPr>
                  <a:spLocks/>
                </p:cNvSpPr>
                <p:nvPr/>
              </p:nvSpPr>
              <p:spPr bwMode="auto">
                <a:xfrm>
                  <a:off x="1203326" y="4846638"/>
                  <a:ext cx="38100" cy="31750"/>
                </a:xfrm>
                <a:custGeom>
                  <a:avLst/>
                  <a:gdLst>
                    <a:gd name="T0" fmla="*/ 29 w 47"/>
                    <a:gd name="T1" fmla="*/ 0 h 41"/>
                    <a:gd name="T2" fmla="*/ 29 w 47"/>
                    <a:gd name="T3" fmla="*/ 0 h 41"/>
                    <a:gd name="T4" fmla="*/ 22 w 47"/>
                    <a:gd name="T5" fmla="*/ 0 h 41"/>
                    <a:gd name="T6" fmla="*/ 16 w 47"/>
                    <a:gd name="T7" fmla="*/ 4 h 41"/>
                    <a:gd name="T8" fmla="*/ 10 w 47"/>
                    <a:gd name="T9" fmla="*/ 7 h 41"/>
                    <a:gd name="T10" fmla="*/ 5 w 47"/>
                    <a:gd name="T11" fmla="*/ 12 h 41"/>
                    <a:gd name="T12" fmla="*/ 1 w 47"/>
                    <a:gd name="T13" fmla="*/ 18 h 41"/>
                    <a:gd name="T14" fmla="*/ 0 w 47"/>
                    <a:gd name="T15" fmla="*/ 26 h 41"/>
                    <a:gd name="T16" fmla="*/ 1 w 47"/>
                    <a:gd name="T17" fmla="*/ 33 h 41"/>
                    <a:gd name="T18" fmla="*/ 5 w 47"/>
                    <a:gd name="T19" fmla="*/ 40 h 41"/>
                    <a:gd name="T20" fmla="*/ 5 w 47"/>
                    <a:gd name="T21" fmla="*/ 40 h 41"/>
                    <a:gd name="T22" fmla="*/ 10 w 47"/>
                    <a:gd name="T23" fmla="*/ 41 h 41"/>
                    <a:gd name="T24" fmla="*/ 16 w 47"/>
                    <a:gd name="T25" fmla="*/ 41 h 41"/>
                    <a:gd name="T26" fmla="*/ 16 w 47"/>
                    <a:gd name="T27" fmla="*/ 41 h 41"/>
                    <a:gd name="T28" fmla="*/ 24 w 47"/>
                    <a:gd name="T29" fmla="*/ 41 h 41"/>
                    <a:gd name="T30" fmla="*/ 32 w 47"/>
                    <a:gd name="T31" fmla="*/ 39 h 41"/>
                    <a:gd name="T32" fmla="*/ 39 w 47"/>
                    <a:gd name="T33" fmla="*/ 36 h 41"/>
                    <a:gd name="T34" fmla="*/ 45 w 47"/>
                    <a:gd name="T35" fmla="*/ 33 h 41"/>
                    <a:gd name="T36" fmla="*/ 45 w 47"/>
                    <a:gd name="T37" fmla="*/ 33 h 41"/>
                    <a:gd name="T38" fmla="*/ 46 w 47"/>
                    <a:gd name="T39" fmla="*/ 27 h 41"/>
                    <a:gd name="T40" fmla="*/ 46 w 47"/>
                    <a:gd name="T41" fmla="*/ 21 h 41"/>
                    <a:gd name="T42" fmla="*/ 47 w 47"/>
                    <a:gd name="T43" fmla="*/ 7 h 41"/>
                    <a:gd name="T44" fmla="*/ 47 w 47"/>
                    <a:gd name="T45" fmla="*/ 7 h 41"/>
                    <a:gd name="T46" fmla="*/ 42 w 47"/>
                    <a:gd name="T47" fmla="*/ 4 h 41"/>
                    <a:gd name="T48" fmla="*/ 39 w 47"/>
                    <a:gd name="T49" fmla="*/ 1 h 41"/>
                    <a:gd name="T50" fmla="*/ 34 w 47"/>
                    <a:gd name="T51" fmla="*/ 0 h 41"/>
                    <a:gd name="T52" fmla="*/ 29 w 47"/>
                    <a:gd name="T53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7" h="41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2" y="0"/>
                      </a:lnTo>
                      <a:lnTo>
                        <a:pt x="16" y="4"/>
                      </a:lnTo>
                      <a:lnTo>
                        <a:pt x="10" y="7"/>
                      </a:lnTo>
                      <a:lnTo>
                        <a:pt x="5" y="12"/>
                      </a:lnTo>
                      <a:lnTo>
                        <a:pt x="1" y="18"/>
                      </a:lnTo>
                      <a:lnTo>
                        <a:pt x="0" y="26"/>
                      </a:lnTo>
                      <a:lnTo>
                        <a:pt x="1" y="33"/>
                      </a:lnTo>
                      <a:lnTo>
                        <a:pt x="5" y="40"/>
                      </a:lnTo>
                      <a:lnTo>
                        <a:pt x="5" y="40"/>
                      </a:lnTo>
                      <a:lnTo>
                        <a:pt x="10" y="41"/>
                      </a:lnTo>
                      <a:lnTo>
                        <a:pt x="16" y="41"/>
                      </a:lnTo>
                      <a:lnTo>
                        <a:pt x="16" y="41"/>
                      </a:lnTo>
                      <a:lnTo>
                        <a:pt x="24" y="41"/>
                      </a:lnTo>
                      <a:lnTo>
                        <a:pt x="32" y="39"/>
                      </a:lnTo>
                      <a:lnTo>
                        <a:pt x="39" y="36"/>
                      </a:lnTo>
                      <a:lnTo>
                        <a:pt x="45" y="33"/>
                      </a:lnTo>
                      <a:lnTo>
                        <a:pt x="45" y="33"/>
                      </a:lnTo>
                      <a:lnTo>
                        <a:pt x="46" y="27"/>
                      </a:lnTo>
                      <a:lnTo>
                        <a:pt x="46" y="21"/>
                      </a:lnTo>
                      <a:lnTo>
                        <a:pt x="47" y="7"/>
                      </a:lnTo>
                      <a:lnTo>
                        <a:pt x="47" y="7"/>
                      </a:lnTo>
                      <a:lnTo>
                        <a:pt x="42" y="4"/>
                      </a:lnTo>
                      <a:lnTo>
                        <a:pt x="39" y="1"/>
                      </a:lnTo>
                      <a:lnTo>
                        <a:pt x="34" y="0"/>
                      </a:lnTo>
                      <a:lnTo>
                        <a:pt x="29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3" name="Freeform 235"/>
                <p:cNvSpPr>
                  <a:spLocks/>
                </p:cNvSpPr>
                <p:nvPr/>
              </p:nvSpPr>
              <p:spPr bwMode="auto">
                <a:xfrm>
                  <a:off x="1066801" y="4681538"/>
                  <a:ext cx="169863" cy="161925"/>
                </a:xfrm>
                <a:custGeom>
                  <a:avLst/>
                  <a:gdLst>
                    <a:gd name="T0" fmla="*/ 92 w 214"/>
                    <a:gd name="T1" fmla="*/ 1 h 205"/>
                    <a:gd name="T2" fmla="*/ 54 w 214"/>
                    <a:gd name="T3" fmla="*/ 12 h 205"/>
                    <a:gd name="T4" fmla="*/ 24 w 214"/>
                    <a:gd name="T5" fmla="*/ 34 h 205"/>
                    <a:gd name="T6" fmla="*/ 5 w 214"/>
                    <a:gd name="T7" fmla="*/ 64 h 205"/>
                    <a:gd name="T8" fmla="*/ 0 w 214"/>
                    <a:gd name="T9" fmla="*/ 100 h 205"/>
                    <a:gd name="T10" fmla="*/ 12 w 214"/>
                    <a:gd name="T11" fmla="*/ 139 h 205"/>
                    <a:gd name="T12" fmla="*/ 8 w 214"/>
                    <a:gd name="T13" fmla="*/ 104 h 205"/>
                    <a:gd name="T14" fmla="*/ 9 w 214"/>
                    <a:gd name="T15" fmla="*/ 70 h 205"/>
                    <a:gd name="T16" fmla="*/ 17 w 214"/>
                    <a:gd name="T17" fmla="*/ 52 h 205"/>
                    <a:gd name="T18" fmla="*/ 40 w 214"/>
                    <a:gd name="T19" fmla="*/ 31 h 205"/>
                    <a:gd name="T20" fmla="*/ 75 w 214"/>
                    <a:gd name="T21" fmla="*/ 18 h 205"/>
                    <a:gd name="T22" fmla="*/ 100 w 214"/>
                    <a:gd name="T23" fmla="*/ 15 h 205"/>
                    <a:gd name="T24" fmla="*/ 137 w 214"/>
                    <a:gd name="T25" fmla="*/ 23 h 205"/>
                    <a:gd name="T26" fmla="*/ 151 w 214"/>
                    <a:gd name="T27" fmla="*/ 32 h 205"/>
                    <a:gd name="T28" fmla="*/ 173 w 214"/>
                    <a:gd name="T29" fmla="*/ 70 h 205"/>
                    <a:gd name="T30" fmla="*/ 187 w 214"/>
                    <a:gd name="T31" fmla="*/ 127 h 205"/>
                    <a:gd name="T32" fmla="*/ 184 w 214"/>
                    <a:gd name="T33" fmla="*/ 152 h 205"/>
                    <a:gd name="T34" fmla="*/ 174 w 214"/>
                    <a:gd name="T35" fmla="*/ 155 h 205"/>
                    <a:gd name="T36" fmla="*/ 153 w 214"/>
                    <a:gd name="T37" fmla="*/ 142 h 205"/>
                    <a:gd name="T38" fmla="*/ 155 w 214"/>
                    <a:gd name="T39" fmla="*/ 117 h 205"/>
                    <a:gd name="T40" fmla="*/ 145 w 214"/>
                    <a:gd name="T41" fmla="*/ 86 h 205"/>
                    <a:gd name="T42" fmla="*/ 127 w 214"/>
                    <a:gd name="T43" fmla="*/ 69 h 205"/>
                    <a:gd name="T44" fmla="*/ 134 w 214"/>
                    <a:gd name="T45" fmla="*/ 82 h 205"/>
                    <a:gd name="T46" fmla="*/ 137 w 214"/>
                    <a:gd name="T47" fmla="*/ 109 h 205"/>
                    <a:gd name="T48" fmla="*/ 132 w 214"/>
                    <a:gd name="T49" fmla="*/ 134 h 205"/>
                    <a:gd name="T50" fmla="*/ 123 w 214"/>
                    <a:gd name="T51" fmla="*/ 133 h 205"/>
                    <a:gd name="T52" fmla="*/ 103 w 214"/>
                    <a:gd name="T53" fmla="*/ 139 h 205"/>
                    <a:gd name="T54" fmla="*/ 90 w 214"/>
                    <a:gd name="T55" fmla="*/ 154 h 205"/>
                    <a:gd name="T56" fmla="*/ 77 w 214"/>
                    <a:gd name="T57" fmla="*/ 159 h 205"/>
                    <a:gd name="T58" fmla="*/ 64 w 214"/>
                    <a:gd name="T59" fmla="*/ 137 h 205"/>
                    <a:gd name="T60" fmla="*/ 59 w 214"/>
                    <a:gd name="T61" fmla="*/ 110 h 205"/>
                    <a:gd name="T62" fmla="*/ 64 w 214"/>
                    <a:gd name="T63" fmla="*/ 85 h 205"/>
                    <a:gd name="T64" fmla="*/ 79 w 214"/>
                    <a:gd name="T65" fmla="*/ 66 h 205"/>
                    <a:gd name="T66" fmla="*/ 105 w 214"/>
                    <a:gd name="T67" fmla="*/ 59 h 205"/>
                    <a:gd name="T68" fmla="*/ 113 w 214"/>
                    <a:gd name="T69" fmla="*/ 59 h 205"/>
                    <a:gd name="T70" fmla="*/ 90 w 214"/>
                    <a:gd name="T71" fmla="*/ 48 h 205"/>
                    <a:gd name="T72" fmla="*/ 77 w 214"/>
                    <a:gd name="T73" fmla="*/ 48 h 205"/>
                    <a:gd name="T74" fmla="*/ 64 w 214"/>
                    <a:gd name="T75" fmla="*/ 54 h 205"/>
                    <a:gd name="T76" fmla="*/ 46 w 214"/>
                    <a:gd name="T77" fmla="*/ 81 h 205"/>
                    <a:gd name="T78" fmla="*/ 40 w 214"/>
                    <a:gd name="T79" fmla="*/ 117 h 205"/>
                    <a:gd name="T80" fmla="*/ 43 w 214"/>
                    <a:gd name="T81" fmla="*/ 144 h 205"/>
                    <a:gd name="T82" fmla="*/ 60 w 214"/>
                    <a:gd name="T83" fmla="*/ 174 h 205"/>
                    <a:gd name="T84" fmla="*/ 80 w 214"/>
                    <a:gd name="T85" fmla="*/ 186 h 205"/>
                    <a:gd name="T86" fmla="*/ 91 w 214"/>
                    <a:gd name="T87" fmla="*/ 188 h 205"/>
                    <a:gd name="T88" fmla="*/ 106 w 214"/>
                    <a:gd name="T89" fmla="*/ 185 h 205"/>
                    <a:gd name="T90" fmla="*/ 98 w 214"/>
                    <a:gd name="T91" fmla="*/ 168 h 205"/>
                    <a:gd name="T92" fmla="*/ 92 w 214"/>
                    <a:gd name="T93" fmla="*/ 165 h 205"/>
                    <a:gd name="T94" fmla="*/ 113 w 214"/>
                    <a:gd name="T95" fmla="*/ 157 h 205"/>
                    <a:gd name="T96" fmla="*/ 130 w 214"/>
                    <a:gd name="T97" fmla="*/ 159 h 205"/>
                    <a:gd name="T98" fmla="*/ 156 w 214"/>
                    <a:gd name="T99" fmla="*/ 174 h 205"/>
                    <a:gd name="T100" fmla="*/ 183 w 214"/>
                    <a:gd name="T101" fmla="*/ 205 h 205"/>
                    <a:gd name="T102" fmla="*/ 185 w 214"/>
                    <a:gd name="T103" fmla="*/ 205 h 205"/>
                    <a:gd name="T104" fmla="*/ 196 w 214"/>
                    <a:gd name="T105" fmla="*/ 203 h 205"/>
                    <a:gd name="T106" fmla="*/ 208 w 214"/>
                    <a:gd name="T107" fmla="*/ 202 h 205"/>
                    <a:gd name="T108" fmla="*/ 213 w 214"/>
                    <a:gd name="T109" fmla="*/ 197 h 205"/>
                    <a:gd name="T110" fmla="*/ 205 w 214"/>
                    <a:gd name="T111" fmla="*/ 183 h 205"/>
                    <a:gd name="T112" fmla="*/ 202 w 214"/>
                    <a:gd name="T113" fmla="*/ 177 h 205"/>
                    <a:gd name="T114" fmla="*/ 207 w 214"/>
                    <a:gd name="T115" fmla="*/ 137 h 205"/>
                    <a:gd name="T116" fmla="*/ 204 w 214"/>
                    <a:gd name="T117" fmla="*/ 95 h 205"/>
                    <a:gd name="T118" fmla="*/ 190 w 214"/>
                    <a:gd name="T119" fmla="*/ 57 h 205"/>
                    <a:gd name="T120" fmla="*/ 170 w 214"/>
                    <a:gd name="T121" fmla="*/ 25 h 205"/>
                    <a:gd name="T122" fmla="*/ 144 w 214"/>
                    <a:gd name="T123" fmla="*/ 6 h 205"/>
                    <a:gd name="T124" fmla="*/ 120 w 214"/>
                    <a:gd name="T125" fmla="*/ 1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4" h="205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92" y="1"/>
                      </a:lnTo>
                      <a:lnTo>
                        <a:pt x="79" y="3"/>
                      </a:lnTo>
                      <a:lnTo>
                        <a:pt x="66" y="7"/>
                      </a:lnTo>
                      <a:lnTo>
                        <a:pt x="54" y="12"/>
                      </a:lnTo>
                      <a:lnTo>
                        <a:pt x="43" y="18"/>
                      </a:lnTo>
                      <a:lnTo>
                        <a:pt x="32" y="25"/>
                      </a:lnTo>
                      <a:lnTo>
                        <a:pt x="24" y="34"/>
                      </a:lnTo>
                      <a:lnTo>
                        <a:pt x="17" y="43"/>
                      </a:lnTo>
                      <a:lnTo>
                        <a:pt x="9" y="53"/>
                      </a:lnTo>
                      <a:lnTo>
                        <a:pt x="5" y="64"/>
                      </a:lnTo>
                      <a:lnTo>
                        <a:pt x="2" y="76"/>
                      </a:lnTo>
                      <a:lnTo>
                        <a:pt x="0" y="87"/>
                      </a:lnTo>
                      <a:lnTo>
                        <a:pt x="0" y="100"/>
                      </a:lnTo>
                      <a:lnTo>
                        <a:pt x="2" y="112"/>
                      </a:lnTo>
                      <a:lnTo>
                        <a:pt x="6" y="126"/>
                      </a:lnTo>
                      <a:lnTo>
                        <a:pt x="12" y="139"/>
                      </a:lnTo>
                      <a:lnTo>
                        <a:pt x="12" y="139"/>
                      </a:lnTo>
                      <a:lnTo>
                        <a:pt x="9" y="116"/>
                      </a:lnTo>
                      <a:lnTo>
                        <a:pt x="8" y="104"/>
                      </a:lnTo>
                      <a:lnTo>
                        <a:pt x="8" y="92"/>
                      </a:lnTo>
                      <a:lnTo>
                        <a:pt x="8" y="81"/>
                      </a:lnTo>
                      <a:lnTo>
                        <a:pt x="9" y="70"/>
                      </a:lnTo>
                      <a:lnTo>
                        <a:pt x="13" y="60"/>
                      </a:lnTo>
                      <a:lnTo>
                        <a:pt x="17" y="52"/>
                      </a:lnTo>
                      <a:lnTo>
                        <a:pt x="17" y="52"/>
                      </a:lnTo>
                      <a:lnTo>
                        <a:pt x="23" y="45"/>
                      </a:lnTo>
                      <a:lnTo>
                        <a:pt x="30" y="37"/>
                      </a:lnTo>
                      <a:lnTo>
                        <a:pt x="40" y="31"/>
                      </a:lnTo>
                      <a:lnTo>
                        <a:pt x="51" y="26"/>
                      </a:lnTo>
                      <a:lnTo>
                        <a:pt x="63" y="21"/>
                      </a:lnTo>
                      <a:lnTo>
                        <a:pt x="75" y="18"/>
                      </a:lnTo>
                      <a:lnTo>
                        <a:pt x="88" y="17"/>
                      </a:lnTo>
                      <a:lnTo>
                        <a:pt x="100" y="15"/>
                      </a:lnTo>
                      <a:lnTo>
                        <a:pt x="100" y="15"/>
                      </a:lnTo>
                      <a:lnTo>
                        <a:pt x="114" y="17"/>
                      </a:lnTo>
                      <a:lnTo>
                        <a:pt x="125" y="19"/>
                      </a:lnTo>
                      <a:lnTo>
                        <a:pt x="137" y="23"/>
                      </a:lnTo>
                      <a:lnTo>
                        <a:pt x="147" y="29"/>
                      </a:lnTo>
                      <a:lnTo>
                        <a:pt x="147" y="29"/>
                      </a:lnTo>
                      <a:lnTo>
                        <a:pt x="151" y="32"/>
                      </a:lnTo>
                      <a:lnTo>
                        <a:pt x="156" y="38"/>
                      </a:lnTo>
                      <a:lnTo>
                        <a:pt x="166" y="53"/>
                      </a:lnTo>
                      <a:lnTo>
                        <a:pt x="173" y="70"/>
                      </a:lnTo>
                      <a:lnTo>
                        <a:pt x="180" y="88"/>
                      </a:lnTo>
                      <a:lnTo>
                        <a:pt x="185" y="108"/>
                      </a:lnTo>
                      <a:lnTo>
                        <a:pt x="187" y="127"/>
                      </a:lnTo>
                      <a:lnTo>
                        <a:pt x="187" y="135"/>
                      </a:lnTo>
                      <a:lnTo>
                        <a:pt x="185" y="145"/>
                      </a:lnTo>
                      <a:lnTo>
                        <a:pt x="184" y="152"/>
                      </a:lnTo>
                      <a:lnTo>
                        <a:pt x="182" y="160"/>
                      </a:lnTo>
                      <a:lnTo>
                        <a:pt x="182" y="160"/>
                      </a:lnTo>
                      <a:lnTo>
                        <a:pt x="174" y="155"/>
                      </a:lnTo>
                      <a:lnTo>
                        <a:pt x="167" y="151"/>
                      </a:lnTo>
                      <a:lnTo>
                        <a:pt x="160" y="146"/>
                      </a:lnTo>
                      <a:lnTo>
                        <a:pt x="153" y="142"/>
                      </a:lnTo>
                      <a:lnTo>
                        <a:pt x="153" y="142"/>
                      </a:lnTo>
                      <a:lnTo>
                        <a:pt x="155" y="129"/>
                      </a:lnTo>
                      <a:lnTo>
                        <a:pt x="155" y="117"/>
                      </a:lnTo>
                      <a:lnTo>
                        <a:pt x="153" y="105"/>
                      </a:lnTo>
                      <a:lnTo>
                        <a:pt x="150" y="95"/>
                      </a:lnTo>
                      <a:lnTo>
                        <a:pt x="145" y="86"/>
                      </a:lnTo>
                      <a:lnTo>
                        <a:pt x="139" y="77"/>
                      </a:lnTo>
                      <a:lnTo>
                        <a:pt x="133" y="71"/>
                      </a:lnTo>
                      <a:lnTo>
                        <a:pt x="127" y="69"/>
                      </a:lnTo>
                      <a:lnTo>
                        <a:pt x="127" y="69"/>
                      </a:lnTo>
                      <a:lnTo>
                        <a:pt x="131" y="75"/>
                      </a:lnTo>
                      <a:lnTo>
                        <a:pt x="134" y="82"/>
                      </a:lnTo>
                      <a:lnTo>
                        <a:pt x="136" y="89"/>
                      </a:lnTo>
                      <a:lnTo>
                        <a:pt x="137" y="99"/>
                      </a:lnTo>
                      <a:lnTo>
                        <a:pt x="137" y="109"/>
                      </a:lnTo>
                      <a:lnTo>
                        <a:pt x="136" y="117"/>
                      </a:lnTo>
                      <a:lnTo>
                        <a:pt x="134" y="126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23" y="133"/>
                      </a:lnTo>
                      <a:lnTo>
                        <a:pt x="123" y="133"/>
                      </a:lnTo>
                      <a:lnTo>
                        <a:pt x="115" y="134"/>
                      </a:lnTo>
                      <a:lnTo>
                        <a:pt x="109" y="137"/>
                      </a:lnTo>
                      <a:lnTo>
                        <a:pt x="103" y="139"/>
                      </a:lnTo>
                      <a:lnTo>
                        <a:pt x="98" y="144"/>
                      </a:lnTo>
                      <a:lnTo>
                        <a:pt x="93" y="148"/>
                      </a:lnTo>
                      <a:lnTo>
                        <a:pt x="90" y="154"/>
                      </a:lnTo>
                      <a:lnTo>
                        <a:pt x="82" y="165"/>
                      </a:lnTo>
                      <a:lnTo>
                        <a:pt x="82" y="165"/>
                      </a:lnTo>
                      <a:lnTo>
                        <a:pt x="77" y="159"/>
                      </a:lnTo>
                      <a:lnTo>
                        <a:pt x="73" y="152"/>
                      </a:lnTo>
                      <a:lnTo>
                        <a:pt x="68" y="144"/>
                      </a:lnTo>
                      <a:lnTo>
                        <a:pt x="64" y="137"/>
                      </a:lnTo>
                      <a:lnTo>
                        <a:pt x="62" y="127"/>
                      </a:lnTo>
                      <a:lnTo>
                        <a:pt x="60" y="119"/>
                      </a:lnTo>
                      <a:lnTo>
                        <a:pt x="59" y="110"/>
                      </a:lnTo>
                      <a:lnTo>
                        <a:pt x="60" y="102"/>
                      </a:lnTo>
                      <a:lnTo>
                        <a:pt x="62" y="93"/>
                      </a:lnTo>
                      <a:lnTo>
                        <a:pt x="64" y="85"/>
                      </a:lnTo>
                      <a:lnTo>
                        <a:pt x="68" y="77"/>
                      </a:lnTo>
                      <a:lnTo>
                        <a:pt x="73" y="71"/>
                      </a:lnTo>
                      <a:lnTo>
                        <a:pt x="79" y="66"/>
                      </a:lnTo>
                      <a:lnTo>
                        <a:pt x="86" y="62"/>
                      </a:lnTo>
                      <a:lnTo>
                        <a:pt x="96" y="59"/>
                      </a:lnTo>
                      <a:lnTo>
                        <a:pt x="105" y="59"/>
                      </a:lnTo>
                      <a:lnTo>
                        <a:pt x="105" y="59"/>
                      </a:lnTo>
                      <a:lnTo>
                        <a:pt x="113" y="59"/>
                      </a:lnTo>
                      <a:lnTo>
                        <a:pt x="113" y="59"/>
                      </a:lnTo>
                      <a:lnTo>
                        <a:pt x="105" y="54"/>
                      </a:lnTo>
                      <a:lnTo>
                        <a:pt x="97" y="51"/>
                      </a:lnTo>
                      <a:lnTo>
                        <a:pt x="90" y="48"/>
                      </a:lnTo>
                      <a:lnTo>
                        <a:pt x="82" y="48"/>
                      </a:lnTo>
                      <a:lnTo>
                        <a:pt x="82" y="48"/>
                      </a:lnTo>
                      <a:lnTo>
                        <a:pt x="77" y="48"/>
                      </a:lnTo>
                      <a:lnTo>
                        <a:pt x="73" y="49"/>
                      </a:lnTo>
                      <a:lnTo>
                        <a:pt x="68" y="52"/>
                      </a:lnTo>
                      <a:lnTo>
                        <a:pt x="64" y="54"/>
                      </a:lnTo>
                      <a:lnTo>
                        <a:pt x="56" y="62"/>
                      </a:lnTo>
                      <a:lnTo>
                        <a:pt x="49" y="70"/>
                      </a:lnTo>
                      <a:lnTo>
                        <a:pt x="46" y="81"/>
                      </a:lnTo>
                      <a:lnTo>
                        <a:pt x="42" y="92"/>
                      </a:lnTo>
                      <a:lnTo>
                        <a:pt x="40" y="105"/>
                      </a:lnTo>
                      <a:lnTo>
                        <a:pt x="40" y="117"/>
                      </a:lnTo>
                      <a:lnTo>
                        <a:pt x="40" y="117"/>
                      </a:lnTo>
                      <a:lnTo>
                        <a:pt x="41" y="131"/>
                      </a:lnTo>
                      <a:lnTo>
                        <a:pt x="43" y="144"/>
                      </a:lnTo>
                      <a:lnTo>
                        <a:pt x="47" y="155"/>
                      </a:lnTo>
                      <a:lnTo>
                        <a:pt x="53" y="166"/>
                      </a:lnTo>
                      <a:lnTo>
                        <a:pt x="60" y="174"/>
                      </a:lnTo>
                      <a:lnTo>
                        <a:pt x="69" y="182"/>
                      </a:lnTo>
                      <a:lnTo>
                        <a:pt x="74" y="184"/>
                      </a:lnTo>
                      <a:lnTo>
                        <a:pt x="80" y="186"/>
                      </a:lnTo>
                      <a:lnTo>
                        <a:pt x="85" y="188"/>
                      </a:lnTo>
                      <a:lnTo>
                        <a:pt x="91" y="188"/>
                      </a:lnTo>
                      <a:lnTo>
                        <a:pt x="91" y="188"/>
                      </a:lnTo>
                      <a:lnTo>
                        <a:pt x="98" y="188"/>
                      </a:lnTo>
                      <a:lnTo>
                        <a:pt x="106" y="185"/>
                      </a:lnTo>
                      <a:lnTo>
                        <a:pt x="106" y="185"/>
                      </a:lnTo>
                      <a:lnTo>
                        <a:pt x="103" y="180"/>
                      </a:lnTo>
                      <a:lnTo>
                        <a:pt x="100" y="173"/>
                      </a:lnTo>
                      <a:lnTo>
                        <a:pt x="98" y="168"/>
                      </a:lnTo>
                      <a:lnTo>
                        <a:pt x="96" y="166"/>
                      </a:lnTo>
                      <a:lnTo>
                        <a:pt x="92" y="165"/>
                      </a:lnTo>
                      <a:lnTo>
                        <a:pt x="92" y="165"/>
                      </a:lnTo>
                      <a:lnTo>
                        <a:pt x="99" y="161"/>
                      </a:lnTo>
                      <a:lnTo>
                        <a:pt x="105" y="160"/>
                      </a:lnTo>
                      <a:lnTo>
                        <a:pt x="113" y="157"/>
                      </a:lnTo>
                      <a:lnTo>
                        <a:pt x="119" y="157"/>
                      </a:lnTo>
                      <a:lnTo>
                        <a:pt x="119" y="157"/>
                      </a:lnTo>
                      <a:lnTo>
                        <a:pt x="130" y="159"/>
                      </a:lnTo>
                      <a:lnTo>
                        <a:pt x="139" y="162"/>
                      </a:lnTo>
                      <a:lnTo>
                        <a:pt x="148" y="167"/>
                      </a:lnTo>
                      <a:lnTo>
                        <a:pt x="156" y="174"/>
                      </a:lnTo>
                      <a:lnTo>
                        <a:pt x="165" y="182"/>
                      </a:lnTo>
                      <a:lnTo>
                        <a:pt x="172" y="189"/>
                      </a:lnTo>
                      <a:lnTo>
                        <a:pt x="183" y="205"/>
                      </a:lnTo>
                      <a:lnTo>
                        <a:pt x="183" y="205"/>
                      </a:lnTo>
                      <a:lnTo>
                        <a:pt x="185" y="205"/>
                      </a:lnTo>
                      <a:lnTo>
                        <a:pt x="185" y="205"/>
                      </a:lnTo>
                      <a:lnTo>
                        <a:pt x="191" y="203"/>
                      </a:lnTo>
                      <a:lnTo>
                        <a:pt x="196" y="203"/>
                      </a:lnTo>
                      <a:lnTo>
                        <a:pt x="196" y="203"/>
                      </a:lnTo>
                      <a:lnTo>
                        <a:pt x="202" y="202"/>
                      </a:lnTo>
                      <a:lnTo>
                        <a:pt x="208" y="202"/>
                      </a:lnTo>
                      <a:lnTo>
                        <a:pt x="208" y="202"/>
                      </a:lnTo>
                      <a:lnTo>
                        <a:pt x="214" y="202"/>
                      </a:lnTo>
                      <a:lnTo>
                        <a:pt x="214" y="202"/>
                      </a:lnTo>
                      <a:lnTo>
                        <a:pt x="213" y="197"/>
                      </a:lnTo>
                      <a:lnTo>
                        <a:pt x="213" y="194"/>
                      </a:lnTo>
                      <a:lnTo>
                        <a:pt x="210" y="188"/>
                      </a:lnTo>
                      <a:lnTo>
                        <a:pt x="205" y="183"/>
                      </a:lnTo>
                      <a:lnTo>
                        <a:pt x="204" y="179"/>
                      </a:lnTo>
                      <a:lnTo>
                        <a:pt x="202" y="177"/>
                      </a:lnTo>
                      <a:lnTo>
                        <a:pt x="202" y="177"/>
                      </a:lnTo>
                      <a:lnTo>
                        <a:pt x="205" y="163"/>
                      </a:lnTo>
                      <a:lnTo>
                        <a:pt x="207" y="150"/>
                      </a:lnTo>
                      <a:lnTo>
                        <a:pt x="207" y="137"/>
                      </a:lnTo>
                      <a:lnTo>
                        <a:pt x="207" y="123"/>
                      </a:lnTo>
                      <a:lnTo>
                        <a:pt x="206" y="110"/>
                      </a:lnTo>
                      <a:lnTo>
                        <a:pt x="204" y="95"/>
                      </a:lnTo>
                      <a:lnTo>
                        <a:pt x="200" y="82"/>
                      </a:lnTo>
                      <a:lnTo>
                        <a:pt x="195" y="69"/>
                      </a:lnTo>
                      <a:lnTo>
                        <a:pt x="190" y="57"/>
                      </a:lnTo>
                      <a:lnTo>
                        <a:pt x="184" y="46"/>
                      </a:lnTo>
                      <a:lnTo>
                        <a:pt x="178" y="35"/>
                      </a:lnTo>
                      <a:lnTo>
                        <a:pt x="170" y="25"/>
                      </a:lnTo>
                      <a:lnTo>
                        <a:pt x="162" y="18"/>
                      </a:lnTo>
                      <a:lnTo>
                        <a:pt x="154" y="11"/>
                      </a:lnTo>
                      <a:lnTo>
                        <a:pt x="144" y="6"/>
                      </a:lnTo>
                      <a:lnTo>
                        <a:pt x="134" y="2"/>
                      </a:lnTo>
                      <a:lnTo>
                        <a:pt x="134" y="2"/>
                      </a:lnTo>
                      <a:lnTo>
                        <a:pt x="120" y="1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4" name="Freeform 236"/>
                <p:cNvSpPr>
                  <a:spLocks/>
                </p:cNvSpPr>
                <p:nvPr/>
              </p:nvSpPr>
              <p:spPr bwMode="auto">
                <a:xfrm>
                  <a:off x="1066801" y="4681538"/>
                  <a:ext cx="169863" cy="161925"/>
                </a:xfrm>
                <a:custGeom>
                  <a:avLst/>
                  <a:gdLst>
                    <a:gd name="T0" fmla="*/ 92 w 214"/>
                    <a:gd name="T1" fmla="*/ 1 h 205"/>
                    <a:gd name="T2" fmla="*/ 54 w 214"/>
                    <a:gd name="T3" fmla="*/ 12 h 205"/>
                    <a:gd name="T4" fmla="*/ 24 w 214"/>
                    <a:gd name="T5" fmla="*/ 34 h 205"/>
                    <a:gd name="T6" fmla="*/ 5 w 214"/>
                    <a:gd name="T7" fmla="*/ 64 h 205"/>
                    <a:gd name="T8" fmla="*/ 0 w 214"/>
                    <a:gd name="T9" fmla="*/ 100 h 205"/>
                    <a:gd name="T10" fmla="*/ 12 w 214"/>
                    <a:gd name="T11" fmla="*/ 139 h 205"/>
                    <a:gd name="T12" fmla="*/ 8 w 214"/>
                    <a:gd name="T13" fmla="*/ 104 h 205"/>
                    <a:gd name="T14" fmla="*/ 9 w 214"/>
                    <a:gd name="T15" fmla="*/ 70 h 205"/>
                    <a:gd name="T16" fmla="*/ 17 w 214"/>
                    <a:gd name="T17" fmla="*/ 52 h 205"/>
                    <a:gd name="T18" fmla="*/ 40 w 214"/>
                    <a:gd name="T19" fmla="*/ 31 h 205"/>
                    <a:gd name="T20" fmla="*/ 75 w 214"/>
                    <a:gd name="T21" fmla="*/ 18 h 205"/>
                    <a:gd name="T22" fmla="*/ 100 w 214"/>
                    <a:gd name="T23" fmla="*/ 15 h 205"/>
                    <a:gd name="T24" fmla="*/ 137 w 214"/>
                    <a:gd name="T25" fmla="*/ 23 h 205"/>
                    <a:gd name="T26" fmla="*/ 151 w 214"/>
                    <a:gd name="T27" fmla="*/ 32 h 205"/>
                    <a:gd name="T28" fmla="*/ 173 w 214"/>
                    <a:gd name="T29" fmla="*/ 70 h 205"/>
                    <a:gd name="T30" fmla="*/ 187 w 214"/>
                    <a:gd name="T31" fmla="*/ 127 h 205"/>
                    <a:gd name="T32" fmla="*/ 184 w 214"/>
                    <a:gd name="T33" fmla="*/ 152 h 205"/>
                    <a:gd name="T34" fmla="*/ 174 w 214"/>
                    <a:gd name="T35" fmla="*/ 155 h 205"/>
                    <a:gd name="T36" fmla="*/ 153 w 214"/>
                    <a:gd name="T37" fmla="*/ 142 h 205"/>
                    <a:gd name="T38" fmla="*/ 155 w 214"/>
                    <a:gd name="T39" fmla="*/ 117 h 205"/>
                    <a:gd name="T40" fmla="*/ 145 w 214"/>
                    <a:gd name="T41" fmla="*/ 86 h 205"/>
                    <a:gd name="T42" fmla="*/ 127 w 214"/>
                    <a:gd name="T43" fmla="*/ 69 h 205"/>
                    <a:gd name="T44" fmla="*/ 134 w 214"/>
                    <a:gd name="T45" fmla="*/ 82 h 205"/>
                    <a:gd name="T46" fmla="*/ 137 w 214"/>
                    <a:gd name="T47" fmla="*/ 109 h 205"/>
                    <a:gd name="T48" fmla="*/ 132 w 214"/>
                    <a:gd name="T49" fmla="*/ 134 h 205"/>
                    <a:gd name="T50" fmla="*/ 123 w 214"/>
                    <a:gd name="T51" fmla="*/ 133 h 205"/>
                    <a:gd name="T52" fmla="*/ 103 w 214"/>
                    <a:gd name="T53" fmla="*/ 139 h 205"/>
                    <a:gd name="T54" fmla="*/ 90 w 214"/>
                    <a:gd name="T55" fmla="*/ 154 h 205"/>
                    <a:gd name="T56" fmla="*/ 77 w 214"/>
                    <a:gd name="T57" fmla="*/ 159 h 205"/>
                    <a:gd name="T58" fmla="*/ 64 w 214"/>
                    <a:gd name="T59" fmla="*/ 137 h 205"/>
                    <a:gd name="T60" fmla="*/ 59 w 214"/>
                    <a:gd name="T61" fmla="*/ 110 h 205"/>
                    <a:gd name="T62" fmla="*/ 64 w 214"/>
                    <a:gd name="T63" fmla="*/ 85 h 205"/>
                    <a:gd name="T64" fmla="*/ 79 w 214"/>
                    <a:gd name="T65" fmla="*/ 66 h 205"/>
                    <a:gd name="T66" fmla="*/ 105 w 214"/>
                    <a:gd name="T67" fmla="*/ 59 h 205"/>
                    <a:gd name="T68" fmla="*/ 113 w 214"/>
                    <a:gd name="T69" fmla="*/ 59 h 205"/>
                    <a:gd name="T70" fmla="*/ 90 w 214"/>
                    <a:gd name="T71" fmla="*/ 48 h 205"/>
                    <a:gd name="T72" fmla="*/ 77 w 214"/>
                    <a:gd name="T73" fmla="*/ 48 h 205"/>
                    <a:gd name="T74" fmla="*/ 64 w 214"/>
                    <a:gd name="T75" fmla="*/ 54 h 205"/>
                    <a:gd name="T76" fmla="*/ 46 w 214"/>
                    <a:gd name="T77" fmla="*/ 81 h 205"/>
                    <a:gd name="T78" fmla="*/ 40 w 214"/>
                    <a:gd name="T79" fmla="*/ 117 h 205"/>
                    <a:gd name="T80" fmla="*/ 43 w 214"/>
                    <a:gd name="T81" fmla="*/ 144 h 205"/>
                    <a:gd name="T82" fmla="*/ 60 w 214"/>
                    <a:gd name="T83" fmla="*/ 174 h 205"/>
                    <a:gd name="T84" fmla="*/ 80 w 214"/>
                    <a:gd name="T85" fmla="*/ 186 h 205"/>
                    <a:gd name="T86" fmla="*/ 91 w 214"/>
                    <a:gd name="T87" fmla="*/ 188 h 205"/>
                    <a:gd name="T88" fmla="*/ 106 w 214"/>
                    <a:gd name="T89" fmla="*/ 185 h 205"/>
                    <a:gd name="T90" fmla="*/ 98 w 214"/>
                    <a:gd name="T91" fmla="*/ 168 h 205"/>
                    <a:gd name="T92" fmla="*/ 92 w 214"/>
                    <a:gd name="T93" fmla="*/ 165 h 205"/>
                    <a:gd name="T94" fmla="*/ 113 w 214"/>
                    <a:gd name="T95" fmla="*/ 157 h 205"/>
                    <a:gd name="T96" fmla="*/ 130 w 214"/>
                    <a:gd name="T97" fmla="*/ 159 h 205"/>
                    <a:gd name="T98" fmla="*/ 156 w 214"/>
                    <a:gd name="T99" fmla="*/ 174 h 205"/>
                    <a:gd name="T100" fmla="*/ 183 w 214"/>
                    <a:gd name="T101" fmla="*/ 205 h 205"/>
                    <a:gd name="T102" fmla="*/ 185 w 214"/>
                    <a:gd name="T103" fmla="*/ 205 h 205"/>
                    <a:gd name="T104" fmla="*/ 196 w 214"/>
                    <a:gd name="T105" fmla="*/ 203 h 205"/>
                    <a:gd name="T106" fmla="*/ 208 w 214"/>
                    <a:gd name="T107" fmla="*/ 202 h 205"/>
                    <a:gd name="T108" fmla="*/ 213 w 214"/>
                    <a:gd name="T109" fmla="*/ 197 h 205"/>
                    <a:gd name="T110" fmla="*/ 205 w 214"/>
                    <a:gd name="T111" fmla="*/ 183 h 205"/>
                    <a:gd name="T112" fmla="*/ 202 w 214"/>
                    <a:gd name="T113" fmla="*/ 177 h 205"/>
                    <a:gd name="T114" fmla="*/ 207 w 214"/>
                    <a:gd name="T115" fmla="*/ 137 h 205"/>
                    <a:gd name="T116" fmla="*/ 204 w 214"/>
                    <a:gd name="T117" fmla="*/ 95 h 205"/>
                    <a:gd name="T118" fmla="*/ 190 w 214"/>
                    <a:gd name="T119" fmla="*/ 57 h 205"/>
                    <a:gd name="T120" fmla="*/ 170 w 214"/>
                    <a:gd name="T121" fmla="*/ 25 h 205"/>
                    <a:gd name="T122" fmla="*/ 144 w 214"/>
                    <a:gd name="T123" fmla="*/ 6 h 205"/>
                    <a:gd name="T124" fmla="*/ 120 w 214"/>
                    <a:gd name="T125" fmla="*/ 1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4" h="205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92" y="1"/>
                      </a:lnTo>
                      <a:lnTo>
                        <a:pt x="79" y="3"/>
                      </a:lnTo>
                      <a:lnTo>
                        <a:pt x="66" y="7"/>
                      </a:lnTo>
                      <a:lnTo>
                        <a:pt x="54" y="12"/>
                      </a:lnTo>
                      <a:lnTo>
                        <a:pt x="43" y="18"/>
                      </a:lnTo>
                      <a:lnTo>
                        <a:pt x="32" y="25"/>
                      </a:lnTo>
                      <a:lnTo>
                        <a:pt x="24" y="34"/>
                      </a:lnTo>
                      <a:lnTo>
                        <a:pt x="17" y="43"/>
                      </a:lnTo>
                      <a:lnTo>
                        <a:pt x="9" y="53"/>
                      </a:lnTo>
                      <a:lnTo>
                        <a:pt x="5" y="64"/>
                      </a:lnTo>
                      <a:lnTo>
                        <a:pt x="2" y="76"/>
                      </a:lnTo>
                      <a:lnTo>
                        <a:pt x="0" y="87"/>
                      </a:lnTo>
                      <a:lnTo>
                        <a:pt x="0" y="100"/>
                      </a:lnTo>
                      <a:lnTo>
                        <a:pt x="2" y="112"/>
                      </a:lnTo>
                      <a:lnTo>
                        <a:pt x="6" y="126"/>
                      </a:lnTo>
                      <a:lnTo>
                        <a:pt x="12" y="139"/>
                      </a:lnTo>
                      <a:lnTo>
                        <a:pt x="12" y="139"/>
                      </a:lnTo>
                      <a:lnTo>
                        <a:pt x="9" y="116"/>
                      </a:lnTo>
                      <a:lnTo>
                        <a:pt x="8" y="104"/>
                      </a:lnTo>
                      <a:lnTo>
                        <a:pt x="8" y="92"/>
                      </a:lnTo>
                      <a:lnTo>
                        <a:pt x="8" y="81"/>
                      </a:lnTo>
                      <a:lnTo>
                        <a:pt x="9" y="70"/>
                      </a:lnTo>
                      <a:lnTo>
                        <a:pt x="13" y="60"/>
                      </a:lnTo>
                      <a:lnTo>
                        <a:pt x="17" y="52"/>
                      </a:lnTo>
                      <a:lnTo>
                        <a:pt x="17" y="52"/>
                      </a:lnTo>
                      <a:lnTo>
                        <a:pt x="23" y="45"/>
                      </a:lnTo>
                      <a:lnTo>
                        <a:pt x="30" y="37"/>
                      </a:lnTo>
                      <a:lnTo>
                        <a:pt x="40" y="31"/>
                      </a:lnTo>
                      <a:lnTo>
                        <a:pt x="51" y="26"/>
                      </a:lnTo>
                      <a:lnTo>
                        <a:pt x="63" y="21"/>
                      </a:lnTo>
                      <a:lnTo>
                        <a:pt x="75" y="18"/>
                      </a:lnTo>
                      <a:lnTo>
                        <a:pt x="88" y="17"/>
                      </a:lnTo>
                      <a:lnTo>
                        <a:pt x="100" y="15"/>
                      </a:lnTo>
                      <a:lnTo>
                        <a:pt x="100" y="15"/>
                      </a:lnTo>
                      <a:lnTo>
                        <a:pt x="114" y="17"/>
                      </a:lnTo>
                      <a:lnTo>
                        <a:pt x="125" y="19"/>
                      </a:lnTo>
                      <a:lnTo>
                        <a:pt x="137" y="23"/>
                      </a:lnTo>
                      <a:lnTo>
                        <a:pt x="147" y="29"/>
                      </a:lnTo>
                      <a:lnTo>
                        <a:pt x="147" y="29"/>
                      </a:lnTo>
                      <a:lnTo>
                        <a:pt x="151" y="32"/>
                      </a:lnTo>
                      <a:lnTo>
                        <a:pt x="156" y="38"/>
                      </a:lnTo>
                      <a:lnTo>
                        <a:pt x="166" y="53"/>
                      </a:lnTo>
                      <a:lnTo>
                        <a:pt x="173" y="70"/>
                      </a:lnTo>
                      <a:lnTo>
                        <a:pt x="180" y="88"/>
                      </a:lnTo>
                      <a:lnTo>
                        <a:pt x="185" y="108"/>
                      </a:lnTo>
                      <a:lnTo>
                        <a:pt x="187" y="127"/>
                      </a:lnTo>
                      <a:lnTo>
                        <a:pt x="187" y="135"/>
                      </a:lnTo>
                      <a:lnTo>
                        <a:pt x="185" y="145"/>
                      </a:lnTo>
                      <a:lnTo>
                        <a:pt x="184" y="152"/>
                      </a:lnTo>
                      <a:lnTo>
                        <a:pt x="182" y="160"/>
                      </a:lnTo>
                      <a:lnTo>
                        <a:pt x="182" y="160"/>
                      </a:lnTo>
                      <a:lnTo>
                        <a:pt x="174" y="155"/>
                      </a:lnTo>
                      <a:lnTo>
                        <a:pt x="167" y="151"/>
                      </a:lnTo>
                      <a:lnTo>
                        <a:pt x="160" y="146"/>
                      </a:lnTo>
                      <a:lnTo>
                        <a:pt x="153" y="142"/>
                      </a:lnTo>
                      <a:lnTo>
                        <a:pt x="153" y="142"/>
                      </a:lnTo>
                      <a:lnTo>
                        <a:pt x="155" y="129"/>
                      </a:lnTo>
                      <a:lnTo>
                        <a:pt x="155" y="117"/>
                      </a:lnTo>
                      <a:lnTo>
                        <a:pt x="153" y="105"/>
                      </a:lnTo>
                      <a:lnTo>
                        <a:pt x="150" y="95"/>
                      </a:lnTo>
                      <a:lnTo>
                        <a:pt x="145" y="86"/>
                      </a:lnTo>
                      <a:lnTo>
                        <a:pt x="139" y="77"/>
                      </a:lnTo>
                      <a:lnTo>
                        <a:pt x="133" y="71"/>
                      </a:lnTo>
                      <a:lnTo>
                        <a:pt x="127" y="69"/>
                      </a:lnTo>
                      <a:lnTo>
                        <a:pt x="127" y="69"/>
                      </a:lnTo>
                      <a:lnTo>
                        <a:pt x="131" y="75"/>
                      </a:lnTo>
                      <a:lnTo>
                        <a:pt x="134" y="82"/>
                      </a:lnTo>
                      <a:lnTo>
                        <a:pt x="136" y="89"/>
                      </a:lnTo>
                      <a:lnTo>
                        <a:pt x="137" y="99"/>
                      </a:lnTo>
                      <a:lnTo>
                        <a:pt x="137" y="109"/>
                      </a:lnTo>
                      <a:lnTo>
                        <a:pt x="136" y="117"/>
                      </a:lnTo>
                      <a:lnTo>
                        <a:pt x="134" y="126"/>
                      </a:lnTo>
                      <a:lnTo>
                        <a:pt x="132" y="134"/>
                      </a:lnTo>
                      <a:lnTo>
                        <a:pt x="132" y="134"/>
                      </a:lnTo>
                      <a:lnTo>
                        <a:pt x="123" y="133"/>
                      </a:lnTo>
                      <a:lnTo>
                        <a:pt x="123" y="133"/>
                      </a:lnTo>
                      <a:lnTo>
                        <a:pt x="115" y="134"/>
                      </a:lnTo>
                      <a:lnTo>
                        <a:pt x="109" y="137"/>
                      </a:lnTo>
                      <a:lnTo>
                        <a:pt x="103" y="139"/>
                      </a:lnTo>
                      <a:lnTo>
                        <a:pt x="98" y="144"/>
                      </a:lnTo>
                      <a:lnTo>
                        <a:pt x="93" y="148"/>
                      </a:lnTo>
                      <a:lnTo>
                        <a:pt x="90" y="154"/>
                      </a:lnTo>
                      <a:lnTo>
                        <a:pt x="82" y="165"/>
                      </a:lnTo>
                      <a:lnTo>
                        <a:pt x="82" y="165"/>
                      </a:lnTo>
                      <a:lnTo>
                        <a:pt x="77" y="159"/>
                      </a:lnTo>
                      <a:lnTo>
                        <a:pt x="73" y="152"/>
                      </a:lnTo>
                      <a:lnTo>
                        <a:pt x="68" y="144"/>
                      </a:lnTo>
                      <a:lnTo>
                        <a:pt x="64" y="137"/>
                      </a:lnTo>
                      <a:lnTo>
                        <a:pt x="62" y="127"/>
                      </a:lnTo>
                      <a:lnTo>
                        <a:pt x="60" y="119"/>
                      </a:lnTo>
                      <a:lnTo>
                        <a:pt x="59" y="110"/>
                      </a:lnTo>
                      <a:lnTo>
                        <a:pt x="60" y="102"/>
                      </a:lnTo>
                      <a:lnTo>
                        <a:pt x="62" y="93"/>
                      </a:lnTo>
                      <a:lnTo>
                        <a:pt x="64" y="85"/>
                      </a:lnTo>
                      <a:lnTo>
                        <a:pt x="68" y="77"/>
                      </a:lnTo>
                      <a:lnTo>
                        <a:pt x="73" y="71"/>
                      </a:lnTo>
                      <a:lnTo>
                        <a:pt x="79" y="66"/>
                      </a:lnTo>
                      <a:lnTo>
                        <a:pt x="86" y="62"/>
                      </a:lnTo>
                      <a:lnTo>
                        <a:pt x="96" y="59"/>
                      </a:lnTo>
                      <a:lnTo>
                        <a:pt x="105" y="59"/>
                      </a:lnTo>
                      <a:lnTo>
                        <a:pt x="105" y="59"/>
                      </a:lnTo>
                      <a:lnTo>
                        <a:pt x="113" y="59"/>
                      </a:lnTo>
                      <a:lnTo>
                        <a:pt x="113" y="59"/>
                      </a:lnTo>
                      <a:lnTo>
                        <a:pt x="105" y="54"/>
                      </a:lnTo>
                      <a:lnTo>
                        <a:pt x="97" y="51"/>
                      </a:lnTo>
                      <a:lnTo>
                        <a:pt x="90" y="48"/>
                      </a:lnTo>
                      <a:lnTo>
                        <a:pt x="82" y="48"/>
                      </a:lnTo>
                      <a:lnTo>
                        <a:pt x="82" y="48"/>
                      </a:lnTo>
                      <a:lnTo>
                        <a:pt x="77" y="48"/>
                      </a:lnTo>
                      <a:lnTo>
                        <a:pt x="73" y="49"/>
                      </a:lnTo>
                      <a:lnTo>
                        <a:pt x="68" y="52"/>
                      </a:lnTo>
                      <a:lnTo>
                        <a:pt x="64" y="54"/>
                      </a:lnTo>
                      <a:lnTo>
                        <a:pt x="56" y="62"/>
                      </a:lnTo>
                      <a:lnTo>
                        <a:pt x="49" y="70"/>
                      </a:lnTo>
                      <a:lnTo>
                        <a:pt x="46" y="81"/>
                      </a:lnTo>
                      <a:lnTo>
                        <a:pt x="42" y="92"/>
                      </a:lnTo>
                      <a:lnTo>
                        <a:pt x="40" y="105"/>
                      </a:lnTo>
                      <a:lnTo>
                        <a:pt x="40" y="117"/>
                      </a:lnTo>
                      <a:lnTo>
                        <a:pt x="40" y="117"/>
                      </a:lnTo>
                      <a:lnTo>
                        <a:pt x="41" y="131"/>
                      </a:lnTo>
                      <a:lnTo>
                        <a:pt x="43" y="144"/>
                      </a:lnTo>
                      <a:lnTo>
                        <a:pt x="47" y="155"/>
                      </a:lnTo>
                      <a:lnTo>
                        <a:pt x="53" y="166"/>
                      </a:lnTo>
                      <a:lnTo>
                        <a:pt x="60" y="174"/>
                      </a:lnTo>
                      <a:lnTo>
                        <a:pt x="69" y="182"/>
                      </a:lnTo>
                      <a:lnTo>
                        <a:pt x="74" y="184"/>
                      </a:lnTo>
                      <a:lnTo>
                        <a:pt x="80" y="186"/>
                      </a:lnTo>
                      <a:lnTo>
                        <a:pt x="85" y="188"/>
                      </a:lnTo>
                      <a:lnTo>
                        <a:pt x="91" y="188"/>
                      </a:lnTo>
                      <a:lnTo>
                        <a:pt x="91" y="188"/>
                      </a:lnTo>
                      <a:lnTo>
                        <a:pt x="98" y="188"/>
                      </a:lnTo>
                      <a:lnTo>
                        <a:pt x="106" y="185"/>
                      </a:lnTo>
                      <a:lnTo>
                        <a:pt x="106" y="185"/>
                      </a:lnTo>
                      <a:lnTo>
                        <a:pt x="103" y="180"/>
                      </a:lnTo>
                      <a:lnTo>
                        <a:pt x="100" y="173"/>
                      </a:lnTo>
                      <a:lnTo>
                        <a:pt x="98" y="168"/>
                      </a:lnTo>
                      <a:lnTo>
                        <a:pt x="96" y="166"/>
                      </a:lnTo>
                      <a:lnTo>
                        <a:pt x="92" y="165"/>
                      </a:lnTo>
                      <a:lnTo>
                        <a:pt x="92" y="165"/>
                      </a:lnTo>
                      <a:lnTo>
                        <a:pt x="99" y="161"/>
                      </a:lnTo>
                      <a:lnTo>
                        <a:pt x="105" y="160"/>
                      </a:lnTo>
                      <a:lnTo>
                        <a:pt x="113" y="157"/>
                      </a:lnTo>
                      <a:lnTo>
                        <a:pt x="119" y="157"/>
                      </a:lnTo>
                      <a:lnTo>
                        <a:pt x="119" y="157"/>
                      </a:lnTo>
                      <a:lnTo>
                        <a:pt x="130" y="159"/>
                      </a:lnTo>
                      <a:lnTo>
                        <a:pt x="139" y="162"/>
                      </a:lnTo>
                      <a:lnTo>
                        <a:pt x="148" y="167"/>
                      </a:lnTo>
                      <a:lnTo>
                        <a:pt x="156" y="174"/>
                      </a:lnTo>
                      <a:lnTo>
                        <a:pt x="165" y="182"/>
                      </a:lnTo>
                      <a:lnTo>
                        <a:pt x="172" y="189"/>
                      </a:lnTo>
                      <a:lnTo>
                        <a:pt x="183" y="205"/>
                      </a:lnTo>
                      <a:lnTo>
                        <a:pt x="183" y="205"/>
                      </a:lnTo>
                      <a:lnTo>
                        <a:pt x="185" y="205"/>
                      </a:lnTo>
                      <a:lnTo>
                        <a:pt x="185" y="205"/>
                      </a:lnTo>
                      <a:lnTo>
                        <a:pt x="191" y="203"/>
                      </a:lnTo>
                      <a:lnTo>
                        <a:pt x="196" y="203"/>
                      </a:lnTo>
                      <a:lnTo>
                        <a:pt x="196" y="203"/>
                      </a:lnTo>
                      <a:lnTo>
                        <a:pt x="202" y="202"/>
                      </a:lnTo>
                      <a:lnTo>
                        <a:pt x="208" y="202"/>
                      </a:lnTo>
                      <a:lnTo>
                        <a:pt x="208" y="202"/>
                      </a:lnTo>
                      <a:lnTo>
                        <a:pt x="214" y="202"/>
                      </a:lnTo>
                      <a:lnTo>
                        <a:pt x="214" y="202"/>
                      </a:lnTo>
                      <a:lnTo>
                        <a:pt x="213" y="197"/>
                      </a:lnTo>
                      <a:lnTo>
                        <a:pt x="213" y="194"/>
                      </a:lnTo>
                      <a:lnTo>
                        <a:pt x="210" y="188"/>
                      </a:lnTo>
                      <a:lnTo>
                        <a:pt x="205" y="183"/>
                      </a:lnTo>
                      <a:lnTo>
                        <a:pt x="204" y="179"/>
                      </a:lnTo>
                      <a:lnTo>
                        <a:pt x="202" y="177"/>
                      </a:lnTo>
                      <a:lnTo>
                        <a:pt x="202" y="177"/>
                      </a:lnTo>
                      <a:lnTo>
                        <a:pt x="205" y="163"/>
                      </a:lnTo>
                      <a:lnTo>
                        <a:pt x="207" y="150"/>
                      </a:lnTo>
                      <a:lnTo>
                        <a:pt x="207" y="137"/>
                      </a:lnTo>
                      <a:lnTo>
                        <a:pt x="207" y="123"/>
                      </a:lnTo>
                      <a:lnTo>
                        <a:pt x="206" y="110"/>
                      </a:lnTo>
                      <a:lnTo>
                        <a:pt x="204" y="95"/>
                      </a:lnTo>
                      <a:lnTo>
                        <a:pt x="200" y="82"/>
                      </a:lnTo>
                      <a:lnTo>
                        <a:pt x="195" y="69"/>
                      </a:lnTo>
                      <a:lnTo>
                        <a:pt x="190" y="57"/>
                      </a:lnTo>
                      <a:lnTo>
                        <a:pt x="184" y="46"/>
                      </a:lnTo>
                      <a:lnTo>
                        <a:pt x="178" y="35"/>
                      </a:lnTo>
                      <a:lnTo>
                        <a:pt x="170" y="25"/>
                      </a:lnTo>
                      <a:lnTo>
                        <a:pt x="162" y="18"/>
                      </a:lnTo>
                      <a:lnTo>
                        <a:pt x="154" y="11"/>
                      </a:lnTo>
                      <a:lnTo>
                        <a:pt x="144" y="6"/>
                      </a:lnTo>
                      <a:lnTo>
                        <a:pt x="134" y="2"/>
                      </a:lnTo>
                      <a:lnTo>
                        <a:pt x="134" y="2"/>
                      </a:lnTo>
                      <a:lnTo>
                        <a:pt x="120" y="1"/>
                      </a:lnTo>
                      <a:lnTo>
                        <a:pt x="106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5" name="Freeform 237"/>
                <p:cNvSpPr>
                  <a:spLocks/>
                </p:cNvSpPr>
                <p:nvPr/>
              </p:nvSpPr>
              <p:spPr bwMode="auto">
                <a:xfrm>
                  <a:off x="1093788" y="4824413"/>
                  <a:ext cx="109538" cy="155575"/>
                </a:xfrm>
                <a:custGeom>
                  <a:avLst/>
                  <a:gdLst>
                    <a:gd name="T0" fmla="*/ 83 w 138"/>
                    <a:gd name="T1" fmla="*/ 0 h 196"/>
                    <a:gd name="T2" fmla="*/ 79 w 138"/>
                    <a:gd name="T3" fmla="*/ 0 h 196"/>
                    <a:gd name="T4" fmla="*/ 77 w 138"/>
                    <a:gd name="T5" fmla="*/ 8 h 196"/>
                    <a:gd name="T6" fmla="*/ 80 w 138"/>
                    <a:gd name="T7" fmla="*/ 12 h 196"/>
                    <a:gd name="T8" fmla="*/ 85 w 138"/>
                    <a:gd name="T9" fmla="*/ 22 h 196"/>
                    <a:gd name="T10" fmla="*/ 83 w 138"/>
                    <a:gd name="T11" fmla="*/ 27 h 196"/>
                    <a:gd name="T12" fmla="*/ 72 w 138"/>
                    <a:gd name="T13" fmla="*/ 36 h 196"/>
                    <a:gd name="T14" fmla="*/ 58 w 138"/>
                    <a:gd name="T15" fmla="*/ 38 h 196"/>
                    <a:gd name="T16" fmla="*/ 49 w 138"/>
                    <a:gd name="T17" fmla="*/ 38 h 196"/>
                    <a:gd name="T18" fmla="*/ 32 w 138"/>
                    <a:gd name="T19" fmla="*/ 33 h 196"/>
                    <a:gd name="T20" fmla="*/ 17 w 138"/>
                    <a:gd name="T21" fmla="*/ 25 h 196"/>
                    <a:gd name="T22" fmla="*/ 3 w 138"/>
                    <a:gd name="T23" fmla="*/ 15 h 196"/>
                    <a:gd name="T24" fmla="*/ 0 w 138"/>
                    <a:gd name="T25" fmla="*/ 10 h 196"/>
                    <a:gd name="T26" fmla="*/ 13 w 138"/>
                    <a:gd name="T27" fmla="*/ 33 h 196"/>
                    <a:gd name="T28" fmla="*/ 35 w 138"/>
                    <a:gd name="T29" fmla="*/ 48 h 196"/>
                    <a:gd name="T30" fmla="*/ 36 w 138"/>
                    <a:gd name="T31" fmla="*/ 73 h 196"/>
                    <a:gd name="T32" fmla="*/ 45 w 138"/>
                    <a:gd name="T33" fmla="*/ 118 h 196"/>
                    <a:gd name="T34" fmla="*/ 62 w 138"/>
                    <a:gd name="T35" fmla="*/ 156 h 196"/>
                    <a:gd name="T36" fmla="*/ 87 w 138"/>
                    <a:gd name="T37" fmla="*/ 185 h 196"/>
                    <a:gd name="T38" fmla="*/ 103 w 138"/>
                    <a:gd name="T39" fmla="*/ 196 h 196"/>
                    <a:gd name="T40" fmla="*/ 75 w 138"/>
                    <a:gd name="T41" fmla="*/ 146 h 196"/>
                    <a:gd name="T42" fmla="*/ 59 w 138"/>
                    <a:gd name="T43" fmla="*/ 111 h 196"/>
                    <a:gd name="T44" fmla="*/ 52 w 138"/>
                    <a:gd name="T45" fmla="*/ 82 h 196"/>
                    <a:gd name="T46" fmla="*/ 51 w 138"/>
                    <a:gd name="T47" fmla="*/ 60 h 196"/>
                    <a:gd name="T48" fmla="*/ 51 w 138"/>
                    <a:gd name="T49" fmla="*/ 48 h 196"/>
                    <a:gd name="T50" fmla="*/ 60 w 138"/>
                    <a:gd name="T51" fmla="*/ 50 h 196"/>
                    <a:gd name="T52" fmla="*/ 68 w 138"/>
                    <a:gd name="T53" fmla="*/ 51 h 196"/>
                    <a:gd name="T54" fmla="*/ 70 w 138"/>
                    <a:gd name="T55" fmla="*/ 53 h 196"/>
                    <a:gd name="T56" fmla="*/ 72 w 138"/>
                    <a:gd name="T57" fmla="*/ 90 h 196"/>
                    <a:gd name="T58" fmla="*/ 82 w 138"/>
                    <a:gd name="T59" fmla="*/ 119 h 196"/>
                    <a:gd name="T60" fmla="*/ 98 w 138"/>
                    <a:gd name="T61" fmla="*/ 145 h 196"/>
                    <a:gd name="T62" fmla="*/ 114 w 138"/>
                    <a:gd name="T63" fmla="*/ 168 h 196"/>
                    <a:gd name="T64" fmla="*/ 127 w 138"/>
                    <a:gd name="T65" fmla="*/ 159 h 196"/>
                    <a:gd name="T66" fmla="*/ 138 w 138"/>
                    <a:gd name="T67" fmla="*/ 148 h 196"/>
                    <a:gd name="T68" fmla="*/ 128 w 138"/>
                    <a:gd name="T69" fmla="*/ 140 h 196"/>
                    <a:gd name="T70" fmla="*/ 110 w 138"/>
                    <a:gd name="T71" fmla="*/ 119 h 196"/>
                    <a:gd name="T72" fmla="*/ 98 w 138"/>
                    <a:gd name="T73" fmla="*/ 94 h 196"/>
                    <a:gd name="T74" fmla="*/ 91 w 138"/>
                    <a:gd name="T75" fmla="*/ 62 h 196"/>
                    <a:gd name="T76" fmla="*/ 91 w 138"/>
                    <a:gd name="T77" fmla="*/ 43 h 196"/>
                    <a:gd name="T78" fmla="*/ 94 w 138"/>
                    <a:gd name="T79" fmla="*/ 44 h 196"/>
                    <a:gd name="T80" fmla="*/ 100 w 138"/>
                    <a:gd name="T81" fmla="*/ 42 h 196"/>
                    <a:gd name="T82" fmla="*/ 103 w 138"/>
                    <a:gd name="T83" fmla="*/ 40 h 196"/>
                    <a:gd name="T84" fmla="*/ 106 w 138"/>
                    <a:gd name="T85" fmla="*/ 40 h 196"/>
                    <a:gd name="T86" fmla="*/ 110 w 138"/>
                    <a:gd name="T87" fmla="*/ 40 h 196"/>
                    <a:gd name="T88" fmla="*/ 120 w 138"/>
                    <a:gd name="T89" fmla="*/ 53 h 196"/>
                    <a:gd name="T90" fmla="*/ 128 w 138"/>
                    <a:gd name="T91" fmla="*/ 61 h 196"/>
                    <a:gd name="T92" fmla="*/ 131 w 138"/>
                    <a:gd name="T93" fmla="*/ 61 h 196"/>
                    <a:gd name="T94" fmla="*/ 133 w 138"/>
                    <a:gd name="T95" fmla="*/ 60 h 196"/>
                    <a:gd name="T96" fmla="*/ 126 w 138"/>
                    <a:gd name="T97" fmla="*/ 40 h 196"/>
                    <a:gd name="T98" fmla="*/ 116 w 138"/>
                    <a:gd name="T99" fmla="*/ 21 h 196"/>
                    <a:gd name="T100" fmla="*/ 103 w 138"/>
                    <a:gd name="T101" fmla="*/ 6 h 196"/>
                    <a:gd name="T102" fmla="*/ 89 w 138"/>
                    <a:gd name="T103" fmla="*/ 2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8" h="196">
                      <a:moveTo>
                        <a:pt x="83" y="0"/>
                      </a:moveTo>
                      <a:lnTo>
                        <a:pt x="83" y="0"/>
                      </a:lnTo>
                      <a:lnTo>
                        <a:pt x="79" y="0"/>
                      </a:lnTo>
                      <a:lnTo>
                        <a:pt x="79" y="0"/>
                      </a:lnTo>
                      <a:lnTo>
                        <a:pt x="77" y="5"/>
                      </a:lnTo>
                      <a:lnTo>
                        <a:pt x="77" y="8"/>
                      </a:lnTo>
                      <a:lnTo>
                        <a:pt x="79" y="10"/>
                      </a:lnTo>
                      <a:lnTo>
                        <a:pt x="80" y="12"/>
                      </a:lnTo>
                      <a:lnTo>
                        <a:pt x="83" y="19"/>
                      </a:lnTo>
                      <a:lnTo>
                        <a:pt x="85" y="22"/>
                      </a:lnTo>
                      <a:lnTo>
                        <a:pt x="83" y="27"/>
                      </a:lnTo>
                      <a:lnTo>
                        <a:pt x="83" y="27"/>
                      </a:lnTo>
                      <a:lnTo>
                        <a:pt x="79" y="32"/>
                      </a:lnTo>
                      <a:lnTo>
                        <a:pt x="72" y="36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58" y="38"/>
                      </a:lnTo>
                      <a:lnTo>
                        <a:pt x="49" y="38"/>
                      </a:lnTo>
                      <a:lnTo>
                        <a:pt x="41" y="36"/>
                      </a:lnTo>
                      <a:lnTo>
                        <a:pt x="32" y="33"/>
                      </a:lnTo>
                      <a:lnTo>
                        <a:pt x="24" y="28"/>
                      </a:lnTo>
                      <a:lnTo>
                        <a:pt x="17" y="25"/>
                      </a:lnTo>
                      <a:lnTo>
                        <a:pt x="9" y="20"/>
                      </a:lnTo>
                      <a:lnTo>
                        <a:pt x="3" y="15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6" y="22"/>
                      </a:lnTo>
                      <a:lnTo>
                        <a:pt x="13" y="33"/>
                      </a:lnTo>
                      <a:lnTo>
                        <a:pt x="23" y="42"/>
                      </a:lnTo>
                      <a:lnTo>
                        <a:pt x="35" y="48"/>
                      </a:lnTo>
                      <a:lnTo>
                        <a:pt x="35" y="48"/>
                      </a:lnTo>
                      <a:lnTo>
                        <a:pt x="36" y="73"/>
                      </a:lnTo>
                      <a:lnTo>
                        <a:pt x="40" y="97"/>
                      </a:lnTo>
                      <a:lnTo>
                        <a:pt x="45" y="118"/>
                      </a:lnTo>
                      <a:lnTo>
                        <a:pt x="52" y="137"/>
                      </a:lnTo>
                      <a:lnTo>
                        <a:pt x="62" y="156"/>
                      </a:lnTo>
                      <a:lnTo>
                        <a:pt x="74" y="171"/>
                      </a:lnTo>
                      <a:lnTo>
                        <a:pt x="87" y="185"/>
                      </a:lnTo>
                      <a:lnTo>
                        <a:pt x="103" y="196"/>
                      </a:lnTo>
                      <a:lnTo>
                        <a:pt x="103" y="196"/>
                      </a:lnTo>
                      <a:lnTo>
                        <a:pt x="85" y="163"/>
                      </a:lnTo>
                      <a:lnTo>
                        <a:pt x="75" y="146"/>
                      </a:lnTo>
                      <a:lnTo>
                        <a:pt x="66" y="129"/>
                      </a:lnTo>
                      <a:lnTo>
                        <a:pt x="59" y="111"/>
                      </a:lnTo>
                      <a:lnTo>
                        <a:pt x="53" y="91"/>
                      </a:lnTo>
                      <a:lnTo>
                        <a:pt x="52" y="82"/>
                      </a:lnTo>
                      <a:lnTo>
                        <a:pt x="51" y="71"/>
                      </a:lnTo>
                      <a:lnTo>
                        <a:pt x="51" y="60"/>
                      </a:lnTo>
                      <a:lnTo>
                        <a:pt x="51" y="48"/>
                      </a:lnTo>
                      <a:lnTo>
                        <a:pt x="51" y="48"/>
                      </a:lnTo>
                      <a:lnTo>
                        <a:pt x="56" y="49"/>
                      </a:lnTo>
                      <a:lnTo>
                        <a:pt x="60" y="50"/>
                      </a:lnTo>
                      <a:lnTo>
                        <a:pt x="66" y="50"/>
                      </a:lnTo>
                      <a:lnTo>
                        <a:pt x="68" y="51"/>
                      </a:lnTo>
                      <a:lnTo>
                        <a:pt x="70" y="53"/>
                      </a:lnTo>
                      <a:lnTo>
                        <a:pt x="70" y="53"/>
                      </a:lnTo>
                      <a:lnTo>
                        <a:pt x="70" y="73"/>
                      </a:lnTo>
                      <a:lnTo>
                        <a:pt x="72" y="90"/>
                      </a:lnTo>
                      <a:lnTo>
                        <a:pt x="76" y="106"/>
                      </a:lnTo>
                      <a:lnTo>
                        <a:pt x="82" y="119"/>
                      </a:lnTo>
                      <a:lnTo>
                        <a:pt x="89" y="133"/>
                      </a:lnTo>
                      <a:lnTo>
                        <a:pt x="98" y="145"/>
                      </a:lnTo>
                      <a:lnTo>
                        <a:pt x="114" y="168"/>
                      </a:lnTo>
                      <a:lnTo>
                        <a:pt x="114" y="168"/>
                      </a:lnTo>
                      <a:lnTo>
                        <a:pt x="121" y="164"/>
                      </a:lnTo>
                      <a:lnTo>
                        <a:pt x="127" y="159"/>
                      </a:lnTo>
                      <a:lnTo>
                        <a:pt x="133" y="154"/>
                      </a:lnTo>
                      <a:lnTo>
                        <a:pt x="138" y="148"/>
                      </a:lnTo>
                      <a:lnTo>
                        <a:pt x="138" y="148"/>
                      </a:lnTo>
                      <a:lnTo>
                        <a:pt x="128" y="140"/>
                      </a:lnTo>
                      <a:lnTo>
                        <a:pt x="119" y="130"/>
                      </a:lnTo>
                      <a:lnTo>
                        <a:pt x="110" y="119"/>
                      </a:lnTo>
                      <a:lnTo>
                        <a:pt x="103" y="107"/>
                      </a:lnTo>
                      <a:lnTo>
                        <a:pt x="98" y="94"/>
                      </a:lnTo>
                      <a:lnTo>
                        <a:pt x="93" y="79"/>
                      </a:lnTo>
                      <a:lnTo>
                        <a:pt x="91" y="62"/>
                      </a:lnTo>
                      <a:lnTo>
                        <a:pt x="91" y="43"/>
                      </a:lnTo>
                      <a:lnTo>
                        <a:pt x="91" y="43"/>
                      </a:lnTo>
                      <a:lnTo>
                        <a:pt x="94" y="44"/>
                      </a:lnTo>
                      <a:lnTo>
                        <a:pt x="94" y="44"/>
                      </a:lnTo>
                      <a:lnTo>
                        <a:pt x="98" y="43"/>
                      </a:lnTo>
                      <a:lnTo>
                        <a:pt x="100" y="42"/>
                      </a:lnTo>
                      <a:lnTo>
                        <a:pt x="100" y="42"/>
                      </a:lnTo>
                      <a:lnTo>
                        <a:pt x="103" y="40"/>
                      </a:lnTo>
                      <a:lnTo>
                        <a:pt x="106" y="40"/>
                      </a:lnTo>
                      <a:lnTo>
                        <a:pt x="106" y="40"/>
                      </a:lnTo>
                      <a:lnTo>
                        <a:pt x="110" y="40"/>
                      </a:lnTo>
                      <a:lnTo>
                        <a:pt x="110" y="40"/>
                      </a:lnTo>
                      <a:lnTo>
                        <a:pt x="115" y="46"/>
                      </a:lnTo>
                      <a:lnTo>
                        <a:pt x="120" y="53"/>
                      </a:lnTo>
                      <a:lnTo>
                        <a:pt x="126" y="59"/>
                      </a:lnTo>
                      <a:lnTo>
                        <a:pt x="128" y="61"/>
                      </a:lnTo>
                      <a:lnTo>
                        <a:pt x="131" y="61"/>
                      </a:lnTo>
                      <a:lnTo>
                        <a:pt x="131" y="61"/>
                      </a:lnTo>
                      <a:lnTo>
                        <a:pt x="132" y="61"/>
                      </a:lnTo>
                      <a:lnTo>
                        <a:pt x="133" y="60"/>
                      </a:lnTo>
                      <a:lnTo>
                        <a:pt x="133" y="60"/>
                      </a:lnTo>
                      <a:lnTo>
                        <a:pt x="126" y="40"/>
                      </a:lnTo>
                      <a:lnTo>
                        <a:pt x="121" y="31"/>
                      </a:lnTo>
                      <a:lnTo>
                        <a:pt x="116" y="21"/>
                      </a:lnTo>
                      <a:lnTo>
                        <a:pt x="109" y="12"/>
                      </a:lnTo>
                      <a:lnTo>
                        <a:pt x="103" y="6"/>
                      </a:lnTo>
                      <a:lnTo>
                        <a:pt x="94" y="2"/>
                      </a:lnTo>
                      <a:lnTo>
                        <a:pt x="89" y="2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238"/>
                <p:cNvSpPr>
                  <a:spLocks/>
                </p:cNvSpPr>
                <p:nvPr/>
              </p:nvSpPr>
              <p:spPr bwMode="auto">
                <a:xfrm>
                  <a:off x="1093788" y="4824413"/>
                  <a:ext cx="109538" cy="155575"/>
                </a:xfrm>
                <a:custGeom>
                  <a:avLst/>
                  <a:gdLst>
                    <a:gd name="T0" fmla="*/ 83 w 138"/>
                    <a:gd name="T1" fmla="*/ 0 h 196"/>
                    <a:gd name="T2" fmla="*/ 79 w 138"/>
                    <a:gd name="T3" fmla="*/ 0 h 196"/>
                    <a:gd name="T4" fmla="*/ 77 w 138"/>
                    <a:gd name="T5" fmla="*/ 8 h 196"/>
                    <a:gd name="T6" fmla="*/ 80 w 138"/>
                    <a:gd name="T7" fmla="*/ 12 h 196"/>
                    <a:gd name="T8" fmla="*/ 85 w 138"/>
                    <a:gd name="T9" fmla="*/ 22 h 196"/>
                    <a:gd name="T10" fmla="*/ 83 w 138"/>
                    <a:gd name="T11" fmla="*/ 27 h 196"/>
                    <a:gd name="T12" fmla="*/ 72 w 138"/>
                    <a:gd name="T13" fmla="*/ 36 h 196"/>
                    <a:gd name="T14" fmla="*/ 58 w 138"/>
                    <a:gd name="T15" fmla="*/ 38 h 196"/>
                    <a:gd name="T16" fmla="*/ 49 w 138"/>
                    <a:gd name="T17" fmla="*/ 38 h 196"/>
                    <a:gd name="T18" fmla="*/ 32 w 138"/>
                    <a:gd name="T19" fmla="*/ 33 h 196"/>
                    <a:gd name="T20" fmla="*/ 17 w 138"/>
                    <a:gd name="T21" fmla="*/ 25 h 196"/>
                    <a:gd name="T22" fmla="*/ 3 w 138"/>
                    <a:gd name="T23" fmla="*/ 15 h 196"/>
                    <a:gd name="T24" fmla="*/ 0 w 138"/>
                    <a:gd name="T25" fmla="*/ 10 h 196"/>
                    <a:gd name="T26" fmla="*/ 13 w 138"/>
                    <a:gd name="T27" fmla="*/ 33 h 196"/>
                    <a:gd name="T28" fmla="*/ 35 w 138"/>
                    <a:gd name="T29" fmla="*/ 48 h 196"/>
                    <a:gd name="T30" fmla="*/ 36 w 138"/>
                    <a:gd name="T31" fmla="*/ 73 h 196"/>
                    <a:gd name="T32" fmla="*/ 45 w 138"/>
                    <a:gd name="T33" fmla="*/ 118 h 196"/>
                    <a:gd name="T34" fmla="*/ 62 w 138"/>
                    <a:gd name="T35" fmla="*/ 156 h 196"/>
                    <a:gd name="T36" fmla="*/ 87 w 138"/>
                    <a:gd name="T37" fmla="*/ 185 h 196"/>
                    <a:gd name="T38" fmla="*/ 103 w 138"/>
                    <a:gd name="T39" fmla="*/ 196 h 196"/>
                    <a:gd name="T40" fmla="*/ 75 w 138"/>
                    <a:gd name="T41" fmla="*/ 146 h 196"/>
                    <a:gd name="T42" fmla="*/ 59 w 138"/>
                    <a:gd name="T43" fmla="*/ 111 h 196"/>
                    <a:gd name="T44" fmla="*/ 52 w 138"/>
                    <a:gd name="T45" fmla="*/ 82 h 196"/>
                    <a:gd name="T46" fmla="*/ 51 w 138"/>
                    <a:gd name="T47" fmla="*/ 60 h 196"/>
                    <a:gd name="T48" fmla="*/ 51 w 138"/>
                    <a:gd name="T49" fmla="*/ 48 h 196"/>
                    <a:gd name="T50" fmla="*/ 60 w 138"/>
                    <a:gd name="T51" fmla="*/ 50 h 196"/>
                    <a:gd name="T52" fmla="*/ 68 w 138"/>
                    <a:gd name="T53" fmla="*/ 51 h 196"/>
                    <a:gd name="T54" fmla="*/ 70 w 138"/>
                    <a:gd name="T55" fmla="*/ 53 h 196"/>
                    <a:gd name="T56" fmla="*/ 72 w 138"/>
                    <a:gd name="T57" fmla="*/ 90 h 196"/>
                    <a:gd name="T58" fmla="*/ 82 w 138"/>
                    <a:gd name="T59" fmla="*/ 119 h 196"/>
                    <a:gd name="T60" fmla="*/ 98 w 138"/>
                    <a:gd name="T61" fmla="*/ 145 h 196"/>
                    <a:gd name="T62" fmla="*/ 114 w 138"/>
                    <a:gd name="T63" fmla="*/ 168 h 196"/>
                    <a:gd name="T64" fmla="*/ 127 w 138"/>
                    <a:gd name="T65" fmla="*/ 159 h 196"/>
                    <a:gd name="T66" fmla="*/ 138 w 138"/>
                    <a:gd name="T67" fmla="*/ 148 h 196"/>
                    <a:gd name="T68" fmla="*/ 128 w 138"/>
                    <a:gd name="T69" fmla="*/ 140 h 196"/>
                    <a:gd name="T70" fmla="*/ 110 w 138"/>
                    <a:gd name="T71" fmla="*/ 119 h 196"/>
                    <a:gd name="T72" fmla="*/ 98 w 138"/>
                    <a:gd name="T73" fmla="*/ 94 h 196"/>
                    <a:gd name="T74" fmla="*/ 91 w 138"/>
                    <a:gd name="T75" fmla="*/ 62 h 196"/>
                    <a:gd name="T76" fmla="*/ 91 w 138"/>
                    <a:gd name="T77" fmla="*/ 43 h 196"/>
                    <a:gd name="T78" fmla="*/ 94 w 138"/>
                    <a:gd name="T79" fmla="*/ 44 h 196"/>
                    <a:gd name="T80" fmla="*/ 100 w 138"/>
                    <a:gd name="T81" fmla="*/ 42 h 196"/>
                    <a:gd name="T82" fmla="*/ 103 w 138"/>
                    <a:gd name="T83" fmla="*/ 40 h 196"/>
                    <a:gd name="T84" fmla="*/ 106 w 138"/>
                    <a:gd name="T85" fmla="*/ 40 h 196"/>
                    <a:gd name="T86" fmla="*/ 110 w 138"/>
                    <a:gd name="T87" fmla="*/ 40 h 196"/>
                    <a:gd name="T88" fmla="*/ 120 w 138"/>
                    <a:gd name="T89" fmla="*/ 53 h 196"/>
                    <a:gd name="T90" fmla="*/ 128 w 138"/>
                    <a:gd name="T91" fmla="*/ 61 h 196"/>
                    <a:gd name="T92" fmla="*/ 131 w 138"/>
                    <a:gd name="T93" fmla="*/ 61 h 196"/>
                    <a:gd name="T94" fmla="*/ 133 w 138"/>
                    <a:gd name="T95" fmla="*/ 60 h 196"/>
                    <a:gd name="T96" fmla="*/ 126 w 138"/>
                    <a:gd name="T97" fmla="*/ 40 h 196"/>
                    <a:gd name="T98" fmla="*/ 116 w 138"/>
                    <a:gd name="T99" fmla="*/ 21 h 196"/>
                    <a:gd name="T100" fmla="*/ 103 w 138"/>
                    <a:gd name="T101" fmla="*/ 6 h 196"/>
                    <a:gd name="T102" fmla="*/ 89 w 138"/>
                    <a:gd name="T103" fmla="*/ 2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8" h="196">
                      <a:moveTo>
                        <a:pt x="83" y="0"/>
                      </a:moveTo>
                      <a:lnTo>
                        <a:pt x="83" y="0"/>
                      </a:lnTo>
                      <a:lnTo>
                        <a:pt x="79" y="0"/>
                      </a:lnTo>
                      <a:lnTo>
                        <a:pt x="79" y="0"/>
                      </a:lnTo>
                      <a:lnTo>
                        <a:pt x="77" y="5"/>
                      </a:lnTo>
                      <a:lnTo>
                        <a:pt x="77" y="8"/>
                      </a:lnTo>
                      <a:lnTo>
                        <a:pt x="79" y="10"/>
                      </a:lnTo>
                      <a:lnTo>
                        <a:pt x="80" y="12"/>
                      </a:lnTo>
                      <a:lnTo>
                        <a:pt x="83" y="19"/>
                      </a:lnTo>
                      <a:lnTo>
                        <a:pt x="85" y="22"/>
                      </a:lnTo>
                      <a:lnTo>
                        <a:pt x="83" y="27"/>
                      </a:lnTo>
                      <a:lnTo>
                        <a:pt x="83" y="27"/>
                      </a:lnTo>
                      <a:lnTo>
                        <a:pt x="79" y="32"/>
                      </a:lnTo>
                      <a:lnTo>
                        <a:pt x="72" y="36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58" y="38"/>
                      </a:lnTo>
                      <a:lnTo>
                        <a:pt x="49" y="38"/>
                      </a:lnTo>
                      <a:lnTo>
                        <a:pt x="41" y="36"/>
                      </a:lnTo>
                      <a:lnTo>
                        <a:pt x="32" y="33"/>
                      </a:lnTo>
                      <a:lnTo>
                        <a:pt x="24" y="28"/>
                      </a:lnTo>
                      <a:lnTo>
                        <a:pt x="17" y="25"/>
                      </a:lnTo>
                      <a:lnTo>
                        <a:pt x="9" y="20"/>
                      </a:lnTo>
                      <a:lnTo>
                        <a:pt x="3" y="15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6" y="22"/>
                      </a:lnTo>
                      <a:lnTo>
                        <a:pt x="13" y="33"/>
                      </a:lnTo>
                      <a:lnTo>
                        <a:pt x="23" y="42"/>
                      </a:lnTo>
                      <a:lnTo>
                        <a:pt x="35" y="48"/>
                      </a:lnTo>
                      <a:lnTo>
                        <a:pt x="35" y="48"/>
                      </a:lnTo>
                      <a:lnTo>
                        <a:pt x="36" y="73"/>
                      </a:lnTo>
                      <a:lnTo>
                        <a:pt x="40" y="97"/>
                      </a:lnTo>
                      <a:lnTo>
                        <a:pt x="45" y="118"/>
                      </a:lnTo>
                      <a:lnTo>
                        <a:pt x="52" y="137"/>
                      </a:lnTo>
                      <a:lnTo>
                        <a:pt x="62" y="156"/>
                      </a:lnTo>
                      <a:lnTo>
                        <a:pt x="74" y="171"/>
                      </a:lnTo>
                      <a:lnTo>
                        <a:pt x="87" y="185"/>
                      </a:lnTo>
                      <a:lnTo>
                        <a:pt x="103" y="196"/>
                      </a:lnTo>
                      <a:lnTo>
                        <a:pt x="103" y="196"/>
                      </a:lnTo>
                      <a:lnTo>
                        <a:pt x="85" y="163"/>
                      </a:lnTo>
                      <a:lnTo>
                        <a:pt x="75" y="146"/>
                      </a:lnTo>
                      <a:lnTo>
                        <a:pt x="66" y="129"/>
                      </a:lnTo>
                      <a:lnTo>
                        <a:pt x="59" y="111"/>
                      </a:lnTo>
                      <a:lnTo>
                        <a:pt x="53" y="91"/>
                      </a:lnTo>
                      <a:lnTo>
                        <a:pt x="52" y="82"/>
                      </a:lnTo>
                      <a:lnTo>
                        <a:pt x="51" y="71"/>
                      </a:lnTo>
                      <a:lnTo>
                        <a:pt x="51" y="60"/>
                      </a:lnTo>
                      <a:lnTo>
                        <a:pt x="51" y="48"/>
                      </a:lnTo>
                      <a:lnTo>
                        <a:pt x="51" y="48"/>
                      </a:lnTo>
                      <a:lnTo>
                        <a:pt x="56" y="49"/>
                      </a:lnTo>
                      <a:lnTo>
                        <a:pt x="60" y="50"/>
                      </a:lnTo>
                      <a:lnTo>
                        <a:pt x="66" y="50"/>
                      </a:lnTo>
                      <a:lnTo>
                        <a:pt x="68" y="51"/>
                      </a:lnTo>
                      <a:lnTo>
                        <a:pt x="70" y="53"/>
                      </a:lnTo>
                      <a:lnTo>
                        <a:pt x="70" y="53"/>
                      </a:lnTo>
                      <a:lnTo>
                        <a:pt x="70" y="73"/>
                      </a:lnTo>
                      <a:lnTo>
                        <a:pt x="72" y="90"/>
                      </a:lnTo>
                      <a:lnTo>
                        <a:pt x="76" y="106"/>
                      </a:lnTo>
                      <a:lnTo>
                        <a:pt x="82" y="119"/>
                      </a:lnTo>
                      <a:lnTo>
                        <a:pt x="89" y="133"/>
                      </a:lnTo>
                      <a:lnTo>
                        <a:pt x="98" y="145"/>
                      </a:lnTo>
                      <a:lnTo>
                        <a:pt x="114" y="168"/>
                      </a:lnTo>
                      <a:lnTo>
                        <a:pt x="114" y="168"/>
                      </a:lnTo>
                      <a:lnTo>
                        <a:pt x="121" y="164"/>
                      </a:lnTo>
                      <a:lnTo>
                        <a:pt x="127" y="159"/>
                      </a:lnTo>
                      <a:lnTo>
                        <a:pt x="133" y="154"/>
                      </a:lnTo>
                      <a:lnTo>
                        <a:pt x="138" y="148"/>
                      </a:lnTo>
                      <a:lnTo>
                        <a:pt x="138" y="148"/>
                      </a:lnTo>
                      <a:lnTo>
                        <a:pt x="128" y="140"/>
                      </a:lnTo>
                      <a:lnTo>
                        <a:pt x="119" y="130"/>
                      </a:lnTo>
                      <a:lnTo>
                        <a:pt x="110" y="119"/>
                      </a:lnTo>
                      <a:lnTo>
                        <a:pt x="103" y="107"/>
                      </a:lnTo>
                      <a:lnTo>
                        <a:pt x="98" y="94"/>
                      </a:lnTo>
                      <a:lnTo>
                        <a:pt x="93" y="79"/>
                      </a:lnTo>
                      <a:lnTo>
                        <a:pt x="91" y="62"/>
                      </a:lnTo>
                      <a:lnTo>
                        <a:pt x="91" y="43"/>
                      </a:lnTo>
                      <a:lnTo>
                        <a:pt x="91" y="43"/>
                      </a:lnTo>
                      <a:lnTo>
                        <a:pt x="94" y="44"/>
                      </a:lnTo>
                      <a:lnTo>
                        <a:pt x="94" y="44"/>
                      </a:lnTo>
                      <a:lnTo>
                        <a:pt x="98" y="43"/>
                      </a:lnTo>
                      <a:lnTo>
                        <a:pt x="100" y="42"/>
                      </a:lnTo>
                      <a:lnTo>
                        <a:pt x="100" y="42"/>
                      </a:lnTo>
                      <a:lnTo>
                        <a:pt x="103" y="40"/>
                      </a:lnTo>
                      <a:lnTo>
                        <a:pt x="106" y="40"/>
                      </a:lnTo>
                      <a:lnTo>
                        <a:pt x="106" y="40"/>
                      </a:lnTo>
                      <a:lnTo>
                        <a:pt x="110" y="40"/>
                      </a:lnTo>
                      <a:lnTo>
                        <a:pt x="110" y="40"/>
                      </a:lnTo>
                      <a:lnTo>
                        <a:pt x="115" y="46"/>
                      </a:lnTo>
                      <a:lnTo>
                        <a:pt x="120" y="53"/>
                      </a:lnTo>
                      <a:lnTo>
                        <a:pt x="126" y="59"/>
                      </a:lnTo>
                      <a:lnTo>
                        <a:pt x="128" y="61"/>
                      </a:lnTo>
                      <a:lnTo>
                        <a:pt x="131" y="61"/>
                      </a:lnTo>
                      <a:lnTo>
                        <a:pt x="131" y="61"/>
                      </a:lnTo>
                      <a:lnTo>
                        <a:pt x="132" y="61"/>
                      </a:lnTo>
                      <a:lnTo>
                        <a:pt x="133" y="60"/>
                      </a:lnTo>
                      <a:lnTo>
                        <a:pt x="133" y="60"/>
                      </a:lnTo>
                      <a:lnTo>
                        <a:pt x="126" y="40"/>
                      </a:lnTo>
                      <a:lnTo>
                        <a:pt x="121" y="31"/>
                      </a:lnTo>
                      <a:lnTo>
                        <a:pt x="116" y="21"/>
                      </a:lnTo>
                      <a:lnTo>
                        <a:pt x="109" y="12"/>
                      </a:lnTo>
                      <a:lnTo>
                        <a:pt x="103" y="6"/>
                      </a:lnTo>
                      <a:lnTo>
                        <a:pt x="94" y="2"/>
                      </a:lnTo>
                      <a:lnTo>
                        <a:pt x="89" y="2"/>
                      </a:lnTo>
                      <a:lnTo>
                        <a:pt x="83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7" name="Freeform 239"/>
                <p:cNvSpPr>
                  <a:spLocks/>
                </p:cNvSpPr>
                <p:nvPr/>
              </p:nvSpPr>
              <p:spPr bwMode="auto">
                <a:xfrm>
                  <a:off x="1065213" y="4919663"/>
                  <a:ext cx="44450" cy="11113"/>
                </a:xfrm>
                <a:custGeom>
                  <a:avLst/>
                  <a:gdLst>
                    <a:gd name="T0" fmla="*/ 20 w 55"/>
                    <a:gd name="T1" fmla="*/ 0 h 15"/>
                    <a:gd name="T2" fmla="*/ 20 w 55"/>
                    <a:gd name="T3" fmla="*/ 0 h 15"/>
                    <a:gd name="T4" fmla="*/ 12 w 55"/>
                    <a:gd name="T5" fmla="*/ 2 h 15"/>
                    <a:gd name="T6" fmla="*/ 4 w 55"/>
                    <a:gd name="T7" fmla="*/ 3 h 15"/>
                    <a:gd name="T8" fmla="*/ 2 w 55"/>
                    <a:gd name="T9" fmla="*/ 5 h 15"/>
                    <a:gd name="T10" fmla="*/ 0 w 55"/>
                    <a:gd name="T11" fmla="*/ 8 h 15"/>
                    <a:gd name="T12" fmla="*/ 0 w 55"/>
                    <a:gd name="T13" fmla="*/ 11 h 15"/>
                    <a:gd name="T14" fmla="*/ 0 w 55"/>
                    <a:gd name="T15" fmla="*/ 15 h 15"/>
                    <a:gd name="T16" fmla="*/ 0 w 55"/>
                    <a:gd name="T17" fmla="*/ 15 h 15"/>
                    <a:gd name="T18" fmla="*/ 6 w 55"/>
                    <a:gd name="T19" fmla="*/ 13 h 15"/>
                    <a:gd name="T20" fmla="*/ 13 w 55"/>
                    <a:gd name="T21" fmla="*/ 11 h 15"/>
                    <a:gd name="T22" fmla="*/ 27 w 55"/>
                    <a:gd name="T23" fmla="*/ 9 h 15"/>
                    <a:gd name="T24" fmla="*/ 42 w 55"/>
                    <a:gd name="T25" fmla="*/ 6 h 15"/>
                    <a:gd name="T26" fmla="*/ 49 w 55"/>
                    <a:gd name="T27" fmla="*/ 5 h 15"/>
                    <a:gd name="T28" fmla="*/ 55 w 55"/>
                    <a:gd name="T29" fmla="*/ 3 h 15"/>
                    <a:gd name="T30" fmla="*/ 55 w 55"/>
                    <a:gd name="T31" fmla="*/ 3 h 15"/>
                    <a:gd name="T32" fmla="*/ 54 w 55"/>
                    <a:gd name="T33" fmla="*/ 3 h 15"/>
                    <a:gd name="T34" fmla="*/ 54 w 55"/>
                    <a:gd name="T35" fmla="*/ 3 h 15"/>
                    <a:gd name="T36" fmla="*/ 38 w 55"/>
                    <a:gd name="T37" fmla="*/ 2 h 15"/>
                    <a:gd name="T38" fmla="*/ 38 w 55"/>
                    <a:gd name="T39" fmla="*/ 2 h 15"/>
                    <a:gd name="T40" fmla="*/ 20 w 55"/>
                    <a:gd name="T4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5" h="15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6" y="13"/>
                      </a:lnTo>
                      <a:lnTo>
                        <a:pt x="13" y="11"/>
                      </a:lnTo>
                      <a:lnTo>
                        <a:pt x="27" y="9"/>
                      </a:lnTo>
                      <a:lnTo>
                        <a:pt x="42" y="6"/>
                      </a:lnTo>
                      <a:lnTo>
                        <a:pt x="49" y="5"/>
                      </a:lnTo>
                      <a:lnTo>
                        <a:pt x="55" y="3"/>
                      </a:lnTo>
                      <a:lnTo>
                        <a:pt x="55" y="3"/>
                      </a:lnTo>
                      <a:lnTo>
                        <a:pt x="54" y="3"/>
                      </a:lnTo>
                      <a:lnTo>
                        <a:pt x="54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8" name="Freeform 240"/>
                <p:cNvSpPr>
                  <a:spLocks/>
                </p:cNvSpPr>
                <p:nvPr/>
              </p:nvSpPr>
              <p:spPr bwMode="auto">
                <a:xfrm>
                  <a:off x="1065213" y="4919663"/>
                  <a:ext cx="44450" cy="11113"/>
                </a:xfrm>
                <a:custGeom>
                  <a:avLst/>
                  <a:gdLst>
                    <a:gd name="T0" fmla="*/ 20 w 55"/>
                    <a:gd name="T1" fmla="*/ 0 h 15"/>
                    <a:gd name="T2" fmla="*/ 20 w 55"/>
                    <a:gd name="T3" fmla="*/ 0 h 15"/>
                    <a:gd name="T4" fmla="*/ 12 w 55"/>
                    <a:gd name="T5" fmla="*/ 2 h 15"/>
                    <a:gd name="T6" fmla="*/ 4 w 55"/>
                    <a:gd name="T7" fmla="*/ 3 h 15"/>
                    <a:gd name="T8" fmla="*/ 2 w 55"/>
                    <a:gd name="T9" fmla="*/ 5 h 15"/>
                    <a:gd name="T10" fmla="*/ 0 w 55"/>
                    <a:gd name="T11" fmla="*/ 8 h 15"/>
                    <a:gd name="T12" fmla="*/ 0 w 55"/>
                    <a:gd name="T13" fmla="*/ 11 h 15"/>
                    <a:gd name="T14" fmla="*/ 0 w 55"/>
                    <a:gd name="T15" fmla="*/ 15 h 15"/>
                    <a:gd name="T16" fmla="*/ 0 w 55"/>
                    <a:gd name="T17" fmla="*/ 15 h 15"/>
                    <a:gd name="T18" fmla="*/ 6 w 55"/>
                    <a:gd name="T19" fmla="*/ 13 h 15"/>
                    <a:gd name="T20" fmla="*/ 13 w 55"/>
                    <a:gd name="T21" fmla="*/ 11 h 15"/>
                    <a:gd name="T22" fmla="*/ 27 w 55"/>
                    <a:gd name="T23" fmla="*/ 9 h 15"/>
                    <a:gd name="T24" fmla="*/ 42 w 55"/>
                    <a:gd name="T25" fmla="*/ 6 h 15"/>
                    <a:gd name="T26" fmla="*/ 49 w 55"/>
                    <a:gd name="T27" fmla="*/ 5 h 15"/>
                    <a:gd name="T28" fmla="*/ 55 w 55"/>
                    <a:gd name="T29" fmla="*/ 3 h 15"/>
                    <a:gd name="T30" fmla="*/ 55 w 55"/>
                    <a:gd name="T31" fmla="*/ 3 h 15"/>
                    <a:gd name="T32" fmla="*/ 54 w 55"/>
                    <a:gd name="T33" fmla="*/ 3 h 15"/>
                    <a:gd name="T34" fmla="*/ 54 w 55"/>
                    <a:gd name="T35" fmla="*/ 3 h 15"/>
                    <a:gd name="T36" fmla="*/ 38 w 55"/>
                    <a:gd name="T37" fmla="*/ 2 h 15"/>
                    <a:gd name="T38" fmla="*/ 38 w 55"/>
                    <a:gd name="T39" fmla="*/ 2 h 15"/>
                    <a:gd name="T40" fmla="*/ 20 w 55"/>
                    <a:gd name="T4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5" h="15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6" y="13"/>
                      </a:lnTo>
                      <a:lnTo>
                        <a:pt x="13" y="11"/>
                      </a:lnTo>
                      <a:lnTo>
                        <a:pt x="27" y="9"/>
                      </a:lnTo>
                      <a:lnTo>
                        <a:pt x="42" y="6"/>
                      </a:lnTo>
                      <a:lnTo>
                        <a:pt x="49" y="5"/>
                      </a:lnTo>
                      <a:lnTo>
                        <a:pt x="55" y="3"/>
                      </a:lnTo>
                      <a:lnTo>
                        <a:pt x="55" y="3"/>
                      </a:lnTo>
                      <a:lnTo>
                        <a:pt x="54" y="3"/>
                      </a:lnTo>
                      <a:lnTo>
                        <a:pt x="54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9" name="Freeform 241"/>
                <p:cNvSpPr>
                  <a:spLocks/>
                </p:cNvSpPr>
                <p:nvPr/>
              </p:nvSpPr>
              <p:spPr bwMode="auto">
                <a:xfrm>
                  <a:off x="1092201" y="4953001"/>
                  <a:ext cx="38100" cy="34925"/>
                </a:xfrm>
                <a:custGeom>
                  <a:avLst/>
                  <a:gdLst>
                    <a:gd name="T0" fmla="*/ 49 w 49"/>
                    <a:gd name="T1" fmla="*/ 0 h 42"/>
                    <a:gd name="T2" fmla="*/ 49 w 49"/>
                    <a:gd name="T3" fmla="*/ 0 h 42"/>
                    <a:gd name="T4" fmla="*/ 38 w 49"/>
                    <a:gd name="T5" fmla="*/ 8 h 42"/>
                    <a:gd name="T6" fmla="*/ 26 w 49"/>
                    <a:gd name="T7" fmla="*/ 17 h 42"/>
                    <a:gd name="T8" fmla="*/ 14 w 49"/>
                    <a:gd name="T9" fmla="*/ 25 h 42"/>
                    <a:gd name="T10" fmla="*/ 0 w 49"/>
                    <a:gd name="T11" fmla="*/ 33 h 42"/>
                    <a:gd name="T12" fmla="*/ 0 w 49"/>
                    <a:gd name="T13" fmla="*/ 33 h 42"/>
                    <a:gd name="T14" fmla="*/ 3 w 49"/>
                    <a:gd name="T15" fmla="*/ 37 h 42"/>
                    <a:gd name="T16" fmla="*/ 5 w 49"/>
                    <a:gd name="T17" fmla="*/ 41 h 42"/>
                    <a:gd name="T18" fmla="*/ 9 w 49"/>
                    <a:gd name="T19" fmla="*/ 42 h 42"/>
                    <a:gd name="T20" fmla="*/ 11 w 49"/>
                    <a:gd name="T21" fmla="*/ 42 h 42"/>
                    <a:gd name="T22" fmla="*/ 11 w 49"/>
                    <a:gd name="T23" fmla="*/ 42 h 42"/>
                    <a:gd name="T24" fmla="*/ 17 w 49"/>
                    <a:gd name="T25" fmla="*/ 41 h 42"/>
                    <a:gd name="T26" fmla="*/ 23 w 49"/>
                    <a:gd name="T27" fmla="*/ 37 h 42"/>
                    <a:gd name="T28" fmla="*/ 28 w 49"/>
                    <a:gd name="T29" fmla="*/ 31 h 42"/>
                    <a:gd name="T30" fmla="*/ 34 w 49"/>
                    <a:gd name="T31" fmla="*/ 24 h 42"/>
                    <a:gd name="T32" fmla="*/ 43 w 49"/>
                    <a:gd name="T33" fmla="*/ 10 h 42"/>
                    <a:gd name="T34" fmla="*/ 49 w 49"/>
                    <a:gd name="T3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" h="42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38" y="8"/>
                      </a:lnTo>
                      <a:lnTo>
                        <a:pt x="26" y="17"/>
                      </a:lnTo>
                      <a:lnTo>
                        <a:pt x="14" y="25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3" y="37"/>
                      </a:lnTo>
                      <a:lnTo>
                        <a:pt x="5" y="41"/>
                      </a:lnTo>
                      <a:lnTo>
                        <a:pt x="9" y="42"/>
                      </a:lnTo>
                      <a:lnTo>
                        <a:pt x="11" y="42"/>
                      </a:lnTo>
                      <a:lnTo>
                        <a:pt x="11" y="42"/>
                      </a:lnTo>
                      <a:lnTo>
                        <a:pt x="17" y="41"/>
                      </a:lnTo>
                      <a:lnTo>
                        <a:pt x="23" y="37"/>
                      </a:lnTo>
                      <a:lnTo>
                        <a:pt x="28" y="31"/>
                      </a:lnTo>
                      <a:lnTo>
                        <a:pt x="34" y="24"/>
                      </a:lnTo>
                      <a:lnTo>
                        <a:pt x="43" y="1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30" name="Freeform 242"/>
                <p:cNvSpPr>
                  <a:spLocks/>
                </p:cNvSpPr>
                <p:nvPr/>
              </p:nvSpPr>
              <p:spPr bwMode="auto">
                <a:xfrm>
                  <a:off x="1092201" y="4953001"/>
                  <a:ext cx="38100" cy="34925"/>
                </a:xfrm>
                <a:custGeom>
                  <a:avLst/>
                  <a:gdLst>
                    <a:gd name="T0" fmla="*/ 49 w 49"/>
                    <a:gd name="T1" fmla="*/ 0 h 42"/>
                    <a:gd name="T2" fmla="*/ 49 w 49"/>
                    <a:gd name="T3" fmla="*/ 0 h 42"/>
                    <a:gd name="T4" fmla="*/ 38 w 49"/>
                    <a:gd name="T5" fmla="*/ 8 h 42"/>
                    <a:gd name="T6" fmla="*/ 26 w 49"/>
                    <a:gd name="T7" fmla="*/ 17 h 42"/>
                    <a:gd name="T8" fmla="*/ 14 w 49"/>
                    <a:gd name="T9" fmla="*/ 25 h 42"/>
                    <a:gd name="T10" fmla="*/ 0 w 49"/>
                    <a:gd name="T11" fmla="*/ 33 h 42"/>
                    <a:gd name="T12" fmla="*/ 0 w 49"/>
                    <a:gd name="T13" fmla="*/ 33 h 42"/>
                    <a:gd name="T14" fmla="*/ 3 w 49"/>
                    <a:gd name="T15" fmla="*/ 37 h 42"/>
                    <a:gd name="T16" fmla="*/ 5 w 49"/>
                    <a:gd name="T17" fmla="*/ 41 h 42"/>
                    <a:gd name="T18" fmla="*/ 9 w 49"/>
                    <a:gd name="T19" fmla="*/ 42 h 42"/>
                    <a:gd name="T20" fmla="*/ 11 w 49"/>
                    <a:gd name="T21" fmla="*/ 42 h 42"/>
                    <a:gd name="T22" fmla="*/ 11 w 49"/>
                    <a:gd name="T23" fmla="*/ 42 h 42"/>
                    <a:gd name="T24" fmla="*/ 17 w 49"/>
                    <a:gd name="T25" fmla="*/ 41 h 42"/>
                    <a:gd name="T26" fmla="*/ 23 w 49"/>
                    <a:gd name="T27" fmla="*/ 37 h 42"/>
                    <a:gd name="T28" fmla="*/ 28 w 49"/>
                    <a:gd name="T29" fmla="*/ 31 h 42"/>
                    <a:gd name="T30" fmla="*/ 34 w 49"/>
                    <a:gd name="T31" fmla="*/ 24 h 42"/>
                    <a:gd name="T32" fmla="*/ 43 w 49"/>
                    <a:gd name="T33" fmla="*/ 10 h 42"/>
                    <a:gd name="T34" fmla="*/ 49 w 49"/>
                    <a:gd name="T3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9" h="42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38" y="8"/>
                      </a:lnTo>
                      <a:lnTo>
                        <a:pt x="26" y="17"/>
                      </a:lnTo>
                      <a:lnTo>
                        <a:pt x="14" y="25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3" y="37"/>
                      </a:lnTo>
                      <a:lnTo>
                        <a:pt x="5" y="41"/>
                      </a:lnTo>
                      <a:lnTo>
                        <a:pt x="9" y="42"/>
                      </a:lnTo>
                      <a:lnTo>
                        <a:pt x="11" y="42"/>
                      </a:lnTo>
                      <a:lnTo>
                        <a:pt x="11" y="42"/>
                      </a:lnTo>
                      <a:lnTo>
                        <a:pt x="17" y="41"/>
                      </a:lnTo>
                      <a:lnTo>
                        <a:pt x="23" y="37"/>
                      </a:lnTo>
                      <a:lnTo>
                        <a:pt x="28" y="31"/>
                      </a:lnTo>
                      <a:lnTo>
                        <a:pt x="34" y="24"/>
                      </a:lnTo>
                      <a:lnTo>
                        <a:pt x="43" y="10"/>
                      </a:lnTo>
                      <a:lnTo>
                        <a:pt x="49" y="0"/>
                      </a:ln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06" name="Rectangle 105"/>
            <p:cNvSpPr/>
            <p:nvPr/>
          </p:nvSpPr>
          <p:spPr>
            <a:xfrm>
              <a:off x="1980233" y="980728"/>
              <a:ext cx="6840239" cy="56886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grpSp>
        <p:nvGrpSpPr>
          <p:cNvPr id="28" name="Groupe 110"/>
          <p:cNvGrpSpPr/>
          <p:nvPr/>
        </p:nvGrpSpPr>
        <p:grpSpPr>
          <a:xfrm flipH="1">
            <a:off x="7032104" y="1268761"/>
            <a:ext cx="2967562" cy="5209601"/>
            <a:chOff x="1065213" y="4681538"/>
            <a:chExt cx="266701" cy="438151"/>
          </a:xfrm>
          <a:solidFill>
            <a:srgbClr val="EBF1DE">
              <a:alpha val="30196"/>
            </a:srgbClr>
          </a:solidFill>
        </p:grpSpPr>
        <p:sp>
          <p:nvSpPr>
            <p:cNvPr id="135" name="Freeform 225"/>
            <p:cNvSpPr>
              <a:spLocks/>
            </p:cNvSpPr>
            <p:nvPr/>
          </p:nvSpPr>
          <p:spPr bwMode="auto">
            <a:xfrm>
              <a:off x="1177926" y="4940301"/>
              <a:ext cx="153988" cy="179388"/>
            </a:xfrm>
            <a:custGeom>
              <a:avLst/>
              <a:gdLst>
                <a:gd name="T0" fmla="*/ 119 w 196"/>
                <a:gd name="T1" fmla="*/ 0 h 227"/>
                <a:gd name="T2" fmla="*/ 123 w 196"/>
                <a:gd name="T3" fmla="*/ 14 h 227"/>
                <a:gd name="T4" fmla="*/ 137 w 196"/>
                <a:gd name="T5" fmla="*/ 41 h 227"/>
                <a:gd name="T6" fmla="*/ 154 w 196"/>
                <a:gd name="T7" fmla="*/ 68 h 227"/>
                <a:gd name="T8" fmla="*/ 168 w 196"/>
                <a:gd name="T9" fmla="*/ 98 h 227"/>
                <a:gd name="T10" fmla="*/ 171 w 196"/>
                <a:gd name="T11" fmla="*/ 115 h 227"/>
                <a:gd name="T12" fmla="*/ 172 w 196"/>
                <a:gd name="T13" fmla="*/ 128 h 227"/>
                <a:gd name="T14" fmla="*/ 171 w 196"/>
                <a:gd name="T15" fmla="*/ 153 h 227"/>
                <a:gd name="T16" fmla="*/ 166 w 196"/>
                <a:gd name="T17" fmla="*/ 170 h 227"/>
                <a:gd name="T18" fmla="*/ 162 w 196"/>
                <a:gd name="T19" fmla="*/ 176 h 227"/>
                <a:gd name="T20" fmla="*/ 149 w 196"/>
                <a:gd name="T21" fmla="*/ 187 h 227"/>
                <a:gd name="T22" fmla="*/ 129 w 196"/>
                <a:gd name="T23" fmla="*/ 198 h 227"/>
                <a:gd name="T24" fmla="*/ 106 w 196"/>
                <a:gd name="T25" fmla="*/ 205 h 227"/>
                <a:gd name="T26" fmla="*/ 84 w 196"/>
                <a:gd name="T27" fmla="*/ 207 h 227"/>
                <a:gd name="T28" fmla="*/ 78 w 196"/>
                <a:gd name="T29" fmla="*/ 207 h 227"/>
                <a:gd name="T30" fmla="*/ 67 w 196"/>
                <a:gd name="T31" fmla="*/ 205 h 227"/>
                <a:gd name="T32" fmla="*/ 49 w 196"/>
                <a:gd name="T33" fmla="*/ 194 h 227"/>
                <a:gd name="T34" fmla="*/ 35 w 196"/>
                <a:gd name="T35" fmla="*/ 177 h 227"/>
                <a:gd name="T36" fmla="*/ 26 w 196"/>
                <a:gd name="T37" fmla="*/ 155 h 227"/>
                <a:gd name="T38" fmla="*/ 15 w 196"/>
                <a:gd name="T39" fmla="*/ 118 h 227"/>
                <a:gd name="T40" fmla="*/ 5 w 196"/>
                <a:gd name="T41" fmla="*/ 40 h 227"/>
                <a:gd name="T42" fmla="*/ 1 w 196"/>
                <a:gd name="T43" fmla="*/ 53 h 227"/>
                <a:gd name="T44" fmla="*/ 0 w 196"/>
                <a:gd name="T45" fmla="*/ 81 h 227"/>
                <a:gd name="T46" fmla="*/ 1 w 196"/>
                <a:gd name="T47" fmla="*/ 111 h 227"/>
                <a:gd name="T48" fmla="*/ 9 w 196"/>
                <a:gd name="T49" fmla="*/ 141 h 227"/>
                <a:gd name="T50" fmla="*/ 18 w 196"/>
                <a:gd name="T51" fmla="*/ 167 h 227"/>
                <a:gd name="T52" fmla="*/ 32 w 196"/>
                <a:gd name="T53" fmla="*/ 192 h 227"/>
                <a:gd name="T54" fmla="*/ 49 w 196"/>
                <a:gd name="T55" fmla="*/ 210 h 227"/>
                <a:gd name="T56" fmla="*/ 68 w 196"/>
                <a:gd name="T57" fmla="*/ 222 h 227"/>
                <a:gd name="T58" fmla="*/ 80 w 196"/>
                <a:gd name="T59" fmla="*/ 225 h 227"/>
                <a:gd name="T60" fmla="*/ 92 w 196"/>
                <a:gd name="T61" fmla="*/ 227 h 227"/>
                <a:gd name="T62" fmla="*/ 120 w 196"/>
                <a:gd name="T63" fmla="*/ 223 h 227"/>
                <a:gd name="T64" fmla="*/ 146 w 196"/>
                <a:gd name="T65" fmla="*/ 215 h 227"/>
                <a:gd name="T66" fmla="*/ 166 w 196"/>
                <a:gd name="T67" fmla="*/ 202 h 227"/>
                <a:gd name="T68" fmla="*/ 181 w 196"/>
                <a:gd name="T69" fmla="*/ 190 h 227"/>
                <a:gd name="T70" fmla="*/ 187 w 196"/>
                <a:gd name="T71" fmla="*/ 179 h 227"/>
                <a:gd name="T72" fmla="*/ 194 w 196"/>
                <a:gd name="T73" fmla="*/ 153 h 227"/>
                <a:gd name="T74" fmla="*/ 194 w 196"/>
                <a:gd name="T75" fmla="*/ 124 h 227"/>
                <a:gd name="T76" fmla="*/ 188 w 196"/>
                <a:gd name="T77" fmla="*/ 93 h 227"/>
                <a:gd name="T78" fmla="*/ 179 w 196"/>
                <a:gd name="T79" fmla="*/ 65 h 227"/>
                <a:gd name="T80" fmla="*/ 164 w 196"/>
                <a:gd name="T81" fmla="*/ 39 h 227"/>
                <a:gd name="T82" fmla="*/ 147 w 196"/>
                <a:gd name="T83" fmla="*/ 18 h 227"/>
                <a:gd name="T84" fmla="*/ 129 w 196"/>
                <a:gd name="T85" fmla="*/ 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227">
                  <a:moveTo>
                    <a:pt x="119" y="0"/>
                  </a:moveTo>
                  <a:lnTo>
                    <a:pt x="119" y="0"/>
                  </a:lnTo>
                  <a:lnTo>
                    <a:pt x="122" y="7"/>
                  </a:lnTo>
                  <a:lnTo>
                    <a:pt x="123" y="14"/>
                  </a:lnTo>
                  <a:lnTo>
                    <a:pt x="129" y="28"/>
                  </a:lnTo>
                  <a:lnTo>
                    <a:pt x="137" y="41"/>
                  </a:lnTo>
                  <a:lnTo>
                    <a:pt x="146" y="53"/>
                  </a:lnTo>
                  <a:lnTo>
                    <a:pt x="154" y="68"/>
                  </a:lnTo>
                  <a:lnTo>
                    <a:pt x="162" y="82"/>
                  </a:lnTo>
                  <a:lnTo>
                    <a:pt x="168" y="98"/>
                  </a:lnTo>
                  <a:lnTo>
                    <a:pt x="170" y="107"/>
                  </a:lnTo>
                  <a:lnTo>
                    <a:pt x="171" y="115"/>
                  </a:lnTo>
                  <a:lnTo>
                    <a:pt x="171" y="115"/>
                  </a:lnTo>
                  <a:lnTo>
                    <a:pt x="172" y="128"/>
                  </a:lnTo>
                  <a:lnTo>
                    <a:pt x="172" y="144"/>
                  </a:lnTo>
                  <a:lnTo>
                    <a:pt x="171" y="153"/>
                  </a:lnTo>
                  <a:lnTo>
                    <a:pt x="169" y="161"/>
                  </a:lnTo>
                  <a:lnTo>
                    <a:pt x="166" y="170"/>
                  </a:lnTo>
                  <a:lnTo>
                    <a:pt x="162" y="176"/>
                  </a:lnTo>
                  <a:lnTo>
                    <a:pt x="162" y="176"/>
                  </a:lnTo>
                  <a:lnTo>
                    <a:pt x="157" y="182"/>
                  </a:lnTo>
                  <a:lnTo>
                    <a:pt x="149" y="187"/>
                  </a:lnTo>
                  <a:lnTo>
                    <a:pt x="140" y="193"/>
                  </a:lnTo>
                  <a:lnTo>
                    <a:pt x="129" y="198"/>
                  </a:lnTo>
                  <a:lnTo>
                    <a:pt x="117" y="201"/>
                  </a:lnTo>
                  <a:lnTo>
                    <a:pt x="106" y="205"/>
                  </a:lnTo>
                  <a:lnTo>
                    <a:pt x="95" y="206"/>
                  </a:lnTo>
                  <a:lnTo>
                    <a:pt x="84" y="207"/>
                  </a:lnTo>
                  <a:lnTo>
                    <a:pt x="84" y="207"/>
                  </a:lnTo>
                  <a:lnTo>
                    <a:pt x="78" y="207"/>
                  </a:lnTo>
                  <a:lnTo>
                    <a:pt x="78" y="207"/>
                  </a:lnTo>
                  <a:lnTo>
                    <a:pt x="67" y="205"/>
                  </a:lnTo>
                  <a:lnTo>
                    <a:pt x="57" y="200"/>
                  </a:lnTo>
                  <a:lnTo>
                    <a:pt x="49" y="194"/>
                  </a:lnTo>
                  <a:lnTo>
                    <a:pt x="41" y="185"/>
                  </a:lnTo>
                  <a:lnTo>
                    <a:pt x="35" y="177"/>
                  </a:lnTo>
                  <a:lnTo>
                    <a:pt x="29" y="167"/>
                  </a:lnTo>
                  <a:lnTo>
                    <a:pt x="26" y="155"/>
                  </a:lnTo>
                  <a:lnTo>
                    <a:pt x="21" y="143"/>
                  </a:lnTo>
                  <a:lnTo>
                    <a:pt x="15" y="118"/>
                  </a:lnTo>
                  <a:lnTo>
                    <a:pt x="11" y="91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0" y="81"/>
                  </a:lnTo>
                  <a:lnTo>
                    <a:pt x="0" y="96"/>
                  </a:lnTo>
                  <a:lnTo>
                    <a:pt x="1" y="111"/>
                  </a:lnTo>
                  <a:lnTo>
                    <a:pt x="5" y="126"/>
                  </a:lnTo>
                  <a:lnTo>
                    <a:pt x="9" y="141"/>
                  </a:lnTo>
                  <a:lnTo>
                    <a:pt x="12" y="154"/>
                  </a:lnTo>
                  <a:lnTo>
                    <a:pt x="18" y="167"/>
                  </a:lnTo>
                  <a:lnTo>
                    <a:pt x="24" y="179"/>
                  </a:lnTo>
                  <a:lnTo>
                    <a:pt x="32" y="192"/>
                  </a:lnTo>
                  <a:lnTo>
                    <a:pt x="39" y="201"/>
                  </a:lnTo>
                  <a:lnTo>
                    <a:pt x="49" y="210"/>
                  </a:lnTo>
                  <a:lnTo>
                    <a:pt x="58" y="217"/>
                  </a:lnTo>
                  <a:lnTo>
                    <a:pt x="68" y="222"/>
                  </a:lnTo>
                  <a:lnTo>
                    <a:pt x="80" y="225"/>
                  </a:lnTo>
                  <a:lnTo>
                    <a:pt x="80" y="225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106" y="225"/>
                  </a:lnTo>
                  <a:lnTo>
                    <a:pt x="120" y="223"/>
                  </a:lnTo>
                  <a:lnTo>
                    <a:pt x="132" y="219"/>
                  </a:lnTo>
                  <a:lnTo>
                    <a:pt x="146" y="215"/>
                  </a:lnTo>
                  <a:lnTo>
                    <a:pt x="157" y="209"/>
                  </a:lnTo>
                  <a:lnTo>
                    <a:pt x="166" y="202"/>
                  </a:lnTo>
                  <a:lnTo>
                    <a:pt x="175" y="196"/>
                  </a:lnTo>
                  <a:lnTo>
                    <a:pt x="181" y="190"/>
                  </a:lnTo>
                  <a:lnTo>
                    <a:pt x="181" y="190"/>
                  </a:lnTo>
                  <a:lnTo>
                    <a:pt x="187" y="179"/>
                  </a:lnTo>
                  <a:lnTo>
                    <a:pt x="192" y="166"/>
                  </a:lnTo>
                  <a:lnTo>
                    <a:pt x="194" y="153"/>
                  </a:lnTo>
                  <a:lnTo>
                    <a:pt x="196" y="138"/>
                  </a:lnTo>
                  <a:lnTo>
                    <a:pt x="194" y="124"/>
                  </a:lnTo>
                  <a:lnTo>
                    <a:pt x="192" y="109"/>
                  </a:lnTo>
                  <a:lnTo>
                    <a:pt x="188" y="93"/>
                  </a:lnTo>
                  <a:lnTo>
                    <a:pt x="183" y="79"/>
                  </a:lnTo>
                  <a:lnTo>
                    <a:pt x="179" y="65"/>
                  </a:lnTo>
                  <a:lnTo>
                    <a:pt x="171" y="52"/>
                  </a:lnTo>
                  <a:lnTo>
                    <a:pt x="164" y="39"/>
                  </a:lnTo>
                  <a:lnTo>
                    <a:pt x="155" y="28"/>
                  </a:lnTo>
                  <a:lnTo>
                    <a:pt x="147" y="18"/>
                  </a:lnTo>
                  <a:lnTo>
                    <a:pt x="139" y="11"/>
                  </a:lnTo>
                  <a:lnTo>
                    <a:pt x="129" y="5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6" name="Freeform 226"/>
            <p:cNvSpPr>
              <a:spLocks/>
            </p:cNvSpPr>
            <p:nvPr/>
          </p:nvSpPr>
          <p:spPr bwMode="auto">
            <a:xfrm>
              <a:off x="1177926" y="4940301"/>
              <a:ext cx="153988" cy="179388"/>
            </a:xfrm>
            <a:custGeom>
              <a:avLst/>
              <a:gdLst>
                <a:gd name="T0" fmla="*/ 119 w 196"/>
                <a:gd name="T1" fmla="*/ 0 h 227"/>
                <a:gd name="T2" fmla="*/ 123 w 196"/>
                <a:gd name="T3" fmla="*/ 14 h 227"/>
                <a:gd name="T4" fmla="*/ 137 w 196"/>
                <a:gd name="T5" fmla="*/ 41 h 227"/>
                <a:gd name="T6" fmla="*/ 154 w 196"/>
                <a:gd name="T7" fmla="*/ 68 h 227"/>
                <a:gd name="T8" fmla="*/ 168 w 196"/>
                <a:gd name="T9" fmla="*/ 98 h 227"/>
                <a:gd name="T10" fmla="*/ 171 w 196"/>
                <a:gd name="T11" fmla="*/ 115 h 227"/>
                <a:gd name="T12" fmla="*/ 172 w 196"/>
                <a:gd name="T13" fmla="*/ 128 h 227"/>
                <a:gd name="T14" fmla="*/ 171 w 196"/>
                <a:gd name="T15" fmla="*/ 153 h 227"/>
                <a:gd name="T16" fmla="*/ 166 w 196"/>
                <a:gd name="T17" fmla="*/ 170 h 227"/>
                <a:gd name="T18" fmla="*/ 162 w 196"/>
                <a:gd name="T19" fmla="*/ 176 h 227"/>
                <a:gd name="T20" fmla="*/ 149 w 196"/>
                <a:gd name="T21" fmla="*/ 187 h 227"/>
                <a:gd name="T22" fmla="*/ 129 w 196"/>
                <a:gd name="T23" fmla="*/ 198 h 227"/>
                <a:gd name="T24" fmla="*/ 106 w 196"/>
                <a:gd name="T25" fmla="*/ 205 h 227"/>
                <a:gd name="T26" fmla="*/ 84 w 196"/>
                <a:gd name="T27" fmla="*/ 207 h 227"/>
                <a:gd name="T28" fmla="*/ 78 w 196"/>
                <a:gd name="T29" fmla="*/ 207 h 227"/>
                <a:gd name="T30" fmla="*/ 67 w 196"/>
                <a:gd name="T31" fmla="*/ 205 h 227"/>
                <a:gd name="T32" fmla="*/ 49 w 196"/>
                <a:gd name="T33" fmla="*/ 194 h 227"/>
                <a:gd name="T34" fmla="*/ 35 w 196"/>
                <a:gd name="T35" fmla="*/ 177 h 227"/>
                <a:gd name="T36" fmla="*/ 26 w 196"/>
                <a:gd name="T37" fmla="*/ 155 h 227"/>
                <a:gd name="T38" fmla="*/ 15 w 196"/>
                <a:gd name="T39" fmla="*/ 118 h 227"/>
                <a:gd name="T40" fmla="*/ 5 w 196"/>
                <a:gd name="T41" fmla="*/ 40 h 227"/>
                <a:gd name="T42" fmla="*/ 1 w 196"/>
                <a:gd name="T43" fmla="*/ 53 h 227"/>
                <a:gd name="T44" fmla="*/ 0 w 196"/>
                <a:gd name="T45" fmla="*/ 81 h 227"/>
                <a:gd name="T46" fmla="*/ 1 w 196"/>
                <a:gd name="T47" fmla="*/ 111 h 227"/>
                <a:gd name="T48" fmla="*/ 9 w 196"/>
                <a:gd name="T49" fmla="*/ 141 h 227"/>
                <a:gd name="T50" fmla="*/ 18 w 196"/>
                <a:gd name="T51" fmla="*/ 167 h 227"/>
                <a:gd name="T52" fmla="*/ 32 w 196"/>
                <a:gd name="T53" fmla="*/ 192 h 227"/>
                <a:gd name="T54" fmla="*/ 49 w 196"/>
                <a:gd name="T55" fmla="*/ 210 h 227"/>
                <a:gd name="T56" fmla="*/ 68 w 196"/>
                <a:gd name="T57" fmla="*/ 222 h 227"/>
                <a:gd name="T58" fmla="*/ 80 w 196"/>
                <a:gd name="T59" fmla="*/ 225 h 227"/>
                <a:gd name="T60" fmla="*/ 92 w 196"/>
                <a:gd name="T61" fmla="*/ 227 h 227"/>
                <a:gd name="T62" fmla="*/ 120 w 196"/>
                <a:gd name="T63" fmla="*/ 223 h 227"/>
                <a:gd name="T64" fmla="*/ 146 w 196"/>
                <a:gd name="T65" fmla="*/ 215 h 227"/>
                <a:gd name="T66" fmla="*/ 166 w 196"/>
                <a:gd name="T67" fmla="*/ 202 h 227"/>
                <a:gd name="T68" fmla="*/ 181 w 196"/>
                <a:gd name="T69" fmla="*/ 190 h 227"/>
                <a:gd name="T70" fmla="*/ 187 w 196"/>
                <a:gd name="T71" fmla="*/ 179 h 227"/>
                <a:gd name="T72" fmla="*/ 194 w 196"/>
                <a:gd name="T73" fmla="*/ 153 h 227"/>
                <a:gd name="T74" fmla="*/ 194 w 196"/>
                <a:gd name="T75" fmla="*/ 124 h 227"/>
                <a:gd name="T76" fmla="*/ 188 w 196"/>
                <a:gd name="T77" fmla="*/ 93 h 227"/>
                <a:gd name="T78" fmla="*/ 179 w 196"/>
                <a:gd name="T79" fmla="*/ 65 h 227"/>
                <a:gd name="T80" fmla="*/ 164 w 196"/>
                <a:gd name="T81" fmla="*/ 39 h 227"/>
                <a:gd name="T82" fmla="*/ 147 w 196"/>
                <a:gd name="T83" fmla="*/ 18 h 227"/>
                <a:gd name="T84" fmla="*/ 129 w 196"/>
                <a:gd name="T85" fmla="*/ 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227">
                  <a:moveTo>
                    <a:pt x="119" y="0"/>
                  </a:moveTo>
                  <a:lnTo>
                    <a:pt x="119" y="0"/>
                  </a:lnTo>
                  <a:lnTo>
                    <a:pt x="122" y="7"/>
                  </a:lnTo>
                  <a:lnTo>
                    <a:pt x="123" y="14"/>
                  </a:lnTo>
                  <a:lnTo>
                    <a:pt x="129" y="28"/>
                  </a:lnTo>
                  <a:lnTo>
                    <a:pt x="137" y="41"/>
                  </a:lnTo>
                  <a:lnTo>
                    <a:pt x="146" y="53"/>
                  </a:lnTo>
                  <a:lnTo>
                    <a:pt x="154" y="68"/>
                  </a:lnTo>
                  <a:lnTo>
                    <a:pt x="162" y="82"/>
                  </a:lnTo>
                  <a:lnTo>
                    <a:pt x="168" y="98"/>
                  </a:lnTo>
                  <a:lnTo>
                    <a:pt x="170" y="107"/>
                  </a:lnTo>
                  <a:lnTo>
                    <a:pt x="171" y="115"/>
                  </a:lnTo>
                  <a:lnTo>
                    <a:pt x="171" y="115"/>
                  </a:lnTo>
                  <a:lnTo>
                    <a:pt x="172" y="128"/>
                  </a:lnTo>
                  <a:lnTo>
                    <a:pt x="172" y="144"/>
                  </a:lnTo>
                  <a:lnTo>
                    <a:pt x="171" y="153"/>
                  </a:lnTo>
                  <a:lnTo>
                    <a:pt x="169" y="161"/>
                  </a:lnTo>
                  <a:lnTo>
                    <a:pt x="166" y="170"/>
                  </a:lnTo>
                  <a:lnTo>
                    <a:pt x="162" y="176"/>
                  </a:lnTo>
                  <a:lnTo>
                    <a:pt x="162" y="176"/>
                  </a:lnTo>
                  <a:lnTo>
                    <a:pt x="157" y="182"/>
                  </a:lnTo>
                  <a:lnTo>
                    <a:pt x="149" y="187"/>
                  </a:lnTo>
                  <a:lnTo>
                    <a:pt x="140" y="193"/>
                  </a:lnTo>
                  <a:lnTo>
                    <a:pt x="129" y="198"/>
                  </a:lnTo>
                  <a:lnTo>
                    <a:pt x="117" y="201"/>
                  </a:lnTo>
                  <a:lnTo>
                    <a:pt x="106" y="205"/>
                  </a:lnTo>
                  <a:lnTo>
                    <a:pt x="95" y="206"/>
                  </a:lnTo>
                  <a:lnTo>
                    <a:pt x="84" y="207"/>
                  </a:lnTo>
                  <a:lnTo>
                    <a:pt x="84" y="207"/>
                  </a:lnTo>
                  <a:lnTo>
                    <a:pt x="78" y="207"/>
                  </a:lnTo>
                  <a:lnTo>
                    <a:pt x="78" y="207"/>
                  </a:lnTo>
                  <a:lnTo>
                    <a:pt x="67" y="205"/>
                  </a:lnTo>
                  <a:lnTo>
                    <a:pt x="57" y="200"/>
                  </a:lnTo>
                  <a:lnTo>
                    <a:pt x="49" y="194"/>
                  </a:lnTo>
                  <a:lnTo>
                    <a:pt x="41" y="185"/>
                  </a:lnTo>
                  <a:lnTo>
                    <a:pt x="35" y="177"/>
                  </a:lnTo>
                  <a:lnTo>
                    <a:pt x="29" y="167"/>
                  </a:lnTo>
                  <a:lnTo>
                    <a:pt x="26" y="155"/>
                  </a:lnTo>
                  <a:lnTo>
                    <a:pt x="21" y="143"/>
                  </a:lnTo>
                  <a:lnTo>
                    <a:pt x="15" y="118"/>
                  </a:lnTo>
                  <a:lnTo>
                    <a:pt x="11" y="91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" y="53"/>
                  </a:lnTo>
                  <a:lnTo>
                    <a:pt x="0" y="67"/>
                  </a:lnTo>
                  <a:lnTo>
                    <a:pt x="0" y="81"/>
                  </a:lnTo>
                  <a:lnTo>
                    <a:pt x="0" y="96"/>
                  </a:lnTo>
                  <a:lnTo>
                    <a:pt x="1" y="111"/>
                  </a:lnTo>
                  <a:lnTo>
                    <a:pt x="5" y="126"/>
                  </a:lnTo>
                  <a:lnTo>
                    <a:pt x="9" y="141"/>
                  </a:lnTo>
                  <a:lnTo>
                    <a:pt x="12" y="154"/>
                  </a:lnTo>
                  <a:lnTo>
                    <a:pt x="18" y="167"/>
                  </a:lnTo>
                  <a:lnTo>
                    <a:pt x="24" y="179"/>
                  </a:lnTo>
                  <a:lnTo>
                    <a:pt x="32" y="192"/>
                  </a:lnTo>
                  <a:lnTo>
                    <a:pt x="39" y="201"/>
                  </a:lnTo>
                  <a:lnTo>
                    <a:pt x="49" y="210"/>
                  </a:lnTo>
                  <a:lnTo>
                    <a:pt x="58" y="217"/>
                  </a:lnTo>
                  <a:lnTo>
                    <a:pt x="68" y="222"/>
                  </a:lnTo>
                  <a:lnTo>
                    <a:pt x="80" y="225"/>
                  </a:lnTo>
                  <a:lnTo>
                    <a:pt x="80" y="225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106" y="225"/>
                  </a:lnTo>
                  <a:lnTo>
                    <a:pt x="120" y="223"/>
                  </a:lnTo>
                  <a:lnTo>
                    <a:pt x="132" y="219"/>
                  </a:lnTo>
                  <a:lnTo>
                    <a:pt x="146" y="215"/>
                  </a:lnTo>
                  <a:lnTo>
                    <a:pt x="157" y="209"/>
                  </a:lnTo>
                  <a:lnTo>
                    <a:pt x="166" y="202"/>
                  </a:lnTo>
                  <a:lnTo>
                    <a:pt x="175" y="196"/>
                  </a:lnTo>
                  <a:lnTo>
                    <a:pt x="181" y="190"/>
                  </a:lnTo>
                  <a:lnTo>
                    <a:pt x="181" y="190"/>
                  </a:lnTo>
                  <a:lnTo>
                    <a:pt x="187" y="179"/>
                  </a:lnTo>
                  <a:lnTo>
                    <a:pt x="192" y="166"/>
                  </a:lnTo>
                  <a:lnTo>
                    <a:pt x="194" y="153"/>
                  </a:lnTo>
                  <a:lnTo>
                    <a:pt x="196" y="138"/>
                  </a:lnTo>
                  <a:lnTo>
                    <a:pt x="194" y="124"/>
                  </a:lnTo>
                  <a:lnTo>
                    <a:pt x="192" y="109"/>
                  </a:lnTo>
                  <a:lnTo>
                    <a:pt x="188" y="93"/>
                  </a:lnTo>
                  <a:lnTo>
                    <a:pt x="183" y="79"/>
                  </a:lnTo>
                  <a:lnTo>
                    <a:pt x="179" y="65"/>
                  </a:lnTo>
                  <a:lnTo>
                    <a:pt x="171" y="52"/>
                  </a:lnTo>
                  <a:lnTo>
                    <a:pt x="164" y="39"/>
                  </a:lnTo>
                  <a:lnTo>
                    <a:pt x="155" y="28"/>
                  </a:lnTo>
                  <a:lnTo>
                    <a:pt x="147" y="18"/>
                  </a:lnTo>
                  <a:lnTo>
                    <a:pt x="139" y="11"/>
                  </a:lnTo>
                  <a:lnTo>
                    <a:pt x="129" y="5"/>
                  </a:lnTo>
                  <a:lnTo>
                    <a:pt x="119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7" name="Freeform 227"/>
            <p:cNvSpPr>
              <a:spLocks/>
            </p:cNvSpPr>
            <p:nvPr/>
          </p:nvSpPr>
          <p:spPr bwMode="auto">
            <a:xfrm>
              <a:off x="1270001" y="4838701"/>
              <a:ext cx="39688" cy="25400"/>
            </a:xfrm>
            <a:custGeom>
              <a:avLst/>
              <a:gdLst>
                <a:gd name="T0" fmla="*/ 38 w 49"/>
                <a:gd name="T1" fmla="*/ 0 h 31"/>
                <a:gd name="T2" fmla="*/ 38 w 49"/>
                <a:gd name="T3" fmla="*/ 0 h 31"/>
                <a:gd name="T4" fmla="*/ 30 w 49"/>
                <a:gd name="T5" fmla="*/ 1 h 31"/>
                <a:gd name="T6" fmla="*/ 23 w 49"/>
                <a:gd name="T7" fmla="*/ 3 h 31"/>
                <a:gd name="T8" fmla="*/ 17 w 49"/>
                <a:gd name="T9" fmla="*/ 7 h 31"/>
                <a:gd name="T10" fmla="*/ 12 w 49"/>
                <a:gd name="T11" fmla="*/ 10 h 31"/>
                <a:gd name="T12" fmla="*/ 7 w 49"/>
                <a:gd name="T13" fmla="*/ 15 h 31"/>
                <a:gd name="T14" fmla="*/ 5 w 49"/>
                <a:gd name="T15" fmla="*/ 21 h 31"/>
                <a:gd name="T16" fmla="*/ 0 w 49"/>
                <a:gd name="T17" fmla="*/ 31 h 31"/>
                <a:gd name="T18" fmla="*/ 0 w 49"/>
                <a:gd name="T19" fmla="*/ 31 h 31"/>
                <a:gd name="T20" fmla="*/ 12 w 49"/>
                <a:gd name="T21" fmla="*/ 23 h 31"/>
                <a:gd name="T22" fmla="*/ 25 w 49"/>
                <a:gd name="T23" fmla="*/ 15 h 31"/>
                <a:gd name="T24" fmla="*/ 37 w 49"/>
                <a:gd name="T25" fmla="*/ 9 h 31"/>
                <a:gd name="T26" fmla="*/ 49 w 49"/>
                <a:gd name="T27" fmla="*/ 1 h 31"/>
                <a:gd name="T28" fmla="*/ 49 w 49"/>
                <a:gd name="T29" fmla="*/ 1 h 31"/>
                <a:gd name="T30" fmla="*/ 38 w 49"/>
                <a:gd name="T3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31">
                  <a:moveTo>
                    <a:pt x="38" y="0"/>
                  </a:move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0"/>
                  </a:lnTo>
                  <a:lnTo>
                    <a:pt x="7" y="15"/>
                  </a:lnTo>
                  <a:lnTo>
                    <a:pt x="5" y="2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2" y="23"/>
                  </a:lnTo>
                  <a:lnTo>
                    <a:pt x="25" y="15"/>
                  </a:lnTo>
                  <a:lnTo>
                    <a:pt x="37" y="9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8" name="Freeform 228"/>
            <p:cNvSpPr>
              <a:spLocks/>
            </p:cNvSpPr>
            <p:nvPr/>
          </p:nvSpPr>
          <p:spPr bwMode="auto">
            <a:xfrm>
              <a:off x="1270001" y="4838701"/>
              <a:ext cx="39688" cy="25400"/>
            </a:xfrm>
            <a:custGeom>
              <a:avLst/>
              <a:gdLst>
                <a:gd name="T0" fmla="*/ 38 w 49"/>
                <a:gd name="T1" fmla="*/ 0 h 31"/>
                <a:gd name="T2" fmla="*/ 38 w 49"/>
                <a:gd name="T3" fmla="*/ 0 h 31"/>
                <a:gd name="T4" fmla="*/ 30 w 49"/>
                <a:gd name="T5" fmla="*/ 1 h 31"/>
                <a:gd name="T6" fmla="*/ 23 w 49"/>
                <a:gd name="T7" fmla="*/ 3 h 31"/>
                <a:gd name="T8" fmla="*/ 17 w 49"/>
                <a:gd name="T9" fmla="*/ 7 h 31"/>
                <a:gd name="T10" fmla="*/ 12 w 49"/>
                <a:gd name="T11" fmla="*/ 10 h 31"/>
                <a:gd name="T12" fmla="*/ 7 w 49"/>
                <a:gd name="T13" fmla="*/ 15 h 31"/>
                <a:gd name="T14" fmla="*/ 5 w 49"/>
                <a:gd name="T15" fmla="*/ 21 h 31"/>
                <a:gd name="T16" fmla="*/ 0 w 49"/>
                <a:gd name="T17" fmla="*/ 31 h 31"/>
                <a:gd name="T18" fmla="*/ 0 w 49"/>
                <a:gd name="T19" fmla="*/ 31 h 31"/>
                <a:gd name="T20" fmla="*/ 12 w 49"/>
                <a:gd name="T21" fmla="*/ 23 h 31"/>
                <a:gd name="T22" fmla="*/ 25 w 49"/>
                <a:gd name="T23" fmla="*/ 15 h 31"/>
                <a:gd name="T24" fmla="*/ 37 w 49"/>
                <a:gd name="T25" fmla="*/ 9 h 31"/>
                <a:gd name="T26" fmla="*/ 49 w 49"/>
                <a:gd name="T27" fmla="*/ 1 h 31"/>
                <a:gd name="T28" fmla="*/ 49 w 49"/>
                <a:gd name="T29" fmla="*/ 1 h 31"/>
                <a:gd name="T30" fmla="*/ 38 w 49"/>
                <a:gd name="T3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31">
                  <a:moveTo>
                    <a:pt x="38" y="0"/>
                  </a:move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0"/>
                  </a:lnTo>
                  <a:lnTo>
                    <a:pt x="7" y="15"/>
                  </a:lnTo>
                  <a:lnTo>
                    <a:pt x="5" y="2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2" y="23"/>
                  </a:lnTo>
                  <a:lnTo>
                    <a:pt x="25" y="15"/>
                  </a:lnTo>
                  <a:lnTo>
                    <a:pt x="37" y="9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8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9" name="Freeform 229"/>
            <p:cNvSpPr>
              <a:spLocks/>
            </p:cNvSpPr>
            <p:nvPr/>
          </p:nvSpPr>
          <p:spPr bwMode="auto">
            <a:xfrm>
              <a:off x="1258888" y="4879976"/>
              <a:ext cx="55563" cy="12700"/>
            </a:xfrm>
            <a:custGeom>
              <a:avLst/>
              <a:gdLst>
                <a:gd name="T0" fmla="*/ 49 w 71"/>
                <a:gd name="T1" fmla="*/ 0 h 14"/>
                <a:gd name="T2" fmla="*/ 49 w 71"/>
                <a:gd name="T3" fmla="*/ 0 h 14"/>
                <a:gd name="T4" fmla="*/ 37 w 71"/>
                <a:gd name="T5" fmla="*/ 1 h 14"/>
                <a:gd name="T6" fmla="*/ 23 w 71"/>
                <a:gd name="T7" fmla="*/ 3 h 14"/>
                <a:gd name="T8" fmla="*/ 11 w 71"/>
                <a:gd name="T9" fmla="*/ 6 h 14"/>
                <a:gd name="T10" fmla="*/ 0 w 71"/>
                <a:gd name="T11" fmla="*/ 7 h 14"/>
                <a:gd name="T12" fmla="*/ 0 w 71"/>
                <a:gd name="T13" fmla="*/ 7 h 14"/>
                <a:gd name="T14" fmla="*/ 36 w 71"/>
                <a:gd name="T15" fmla="*/ 11 h 14"/>
                <a:gd name="T16" fmla="*/ 54 w 71"/>
                <a:gd name="T17" fmla="*/ 12 h 14"/>
                <a:gd name="T18" fmla="*/ 71 w 71"/>
                <a:gd name="T19" fmla="*/ 14 h 14"/>
                <a:gd name="T20" fmla="*/ 71 w 71"/>
                <a:gd name="T21" fmla="*/ 14 h 14"/>
                <a:gd name="T22" fmla="*/ 69 w 71"/>
                <a:gd name="T23" fmla="*/ 11 h 14"/>
                <a:gd name="T24" fmla="*/ 68 w 71"/>
                <a:gd name="T25" fmla="*/ 7 h 14"/>
                <a:gd name="T26" fmla="*/ 66 w 71"/>
                <a:gd name="T27" fmla="*/ 5 h 14"/>
                <a:gd name="T28" fmla="*/ 63 w 71"/>
                <a:gd name="T29" fmla="*/ 3 h 14"/>
                <a:gd name="T30" fmla="*/ 56 w 71"/>
                <a:gd name="T31" fmla="*/ 1 h 14"/>
                <a:gd name="T32" fmla="*/ 49 w 7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4">
                  <a:moveTo>
                    <a:pt x="49" y="0"/>
                  </a:moveTo>
                  <a:lnTo>
                    <a:pt x="49" y="0"/>
                  </a:lnTo>
                  <a:lnTo>
                    <a:pt x="37" y="1"/>
                  </a:lnTo>
                  <a:lnTo>
                    <a:pt x="23" y="3"/>
                  </a:lnTo>
                  <a:lnTo>
                    <a:pt x="11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6" y="11"/>
                  </a:lnTo>
                  <a:lnTo>
                    <a:pt x="54" y="12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68" y="7"/>
                  </a:lnTo>
                  <a:lnTo>
                    <a:pt x="66" y="5"/>
                  </a:lnTo>
                  <a:lnTo>
                    <a:pt x="63" y="3"/>
                  </a:lnTo>
                  <a:lnTo>
                    <a:pt x="56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0" name="Freeform 230"/>
            <p:cNvSpPr>
              <a:spLocks/>
            </p:cNvSpPr>
            <p:nvPr/>
          </p:nvSpPr>
          <p:spPr bwMode="auto">
            <a:xfrm>
              <a:off x="1258888" y="4879976"/>
              <a:ext cx="55563" cy="12700"/>
            </a:xfrm>
            <a:custGeom>
              <a:avLst/>
              <a:gdLst>
                <a:gd name="T0" fmla="*/ 49 w 71"/>
                <a:gd name="T1" fmla="*/ 0 h 14"/>
                <a:gd name="T2" fmla="*/ 49 w 71"/>
                <a:gd name="T3" fmla="*/ 0 h 14"/>
                <a:gd name="T4" fmla="*/ 37 w 71"/>
                <a:gd name="T5" fmla="*/ 1 h 14"/>
                <a:gd name="T6" fmla="*/ 23 w 71"/>
                <a:gd name="T7" fmla="*/ 3 h 14"/>
                <a:gd name="T8" fmla="*/ 11 w 71"/>
                <a:gd name="T9" fmla="*/ 6 h 14"/>
                <a:gd name="T10" fmla="*/ 0 w 71"/>
                <a:gd name="T11" fmla="*/ 7 h 14"/>
                <a:gd name="T12" fmla="*/ 0 w 71"/>
                <a:gd name="T13" fmla="*/ 7 h 14"/>
                <a:gd name="T14" fmla="*/ 36 w 71"/>
                <a:gd name="T15" fmla="*/ 11 h 14"/>
                <a:gd name="T16" fmla="*/ 54 w 71"/>
                <a:gd name="T17" fmla="*/ 12 h 14"/>
                <a:gd name="T18" fmla="*/ 71 w 71"/>
                <a:gd name="T19" fmla="*/ 14 h 14"/>
                <a:gd name="T20" fmla="*/ 71 w 71"/>
                <a:gd name="T21" fmla="*/ 14 h 14"/>
                <a:gd name="T22" fmla="*/ 69 w 71"/>
                <a:gd name="T23" fmla="*/ 11 h 14"/>
                <a:gd name="T24" fmla="*/ 68 w 71"/>
                <a:gd name="T25" fmla="*/ 7 h 14"/>
                <a:gd name="T26" fmla="*/ 66 w 71"/>
                <a:gd name="T27" fmla="*/ 5 h 14"/>
                <a:gd name="T28" fmla="*/ 63 w 71"/>
                <a:gd name="T29" fmla="*/ 3 h 14"/>
                <a:gd name="T30" fmla="*/ 56 w 71"/>
                <a:gd name="T31" fmla="*/ 1 h 14"/>
                <a:gd name="T32" fmla="*/ 49 w 71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14">
                  <a:moveTo>
                    <a:pt x="49" y="0"/>
                  </a:moveTo>
                  <a:lnTo>
                    <a:pt x="49" y="0"/>
                  </a:lnTo>
                  <a:lnTo>
                    <a:pt x="37" y="1"/>
                  </a:lnTo>
                  <a:lnTo>
                    <a:pt x="23" y="3"/>
                  </a:lnTo>
                  <a:lnTo>
                    <a:pt x="11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6" y="11"/>
                  </a:lnTo>
                  <a:lnTo>
                    <a:pt x="54" y="12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9" y="11"/>
                  </a:lnTo>
                  <a:lnTo>
                    <a:pt x="68" y="7"/>
                  </a:lnTo>
                  <a:lnTo>
                    <a:pt x="66" y="5"/>
                  </a:lnTo>
                  <a:lnTo>
                    <a:pt x="63" y="3"/>
                  </a:lnTo>
                  <a:lnTo>
                    <a:pt x="56" y="1"/>
                  </a:lnTo>
                  <a:lnTo>
                    <a:pt x="49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1" name="Freeform 231"/>
            <p:cNvSpPr>
              <a:spLocks/>
            </p:cNvSpPr>
            <p:nvPr/>
          </p:nvSpPr>
          <p:spPr bwMode="auto">
            <a:xfrm>
              <a:off x="1206501" y="4910138"/>
              <a:ext cx="80963" cy="173038"/>
            </a:xfrm>
            <a:custGeom>
              <a:avLst/>
              <a:gdLst>
                <a:gd name="T0" fmla="*/ 41 w 102"/>
                <a:gd name="T1" fmla="*/ 0 h 217"/>
                <a:gd name="T2" fmla="*/ 29 w 102"/>
                <a:gd name="T3" fmla="*/ 3 h 217"/>
                <a:gd name="T4" fmla="*/ 19 w 102"/>
                <a:gd name="T5" fmla="*/ 9 h 217"/>
                <a:gd name="T6" fmla="*/ 12 w 102"/>
                <a:gd name="T7" fmla="*/ 18 h 217"/>
                <a:gd name="T8" fmla="*/ 7 w 102"/>
                <a:gd name="T9" fmla="*/ 29 h 217"/>
                <a:gd name="T10" fmla="*/ 12 w 102"/>
                <a:gd name="T11" fmla="*/ 34 h 217"/>
                <a:gd name="T12" fmla="*/ 24 w 102"/>
                <a:gd name="T13" fmla="*/ 42 h 217"/>
                <a:gd name="T14" fmla="*/ 31 w 102"/>
                <a:gd name="T15" fmla="*/ 43 h 217"/>
                <a:gd name="T16" fmla="*/ 43 w 102"/>
                <a:gd name="T17" fmla="*/ 40 h 217"/>
                <a:gd name="T18" fmla="*/ 43 w 102"/>
                <a:gd name="T19" fmla="*/ 59 h 217"/>
                <a:gd name="T20" fmla="*/ 42 w 102"/>
                <a:gd name="T21" fmla="*/ 84 h 217"/>
                <a:gd name="T22" fmla="*/ 37 w 102"/>
                <a:gd name="T23" fmla="*/ 92 h 217"/>
                <a:gd name="T24" fmla="*/ 32 w 102"/>
                <a:gd name="T25" fmla="*/ 96 h 217"/>
                <a:gd name="T26" fmla="*/ 29 w 102"/>
                <a:gd name="T27" fmla="*/ 97 h 217"/>
                <a:gd name="T28" fmla="*/ 28 w 102"/>
                <a:gd name="T29" fmla="*/ 97 h 217"/>
                <a:gd name="T30" fmla="*/ 23 w 102"/>
                <a:gd name="T31" fmla="*/ 95 h 217"/>
                <a:gd name="T32" fmla="*/ 18 w 102"/>
                <a:gd name="T33" fmla="*/ 90 h 217"/>
                <a:gd name="T34" fmla="*/ 12 w 102"/>
                <a:gd name="T35" fmla="*/ 83 h 217"/>
                <a:gd name="T36" fmla="*/ 11 w 102"/>
                <a:gd name="T37" fmla="*/ 83 h 217"/>
                <a:gd name="T38" fmla="*/ 7 w 102"/>
                <a:gd name="T39" fmla="*/ 85 h 217"/>
                <a:gd name="T40" fmla="*/ 3 w 102"/>
                <a:gd name="T41" fmla="*/ 94 h 217"/>
                <a:gd name="T42" fmla="*/ 0 w 102"/>
                <a:gd name="T43" fmla="*/ 113 h 217"/>
                <a:gd name="T44" fmla="*/ 0 w 102"/>
                <a:gd name="T45" fmla="*/ 134 h 217"/>
                <a:gd name="T46" fmla="*/ 4 w 102"/>
                <a:gd name="T47" fmla="*/ 156 h 217"/>
                <a:gd name="T48" fmla="*/ 12 w 102"/>
                <a:gd name="T49" fmla="*/ 176 h 217"/>
                <a:gd name="T50" fmla="*/ 23 w 102"/>
                <a:gd name="T51" fmla="*/ 194 h 217"/>
                <a:gd name="T52" fmla="*/ 35 w 102"/>
                <a:gd name="T53" fmla="*/ 208 h 217"/>
                <a:gd name="T54" fmla="*/ 49 w 102"/>
                <a:gd name="T55" fmla="*/ 216 h 217"/>
                <a:gd name="T56" fmla="*/ 57 w 102"/>
                <a:gd name="T57" fmla="*/ 217 h 217"/>
                <a:gd name="T58" fmla="*/ 74 w 102"/>
                <a:gd name="T59" fmla="*/ 213 h 217"/>
                <a:gd name="T60" fmla="*/ 60 w 102"/>
                <a:gd name="T61" fmla="*/ 206 h 217"/>
                <a:gd name="T62" fmla="*/ 38 w 102"/>
                <a:gd name="T63" fmla="*/ 192 h 217"/>
                <a:gd name="T64" fmla="*/ 24 w 102"/>
                <a:gd name="T65" fmla="*/ 169 h 217"/>
                <a:gd name="T66" fmla="*/ 18 w 102"/>
                <a:gd name="T67" fmla="*/ 140 h 217"/>
                <a:gd name="T68" fmla="*/ 19 w 102"/>
                <a:gd name="T69" fmla="*/ 123 h 217"/>
                <a:gd name="T70" fmla="*/ 24 w 102"/>
                <a:gd name="T71" fmla="*/ 123 h 217"/>
                <a:gd name="T72" fmla="*/ 30 w 102"/>
                <a:gd name="T73" fmla="*/ 123 h 217"/>
                <a:gd name="T74" fmla="*/ 38 w 102"/>
                <a:gd name="T75" fmla="*/ 119 h 217"/>
                <a:gd name="T76" fmla="*/ 43 w 102"/>
                <a:gd name="T77" fmla="*/ 118 h 217"/>
                <a:gd name="T78" fmla="*/ 47 w 102"/>
                <a:gd name="T79" fmla="*/ 113 h 217"/>
                <a:gd name="T80" fmla="*/ 53 w 102"/>
                <a:gd name="T81" fmla="*/ 100 h 217"/>
                <a:gd name="T82" fmla="*/ 57 w 102"/>
                <a:gd name="T83" fmla="*/ 95 h 217"/>
                <a:gd name="T84" fmla="*/ 65 w 102"/>
                <a:gd name="T85" fmla="*/ 101 h 217"/>
                <a:gd name="T86" fmla="*/ 78 w 102"/>
                <a:gd name="T87" fmla="*/ 119 h 217"/>
                <a:gd name="T88" fmla="*/ 92 w 102"/>
                <a:gd name="T89" fmla="*/ 151 h 217"/>
                <a:gd name="T90" fmla="*/ 102 w 102"/>
                <a:gd name="T91" fmla="*/ 173 h 217"/>
                <a:gd name="T92" fmla="*/ 102 w 102"/>
                <a:gd name="T93" fmla="*/ 154 h 217"/>
                <a:gd name="T94" fmla="*/ 95 w 102"/>
                <a:gd name="T95" fmla="*/ 123 h 217"/>
                <a:gd name="T96" fmla="*/ 85 w 102"/>
                <a:gd name="T97" fmla="*/ 97 h 217"/>
                <a:gd name="T98" fmla="*/ 69 w 102"/>
                <a:gd name="T99" fmla="*/ 77 h 217"/>
                <a:gd name="T100" fmla="*/ 59 w 102"/>
                <a:gd name="T101" fmla="*/ 69 h 217"/>
                <a:gd name="T102" fmla="*/ 63 w 102"/>
                <a:gd name="T103" fmla="*/ 35 h 217"/>
                <a:gd name="T104" fmla="*/ 61 w 102"/>
                <a:gd name="T105" fmla="*/ 14 h 217"/>
                <a:gd name="T106" fmla="*/ 59 w 102"/>
                <a:gd name="T107" fmla="*/ 5 h 217"/>
                <a:gd name="T108" fmla="*/ 41 w 102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" h="217">
                  <a:moveTo>
                    <a:pt x="41" y="0"/>
                  </a:moveTo>
                  <a:lnTo>
                    <a:pt x="41" y="0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9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9" y="2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2" y="34"/>
                  </a:lnTo>
                  <a:lnTo>
                    <a:pt x="17" y="39"/>
                  </a:lnTo>
                  <a:lnTo>
                    <a:pt x="24" y="42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59"/>
                  </a:lnTo>
                  <a:lnTo>
                    <a:pt x="43" y="77"/>
                  </a:lnTo>
                  <a:lnTo>
                    <a:pt x="42" y="84"/>
                  </a:lnTo>
                  <a:lnTo>
                    <a:pt x="40" y="90"/>
                  </a:lnTo>
                  <a:lnTo>
                    <a:pt x="37" y="92"/>
                  </a:lnTo>
                  <a:lnTo>
                    <a:pt x="35" y="95"/>
                  </a:lnTo>
                  <a:lnTo>
                    <a:pt x="32" y="96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8" y="97"/>
                  </a:lnTo>
                  <a:lnTo>
                    <a:pt x="28" y="97"/>
                  </a:lnTo>
                  <a:lnTo>
                    <a:pt x="25" y="96"/>
                  </a:lnTo>
                  <a:lnTo>
                    <a:pt x="23" y="95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3" y="85"/>
                  </a:lnTo>
                  <a:lnTo>
                    <a:pt x="12" y="83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9" y="83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3" y="94"/>
                  </a:lnTo>
                  <a:lnTo>
                    <a:pt x="1" y="102"/>
                  </a:lnTo>
                  <a:lnTo>
                    <a:pt x="0" y="113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2" y="145"/>
                  </a:lnTo>
                  <a:lnTo>
                    <a:pt x="4" y="156"/>
                  </a:lnTo>
                  <a:lnTo>
                    <a:pt x="8" y="166"/>
                  </a:lnTo>
                  <a:lnTo>
                    <a:pt x="12" y="176"/>
                  </a:lnTo>
                  <a:lnTo>
                    <a:pt x="17" y="186"/>
                  </a:lnTo>
                  <a:lnTo>
                    <a:pt x="23" y="194"/>
                  </a:lnTo>
                  <a:lnTo>
                    <a:pt x="29" y="202"/>
                  </a:lnTo>
                  <a:lnTo>
                    <a:pt x="35" y="208"/>
                  </a:lnTo>
                  <a:lnTo>
                    <a:pt x="42" y="213"/>
                  </a:lnTo>
                  <a:lnTo>
                    <a:pt x="49" y="216"/>
                  </a:lnTo>
                  <a:lnTo>
                    <a:pt x="57" y="217"/>
                  </a:lnTo>
                  <a:lnTo>
                    <a:pt x="57" y="217"/>
                  </a:lnTo>
                  <a:lnTo>
                    <a:pt x="65" y="216"/>
                  </a:lnTo>
                  <a:lnTo>
                    <a:pt x="74" y="213"/>
                  </a:lnTo>
                  <a:lnTo>
                    <a:pt x="74" y="213"/>
                  </a:lnTo>
                  <a:lnTo>
                    <a:pt x="60" y="206"/>
                  </a:lnTo>
                  <a:lnTo>
                    <a:pt x="48" y="200"/>
                  </a:lnTo>
                  <a:lnTo>
                    <a:pt x="38" y="192"/>
                  </a:lnTo>
                  <a:lnTo>
                    <a:pt x="30" y="181"/>
                  </a:lnTo>
                  <a:lnTo>
                    <a:pt x="24" y="169"/>
                  </a:lnTo>
                  <a:lnTo>
                    <a:pt x="19" y="154"/>
                  </a:lnTo>
                  <a:lnTo>
                    <a:pt x="18" y="140"/>
                  </a:lnTo>
                  <a:lnTo>
                    <a:pt x="18" y="131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30" y="123"/>
                  </a:lnTo>
                  <a:lnTo>
                    <a:pt x="34" y="122"/>
                  </a:lnTo>
                  <a:lnTo>
                    <a:pt x="38" y="119"/>
                  </a:lnTo>
                  <a:lnTo>
                    <a:pt x="43" y="118"/>
                  </a:lnTo>
                  <a:lnTo>
                    <a:pt x="43" y="118"/>
                  </a:lnTo>
                  <a:lnTo>
                    <a:pt x="46" y="116"/>
                  </a:lnTo>
                  <a:lnTo>
                    <a:pt x="47" y="113"/>
                  </a:lnTo>
                  <a:lnTo>
                    <a:pt x="51" y="107"/>
                  </a:lnTo>
                  <a:lnTo>
                    <a:pt x="53" y="100"/>
                  </a:lnTo>
                  <a:lnTo>
                    <a:pt x="54" y="97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65" y="101"/>
                  </a:lnTo>
                  <a:lnTo>
                    <a:pt x="72" y="109"/>
                  </a:lnTo>
                  <a:lnTo>
                    <a:pt x="78" y="119"/>
                  </a:lnTo>
                  <a:lnTo>
                    <a:pt x="83" y="129"/>
                  </a:lnTo>
                  <a:lnTo>
                    <a:pt x="92" y="151"/>
                  </a:lnTo>
                  <a:lnTo>
                    <a:pt x="97" y="162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2" y="154"/>
                  </a:lnTo>
                  <a:lnTo>
                    <a:pt x="99" y="137"/>
                  </a:lnTo>
                  <a:lnTo>
                    <a:pt x="95" y="123"/>
                  </a:lnTo>
                  <a:lnTo>
                    <a:pt x="91" y="109"/>
                  </a:lnTo>
                  <a:lnTo>
                    <a:pt x="85" y="97"/>
                  </a:lnTo>
                  <a:lnTo>
                    <a:pt x="77" y="86"/>
                  </a:lnTo>
                  <a:lnTo>
                    <a:pt x="69" y="77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61" y="51"/>
                  </a:lnTo>
                  <a:lnTo>
                    <a:pt x="63" y="35"/>
                  </a:lnTo>
                  <a:lnTo>
                    <a:pt x="63" y="21"/>
                  </a:lnTo>
                  <a:lnTo>
                    <a:pt x="61" y="1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1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2" name="Freeform 232"/>
            <p:cNvSpPr>
              <a:spLocks/>
            </p:cNvSpPr>
            <p:nvPr/>
          </p:nvSpPr>
          <p:spPr bwMode="auto">
            <a:xfrm>
              <a:off x="1206501" y="4910138"/>
              <a:ext cx="80963" cy="173038"/>
            </a:xfrm>
            <a:custGeom>
              <a:avLst/>
              <a:gdLst>
                <a:gd name="T0" fmla="*/ 41 w 102"/>
                <a:gd name="T1" fmla="*/ 0 h 217"/>
                <a:gd name="T2" fmla="*/ 29 w 102"/>
                <a:gd name="T3" fmla="*/ 3 h 217"/>
                <a:gd name="T4" fmla="*/ 19 w 102"/>
                <a:gd name="T5" fmla="*/ 9 h 217"/>
                <a:gd name="T6" fmla="*/ 12 w 102"/>
                <a:gd name="T7" fmla="*/ 18 h 217"/>
                <a:gd name="T8" fmla="*/ 7 w 102"/>
                <a:gd name="T9" fmla="*/ 29 h 217"/>
                <a:gd name="T10" fmla="*/ 12 w 102"/>
                <a:gd name="T11" fmla="*/ 34 h 217"/>
                <a:gd name="T12" fmla="*/ 24 w 102"/>
                <a:gd name="T13" fmla="*/ 42 h 217"/>
                <a:gd name="T14" fmla="*/ 31 w 102"/>
                <a:gd name="T15" fmla="*/ 43 h 217"/>
                <a:gd name="T16" fmla="*/ 43 w 102"/>
                <a:gd name="T17" fmla="*/ 40 h 217"/>
                <a:gd name="T18" fmla="*/ 43 w 102"/>
                <a:gd name="T19" fmla="*/ 59 h 217"/>
                <a:gd name="T20" fmla="*/ 42 w 102"/>
                <a:gd name="T21" fmla="*/ 84 h 217"/>
                <a:gd name="T22" fmla="*/ 37 w 102"/>
                <a:gd name="T23" fmla="*/ 92 h 217"/>
                <a:gd name="T24" fmla="*/ 32 w 102"/>
                <a:gd name="T25" fmla="*/ 96 h 217"/>
                <a:gd name="T26" fmla="*/ 29 w 102"/>
                <a:gd name="T27" fmla="*/ 97 h 217"/>
                <a:gd name="T28" fmla="*/ 28 w 102"/>
                <a:gd name="T29" fmla="*/ 97 h 217"/>
                <a:gd name="T30" fmla="*/ 23 w 102"/>
                <a:gd name="T31" fmla="*/ 95 h 217"/>
                <a:gd name="T32" fmla="*/ 18 w 102"/>
                <a:gd name="T33" fmla="*/ 90 h 217"/>
                <a:gd name="T34" fmla="*/ 12 w 102"/>
                <a:gd name="T35" fmla="*/ 83 h 217"/>
                <a:gd name="T36" fmla="*/ 11 w 102"/>
                <a:gd name="T37" fmla="*/ 83 h 217"/>
                <a:gd name="T38" fmla="*/ 7 w 102"/>
                <a:gd name="T39" fmla="*/ 85 h 217"/>
                <a:gd name="T40" fmla="*/ 3 w 102"/>
                <a:gd name="T41" fmla="*/ 94 h 217"/>
                <a:gd name="T42" fmla="*/ 0 w 102"/>
                <a:gd name="T43" fmla="*/ 113 h 217"/>
                <a:gd name="T44" fmla="*/ 0 w 102"/>
                <a:gd name="T45" fmla="*/ 134 h 217"/>
                <a:gd name="T46" fmla="*/ 4 w 102"/>
                <a:gd name="T47" fmla="*/ 156 h 217"/>
                <a:gd name="T48" fmla="*/ 12 w 102"/>
                <a:gd name="T49" fmla="*/ 176 h 217"/>
                <a:gd name="T50" fmla="*/ 23 w 102"/>
                <a:gd name="T51" fmla="*/ 194 h 217"/>
                <a:gd name="T52" fmla="*/ 35 w 102"/>
                <a:gd name="T53" fmla="*/ 208 h 217"/>
                <a:gd name="T54" fmla="*/ 49 w 102"/>
                <a:gd name="T55" fmla="*/ 216 h 217"/>
                <a:gd name="T56" fmla="*/ 57 w 102"/>
                <a:gd name="T57" fmla="*/ 217 h 217"/>
                <a:gd name="T58" fmla="*/ 74 w 102"/>
                <a:gd name="T59" fmla="*/ 213 h 217"/>
                <a:gd name="T60" fmla="*/ 60 w 102"/>
                <a:gd name="T61" fmla="*/ 206 h 217"/>
                <a:gd name="T62" fmla="*/ 38 w 102"/>
                <a:gd name="T63" fmla="*/ 192 h 217"/>
                <a:gd name="T64" fmla="*/ 24 w 102"/>
                <a:gd name="T65" fmla="*/ 169 h 217"/>
                <a:gd name="T66" fmla="*/ 18 w 102"/>
                <a:gd name="T67" fmla="*/ 140 h 217"/>
                <a:gd name="T68" fmla="*/ 19 w 102"/>
                <a:gd name="T69" fmla="*/ 123 h 217"/>
                <a:gd name="T70" fmla="*/ 24 w 102"/>
                <a:gd name="T71" fmla="*/ 123 h 217"/>
                <a:gd name="T72" fmla="*/ 30 w 102"/>
                <a:gd name="T73" fmla="*/ 123 h 217"/>
                <a:gd name="T74" fmla="*/ 38 w 102"/>
                <a:gd name="T75" fmla="*/ 119 h 217"/>
                <a:gd name="T76" fmla="*/ 43 w 102"/>
                <a:gd name="T77" fmla="*/ 118 h 217"/>
                <a:gd name="T78" fmla="*/ 47 w 102"/>
                <a:gd name="T79" fmla="*/ 113 h 217"/>
                <a:gd name="T80" fmla="*/ 53 w 102"/>
                <a:gd name="T81" fmla="*/ 100 h 217"/>
                <a:gd name="T82" fmla="*/ 57 w 102"/>
                <a:gd name="T83" fmla="*/ 95 h 217"/>
                <a:gd name="T84" fmla="*/ 65 w 102"/>
                <a:gd name="T85" fmla="*/ 101 h 217"/>
                <a:gd name="T86" fmla="*/ 78 w 102"/>
                <a:gd name="T87" fmla="*/ 119 h 217"/>
                <a:gd name="T88" fmla="*/ 92 w 102"/>
                <a:gd name="T89" fmla="*/ 151 h 217"/>
                <a:gd name="T90" fmla="*/ 102 w 102"/>
                <a:gd name="T91" fmla="*/ 173 h 217"/>
                <a:gd name="T92" fmla="*/ 102 w 102"/>
                <a:gd name="T93" fmla="*/ 154 h 217"/>
                <a:gd name="T94" fmla="*/ 95 w 102"/>
                <a:gd name="T95" fmla="*/ 123 h 217"/>
                <a:gd name="T96" fmla="*/ 85 w 102"/>
                <a:gd name="T97" fmla="*/ 97 h 217"/>
                <a:gd name="T98" fmla="*/ 69 w 102"/>
                <a:gd name="T99" fmla="*/ 77 h 217"/>
                <a:gd name="T100" fmla="*/ 59 w 102"/>
                <a:gd name="T101" fmla="*/ 69 h 217"/>
                <a:gd name="T102" fmla="*/ 63 w 102"/>
                <a:gd name="T103" fmla="*/ 35 h 217"/>
                <a:gd name="T104" fmla="*/ 61 w 102"/>
                <a:gd name="T105" fmla="*/ 14 h 217"/>
                <a:gd name="T106" fmla="*/ 59 w 102"/>
                <a:gd name="T107" fmla="*/ 5 h 217"/>
                <a:gd name="T108" fmla="*/ 41 w 102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" h="217">
                  <a:moveTo>
                    <a:pt x="41" y="0"/>
                  </a:moveTo>
                  <a:lnTo>
                    <a:pt x="41" y="0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24" y="5"/>
                  </a:lnTo>
                  <a:lnTo>
                    <a:pt x="19" y="9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9" y="2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2" y="34"/>
                  </a:lnTo>
                  <a:lnTo>
                    <a:pt x="17" y="39"/>
                  </a:lnTo>
                  <a:lnTo>
                    <a:pt x="24" y="42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59"/>
                  </a:lnTo>
                  <a:lnTo>
                    <a:pt x="43" y="77"/>
                  </a:lnTo>
                  <a:lnTo>
                    <a:pt x="42" y="84"/>
                  </a:lnTo>
                  <a:lnTo>
                    <a:pt x="40" y="90"/>
                  </a:lnTo>
                  <a:lnTo>
                    <a:pt x="37" y="92"/>
                  </a:lnTo>
                  <a:lnTo>
                    <a:pt x="35" y="95"/>
                  </a:lnTo>
                  <a:lnTo>
                    <a:pt x="32" y="96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8" y="97"/>
                  </a:lnTo>
                  <a:lnTo>
                    <a:pt x="28" y="97"/>
                  </a:lnTo>
                  <a:lnTo>
                    <a:pt x="25" y="96"/>
                  </a:lnTo>
                  <a:lnTo>
                    <a:pt x="23" y="95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3" y="85"/>
                  </a:lnTo>
                  <a:lnTo>
                    <a:pt x="12" y="83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9" y="83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3" y="94"/>
                  </a:lnTo>
                  <a:lnTo>
                    <a:pt x="1" y="102"/>
                  </a:lnTo>
                  <a:lnTo>
                    <a:pt x="0" y="113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2" y="145"/>
                  </a:lnTo>
                  <a:lnTo>
                    <a:pt x="4" y="156"/>
                  </a:lnTo>
                  <a:lnTo>
                    <a:pt x="8" y="166"/>
                  </a:lnTo>
                  <a:lnTo>
                    <a:pt x="12" y="176"/>
                  </a:lnTo>
                  <a:lnTo>
                    <a:pt x="17" y="186"/>
                  </a:lnTo>
                  <a:lnTo>
                    <a:pt x="23" y="194"/>
                  </a:lnTo>
                  <a:lnTo>
                    <a:pt x="29" y="202"/>
                  </a:lnTo>
                  <a:lnTo>
                    <a:pt x="35" y="208"/>
                  </a:lnTo>
                  <a:lnTo>
                    <a:pt x="42" y="213"/>
                  </a:lnTo>
                  <a:lnTo>
                    <a:pt x="49" y="216"/>
                  </a:lnTo>
                  <a:lnTo>
                    <a:pt x="57" y="217"/>
                  </a:lnTo>
                  <a:lnTo>
                    <a:pt x="57" y="217"/>
                  </a:lnTo>
                  <a:lnTo>
                    <a:pt x="65" y="216"/>
                  </a:lnTo>
                  <a:lnTo>
                    <a:pt x="74" y="213"/>
                  </a:lnTo>
                  <a:lnTo>
                    <a:pt x="74" y="213"/>
                  </a:lnTo>
                  <a:lnTo>
                    <a:pt x="60" y="206"/>
                  </a:lnTo>
                  <a:lnTo>
                    <a:pt x="48" y="200"/>
                  </a:lnTo>
                  <a:lnTo>
                    <a:pt x="38" y="192"/>
                  </a:lnTo>
                  <a:lnTo>
                    <a:pt x="30" y="181"/>
                  </a:lnTo>
                  <a:lnTo>
                    <a:pt x="24" y="169"/>
                  </a:lnTo>
                  <a:lnTo>
                    <a:pt x="19" y="154"/>
                  </a:lnTo>
                  <a:lnTo>
                    <a:pt x="18" y="140"/>
                  </a:lnTo>
                  <a:lnTo>
                    <a:pt x="18" y="131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24" y="123"/>
                  </a:lnTo>
                  <a:lnTo>
                    <a:pt x="24" y="123"/>
                  </a:lnTo>
                  <a:lnTo>
                    <a:pt x="30" y="123"/>
                  </a:lnTo>
                  <a:lnTo>
                    <a:pt x="34" y="122"/>
                  </a:lnTo>
                  <a:lnTo>
                    <a:pt x="38" y="119"/>
                  </a:lnTo>
                  <a:lnTo>
                    <a:pt x="43" y="118"/>
                  </a:lnTo>
                  <a:lnTo>
                    <a:pt x="43" y="118"/>
                  </a:lnTo>
                  <a:lnTo>
                    <a:pt x="46" y="116"/>
                  </a:lnTo>
                  <a:lnTo>
                    <a:pt x="47" y="113"/>
                  </a:lnTo>
                  <a:lnTo>
                    <a:pt x="51" y="107"/>
                  </a:lnTo>
                  <a:lnTo>
                    <a:pt x="53" y="100"/>
                  </a:lnTo>
                  <a:lnTo>
                    <a:pt x="54" y="97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65" y="101"/>
                  </a:lnTo>
                  <a:lnTo>
                    <a:pt x="72" y="109"/>
                  </a:lnTo>
                  <a:lnTo>
                    <a:pt x="78" y="119"/>
                  </a:lnTo>
                  <a:lnTo>
                    <a:pt x="83" y="129"/>
                  </a:lnTo>
                  <a:lnTo>
                    <a:pt x="92" y="151"/>
                  </a:lnTo>
                  <a:lnTo>
                    <a:pt x="97" y="162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2" y="154"/>
                  </a:lnTo>
                  <a:lnTo>
                    <a:pt x="99" y="137"/>
                  </a:lnTo>
                  <a:lnTo>
                    <a:pt x="95" y="123"/>
                  </a:lnTo>
                  <a:lnTo>
                    <a:pt x="91" y="109"/>
                  </a:lnTo>
                  <a:lnTo>
                    <a:pt x="85" y="97"/>
                  </a:lnTo>
                  <a:lnTo>
                    <a:pt x="77" y="86"/>
                  </a:lnTo>
                  <a:lnTo>
                    <a:pt x="69" y="77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61" y="51"/>
                  </a:lnTo>
                  <a:lnTo>
                    <a:pt x="63" y="35"/>
                  </a:lnTo>
                  <a:lnTo>
                    <a:pt x="63" y="21"/>
                  </a:lnTo>
                  <a:lnTo>
                    <a:pt x="61" y="1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1" y="2"/>
                  </a:lnTo>
                  <a:lnTo>
                    <a:pt x="41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3" name="Freeform 233"/>
            <p:cNvSpPr>
              <a:spLocks/>
            </p:cNvSpPr>
            <p:nvPr/>
          </p:nvSpPr>
          <p:spPr bwMode="auto">
            <a:xfrm>
              <a:off x="1203326" y="4846638"/>
              <a:ext cx="38100" cy="31750"/>
            </a:xfrm>
            <a:custGeom>
              <a:avLst/>
              <a:gdLst>
                <a:gd name="T0" fmla="*/ 29 w 47"/>
                <a:gd name="T1" fmla="*/ 0 h 41"/>
                <a:gd name="T2" fmla="*/ 29 w 47"/>
                <a:gd name="T3" fmla="*/ 0 h 41"/>
                <a:gd name="T4" fmla="*/ 22 w 47"/>
                <a:gd name="T5" fmla="*/ 0 h 41"/>
                <a:gd name="T6" fmla="*/ 16 w 47"/>
                <a:gd name="T7" fmla="*/ 4 h 41"/>
                <a:gd name="T8" fmla="*/ 10 w 47"/>
                <a:gd name="T9" fmla="*/ 7 h 41"/>
                <a:gd name="T10" fmla="*/ 5 w 47"/>
                <a:gd name="T11" fmla="*/ 12 h 41"/>
                <a:gd name="T12" fmla="*/ 1 w 47"/>
                <a:gd name="T13" fmla="*/ 18 h 41"/>
                <a:gd name="T14" fmla="*/ 0 w 47"/>
                <a:gd name="T15" fmla="*/ 26 h 41"/>
                <a:gd name="T16" fmla="*/ 1 w 47"/>
                <a:gd name="T17" fmla="*/ 33 h 41"/>
                <a:gd name="T18" fmla="*/ 5 w 47"/>
                <a:gd name="T19" fmla="*/ 40 h 41"/>
                <a:gd name="T20" fmla="*/ 5 w 47"/>
                <a:gd name="T21" fmla="*/ 40 h 41"/>
                <a:gd name="T22" fmla="*/ 10 w 47"/>
                <a:gd name="T23" fmla="*/ 41 h 41"/>
                <a:gd name="T24" fmla="*/ 16 w 47"/>
                <a:gd name="T25" fmla="*/ 41 h 41"/>
                <a:gd name="T26" fmla="*/ 16 w 47"/>
                <a:gd name="T27" fmla="*/ 41 h 41"/>
                <a:gd name="T28" fmla="*/ 24 w 47"/>
                <a:gd name="T29" fmla="*/ 41 h 41"/>
                <a:gd name="T30" fmla="*/ 32 w 47"/>
                <a:gd name="T31" fmla="*/ 39 h 41"/>
                <a:gd name="T32" fmla="*/ 39 w 47"/>
                <a:gd name="T33" fmla="*/ 36 h 41"/>
                <a:gd name="T34" fmla="*/ 45 w 47"/>
                <a:gd name="T35" fmla="*/ 33 h 41"/>
                <a:gd name="T36" fmla="*/ 45 w 47"/>
                <a:gd name="T37" fmla="*/ 33 h 41"/>
                <a:gd name="T38" fmla="*/ 46 w 47"/>
                <a:gd name="T39" fmla="*/ 27 h 41"/>
                <a:gd name="T40" fmla="*/ 46 w 47"/>
                <a:gd name="T41" fmla="*/ 21 h 41"/>
                <a:gd name="T42" fmla="*/ 47 w 47"/>
                <a:gd name="T43" fmla="*/ 7 h 41"/>
                <a:gd name="T44" fmla="*/ 47 w 47"/>
                <a:gd name="T45" fmla="*/ 7 h 41"/>
                <a:gd name="T46" fmla="*/ 42 w 47"/>
                <a:gd name="T47" fmla="*/ 4 h 41"/>
                <a:gd name="T48" fmla="*/ 39 w 47"/>
                <a:gd name="T49" fmla="*/ 1 h 41"/>
                <a:gd name="T50" fmla="*/ 34 w 47"/>
                <a:gd name="T51" fmla="*/ 0 h 41"/>
                <a:gd name="T52" fmla="*/ 29 w 47"/>
                <a:gd name="T5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1">
                  <a:moveTo>
                    <a:pt x="29" y="0"/>
                  </a:moveTo>
                  <a:lnTo>
                    <a:pt x="29" y="0"/>
                  </a:lnTo>
                  <a:lnTo>
                    <a:pt x="22" y="0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5" y="12"/>
                  </a:lnTo>
                  <a:lnTo>
                    <a:pt x="1" y="18"/>
                  </a:lnTo>
                  <a:lnTo>
                    <a:pt x="0" y="26"/>
                  </a:lnTo>
                  <a:lnTo>
                    <a:pt x="1" y="33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0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24" y="41"/>
                  </a:lnTo>
                  <a:lnTo>
                    <a:pt x="32" y="39"/>
                  </a:lnTo>
                  <a:lnTo>
                    <a:pt x="39" y="36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2" y="4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4" name="Freeform 234"/>
            <p:cNvSpPr>
              <a:spLocks/>
            </p:cNvSpPr>
            <p:nvPr/>
          </p:nvSpPr>
          <p:spPr bwMode="auto">
            <a:xfrm>
              <a:off x="1203326" y="4846638"/>
              <a:ext cx="38100" cy="31750"/>
            </a:xfrm>
            <a:custGeom>
              <a:avLst/>
              <a:gdLst>
                <a:gd name="T0" fmla="*/ 29 w 47"/>
                <a:gd name="T1" fmla="*/ 0 h 41"/>
                <a:gd name="T2" fmla="*/ 29 w 47"/>
                <a:gd name="T3" fmla="*/ 0 h 41"/>
                <a:gd name="T4" fmla="*/ 22 w 47"/>
                <a:gd name="T5" fmla="*/ 0 h 41"/>
                <a:gd name="T6" fmla="*/ 16 w 47"/>
                <a:gd name="T7" fmla="*/ 4 h 41"/>
                <a:gd name="T8" fmla="*/ 10 w 47"/>
                <a:gd name="T9" fmla="*/ 7 h 41"/>
                <a:gd name="T10" fmla="*/ 5 w 47"/>
                <a:gd name="T11" fmla="*/ 12 h 41"/>
                <a:gd name="T12" fmla="*/ 1 w 47"/>
                <a:gd name="T13" fmla="*/ 18 h 41"/>
                <a:gd name="T14" fmla="*/ 0 w 47"/>
                <a:gd name="T15" fmla="*/ 26 h 41"/>
                <a:gd name="T16" fmla="*/ 1 w 47"/>
                <a:gd name="T17" fmla="*/ 33 h 41"/>
                <a:gd name="T18" fmla="*/ 5 w 47"/>
                <a:gd name="T19" fmla="*/ 40 h 41"/>
                <a:gd name="T20" fmla="*/ 5 w 47"/>
                <a:gd name="T21" fmla="*/ 40 h 41"/>
                <a:gd name="T22" fmla="*/ 10 w 47"/>
                <a:gd name="T23" fmla="*/ 41 h 41"/>
                <a:gd name="T24" fmla="*/ 16 w 47"/>
                <a:gd name="T25" fmla="*/ 41 h 41"/>
                <a:gd name="T26" fmla="*/ 16 w 47"/>
                <a:gd name="T27" fmla="*/ 41 h 41"/>
                <a:gd name="T28" fmla="*/ 24 w 47"/>
                <a:gd name="T29" fmla="*/ 41 h 41"/>
                <a:gd name="T30" fmla="*/ 32 w 47"/>
                <a:gd name="T31" fmla="*/ 39 h 41"/>
                <a:gd name="T32" fmla="*/ 39 w 47"/>
                <a:gd name="T33" fmla="*/ 36 h 41"/>
                <a:gd name="T34" fmla="*/ 45 w 47"/>
                <a:gd name="T35" fmla="*/ 33 h 41"/>
                <a:gd name="T36" fmla="*/ 45 w 47"/>
                <a:gd name="T37" fmla="*/ 33 h 41"/>
                <a:gd name="T38" fmla="*/ 46 w 47"/>
                <a:gd name="T39" fmla="*/ 27 h 41"/>
                <a:gd name="T40" fmla="*/ 46 w 47"/>
                <a:gd name="T41" fmla="*/ 21 h 41"/>
                <a:gd name="T42" fmla="*/ 47 w 47"/>
                <a:gd name="T43" fmla="*/ 7 h 41"/>
                <a:gd name="T44" fmla="*/ 47 w 47"/>
                <a:gd name="T45" fmla="*/ 7 h 41"/>
                <a:gd name="T46" fmla="*/ 42 w 47"/>
                <a:gd name="T47" fmla="*/ 4 h 41"/>
                <a:gd name="T48" fmla="*/ 39 w 47"/>
                <a:gd name="T49" fmla="*/ 1 h 41"/>
                <a:gd name="T50" fmla="*/ 34 w 47"/>
                <a:gd name="T51" fmla="*/ 0 h 41"/>
                <a:gd name="T52" fmla="*/ 29 w 47"/>
                <a:gd name="T5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1">
                  <a:moveTo>
                    <a:pt x="29" y="0"/>
                  </a:moveTo>
                  <a:lnTo>
                    <a:pt x="29" y="0"/>
                  </a:lnTo>
                  <a:lnTo>
                    <a:pt x="22" y="0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5" y="12"/>
                  </a:lnTo>
                  <a:lnTo>
                    <a:pt x="1" y="18"/>
                  </a:lnTo>
                  <a:lnTo>
                    <a:pt x="0" y="26"/>
                  </a:lnTo>
                  <a:lnTo>
                    <a:pt x="1" y="33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0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24" y="41"/>
                  </a:lnTo>
                  <a:lnTo>
                    <a:pt x="32" y="39"/>
                  </a:lnTo>
                  <a:lnTo>
                    <a:pt x="39" y="36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2" y="4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29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5" name="Freeform 235"/>
            <p:cNvSpPr>
              <a:spLocks/>
            </p:cNvSpPr>
            <p:nvPr/>
          </p:nvSpPr>
          <p:spPr bwMode="auto">
            <a:xfrm>
              <a:off x="1066801" y="4681538"/>
              <a:ext cx="169863" cy="161925"/>
            </a:xfrm>
            <a:custGeom>
              <a:avLst/>
              <a:gdLst>
                <a:gd name="T0" fmla="*/ 92 w 214"/>
                <a:gd name="T1" fmla="*/ 1 h 205"/>
                <a:gd name="T2" fmla="*/ 54 w 214"/>
                <a:gd name="T3" fmla="*/ 12 h 205"/>
                <a:gd name="T4" fmla="*/ 24 w 214"/>
                <a:gd name="T5" fmla="*/ 34 h 205"/>
                <a:gd name="T6" fmla="*/ 5 w 214"/>
                <a:gd name="T7" fmla="*/ 64 h 205"/>
                <a:gd name="T8" fmla="*/ 0 w 214"/>
                <a:gd name="T9" fmla="*/ 100 h 205"/>
                <a:gd name="T10" fmla="*/ 12 w 214"/>
                <a:gd name="T11" fmla="*/ 139 h 205"/>
                <a:gd name="T12" fmla="*/ 8 w 214"/>
                <a:gd name="T13" fmla="*/ 104 h 205"/>
                <a:gd name="T14" fmla="*/ 9 w 214"/>
                <a:gd name="T15" fmla="*/ 70 h 205"/>
                <a:gd name="T16" fmla="*/ 17 w 214"/>
                <a:gd name="T17" fmla="*/ 52 h 205"/>
                <a:gd name="T18" fmla="*/ 40 w 214"/>
                <a:gd name="T19" fmla="*/ 31 h 205"/>
                <a:gd name="T20" fmla="*/ 75 w 214"/>
                <a:gd name="T21" fmla="*/ 18 h 205"/>
                <a:gd name="T22" fmla="*/ 100 w 214"/>
                <a:gd name="T23" fmla="*/ 15 h 205"/>
                <a:gd name="T24" fmla="*/ 137 w 214"/>
                <a:gd name="T25" fmla="*/ 23 h 205"/>
                <a:gd name="T26" fmla="*/ 151 w 214"/>
                <a:gd name="T27" fmla="*/ 32 h 205"/>
                <a:gd name="T28" fmla="*/ 173 w 214"/>
                <a:gd name="T29" fmla="*/ 70 h 205"/>
                <a:gd name="T30" fmla="*/ 187 w 214"/>
                <a:gd name="T31" fmla="*/ 127 h 205"/>
                <a:gd name="T32" fmla="*/ 184 w 214"/>
                <a:gd name="T33" fmla="*/ 152 h 205"/>
                <a:gd name="T34" fmla="*/ 174 w 214"/>
                <a:gd name="T35" fmla="*/ 155 h 205"/>
                <a:gd name="T36" fmla="*/ 153 w 214"/>
                <a:gd name="T37" fmla="*/ 142 h 205"/>
                <a:gd name="T38" fmla="*/ 155 w 214"/>
                <a:gd name="T39" fmla="*/ 117 h 205"/>
                <a:gd name="T40" fmla="*/ 145 w 214"/>
                <a:gd name="T41" fmla="*/ 86 h 205"/>
                <a:gd name="T42" fmla="*/ 127 w 214"/>
                <a:gd name="T43" fmla="*/ 69 h 205"/>
                <a:gd name="T44" fmla="*/ 134 w 214"/>
                <a:gd name="T45" fmla="*/ 82 h 205"/>
                <a:gd name="T46" fmla="*/ 137 w 214"/>
                <a:gd name="T47" fmla="*/ 109 h 205"/>
                <a:gd name="T48" fmla="*/ 132 w 214"/>
                <a:gd name="T49" fmla="*/ 134 h 205"/>
                <a:gd name="T50" fmla="*/ 123 w 214"/>
                <a:gd name="T51" fmla="*/ 133 h 205"/>
                <a:gd name="T52" fmla="*/ 103 w 214"/>
                <a:gd name="T53" fmla="*/ 139 h 205"/>
                <a:gd name="T54" fmla="*/ 90 w 214"/>
                <a:gd name="T55" fmla="*/ 154 h 205"/>
                <a:gd name="T56" fmla="*/ 77 w 214"/>
                <a:gd name="T57" fmla="*/ 159 h 205"/>
                <a:gd name="T58" fmla="*/ 64 w 214"/>
                <a:gd name="T59" fmla="*/ 137 h 205"/>
                <a:gd name="T60" fmla="*/ 59 w 214"/>
                <a:gd name="T61" fmla="*/ 110 h 205"/>
                <a:gd name="T62" fmla="*/ 64 w 214"/>
                <a:gd name="T63" fmla="*/ 85 h 205"/>
                <a:gd name="T64" fmla="*/ 79 w 214"/>
                <a:gd name="T65" fmla="*/ 66 h 205"/>
                <a:gd name="T66" fmla="*/ 105 w 214"/>
                <a:gd name="T67" fmla="*/ 59 h 205"/>
                <a:gd name="T68" fmla="*/ 113 w 214"/>
                <a:gd name="T69" fmla="*/ 59 h 205"/>
                <a:gd name="T70" fmla="*/ 90 w 214"/>
                <a:gd name="T71" fmla="*/ 48 h 205"/>
                <a:gd name="T72" fmla="*/ 77 w 214"/>
                <a:gd name="T73" fmla="*/ 48 h 205"/>
                <a:gd name="T74" fmla="*/ 64 w 214"/>
                <a:gd name="T75" fmla="*/ 54 h 205"/>
                <a:gd name="T76" fmla="*/ 46 w 214"/>
                <a:gd name="T77" fmla="*/ 81 h 205"/>
                <a:gd name="T78" fmla="*/ 40 w 214"/>
                <a:gd name="T79" fmla="*/ 117 h 205"/>
                <a:gd name="T80" fmla="*/ 43 w 214"/>
                <a:gd name="T81" fmla="*/ 144 h 205"/>
                <a:gd name="T82" fmla="*/ 60 w 214"/>
                <a:gd name="T83" fmla="*/ 174 h 205"/>
                <a:gd name="T84" fmla="*/ 80 w 214"/>
                <a:gd name="T85" fmla="*/ 186 h 205"/>
                <a:gd name="T86" fmla="*/ 91 w 214"/>
                <a:gd name="T87" fmla="*/ 188 h 205"/>
                <a:gd name="T88" fmla="*/ 106 w 214"/>
                <a:gd name="T89" fmla="*/ 185 h 205"/>
                <a:gd name="T90" fmla="*/ 98 w 214"/>
                <a:gd name="T91" fmla="*/ 168 h 205"/>
                <a:gd name="T92" fmla="*/ 92 w 214"/>
                <a:gd name="T93" fmla="*/ 165 h 205"/>
                <a:gd name="T94" fmla="*/ 113 w 214"/>
                <a:gd name="T95" fmla="*/ 157 h 205"/>
                <a:gd name="T96" fmla="*/ 130 w 214"/>
                <a:gd name="T97" fmla="*/ 159 h 205"/>
                <a:gd name="T98" fmla="*/ 156 w 214"/>
                <a:gd name="T99" fmla="*/ 174 h 205"/>
                <a:gd name="T100" fmla="*/ 183 w 214"/>
                <a:gd name="T101" fmla="*/ 205 h 205"/>
                <a:gd name="T102" fmla="*/ 185 w 214"/>
                <a:gd name="T103" fmla="*/ 205 h 205"/>
                <a:gd name="T104" fmla="*/ 196 w 214"/>
                <a:gd name="T105" fmla="*/ 203 h 205"/>
                <a:gd name="T106" fmla="*/ 208 w 214"/>
                <a:gd name="T107" fmla="*/ 202 h 205"/>
                <a:gd name="T108" fmla="*/ 213 w 214"/>
                <a:gd name="T109" fmla="*/ 197 h 205"/>
                <a:gd name="T110" fmla="*/ 205 w 214"/>
                <a:gd name="T111" fmla="*/ 183 h 205"/>
                <a:gd name="T112" fmla="*/ 202 w 214"/>
                <a:gd name="T113" fmla="*/ 177 h 205"/>
                <a:gd name="T114" fmla="*/ 207 w 214"/>
                <a:gd name="T115" fmla="*/ 137 h 205"/>
                <a:gd name="T116" fmla="*/ 204 w 214"/>
                <a:gd name="T117" fmla="*/ 95 h 205"/>
                <a:gd name="T118" fmla="*/ 190 w 214"/>
                <a:gd name="T119" fmla="*/ 57 h 205"/>
                <a:gd name="T120" fmla="*/ 170 w 214"/>
                <a:gd name="T121" fmla="*/ 25 h 205"/>
                <a:gd name="T122" fmla="*/ 144 w 214"/>
                <a:gd name="T123" fmla="*/ 6 h 205"/>
                <a:gd name="T124" fmla="*/ 120 w 214"/>
                <a:gd name="T125" fmla="*/ 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4" h="205">
                  <a:moveTo>
                    <a:pt x="106" y="0"/>
                  </a:moveTo>
                  <a:lnTo>
                    <a:pt x="106" y="0"/>
                  </a:lnTo>
                  <a:lnTo>
                    <a:pt x="92" y="1"/>
                  </a:lnTo>
                  <a:lnTo>
                    <a:pt x="79" y="3"/>
                  </a:lnTo>
                  <a:lnTo>
                    <a:pt x="66" y="7"/>
                  </a:lnTo>
                  <a:lnTo>
                    <a:pt x="54" y="12"/>
                  </a:lnTo>
                  <a:lnTo>
                    <a:pt x="43" y="18"/>
                  </a:lnTo>
                  <a:lnTo>
                    <a:pt x="32" y="25"/>
                  </a:lnTo>
                  <a:lnTo>
                    <a:pt x="24" y="34"/>
                  </a:lnTo>
                  <a:lnTo>
                    <a:pt x="17" y="43"/>
                  </a:lnTo>
                  <a:lnTo>
                    <a:pt x="9" y="53"/>
                  </a:lnTo>
                  <a:lnTo>
                    <a:pt x="5" y="64"/>
                  </a:lnTo>
                  <a:lnTo>
                    <a:pt x="2" y="76"/>
                  </a:lnTo>
                  <a:lnTo>
                    <a:pt x="0" y="87"/>
                  </a:lnTo>
                  <a:lnTo>
                    <a:pt x="0" y="100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9" y="116"/>
                  </a:lnTo>
                  <a:lnTo>
                    <a:pt x="8" y="104"/>
                  </a:lnTo>
                  <a:lnTo>
                    <a:pt x="8" y="92"/>
                  </a:lnTo>
                  <a:lnTo>
                    <a:pt x="8" y="81"/>
                  </a:lnTo>
                  <a:lnTo>
                    <a:pt x="9" y="70"/>
                  </a:lnTo>
                  <a:lnTo>
                    <a:pt x="13" y="60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23" y="45"/>
                  </a:lnTo>
                  <a:lnTo>
                    <a:pt x="30" y="37"/>
                  </a:lnTo>
                  <a:lnTo>
                    <a:pt x="40" y="31"/>
                  </a:lnTo>
                  <a:lnTo>
                    <a:pt x="51" y="26"/>
                  </a:lnTo>
                  <a:lnTo>
                    <a:pt x="63" y="21"/>
                  </a:lnTo>
                  <a:lnTo>
                    <a:pt x="75" y="18"/>
                  </a:lnTo>
                  <a:lnTo>
                    <a:pt x="88" y="17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14" y="17"/>
                  </a:lnTo>
                  <a:lnTo>
                    <a:pt x="125" y="19"/>
                  </a:lnTo>
                  <a:lnTo>
                    <a:pt x="137" y="23"/>
                  </a:lnTo>
                  <a:lnTo>
                    <a:pt x="147" y="29"/>
                  </a:lnTo>
                  <a:lnTo>
                    <a:pt x="147" y="29"/>
                  </a:lnTo>
                  <a:lnTo>
                    <a:pt x="151" y="32"/>
                  </a:lnTo>
                  <a:lnTo>
                    <a:pt x="156" y="38"/>
                  </a:lnTo>
                  <a:lnTo>
                    <a:pt x="166" y="53"/>
                  </a:lnTo>
                  <a:lnTo>
                    <a:pt x="173" y="70"/>
                  </a:lnTo>
                  <a:lnTo>
                    <a:pt x="180" y="88"/>
                  </a:lnTo>
                  <a:lnTo>
                    <a:pt x="185" y="108"/>
                  </a:lnTo>
                  <a:lnTo>
                    <a:pt x="187" y="127"/>
                  </a:lnTo>
                  <a:lnTo>
                    <a:pt x="187" y="135"/>
                  </a:lnTo>
                  <a:lnTo>
                    <a:pt x="185" y="145"/>
                  </a:lnTo>
                  <a:lnTo>
                    <a:pt x="184" y="152"/>
                  </a:lnTo>
                  <a:lnTo>
                    <a:pt x="182" y="160"/>
                  </a:lnTo>
                  <a:lnTo>
                    <a:pt x="182" y="160"/>
                  </a:lnTo>
                  <a:lnTo>
                    <a:pt x="174" y="155"/>
                  </a:lnTo>
                  <a:lnTo>
                    <a:pt x="167" y="151"/>
                  </a:lnTo>
                  <a:lnTo>
                    <a:pt x="160" y="146"/>
                  </a:lnTo>
                  <a:lnTo>
                    <a:pt x="153" y="142"/>
                  </a:lnTo>
                  <a:lnTo>
                    <a:pt x="153" y="142"/>
                  </a:lnTo>
                  <a:lnTo>
                    <a:pt x="155" y="129"/>
                  </a:lnTo>
                  <a:lnTo>
                    <a:pt x="155" y="117"/>
                  </a:lnTo>
                  <a:lnTo>
                    <a:pt x="153" y="105"/>
                  </a:lnTo>
                  <a:lnTo>
                    <a:pt x="150" y="95"/>
                  </a:lnTo>
                  <a:lnTo>
                    <a:pt x="145" y="86"/>
                  </a:lnTo>
                  <a:lnTo>
                    <a:pt x="139" y="77"/>
                  </a:lnTo>
                  <a:lnTo>
                    <a:pt x="133" y="71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31" y="75"/>
                  </a:lnTo>
                  <a:lnTo>
                    <a:pt x="134" y="82"/>
                  </a:lnTo>
                  <a:lnTo>
                    <a:pt x="136" y="89"/>
                  </a:lnTo>
                  <a:lnTo>
                    <a:pt x="137" y="99"/>
                  </a:lnTo>
                  <a:lnTo>
                    <a:pt x="137" y="109"/>
                  </a:lnTo>
                  <a:lnTo>
                    <a:pt x="136" y="117"/>
                  </a:lnTo>
                  <a:lnTo>
                    <a:pt x="134" y="126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15" y="134"/>
                  </a:lnTo>
                  <a:lnTo>
                    <a:pt x="109" y="137"/>
                  </a:lnTo>
                  <a:lnTo>
                    <a:pt x="103" y="139"/>
                  </a:lnTo>
                  <a:lnTo>
                    <a:pt x="98" y="144"/>
                  </a:lnTo>
                  <a:lnTo>
                    <a:pt x="93" y="148"/>
                  </a:lnTo>
                  <a:lnTo>
                    <a:pt x="90" y="154"/>
                  </a:lnTo>
                  <a:lnTo>
                    <a:pt x="82" y="165"/>
                  </a:lnTo>
                  <a:lnTo>
                    <a:pt x="82" y="165"/>
                  </a:lnTo>
                  <a:lnTo>
                    <a:pt x="77" y="159"/>
                  </a:lnTo>
                  <a:lnTo>
                    <a:pt x="73" y="152"/>
                  </a:lnTo>
                  <a:lnTo>
                    <a:pt x="68" y="144"/>
                  </a:lnTo>
                  <a:lnTo>
                    <a:pt x="64" y="137"/>
                  </a:lnTo>
                  <a:lnTo>
                    <a:pt x="62" y="127"/>
                  </a:lnTo>
                  <a:lnTo>
                    <a:pt x="60" y="119"/>
                  </a:lnTo>
                  <a:lnTo>
                    <a:pt x="59" y="110"/>
                  </a:lnTo>
                  <a:lnTo>
                    <a:pt x="60" y="102"/>
                  </a:lnTo>
                  <a:lnTo>
                    <a:pt x="62" y="93"/>
                  </a:lnTo>
                  <a:lnTo>
                    <a:pt x="64" y="85"/>
                  </a:lnTo>
                  <a:lnTo>
                    <a:pt x="68" y="77"/>
                  </a:lnTo>
                  <a:lnTo>
                    <a:pt x="73" y="71"/>
                  </a:lnTo>
                  <a:lnTo>
                    <a:pt x="79" y="66"/>
                  </a:lnTo>
                  <a:lnTo>
                    <a:pt x="86" y="62"/>
                  </a:lnTo>
                  <a:lnTo>
                    <a:pt x="96" y="59"/>
                  </a:lnTo>
                  <a:lnTo>
                    <a:pt x="105" y="59"/>
                  </a:lnTo>
                  <a:lnTo>
                    <a:pt x="105" y="59"/>
                  </a:lnTo>
                  <a:lnTo>
                    <a:pt x="113" y="59"/>
                  </a:lnTo>
                  <a:lnTo>
                    <a:pt x="113" y="59"/>
                  </a:lnTo>
                  <a:lnTo>
                    <a:pt x="105" y="54"/>
                  </a:lnTo>
                  <a:lnTo>
                    <a:pt x="97" y="51"/>
                  </a:lnTo>
                  <a:lnTo>
                    <a:pt x="90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7" y="48"/>
                  </a:lnTo>
                  <a:lnTo>
                    <a:pt x="73" y="49"/>
                  </a:lnTo>
                  <a:lnTo>
                    <a:pt x="68" y="52"/>
                  </a:lnTo>
                  <a:lnTo>
                    <a:pt x="64" y="54"/>
                  </a:lnTo>
                  <a:lnTo>
                    <a:pt x="56" y="62"/>
                  </a:lnTo>
                  <a:lnTo>
                    <a:pt x="49" y="70"/>
                  </a:lnTo>
                  <a:lnTo>
                    <a:pt x="46" y="81"/>
                  </a:lnTo>
                  <a:lnTo>
                    <a:pt x="42" y="92"/>
                  </a:lnTo>
                  <a:lnTo>
                    <a:pt x="40" y="105"/>
                  </a:lnTo>
                  <a:lnTo>
                    <a:pt x="40" y="117"/>
                  </a:lnTo>
                  <a:lnTo>
                    <a:pt x="40" y="117"/>
                  </a:lnTo>
                  <a:lnTo>
                    <a:pt x="41" y="131"/>
                  </a:lnTo>
                  <a:lnTo>
                    <a:pt x="43" y="144"/>
                  </a:lnTo>
                  <a:lnTo>
                    <a:pt x="47" y="155"/>
                  </a:lnTo>
                  <a:lnTo>
                    <a:pt x="53" y="166"/>
                  </a:lnTo>
                  <a:lnTo>
                    <a:pt x="60" y="174"/>
                  </a:lnTo>
                  <a:lnTo>
                    <a:pt x="69" y="182"/>
                  </a:lnTo>
                  <a:lnTo>
                    <a:pt x="74" y="184"/>
                  </a:lnTo>
                  <a:lnTo>
                    <a:pt x="80" y="186"/>
                  </a:lnTo>
                  <a:lnTo>
                    <a:pt x="85" y="188"/>
                  </a:lnTo>
                  <a:lnTo>
                    <a:pt x="91" y="188"/>
                  </a:lnTo>
                  <a:lnTo>
                    <a:pt x="91" y="188"/>
                  </a:lnTo>
                  <a:lnTo>
                    <a:pt x="98" y="188"/>
                  </a:lnTo>
                  <a:lnTo>
                    <a:pt x="106" y="185"/>
                  </a:lnTo>
                  <a:lnTo>
                    <a:pt x="106" y="185"/>
                  </a:lnTo>
                  <a:lnTo>
                    <a:pt x="103" y="180"/>
                  </a:lnTo>
                  <a:lnTo>
                    <a:pt x="100" y="173"/>
                  </a:lnTo>
                  <a:lnTo>
                    <a:pt x="98" y="168"/>
                  </a:lnTo>
                  <a:lnTo>
                    <a:pt x="96" y="166"/>
                  </a:lnTo>
                  <a:lnTo>
                    <a:pt x="92" y="165"/>
                  </a:lnTo>
                  <a:lnTo>
                    <a:pt x="92" y="165"/>
                  </a:lnTo>
                  <a:lnTo>
                    <a:pt x="99" y="161"/>
                  </a:lnTo>
                  <a:lnTo>
                    <a:pt x="105" y="160"/>
                  </a:lnTo>
                  <a:lnTo>
                    <a:pt x="113" y="157"/>
                  </a:lnTo>
                  <a:lnTo>
                    <a:pt x="119" y="157"/>
                  </a:lnTo>
                  <a:lnTo>
                    <a:pt x="119" y="157"/>
                  </a:lnTo>
                  <a:lnTo>
                    <a:pt x="130" y="159"/>
                  </a:lnTo>
                  <a:lnTo>
                    <a:pt x="139" y="162"/>
                  </a:lnTo>
                  <a:lnTo>
                    <a:pt x="148" y="167"/>
                  </a:lnTo>
                  <a:lnTo>
                    <a:pt x="156" y="174"/>
                  </a:lnTo>
                  <a:lnTo>
                    <a:pt x="165" y="182"/>
                  </a:lnTo>
                  <a:lnTo>
                    <a:pt x="172" y="189"/>
                  </a:lnTo>
                  <a:lnTo>
                    <a:pt x="183" y="205"/>
                  </a:lnTo>
                  <a:lnTo>
                    <a:pt x="183" y="205"/>
                  </a:lnTo>
                  <a:lnTo>
                    <a:pt x="185" y="205"/>
                  </a:lnTo>
                  <a:lnTo>
                    <a:pt x="185" y="205"/>
                  </a:lnTo>
                  <a:lnTo>
                    <a:pt x="191" y="203"/>
                  </a:lnTo>
                  <a:lnTo>
                    <a:pt x="196" y="203"/>
                  </a:lnTo>
                  <a:lnTo>
                    <a:pt x="196" y="203"/>
                  </a:lnTo>
                  <a:lnTo>
                    <a:pt x="202" y="202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14" y="202"/>
                  </a:lnTo>
                  <a:lnTo>
                    <a:pt x="214" y="202"/>
                  </a:lnTo>
                  <a:lnTo>
                    <a:pt x="213" y="197"/>
                  </a:lnTo>
                  <a:lnTo>
                    <a:pt x="213" y="194"/>
                  </a:lnTo>
                  <a:lnTo>
                    <a:pt x="210" y="188"/>
                  </a:lnTo>
                  <a:lnTo>
                    <a:pt x="205" y="183"/>
                  </a:lnTo>
                  <a:lnTo>
                    <a:pt x="204" y="179"/>
                  </a:lnTo>
                  <a:lnTo>
                    <a:pt x="202" y="177"/>
                  </a:lnTo>
                  <a:lnTo>
                    <a:pt x="202" y="177"/>
                  </a:lnTo>
                  <a:lnTo>
                    <a:pt x="205" y="163"/>
                  </a:lnTo>
                  <a:lnTo>
                    <a:pt x="207" y="150"/>
                  </a:lnTo>
                  <a:lnTo>
                    <a:pt x="207" y="137"/>
                  </a:lnTo>
                  <a:lnTo>
                    <a:pt x="207" y="123"/>
                  </a:lnTo>
                  <a:lnTo>
                    <a:pt x="206" y="110"/>
                  </a:lnTo>
                  <a:lnTo>
                    <a:pt x="204" y="95"/>
                  </a:lnTo>
                  <a:lnTo>
                    <a:pt x="200" y="82"/>
                  </a:lnTo>
                  <a:lnTo>
                    <a:pt x="195" y="69"/>
                  </a:lnTo>
                  <a:lnTo>
                    <a:pt x="190" y="57"/>
                  </a:lnTo>
                  <a:lnTo>
                    <a:pt x="184" y="46"/>
                  </a:lnTo>
                  <a:lnTo>
                    <a:pt x="178" y="35"/>
                  </a:lnTo>
                  <a:lnTo>
                    <a:pt x="170" y="25"/>
                  </a:lnTo>
                  <a:lnTo>
                    <a:pt x="162" y="18"/>
                  </a:lnTo>
                  <a:lnTo>
                    <a:pt x="154" y="11"/>
                  </a:lnTo>
                  <a:lnTo>
                    <a:pt x="144" y="6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20" y="1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6" name="Freeform 236"/>
            <p:cNvSpPr>
              <a:spLocks/>
            </p:cNvSpPr>
            <p:nvPr/>
          </p:nvSpPr>
          <p:spPr bwMode="auto">
            <a:xfrm>
              <a:off x="1066801" y="4681538"/>
              <a:ext cx="169863" cy="161925"/>
            </a:xfrm>
            <a:custGeom>
              <a:avLst/>
              <a:gdLst>
                <a:gd name="T0" fmla="*/ 92 w 214"/>
                <a:gd name="T1" fmla="*/ 1 h 205"/>
                <a:gd name="T2" fmla="*/ 54 w 214"/>
                <a:gd name="T3" fmla="*/ 12 h 205"/>
                <a:gd name="T4" fmla="*/ 24 w 214"/>
                <a:gd name="T5" fmla="*/ 34 h 205"/>
                <a:gd name="T6" fmla="*/ 5 w 214"/>
                <a:gd name="T7" fmla="*/ 64 h 205"/>
                <a:gd name="T8" fmla="*/ 0 w 214"/>
                <a:gd name="T9" fmla="*/ 100 h 205"/>
                <a:gd name="T10" fmla="*/ 12 w 214"/>
                <a:gd name="T11" fmla="*/ 139 h 205"/>
                <a:gd name="T12" fmla="*/ 8 w 214"/>
                <a:gd name="T13" fmla="*/ 104 h 205"/>
                <a:gd name="T14" fmla="*/ 9 w 214"/>
                <a:gd name="T15" fmla="*/ 70 h 205"/>
                <a:gd name="T16" fmla="*/ 17 w 214"/>
                <a:gd name="T17" fmla="*/ 52 h 205"/>
                <a:gd name="T18" fmla="*/ 40 w 214"/>
                <a:gd name="T19" fmla="*/ 31 h 205"/>
                <a:gd name="T20" fmla="*/ 75 w 214"/>
                <a:gd name="T21" fmla="*/ 18 h 205"/>
                <a:gd name="T22" fmla="*/ 100 w 214"/>
                <a:gd name="T23" fmla="*/ 15 h 205"/>
                <a:gd name="T24" fmla="*/ 137 w 214"/>
                <a:gd name="T25" fmla="*/ 23 h 205"/>
                <a:gd name="T26" fmla="*/ 151 w 214"/>
                <a:gd name="T27" fmla="*/ 32 h 205"/>
                <a:gd name="T28" fmla="*/ 173 w 214"/>
                <a:gd name="T29" fmla="*/ 70 h 205"/>
                <a:gd name="T30" fmla="*/ 187 w 214"/>
                <a:gd name="T31" fmla="*/ 127 h 205"/>
                <a:gd name="T32" fmla="*/ 184 w 214"/>
                <a:gd name="T33" fmla="*/ 152 h 205"/>
                <a:gd name="T34" fmla="*/ 174 w 214"/>
                <a:gd name="T35" fmla="*/ 155 h 205"/>
                <a:gd name="T36" fmla="*/ 153 w 214"/>
                <a:gd name="T37" fmla="*/ 142 h 205"/>
                <a:gd name="T38" fmla="*/ 155 w 214"/>
                <a:gd name="T39" fmla="*/ 117 h 205"/>
                <a:gd name="T40" fmla="*/ 145 w 214"/>
                <a:gd name="T41" fmla="*/ 86 h 205"/>
                <a:gd name="T42" fmla="*/ 127 w 214"/>
                <a:gd name="T43" fmla="*/ 69 h 205"/>
                <a:gd name="T44" fmla="*/ 134 w 214"/>
                <a:gd name="T45" fmla="*/ 82 h 205"/>
                <a:gd name="T46" fmla="*/ 137 w 214"/>
                <a:gd name="T47" fmla="*/ 109 h 205"/>
                <a:gd name="T48" fmla="*/ 132 w 214"/>
                <a:gd name="T49" fmla="*/ 134 h 205"/>
                <a:gd name="T50" fmla="*/ 123 w 214"/>
                <a:gd name="T51" fmla="*/ 133 h 205"/>
                <a:gd name="T52" fmla="*/ 103 w 214"/>
                <a:gd name="T53" fmla="*/ 139 h 205"/>
                <a:gd name="T54" fmla="*/ 90 w 214"/>
                <a:gd name="T55" fmla="*/ 154 h 205"/>
                <a:gd name="T56" fmla="*/ 77 w 214"/>
                <a:gd name="T57" fmla="*/ 159 h 205"/>
                <a:gd name="T58" fmla="*/ 64 w 214"/>
                <a:gd name="T59" fmla="*/ 137 h 205"/>
                <a:gd name="T60" fmla="*/ 59 w 214"/>
                <a:gd name="T61" fmla="*/ 110 h 205"/>
                <a:gd name="T62" fmla="*/ 64 w 214"/>
                <a:gd name="T63" fmla="*/ 85 h 205"/>
                <a:gd name="T64" fmla="*/ 79 w 214"/>
                <a:gd name="T65" fmla="*/ 66 h 205"/>
                <a:gd name="T66" fmla="*/ 105 w 214"/>
                <a:gd name="T67" fmla="*/ 59 h 205"/>
                <a:gd name="T68" fmla="*/ 113 w 214"/>
                <a:gd name="T69" fmla="*/ 59 h 205"/>
                <a:gd name="T70" fmla="*/ 90 w 214"/>
                <a:gd name="T71" fmla="*/ 48 h 205"/>
                <a:gd name="T72" fmla="*/ 77 w 214"/>
                <a:gd name="T73" fmla="*/ 48 h 205"/>
                <a:gd name="T74" fmla="*/ 64 w 214"/>
                <a:gd name="T75" fmla="*/ 54 h 205"/>
                <a:gd name="T76" fmla="*/ 46 w 214"/>
                <a:gd name="T77" fmla="*/ 81 h 205"/>
                <a:gd name="T78" fmla="*/ 40 w 214"/>
                <a:gd name="T79" fmla="*/ 117 h 205"/>
                <a:gd name="T80" fmla="*/ 43 w 214"/>
                <a:gd name="T81" fmla="*/ 144 h 205"/>
                <a:gd name="T82" fmla="*/ 60 w 214"/>
                <a:gd name="T83" fmla="*/ 174 h 205"/>
                <a:gd name="T84" fmla="*/ 80 w 214"/>
                <a:gd name="T85" fmla="*/ 186 h 205"/>
                <a:gd name="T86" fmla="*/ 91 w 214"/>
                <a:gd name="T87" fmla="*/ 188 h 205"/>
                <a:gd name="T88" fmla="*/ 106 w 214"/>
                <a:gd name="T89" fmla="*/ 185 h 205"/>
                <a:gd name="T90" fmla="*/ 98 w 214"/>
                <a:gd name="T91" fmla="*/ 168 h 205"/>
                <a:gd name="T92" fmla="*/ 92 w 214"/>
                <a:gd name="T93" fmla="*/ 165 h 205"/>
                <a:gd name="T94" fmla="*/ 113 w 214"/>
                <a:gd name="T95" fmla="*/ 157 h 205"/>
                <a:gd name="T96" fmla="*/ 130 w 214"/>
                <a:gd name="T97" fmla="*/ 159 h 205"/>
                <a:gd name="T98" fmla="*/ 156 w 214"/>
                <a:gd name="T99" fmla="*/ 174 h 205"/>
                <a:gd name="T100" fmla="*/ 183 w 214"/>
                <a:gd name="T101" fmla="*/ 205 h 205"/>
                <a:gd name="T102" fmla="*/ 185 w 214"/>
                <a:gd name="T103" fmla="*/ 205 h 205"/>
                <a:gd name="T104" fmla="*/ 196 w 214"/>
                <a:gd name="T105" fmla="*/ 203 h 205"/>
                <a:gd name="T106" fmla="*/ 208 w 214"/>
                <a:gd name="T107" fmla="*/ 202 h 205"/>
                <a:gd name="T108" fmla="*/ 213 w 214"/>
                <a:gd name="T109" fmla="*/ 197 h 205"/>
                <a:gd name="T110" fmla="*/ 205 w 214"/>
                <a:gd name="T111" fmla="*/ 183 h 205"/>
                <a:gd name="T112" fmla="*/ 202 w 214"/>
                <a:gd name="T113" fmla="*/ 177 h 205"/>
                <a:gd name="T114" fmla="*/ 207 w 214"/>
                <a:gd name="T115" fmla="*/ 137 h 205"/>
                <a:gd name="T116" fmla="*/ 204 w 214"/>
                <a:gd name="T117" fmla="*/ 95 h 205"/>
                <a:gd name="T118" fmla="*/ 190 w 214"/>
                <a:gd name="T119" fmla="*/ 57 h 205"/>
                <a:gd name="T120" fmla="*/ 170 w 214"/>
                <a:gd name="T121" fmla="*/ 25 h 205"/>
                <a:gd name="T122" fmla="*/ 144 w 214"/>
                <a:gd name="T123" fmla="*/ 6 h 205"/>
                <a:gd name="T124" fmla="*/ 120 w 214"/>
                <a:gd name="T125" fmla="*/ 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4" h="205">
                  <a:moveTo>
                    <a:pt x="106" y="0"/>
                  </a:moveTo>
                  <a:lnTo>
                    <a:pt x="106" y="0"/>
                  </a:lnTo>
                  <a:lnTo>
                    <a:pt x="92" y="1"/>
                  </a:lnTo>
                  <a:lnTo>
                    <a:pt x="79" y="3"/>
                  </a:lnTo>
                  <a:lnTo>
                    <a:pt x="66" y="7"/>
                  </a:lnTo>
                  <a:lnTo>
                    <a:pt x="54" y="12"/>
                  </a:lnTo>
                  <a:lnTo>
                    <a:pt x="43" y="18"/>
                  </a:lnTo>
                  <a:lnTo>
                    <a:pt x="32" y="25"/>
                  </a:lnTo>
                  <a:lnTo>
                    <a:pt x="24" y="34"/>
                  </a:lnTo>
                  <a:lnTo>
                    <a:pt x="17" y="43"/>
                  </a:lnTo>
                  <a:lnTo>
                    <a:pt x="9" y="53"/>
                  </a:lnTo>
                  <a:lnTo>
                    <a:pt x="5" y="64"/>
                  </a:lnTo>
                  <a:lnTo>
                    <a:pt x="2" y="76"/>
                  </a:lnTo>
                  <a:lnTo>
                    <a:pt x="0" y="87"/>
                  </a:lnTo>
                  <a:lnTo>
                    <a:pt x="0" y="100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9" y="116"/>
                  </a:lnTo>
                  <a:lnTo>
                    <a:pt x="8" y="104"/>
                  </a:lnTo>
                  <a:lnTo>
                    <a:pt x="8" y="92"/>
                  </a:lnTo>
                  <a:lnTo>
                    <a:pt x="8" y="81"/>
                  </a:lnTo>
                  <a:lnTo>
                    <a:pt x="9" y="70"/>
                  </a:lnTo>
                  <a:lnTo>
                    <a:pt x="13" y="60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23" y="45"/>
                  </a:lnTo>
                  <a:lnTo>
                    <a:pt x="30" y="37"/>
                  </a:lnTo>
                  <a:lnTo>
                    <a:pt x="40" y="31"/>
                  </a:lnTo>
                  <a:lnTo>
                    <a:pt x="51" y="26"/>
                  </a:lnTo>
                  <a:lnTo>
                    <a:pt x="63" y="21"/>
                  </a:lnTo>
                  <a:lnTo>
                    <a:pt x="75" y="18"/>
                  </a:lnTo>
                  <a:lnTo>
                    <a:pt x="88" y="17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14" y="17"/>
                  </a:lnTo>
                  <a:lnTo>
                    <a:pt x="125" y="19"/>
                  </a:lnTo>
                  <a:lnTo>
                    <a:pt x="137" y="23"/>
                  </a:lnTo>
                  <a:lnTo>
                    <a:pt x="147" y="29"/>
                  </a:lnTo>
                  <a:lnTo>
                    <a:pt x="147" y="29"/>
                  </a:lnTo>
                  <a:lnTo>
                    <a:pt x="151" y="32"/>
                  </a:lnTo>
                  <a:lnTo>
                    <a:pt x="156" y="38"/>
                  </a:lnTo>
                  <a:lnTo>
                    <a:pt x="166" y="53"/>
                  </a:lnTo>
                  <a:lnTo>
                    <a:pt x="173" y="70"/>
                  </a:lnTo>
                  <a:lnTo>
                    <a:pt x="180" y="88"/>
                  </a:lnTo>
                  <a:lnTo>
                    <a:pt x="185" y="108"/>
                  </a:lnTo>
                  <a:lnTo>
                    <a:pt x="187" y="127"/>
                  </a:lnTo>
                  <a:lnTo>
                    <a:pt x="187" y="135"/>
                  </a:lnTo>
                  <a:lnTo>
                    <a:pt x="185" y="145"/>
                  </a:lnTo>
                  <a:lnTo>
                    <a:pt x="184" y="152"/>
                  </a:lnTo>
                  <a:lnTo>
                    <a:pt x="182" y="160"/>
                  </a:lnTo>
                  <a:lnTo>
                    <a:pt x="182" y="160"/>
                  </a:lnTo>
                  <a:lnTo>
                    <a:pt x="174" y="155"/>
                  </a:lnTo>
                  <a:lnTo>
                    <a:pt x="167" y="151"/>
                  </a:lnTo>
                  <a:lnTo>
                    <a:pt x="160" y="146"/>
                  </a:lnTo>
                  <a:lnTo>
                    <a:pt x="153" y="142"/>
                  </a:lnTo>
                  <a:lnTo>
                    <a:pt x="153" y="142"/>
                  </a:lnTo>
                  <a:lnTo>
                    <a:pt x="155" y="129"/>
                  </a:lnTo>
                  <a:lnTo>
                    <a:pt x="155" y="117"/>
                  </a:lnTo>
                  <a:lnTo>
                    <a:pt x="153" y="105"/>
                  </a:lnTo>
                  <a:lnTo>
                    <a:pt x="150" y="95"/>
                  </a:lnTo>
                  <a:lnTo>
                    <a:pt x="145" y="86"/>
                  </a:lnTo>
                  <a:lnTo>
                    <a:pt x="139" y="77"/>
                  </a:lnTo>
                  <a:lnTo>
                    <a:pt x="133" y="71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31" y="75"/>
                  </a:lnTo>
                  <a:lnTo>
                    <a:pt x="134" y="82"/>
                  </a:lnTo>
                  <a:lnTo>
                    <a:pt x="136" y="89"/>
                  </a:lnTo>
                  <a:lnTo>
                    <a:pt x="137" y="99"/>
                  </a:lnTo>
                  <a:lnTo>
                    <a:pt x="137" y="109"/>
                  </a:lnTo>
                  <a:lnTo>
                    <a:pt x="136" y="117"/>
                  </a:lnTo>
                  <a:lnTo>
                    <a:pt x="134" y="126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15" y="134"/>
                  </a:lnTo>
                  <a:lnTo>
                    <a:pt x="109" y="137"/>
                  </a:lnTo>
                  <a:lnTo>
                    <a:pt x="103" y="139"/>
                  </a:lnTo>
                  <a:lnTo>
                    <a:pt x="98" y="144"/>
                  </a:lnTo>
                  <a:lnTo>
                    <a:pt x="93" y="148"/>
                  </a:lnTo>
                  <a:lnTo>
                    <a:pt x="90" y="154"/>
                  </a:lnTo>
                  <a:lnTo>
                    <a:pt x="82" y="165"/>
                  </a:lnTo>
                  <a:lnTo>
                    <a:pt x="82" y="165"/>
                  </a:lnTo>
                  <a:lnTo>
                    <a:pt x="77" y="159"/>
                  </a:lnTo>
                  <a:lnTo>
                    <a:pt x="73" y="152"/>
                  </a:lnTo>
                  <a:lnTo>
                    <a:pt x="68" y="144"/>
                  </a:lnTo>
                  <a:lnTo>
                    <a:pt x="64" y="137"/>
                  </a:lnTo>
                  <a:lnTo>
                    <a:pt x="62" y="127"/>
                  </a:lnTo>
                  <a:lnTo>
                    <a:pt x="60" y="119"/>
                  </a:lnTo>
                  <a:lnTo>
                    <a:pt x="59" y="110"/>
                  </a:lnTo>
                  <a:lnTo>
                    <a:pt x="60" y="102"/>
                  </a:lnTo>
                  <a:lnTo>
                    <a:pt x="62" y="93"/>
                  </a:lnTo>
                  <a:lnTo>
                    <a:pt x="64" y="85"/>
                  </a:lnTo>
                  <a:lnTo>
                    <a:pt x="68" y="77"/>
                  </a:lnTo>
                  <a:lnTo>
                    <a:pt x="73" y="71"/>
                  </a:lnTo>
                  <a:lnTo>
                    <a:pt x="79" y="66"/>
                  </a:lnTo>
                  <a:lnTo>
                    <a:pt x="86" y="62"/>
                  </a:lnTo>
                  <a:lnTo>
                    <a:pt x="96" y="59"/>
                  </a:lnTo>
                  <a:lnTo>
                    <a:pt x="105" y="59"/>
                  </a:lnTo>
                  <a:lnTo>
                    <a:pt x="105" y="59"/>
                  </a:lnTo>
                  <a:lnTo>
                    <a:pt x="113" y="59"/>
                  </a:lnTo>
                  <a:lnTo>
                    <a:pt x="113" y="59"/>
                  </a:lnTo>
                  <a:lnTo>
                    <a:pt x="105" y="54"/>
                  </a:lnTo>
                  <a:lnTo>
                    <a:pt x="97" y="51"/>
                  </a:lnTo>
                  <a:lnTo>
                    <a:pt x="90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77" y="48"/>
                  </a:lnTo>
                  <a:lnTo>
                    <a:pt x="73" y="49"/>
                  </a:lnTo>
                  <a:lnTo>
                    <a:pt x="68" y="52"/>
                  </a:lnTo>
                  <a:lnTo>
                    <a:pt x="64" y="54"/>
                  </a:lnTo>
                  <a:lnTo>
                    <a:pt x="56" y="62"/>
                  </a:lnTo>
                  <a:lnTo>
                    <a:pt x="49" y="70"/>
                  </a:lnTo>
                  <a:lnTo>
                    <a:pt x="46" y="81"/>
                  </a:lnTo>
                  <a:lnTo>
                    <a:pt x="42" y="92"/>
                  </a:lnTo>
                  <a:lnTo>
                    <a:pt x="40" y="105"/>
                  </a:lnTo>
                  <a:lnTo>
                    <a:pt x="40" y="117"/>
                  </a:lnTo>
                  <a:lnTo>
                    <a:pt x="40" y="117"/>
                  </a:lnTo>
                  <a:lnTo>
                    <a:pt x="41" y="131"/>
                  </a:lnTo>
                  <a:lnTo>
                    <a:pt x="43" y="144"/>
                  </a:lnTo>
                  <a:lnTo>
                    <a:pt x="47" y="155"/>
                  </a:lnTo>
                  <a:lnTo>
                    <a:pt x="53" y="166"/>
                  </a:lnTo>
                  <a:lnTo>
                    <a:pt x="60" y="174"/>
                  </a:lnTo>
                  <a:lnTo>
                    <a:pt x="69" y="182"/>
                  </a:lnTo>
                  <a:lnTo>
                    <a:pt x="74" y="184"/>
                  </a:lnTo>
                  <a:lnTo>
                    <a:pt x="80" y="186"/>
                  </a:lnTo>
                  <a:lnTo>
                    <a:pt x="85" y="188"/>
                  </a:lnTo>
                  <a:lnTo>
                    <a:pt x="91" y="188"/>
                  </a:lnTo>
                  <a:lnTo>
                    <a:pt x="91" y="188"/>
                  </a:lnTo>
                  <a:lnTo>
                    <a:pt x="98" y="188"/>
                  </a:lnTo>
                  <a:lnTo>
                    <a:pt x="106" y="185"/>
                  </a:lnTo>
                  <a:lnTo>
                    <a:pt x="106" y="185"/>
                  </a:lnTo>
                  <a:lnTo>
                    <a:pt x="103" y="180"/>
                  </a:lnTo>
                  <a:lnTo>
                    <a:pt x="100" y="173"/>
                  </a:lnTo>
                  <a:lnTo>
                    <a:pt x="98" y="168"/>
                  </a:lnTo>
                  <a:lnTo>
                    <a:pt x="96" y="166"/>
                  </a:lnTo>
                  <a:lnTo>
                    <a:pt x="92" y="165"/>
                  </a:lnTo>
                  <a:lnTo>
                    <a:pt x="92" y="165"/>
                  </a:lnTo>
                  <a:lnTo>
                    <a:pt x="99" y="161"/>
                  </a:lnTo>
                  <a:lnTo>
                    <a:pt x="105" y="160"/>
                  </a:lnTo>
                  <a:lnTo>
                    <a:pt x="113" y="157"/>
                  </a:lnTo>
                  <a:lnTo>
                    <a:pt x="119" y="157"/>
                  </a:lnTo>
                  <a:lnTo>
                    <a:pt x="119" y="157"/>
                  </a:lnTo>
                  <a:lnTo>
                    <a:pt x="130" y="159"/>
                  </a:lnTo>
                  <a:lnTo>
                    <a:pt x="139" y="162"/>
                  </a:lnTo>
                  <a:lnTo>
                    <a:pt x="148" y="167"/>
                  </a:lnTo>
                  <a:lnTo>
                    <a:pt x="156" y="174"/>
                  </a:lnTo>
                  <a:lnTo>
                    <a:pt x="165" y="182"/>
                  </a:lnTo>
                  <a:lnTo>
                    <a:pt x="172" y="189"/>
                  </a:lnTo>
                  <a:lnTo>
                    <a:pt x="183" y="205"/>
                  </a:lnTo>
                  <a:lnTo>
                    <a:pt x="183" y="205"/>
                  </a:lnTo>
                  <a:lnTo>
                    <a:pt x="185" y="205"/>
                  </a:lnTo>
                  <a:lnTo>
                    <a:pt x="185" y="205"/>
                  </a:lnTo>
                  <a:lnTo>
                    <a:pt x="191" y="203"/>
                  </a:lnTo>
                  <a:lnTo>
                    <a:pt x="196" y="203"/>
                  </a:lnTo>
                  <a:lnTo>
                    <a:pt x="196" y="203"/>
                  </a:lnTo>
                  <a:lnTo>
                    <a:pt x="202" y="202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14" y="202"/>
                  </a:lnTo>
                  <a:lnTo>
                    <a:pt x="214" y="202"/>
                  </a:lnTo>
                  <a:lnTo>
                    <a:pt x="213" y="197"/>
                  </a:lnTo>
                  <a:lnTo>
                    <a:pt x="213" y="194"/>
                  </a:lnTo>
                  <a:lnTo>
                    <a:pt x="210" y="188"/>
                  </a:lnTo>
                  <a:lnTo>
                    <a:pt x="205" y="183"/>
                  </a:lnTo>
                  <a:lnTo>
                    <a:pt x="204" y="179"/>
                  </a:lnTo>
                  <a:lnTo>
                    <a:pt x="202" y="177"/>
                  </a:lnTo>
                  <a:lnTo>
                    <a:pt x="202" y="177"/>
                  </a:lnTo>
                  <a:lnTo>
                    <a:pt x="205" y="163"/>
                  </a:lnTo>
                  <a:lnTo>
                    <a:pt x="207" y="150"/>
                  </a:lnTo>
                  <a:lnTo>
                    <a:pt x="207" y="137"/>
                  </a:lnTo>
                  <a:lnTo>
                    <a:pt x="207" y="123"/>
                  </a:lnTo>
                  <a:lnTo>
                    <a:pt x="206" y="110"/>
                  </a:lnTo>
                  <a:lnTo>
                    <a:pt x="204" y="95"/>
                  </a:lnTo>
                  <a:lnTo>
                    <a:pt x="200" y="82"/>
                  </a:lnTo>
                  <a:lnTo>
                    <a:pt x="195" y="69"/>
                  </a:lnTo>
                  <a:lnTo>
                    <a:pt x="190" y="57"/>
                  </a:lnTo>
                  <a:lnTo>
                    <a:pt x="184" y="46"/>
                  </a:lnTo>
                  <a:lnTo>
                    <a:pt x="178" y="35"/>
                  </a:lnTo>
                  <a:lnTo>
                    <a:pt x="170" y="25"/>
                  </a:lnTo>
                  <a:lnTo>
                    <a:pt x="162" y="18"/>
                  </a:lnTo>
                  <a:lnTo>
                    <a:pt x="154" y="11"/>
                  </a:lnTo>
                  <a:lnTo>
                    <a:pt x="144" y="6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20" y="1"/>
                  </a:lnTo>
                  <a:lnTo>
                    <a:pt x="106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7" name="Freeform 237"/>
            <p:cNvSpPr>
              <a:spLocks/>
            </p:cNvSpPr>
            <p:nvPr/>
          </p:nvSpPr>
          <p:spPr bwMode="auto">
            <a:xfrm>
              <a:off x="1093788" y="4824413"/>
              <a:ext cx="109538" cy="155575"/>
            </a:xfrm>
            <a:custGeom>
              <a:avLst/>
              <a:gdLst>
                <a:gd name="T0" fmla="*/ 83 w 138"/>
                <a:gd name="T1" fmla="*/ 0 h 196"/>
                <a:gd name="T2" fmla="*/ 79 w 138"/>
                <a:gd name="T3" fmla="*/ 0 h 196"/>
                <a:gd name="T4" fmla="*/ 77 w 138"/>
                <a:gd name="T5" fmla="*/ 8 h 196"/>
                <a:gd name="T6" fmla="*/ 80 w 138"/>
                <a:gd name="T7" fmla="*/ 12 h 196"/>
                <a:gd name="T8" fmla="*/ 85 w 138"/>
                <a:gd name="T9" fmla="*/ 22 h 196"/>
                <a:gd name="T10" fmla="*/ 83 w 138"/>
                <a:gd name="T11" fmla="*/ 27 h 196"/>
                <a:gd name="T12" fmla="*/ 72 w 138"/>
                <a:gd name="T13" fmla="*/ 36 h 196"/>
                <a:gd name="T14" fmla="*/ 58 w 138"/>
                <a:gd name="T15" fmla="*/ 38 h 196"/>
                <a:gd name="T16" fmla="*/ 49 w 138"/>
                <a:gd name="T17" fmla="*/ 38 h 196"/>
                <a:gd name="T18" fmla="*/ 32 w 138"/>
                <a:gd name="T19" fmla="*/ 33 h 196"/>
                <a:gd name="T20" fmla="*/ 17 w 138"/>
                <a:gd name="T21" fmla="*/ 25 h 196"/>
                <a:gd name="T22" fmla="*/ 3 w 138"/>
                <a:gd name="T23" fmla="*/ 15 h 196"/>
                <a:gd name="T24" fmla="*/ 0 w 138"/>
                <a:gd name="T25" fmla="*/ 10 h 196"/>
                <a:gd name="T26" fmla="*/ 13 w 138"/>
                <a:gd name="T27" fmla="*/ 33 h 196"/>
                <a:gd name="T28" fmla="*/ 35 w 138"/>
                <a:gd name="T29" fmla="*/ 48 h 196"/>
                <a:gd name="T30" fmla="*/ 36 w 138"/>
                <a:gd name="T31" fmla="*/ 73 h 196"/>
                <a:gd name="T32" fmla="*/ 45 w 138"/>
                <a:gd name="T33" fmla="*/ 118 h 196"/>
                <a:gd name="T34" fmla="*/ 62 w 138"/>
                <a:gd name="T35" fmla="*/ 156 h 196"/>
                <a:gd name="T36" fmla="*/ 87 w 138"/>
                <a:gd name="T37" fmla="*/ 185 h 196"/>
                <a:gd name="T38" fmla="*/ 103 w 138"/>
                <a:gd name="T39" fmla="*/ 196 h 196"/>
                <a:gd name="T40" fmla="*/ 75 w 138"/>
                <a:gd name="T41" fmla="*/ 146 h 196"/>
                <a:gd name="T42" fmla="*/ 59 w 138"/>
                <a:gd name="T43" fmla="*/ 111 h 196"/>
                <a:gd name="T44" fmla="*/ 52 w 138"/>
                <a:gd name="T45" fmla="*/ 82 h 196"/>
                <a:gd name="T46" fmla="*/ 51 w 138"/>
                <a:gd name="T47" fmla="*/ 60 h 196"/>
                <a:gd name="T48" fmla="*/ 51 w 138"/>
                <a:gd name="T49" fmla="*/ 48 h 196"/>
                <a:gd name="T50" fmla="*/ 60 w 138"/>
                <a:gd name="T51" fmla="*/ 50 h 196"/>
                <a:gd name="T52" fmla="*/ 68 w 138"/>
                <a:gd name="T53" fmla="*/ 51 h 196"/>
                <a:gd name="T54" fmla="*/ 70 w 138"/>
                <a:gd name="T55" fmla="*/ 53 h 196"/>
                <a:gd name="T56" fmla="*/ 72 w 138"/>
                <a:gd name="T57" fmla="*/ 90 h 196"/>
                <a:gd name="T58" fmla="*/ 82 w 138"/>
                <a:gd name="T59" fmla="*/ 119 h 196"/>
                <a:gd name="T60" fmla="*/ 98 w 138"/>
                <a:gd name="T61" fmla="*/ 145 h 196"/>
                <a:gd name="T62" fmla="*/ 114 w 138"/>
                <a:gd name="T63" fmla="*/ 168 h 196"/>
                <a:gd name="T64" fmla="*/ 127 w 138"/>
                <a:gd name="T65" fmla="*/ 159 h 196"/>
                <a:gd name="T66" fmla="*/ 138 w 138"/>
                <a:gd name="T67" fmla="*/ 148 h 196"/>
                <a:gd name="T68" fmla="*/ 128 w 138"/>
                <a:gd name="T69" fmla="*/ 140 h 196"/>
                <a:gd name="T70" fmla="*/ 110 w 138"/>
                <a:gd name="T71" fmla="*/ 119 h 196"/>
                <a:gd name="T72" fmla="*/ 98 w 138"/>
                <a:gd name="T73" fmla="*/ 94 h 196"/>
                <a:gd name="T74" fmla="*/ 91 w 138"/>
                <a:gd name="T75" fmla="*/ 62 h 196"/>
                <a:gd name="T76" fmla="*/ 91 w 138"/>
                <a:gd name="T77" fmla="*/ 43 h 196"/>
                <a:gd name="T78" fmla="*/ 94 w 138"/>
                <a:gd name="T79" fmla="*/ 44 h 196"/>
                <a:gd name="T80" fmla="*/ 100 w 138"/>
                <a:gd name="T81" fmla="*/ 42 h 196"/>
                <a:gd name="T82" fmla="*/ 103 w 138"/>
                <a:gd name="T83" fmla="*/ 40 h 196"/>
                <a:gd name="T84" fmla="*/ 106 w 138"/>
                <a:gd name="T85" fmla="*/ 40 h 196"/>
                <a:gd name="T86" fmla="*/ 110 w 138"/>
                <a:gd name="T87" fmla="*/ 40 h 196"/>
                <a:gd name="T88" fmla="*/ 120 w 138"/>
                <a:gd name="T89" fmla="*/ 53 h 196"/>
                <a:gd name="T90" fmla="*/ 128 w 138"/>
                <a:gd name="T91" fmla="*/ 61 h 196"/>
                <a:gd name="T92" fmla="*/ 131 w 138"/>
                <a:gd name="T93" fmla="*/ 61 h 196"/>
                <a:gd name="T94" fmla="*/ 133 w 138"/>
                <a:gd name="T95" fmla="*/ 60 h 196"/>
                <a:gd name="T96" fmla="*/ 126 w 138"/>
                <a:gd name="T97" fmla="*/ 40 h 196"/>
                <a:gd name="T98" fmla="*/ 116 w 138"/>
                <a:gd name="T99" fmla="*/ 21 h 196"/>
                <a:gd name="T100" fmla="*/ 103 w 138"/>
                <a:gd name="T101" fmla="*/ 6 h 196"/>
                <a:gd name="T102" fmla="*/ 89 w 138"/>
                <a:gd name="T103" fmla="*/ 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8" h="196">
                  <a:moveTo>
                    <a:pt x="83" y="0"/>
                  </a:moveTo>
                  <a:lnTo>
                    <a:pt x="83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7" y="5"/>
                  </a:lnTo>
                  <a:lnTo>
                    <a:pt x="77" y="8"/>
                  </a:lnTo>
                  <a:lnTo>
                    <a:pt x="79" y="10"/>
                  </a:lnTo>
                  <a:lnTo>
                    <a:pt x="80" y="12"/>
                  </a:lnTo>
                  <a:lnTo>
                    <a:pt x="83" y="19"/>
                  </a:lnTo>
                  <a:lnTo>
                    <a:pt x="85" y="22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79" y="32"/>
                  </a:lnTo>
                  <a:lnTo>
                    <a:pt x="72" y="36"/>
                  </a:lnTo>
                  <a:lnTo>
                    <a:pt x="65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49" y="38"/>
                  </a:lnTo>
                  <a:lnTo>
                    <a:pt x="41" y="36"/>
                  </a:lnTo>
                  <a:lnTo>
                    <a:pt x="32" y="33"/>
                  </a:lnTo>
                  <a:lnTo>
                    <a:pt x="24" y="28"/>
                  </a:lnTo>
                  <a:lnTo>
                    <a:pt x="17" y="25"/>
                  </a:lnTo>
                  <a:lnTo>
                    <a:pt x="9" y="20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22"/>
                  </a:lnTo>
                  <a:lnTo>
                    <a:pt x="13" y="33"/>
                  </a:lnTo>
                  <a:lnTo>
                    <a:pt x="23" y="42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6" y="73"/>
                  </a:lnTo>
                  <a:lnTo>
                    <a:pt x="40" y="97"/>
                  </a:lnTo>
                  <a:lnTo>
                    <a:pt x="45" y="118"/>
                  </a:lnTo>
                  <a:lnTo>
                    <a:pt x="52" y="137"/>
                  </a:lnTo>
                  <a:lnTo>
                    <a:pt x="62" y="156"/>
                  </a:lnTo>
                  <a:lnTo>
                    <a:pt x="74" y="171"/>
                  </a:lnTo>
                  <a:lnTo>
                    <a:pt x="87" y="185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85" y="163"/>
                  </a:lnTo>
                  <a:lnTo>
                    <a:pt x="75" y="146"/>
                  </a:lnTo>
                  <a:lnTo>
                    <a:pt x="66" y="129"/>
                  </a:lnTo>
                  <a:lnTo>
                    <a:pt x="59" y="111"/>
                  </a:lnTo>
                  <a:lnTo>
                    <a:pt x="53" y="91"/>
                  </a:lnTo>
                  <a:lnTo>
                    <a:pt x="52" y="82"/>
                  </a:lnTo>
                  <a:lnTo>
                    <a:pt x="51" y="71"/>
                  </a:lnTo>
                  <a:lnTo>
                    <a:pt x="51" y="60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6" y="49"/>
                  </a:lnTo>
                  <a:lnTo>
                    <a:pt x="60" y="50"/>
                  </a:lnTo>
                  <a:lnTo>
                    <a:pt x="66" y="50"/>
                  </a:lnTo>
                  <a:lnTo>
                    <a:pt x="68" y="51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0" y="73"/>
                  </a:lnTo>
                  <a:lnTo>
                    <a:pt x="72" y="90"/>
                  </a:lnTo>
                  <a:lnTo>
                    <a:pt x="76" y="106"/>
                  </a:lnTo>
                  <a:lnTo>
                    <a:pt x="82" y="119"/>
                  </a:lnTo>
                  <a:lnTo>
                    <a:pt x="89" y="133"/>
                  </a:lnTo>
                  <a:lnTo>
                    <a:pt x="98" y="145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21" y="164"/>
                  </a:lnTo>
                  <a:lnTo>
                    <a:pt x="127" y="159"/>
                  </a:lnTo>
                  <a:lnTo>
                    <a:pt x="133" y="154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28" y="140"/>
                  </a:lnTo>
                  <a:lnTo>
                    <a:pt x="119" y="130"/>
                  </a:lnTo>
                  <a:lnTo>
                    <a:pt x="110" y="119"/>
                  </a:lnTo>
                  <a:lnTo>
                    <a:pt x="103" y="107"/>
                  </a:lnTo>
                  <a:lnTo>
                    <a:pt x="98" y="94"/>
                  </a:lnTo>
                  <a:lnTo>
                    <a:pt x="93" y="79"/>
                  </a:lnTo>
                  <a:lnTo>
                    <a:pt x="91" y="62"/>
                  </a:lnTo>
                  <a:lnTo>
                    <a:pt x="91" y="43"/>
                  </a:lnTo>
                  <a:lnTo>
                    <a:pt x="91" y="43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8" y="43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103" y="40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15" y="46"/>
                  </a:lnTo>
                  <a:lnTo>
                    <a:pt x="120" y="53"/>
                  </a:lnTo>
                  <a:lnTo>
                    <a:pt x="126" y="59"/>
                  </a:lnTo>
                  <a:lnTo>
                    <a:pt x="128" y="61"/>
                  </a:lnTo>
                  <a:lnTo>
                    <a:pt x="131" y="61"/>
                  </a:lnTo>
                  <a:lnTo>
                    <a:pt x="131" y="61"/>
                  </a:lnTo>
                  <a:lnTo>
                    <a:pt x="132" y="61"/>
                  </a:lnTo>
                  <a:lnTo>
                    <a:pt x="133" y="60"/>
                  </a:lnTo>
                  <a:lnTo>
                    <a:pt x="133" y="60"/>
                  </a:lnTo>
                  <a:lnTo>
                    <a:pt x="126" y="40"/>
                  </a:lnTo>
                  <a:lnTo>
                    <a:pt x="121" y="31"/>
                  </a:lnTo>
                  <a:lnTo>
                    <a:pt x="116" y="21"/>
                  </a:lnTo>
                  <a:lnTo>
                    <a:pt x="109" y="12"/>
                  </a:lnTo>
                  <a:lnTo>
                    <a:pt x="103" y="6"/>
                  </a:lnTo>
                  <a:lnTo>
                    <a:pt x="94" y="2"/>
                  </a:lnTo>
                  <a:lnTo>
                    <a:pt x="89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8" name="Freeform 238"/>
            <p:cNvSpPr>
              <a:spLocks/>
            </p:cNvSpPr>
            <p:nvPr/>
          </p:nvSpPr>
          <p:spPr bwMode="auto">
            <a:xfrm>
              <a:off x="1093788" y="4824413"/>
              <a:ext cx="109538" cy="155575"/>
            </a:xfrm>
            <a:custGeom>
              <a:avLst/>
              <a:gdLst>
                <a:gd name="T0" fmla="*/ 83 w 138"/>
                <a:gd name="T1" fmla="*/ 0 h 196"/>
                <a:gd name="T2" fmla="*/ 79 w 138"/>
                <a:gd name="T3" fmla="*/ 0 h 196"/>
                <a:gd name="T4" fmla="*/ 77 w 138"/>
                <a:gd name="T5" fmla="*/ 8 h 196"/>
                <a:gd name="T6" fmla="*/ 80 w 138"/>
                <a:gd name="T7" fmla="*/ 12 h 196"/>
                <a:gd name="T8" fmla="*/ 85 w 138"/>
                <a:gd name="T9" fmla="*/ 22 h 196"/>
                <a:gd name="T10" fmla="*/ 83 w 138"/>
                <a:gd name="T11" fmla="*/ 27 h 196"/>
                <a:gd name="T12" fmla="*/ 72 w 138"/>
                <a:gd name="T13" fmla="*/ 36 h 196"/>
                <a:gd name="T14" fmla="*/ 58 w 138"/>
                <a:gd name="T15" fmla="*/ 38 h 196"/>
                <a:gd name="T16" fmla="*/ 49 w 138"/>
                <a:gd name="T17" fmla="*/ 38 h 196"/>
                <a:gd name="T18" fmla="*/ 32 w 138"/>
                <a:gd name="T19" fmla="*/ 33 h 196"/>
                <a:gd name="T20" fmla="*/ 17 w 138"/>
                <a:gd name="T21" fmla="*/ 25 h 196"/>
                <a:gd name="T22" fmla="*/ 3 w 138"/>
                <a:gd name="T23" fmla="*/ 15 h 196"/>
                <a:gd name="T24" fmla="*/ 0 w 138"/>
                <a:gd name="T25" fmla="*/ 10 h 196"/>
                <a:gd name="T26" fmla="*/ 13 w 138"/>
                <a:gd name="T27" fmla="*/ 33 h 196"/>
                <a:gd name="T28" fmla="*/ 35 w 138"/>
                <a:gd name="T29" fmla="*/ 48 h 196"/>
                <a:gd name="T30" fmla="*/ 36 w 138"/>
                <a:gd name="T31" fmla="*/ 73 h 196"/>
                <a:gd name="T32" fmla="*/ 45 w 138"/>
                <a:gd name="T33" fmla="*/ 118 h 196"/>
                <a:gd name="T34" fmla="*/ 62 w 138"/>
                <a:gd name="T35" fmla="*/ 156 h 196"/>
                <a:gd name="T36" fmla="*/ 87 w 138"/>
                <a:gd name="T37" fmla="*/ 185 h 196"/>
                <a:gd name="T38" fmla="*/ 103 w 138"/>
                <a:gd name="T39" fmla="*/ 196 h 196"/>
                <a:gd name="T40" fmla="*/ 75 w 138"/>
                <a:gd name="T41" fmla="*/ 146 h 196"/>
                <a:gd name="T42" fmla="*/ 59 w 138"/>
                <a:gd name="T43" fmla="*/ 111 h 196"/>
                <a:gd name="T44" fmla="*/ 52 w 138"/>
                <a:gd name="T45" fmla="*/ 82 h 196"/>
                <a:gd name="T46" fmla="*/ 51 w 138"/>
                <a:gd name="T47" fmla="*/ 60 h 196"/>
                <a:gd name="T48" fmla="*/ 51 w 138"/>
                <a:gd name="T49" fmla="*/ 48 h 196"/>
                <a:gd name="T50" fmla="*/ 60 w 138"/>
                <a:gd name="T51" fmla="*/ 50 h 196"/>
                <a:gd name="T52" fmla="*/ 68 w 138"/>
                <a:gd name="T53" fmla="*/ 51 h 196"/>
                <a:gd name="T54" fmla="*/ 70 w 138"/>
                <a:gd name="T55" fmla="*/ 53 h 196"/>
                <a:gd name="T56" fmla="*/ 72 w 138"/>
                <a:gd name="T57" fmla="*/ 90 h 196"/>
                <a:gd name="T58" fmla="*/ 82 w 138"/>
                <a:gd name="T59" fmla="*/ 119 h 196"/>
                <a:gd name="T60" fmla="*/ 98 w 138"/>
                <a:gd name="T61" fmla="*/ 145 h 196"/>
                <a:gd name="T62" fmla="*/ 114 w 138"/>
                <a:gd name="T63" fmla="*/ 168 h 196"/>
                <a:gd name="T64" fmla="*/ 127 w 138"/>
                <a:gd name="T65" fmla="*/ 159 h 196"/>
                <a:gd name="T66" fmla="*/ 138 w 138"/>
                <a:gd name="T67" fmla="*/ 148 h 196"/>
                <a:gd name="T68" fmla="*/ 128 w 138"/>
                <a:gd name="T69" fmla="*/ 140 h 196"/>
                <a:gd name="T70" fmla="*/ 110 w 138"/>
                <a:gd name="T71" fmla="*/ 119 h 196"/>
                <a:gd name="T72" fmla="*/ 98 w 138"/>
                <a:gd name="T73" fmla="*/ 94 h 196"/>
                <a:gd name="T74" fmla="*/ 91 w 138"/>
                <a:gd name="T75" fmla="*/ 62 h 196"/>
                <a:gd name="T76" fmla="*/ 91 w 138"/>
                <a:gd name="T77" fmla="*/ 43 h 196"/>
                <a:gd name="T78" fmla="*/ 94 w 138"/>
                <a:gd name="T79" fmla="*/ 44 h 196"/>
                <a:gd name="T80" fmla="*/ 100 w 138"/>
                <a:gd name="T81" fmla="*/ 42 h 196"/>
                <a:gd name="T82" fmla="*/ 103 w 138"/>
                <a:gd name="T83" fmla="*/ 40 h 196"/>
                <a:gd name="T84" fmla="*/ 106 w 138"/>
                <a:gd name="T85" fmla="*/ 40 h 196"/>
                <a:gd name="T86" fmla="*/ 110 w 138"/>
                <a:gd name="T87" fmla="*/ 40 h 196"/>
                <a:gd name="T88" fmla="*/ 120 w 138"/>
                <a:gd name="T89" fmla="*/ 53 h 196"/>
                <a:gd name="T90" fmla="*/ 128 w 138"/>
                <a:gd name="T91" fmla="*/ 61 h 196"/>
                <a:gd name="T92" fmla="*/ 131 w 138"/>
                <a:gd name="T93" fmla="*/ 61 h 196"/>
                <a:gd name="T94" fmla="*/ 133 w 138"/>
                <a:gd name="T95" fmla="*/ 60 h 196"/>
                <a:gd name="T96" fmla="*/ 126 w 138"/>
                <a:gd name="T97" fmla="*/ 40 h 196"/>
                <a:gd name="T98" fmla="*/ 116 w 138"/>
                <a:gd name="T99" fmla="*/ 21 h 196"/>
                <a:gd name="T100" fmla="*/ 103 w 138"/>
                <a:gd name="T101" fmla="*/ 6 h 196"/>
                <a:gd name="T102" fmla="*/ 89 w 138"/>
                <a:gd name="T103" fmla="*/ 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8" h="196">
                  <a:moveTo>
                    <a:pt x="83" y="0"/>
                  </a:moveTo>
                  <a:lnTo>
                    <a:pt x="83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7" y="5"/>
                  </a:lnTo>
                  <a:lnTo>
                    <a:pt x="77" y="8"/>
                  </a:lnTo>
                  <a:lnTo>
                    <a:pt x="79" y="10"/>
                  </a:lnTo>
                  <a:lnTo>
                    <a:pt x="80" y="12"/>
                  </a:lnTo>
                  <a:lnTo>
                    <a:pt x="83" y="19"/>
                  </a:lnTo>
                  <a:lnTo>
                    <a:pt x="85" y="22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79" y="32"/>
                  </a:lnTo>
                  <a:lnTo>
                    <a:pt x="72" y="36"/>
                  </a:lnTo>
                  <a:lnTo>
                    <a:pt x="65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49" y="38"/>
                  </a:lnTo>
                  <a:lnTo>
                    <a:pt x="41" y="36"/>
                  </a:lnTo>
                  <a:lnTo>
                    <a:pt x="32" y="33"/>
                  </a:lnTo>
                  <a:lnTo>
                    <a:pt x="24" y="28"/>
                  </a:lnTo>
                  <a:lnTo>
                    <a:pt x="17" y="25"/>
                  </a:lnTo>
                  <a:lnTo>
                    <a:pt x="9" y="20"/>
                  </a:lnTo>
                  <a:lnTo>
                    <a:pt x="3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22"/>
                  </a:lnTo>
                  <a:lnTo>
                    <a:pt x="13" y="33"/>
                  </a:lnTo>
                  <a:lnTo>
                    <a:pt x="23" y="42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6" y="73"/>
                  </a:lnTo>
                  <a:lnTo>
                    <a:pt x="40" y="97"/>
                  </a:lnTo>
                  <a:lnTo>
                    <a:pt x="45" y="118"/>
                  </a:lnTo>
                  <a:lnTo>
                    <a:pt x="52" y="137"/>
                  </a:lnTo>
                  <a:lnTo>
                    <a:pt x="62" y="156"/>
                  </a:lnTo>
                  <a:lnTo>
                    <a:pt x="74" y="171"/>
                  </a:lnTo>
                  <a:lnTo>
                    <a:pt x="87" y="185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85" y="163"/>
                  </a:lnTo>
                  <a:lnTo>
                    <a:pt x="75" y="146"/>
                  </a:lnTo>
                  <a:lnTo>
                    <a:pt x="66" y="129"/>
                  </a:lnTo>
                  <a:lnTo>
                    <a:pt x="59" y="111"/>
                  </a:lnTo>
                  <a:lnTo>
                    <a:pt x="53" y="91"/>
                  </a:lnTo>
                  <a:lnTo>
                    <a:pt x="52" y="82"/>
                  </a:lnTo>
                  <a:lnTo>
                    <a:pt x="51" y="71"/>
                  </a:lnTo>
                  <a:lnTo>
                    <a:pt x="51" y="60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6" y="49"/>
                  </a:lnTo>
                  <a:lnTo>
                    <a:pt x="60" y="50"/>
                  </a:lnTo>
                  <a:lnTo>
                    <a:pt x="66" y="50"/>
                  </a:lnTo>
                  <a:lnTo>
                    <a:pt x="68" y="51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0" y="73"/>
                  </a:lnTo>
                  <a:lnTo>
                    <a:pt x="72" y="90"/>
                  </a:lnTo>
                  <a:lnTo>
                    <a:pt x="76" y="106"/>
                  </a:lnTo>
                  <a:lnTo>
                    <a:pt x="82" y="119"/>
                  </a:lnTo>
                  <a:lnTo>
                    <a:pt x="89" y="133"/>
                  </a:lnTo>
                  <a:lnTo>
                    <a:pt x="98" y="145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21" y="164"/>
                  </a:lnTo>
                  <a:lnTo>
                    <a:pt x="127" y="159"/>
                  </a:lnTo>
                  <a:lnTo>
                    <a:pt x="133" y="154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28" y="140"/>
                  </a:lnTo>
                  <a:lnTo>
                    <a:pt x="119" y="130"/>
                  </a:lnTo>
                  <a:lnTo>
                    <a:pt x="110" y="119"/>
                  </a:lnTo>
                  <a:lnTo>
                    <a:pt x="103" y="107"/>
                  </a:lnTo>
                  <a:lnTo>
                    <a:pt x="98" y="94"/>
                  </a:lnTo>
                  <a:lnTo>
                    <a:pt x="93" y="79"/>
                  </a:lnTo>
                  <a:lnTo>
                    <a:pt x="91" y="62"/>
                  </a:lnTo>
                  <a:lnTo>
                    <a:pt x="91" y="43"/>
                  </a:lnTo>
                  <a:lnTo>
                    <a:pt x="91" y="43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98" y="43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103" y="40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15" y="46"/>
                  </a:lnTo>
                  <a:lnTo>
                    <a:pt x="120" y="53"/>
                  </a:lnTo>
                  <a:lnTo>
                    <a:pt x="126" y="59"/>
                  </a:lnTo>
                  <a:lnTo>
                    <a:pt x="128" y="61"/>
                  </a:lnTo>
                  <a:lnTo>
                    <a:pt x="131" y="61"/>
                  </a:lnTo>
                  <a:lnTo>
                    <a:pt x="131" y="61"/>
                  </a:lnTo>
                  <a:lnTo>
                    <a:pt x="132" y="61"/>
                  </a:lnTo>
                  <a:lnTo>
                    <a:pt x="133" y="60"/>
                  </a:lnTo>
                  <a:lnTo>
                    <a:pt x="133" y="60"/>
                  </a:lnTo>
                  <a:lnTo>
                    <a:pt x="126" y="40"/>
                  </a:lnTo>
                  <a:lnTo>
                    <a:pt x="121" y="31"/>
                  </a:lnTo>
                  <a:lnTo>
                    <a:pt x="116" y="21"/>
                  </a:lnTo>
                  <a:lnTo>
                    <a:pt x="109" y="12"/>
                  </a:lnTo>
                  <a:lnTo>
                    <a:pt x="103" y="6"/>
                  </a:lnTo>
                  <a:lnTo>
                    <a:pt x="94" y="2"/>
                  </a:lnTo>
                  <a:lnTo>
                    <a:pt x="89" y="2"/>
                  </a:lnTo>
                  <a:lnTo>
                    <a:pt x="83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49" name="Freeform 239"/>
            <p:cNvSpPr>
              <a:spLocks/>
            </p:cNvSpPr>
            <p:nvPr/>
          </p:nvSpPr>
          <p:spPr bwMode="auto">
            <a:xfrm>
              <a:off x="1065213" y="4919663"/>
              <a:ext cx="44450" cy="11113"/>
            </a:xfrm>
            <a:custGeom>
              <a:avLst/>
              <a:gdLst>
                <a:gd name="T0" fmla="*/ 20 w 55"/>
                <a:gd name="T1" fmla="*/ 0 h 15"/>
                <a:gd name="T2" fmla="*/ 20 w 55"/>
                <a:gd name="T3" fmla="*/ 0 h 15"/>
                <a:gd name="T4" fmla="*/ 12 w 55"/>
                <a:gd name="T5" fmla="*/ 2 h 15"/>
                <a:gd name="T6" fmla="*/ 4 w 55"/>
                <a:gd name="T7" fmla="*/ 3 h 15"/>
                <a:gd name="T8" fmla="*/ 2 w 55"/>
                <a:gd name="T9" fmla="*/ 5 h 15"/>
                <a:gd name="T10" fmla="*/ 0 w 55"/>
                <a:gd name="T11" fmla="*/ 8 h 15"/>
                <a:gd name="T12" fmla="*/ 0 w 55"/>
                <a:gd name="T13" fmla="*/ 11 h 15"/>
                <a:gd name="T14" fmla="*/ 0 w 55"/>
                <a:gd name="T15" fmla="*/ 15 h 15"/>
                <a:gd name="T16" fmla="*/ 0 w 55"/>
                <a:gd name="T17" fmla="*/ 15 h 15"/>
                <a:gd name="T18" fmla="*/ 6 w 55"/>
                <a:gd name="T19" fmla="*/ 13 h 15"/>
                <a:gd name="T20" fmla="*/ 13 w 55"/>
                <a:gd name="T21" fmla="*/ 11 h 15"/>
                <a:gd name="T22" fmla="*/ 27 w 55"/>
                <a:gd name="T23" fmla="*/ 9 h 15"/>
                <a:gd name="T24" fmla="*/ 42 w 55"/>
                <a:gd name="T25" fmla="*/ 6 h 15"/>
                <a:gd name="T26" fmla="*/ 49 w 55"/>
                <a:gd name="T27" fmla="*/ 5 h 15"/>
                <a:gd name="T28" fmla="*/ 55 w 55"/>
                <a:gd name="T29" fmla="*/ 3 h 15"/>
                <a:gd name="T30" fmla="*/ 55 w 55"/>
                <a:gd name="T31" fmla="*/ 3 h 15"/>
                <a:gd name="T32" fmla="*/ 54 w 55"/>
                <a:gd name="T33" fmla="*/ 3 h 15"/>
                <a:gd name="T34" fmla="*/ 54 w 55"/>
                <a:gd name="T35" fmla="*/ 3 h 15"/>
                <a:gd name="T36" fmla="*/ 38 w 55"/>
                <a:gd name="T37" fmla="*/ 2 h 15"/>
                <a:gd name="T38" fmla="*/ 38 w 55"/>
                <a:gd name="T39" fmla="*/ 2 h 15"/>
                <a:gd name="T40" fmla="*/ 20 w 55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" h="15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6" y="13"/>
                  </a:lnTo>
                  <a:lnTo>
                    <a:pt x="13" y="11"/>
                  </a:lnTo>
                  <a:lnTo>
                    <a:pt x="27" y="9"/>
                  </a:lnTo>
                  <a:lnTo>
                    <a:pt x="42" y="6"/>
                  </a:lnTo>
                  <a:lnTo>
                    <a:pt x="49" y="5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0" name="Freeform 240"/>
            <p:cNvSpPr>
              <a:spLocks/>
            </p:cNvSpPr>
            <p:nvPr/>
          </p:nvSpPr>
          <p:spPr bwMode="auto">
            <a:xfrm>
              <a:off x="1065213" y="4919663"/>
              <a:ext cx="44450" cy="11113"/>
            </a:xfrm>
            <a:custGeom>
              <a:avLst/>
              <a:gdLst>
                <a:gd name="T0" fmla="*/ 20 w 55"/>
                <a:gd name="T1" fmla="*/ 0 h 15"/>
                <a:gd name="T2" fmla="*/ 20 w 55"/>
                <a:gd name="T3" fmla="*/ 0 h 15"/>
                <a:gd name="T4" fmla="*/ 12 w 55"/>
                <a:gd name="T5" fmla="*/ 2 h 15"/>
                <a:gd name="T6" fmla="*/ 4 w 55"/>
                <a:gd name="T7" fmla="*/ 3 h 15"/>
                <a:gd name="T8" fmla="*/ 2 w 55"/>
                <a:gd name="T9" fmla="*/ 5 h 15"/>
                <a:gd name="T10" fmla="*/ 0 w 55"/>
                <a:gd name="T11" fmla="*/ 8 h 15"/>
                <a:gd name="T12" fmla="*/ 0 w 55"/>
                <a:gd name="T13" fmla="*/ 11 h 15"/>
                <a:gd name="T14" fmla="*/ 0 w 55"/>
                <a:gd name="T15" fmla="*/ 15 h 15"/>
                <a:gd name="T16" fmla="*/ 0 w 55"/>
                <a:gd name="T17" fmla="*/ 15 h 15"/>
                <a:gd name="T18" fmla="*/ 6 w 55"/>
                <a:gd name="T19" fmla="*/ 13 h 15"/>
                <a:gd name="T20" fmla="*/ 13 w 55"/>
                <a:gd name="T21" fmla="*/ 11 h 15"/>
                <a:gd name="T22" fmla="*/ 27 w 55"/>
                <a:gd name="T23" fmla="*/ 9 h 15"/>
                <a:gd name="T24" fmla="*/ 42 w 55"/>
                <a:gd name="T25" fmla="*/ 6 h 15"/>
                <a:gd name="T26" fmla="*/ 49 w 55"/>
                <a:gd name="T27" fmla="*/ 5 h 15"/>
                <a:gd name="T28" fmla="*/ 55 w 55"/>
                <a:gd name="T29" fmla="*/ 3 h 15"/>
                <a:gd name="T30" fmla="*/ 55 w 55"/>
                <a:gd name="T31" fmla="*/ 3 h 15"/>
                <a:gd name="T32" fmla="*/ 54 w 55"/>
                <a:gd name="T33" fmla="*/ 3 h 15"/>
                <a:gd name="T34" fmla="*/ 54 w 55"/>
                <a:gd name="T35" fmla="*/ 3 h 15"/>
                <a:gd name="T36" fmla="*/ 38 w 55"/>
                <a:gd name="T37" fmla="*/ 2 h 15"/>
                <a:gd name="T38" fmla="*/ 38 w 55"/>
                <a:gd name="T39" fmla="*/ 2 h 15"/>
                <a:gd name="T40" fmla="*/ 20 w 55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" h="15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6" y="13"/>
                  </a:lnTo>
                  <a:lnTo>
                    <a:pt x="13" y="11"/>
                  </a:lnTo>
                  <a:lnTo>
                    <a:pt x="27" y="9"/>
                  </a:lnTo>
                  <a:lnTo>
                    <a:pt x="42" y="6"/>
                  </a:lnTo>
                  <a:lnTo>
                    <a:pt x="49" y="5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20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1" name="Freeform 241"/>
            <p:cNvSpPr>
              <a:spLocks/>
            </p:cNvSpPr>
            <p:nvPr/>
          </p:nvSpPr>
          <p:spPr bwMode="auto">
            <a:xfrm>
              <a:off x="1092201" y="4953001"/>
              <a:ext cx="38100" cy="34925"/>
            </a:xfrm>
            <a:custGeom>
              <a:avLst/>
              <a:gdLst>
                <a:gd name="T0" fmla="*/ 49 w 49"/>
                <a:gd name="T1" fmla="*/ 0 h 42"/>
                <a:gd name="T2" fmla="*/ 49 w 49"/>
                <a:gd name="T3" fmla="*/ 0 h 42"/>
                <a:gd name="T4" fmla="*/ 38 w 49"/>
                <a:gd name="T5" fmla="*/ 8 h 42"/>
                <a:gd name="T6" fmla="*/ 26 w 49"/>
                <a:gd name="T7" fmla="*/ 17 h 42"/>
                <a:gd name="T8" fmla="*/ 14 w 49"/>
                <a:gd name="T9" fmla="*/ 25 h 42"/>
                <a:gd name="T10" fmla="*/ 0 w 49"/>
                <a:gd name="T11" fmla="*/ 33 h 42"/>
                <a:gd name="T12" fmla="*/ 0 w 49"/>
                <a:gd name="T13" fmla="*/ 33 h 42"/>
                <a:gd name="T14" fmla="*/ 3 w 49"/>
                <a:gd name="T15" fmla="*/ 37 h 42"/>
                <a:gd name="T16" fmla="*/ 5 w 49"/>
                <a:gd name="T17" fmla="*/ 41 h 42"/>
                <a:gd name="T18" fmla="*/ 9 w 49"/>
                <a:gd name="T19" fmla="*/ 42 h 42"/>
                <a:gd name="T20" fmla="*/ 11 w 49"/>
                <a:gd name="T21" fmla="*/ 42 h 42"/>
                <a:gd name="T22" fmla="*/ 11 w 49"/>
                <a:gd name="T23" fmla="*/ 42 h 42"/>
                <a:gd name="T24" fmla="*/ 17 w 49"/>
                <a:gd name="T25" fmla="*/ 41 h 42"/>
                <a:gd name="T26" fmla="*/ 23 w 49"/>
                <a:gd name="T27" fmla="*/ 37 h 42"/>
                <a:gd name="T28" fmla="*/ 28 w 49"/>
                <a:gd name="T29" fmla="*/ 31 h 42"/>
                <a:gd name="T30" fmla="*/ 34 w 49"/>
                <a:gd name="T31" fmla="*/ 24 h 42"/>
                <a:gd name="T32" fmla="*/ 43 w 49"/>
                <a:gd name="T33" fmla="*/ 10 h 42"/>
                <a:gd name="T34" fmla="*/ 49 w 49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42">
                  <a:moveTo>
                    <a:pt x="49" y="0"/>
                  </a:moveTo>
                  <a:lnTo>
                    <a:pt x="49" y="0"/>
                  </a:lnTo>
                  <a:lnTo>
                    <a:pt x="38" y="8"/>
                  </a:lnTo>
                  <a:lnTo>
                    <a:pt x="26" y="17"/>
                  </a:lnTo>
                  <a:lnTo>
                    <a:pt x="14" y="2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37"/>
                  </a:lnTo>
                  <a:lnTo>
                    <a:pt x="5" y="41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7" y="41"/>
                  </a:lnTo>
                  <a:lnTo>
                    <a:pt x="23" y="37"/>
                  </a:lnTo>
                  <a:lnTo>
                    <a:pt x="28" y="31"/>
                  </a:lnTo>
                  <a:lnTo>
                    <a:pt x="34" y="24"/>
                  </a:lnTo>
                  <a:lnTo>
                    <a:pt x="43" y="1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2" name="Freeform 242"/>
            <p:cNvSpPr>
              <a:spLocks/>
            </p:cNvSpPr>
            <p:nvPr/>
          </p:nvSpPr>
          <p:spPr bwMode="auto">
            <a:xfrm>
              <a:off x="1092201" y="4953001"/>
              <a:ext cx="38100" cy="34925"/>
            </a:xfrm>
            <a:custGeom>
              <a:avLst/>
              <a:gdLst>
                <a:gd name="T0" fmla="*/ 49 w 49"/>
                <a:gd name="T1" fmla="*/ 0 h 42"/>
                <a:gd name="T2" fmla="*/ 49 w 49"/>
                <a:gd name="T3" fmla="*/ 0 h 42"/>
                <a:gd name="T4" fmla="*/ 38 w 49"/>
                <a:gd name="T5" fmla="*/ 8 h 42"/>
                <a:gd name="T6" fmla="*/ 26 w 49"/>
                <a:gd name="T7" fmla="*/ 17 h 42"/>
                <a:gd name="T8" fmla="*/ 14 w 49"/>
                <a:gd name="T9" fmla="*/ 25 h 42"/>
                <a:gd name="T10" fmla="*/ 0 w 49"/>
                <a:gd name="T11" fmla="*/ 33 h 42"/>
                <a:gd name="T12" fmla="*/ 0 w 49"/>
                <a:gd name="T13" fmla="*/ 33 h 42"/>
                <a:gd name="T14" fmla="*/ 3 w 49"/>
                <a:gd name="T15" fmla="*/ 37 h 42"/>
                <a:gd name="T16" fmla="*/ 5 w 49"/>
                <a:gd name="T17" fmla="*/ 41 h 42"/>
                <a:gd name="T18" fmla="*/ 9 w 49"/>
                <a:gd name="T19" fmla="*/ 42 h 42"/>
                <a:gd name="T20" fmla="*/ 11 w 49"/>
                <a:gd name="T21" fmla="*/ 42 h 42"/>
                <a:gd name="T22" fmla="*/ 11 w 49"/>
                <a:gd name="T23" fmla="*/ 42 h 42"/>
                <a:gd name="T24" fmla="*/ 17 w 49"/>
                <a:gd name="T25" fmla="*/ 41 h 42"/>
                <a:gd name="T26" fmla="*/ 23 w 49"/>
                <a:gd name="T27" fmla="*/ 37 h 42"/>
                <a:gd name="T28" fmla="*/ 28 w 49"/>
                <a:gd name="T29" fmla="*/ 31 h 42"/>
                <a:gd name="T30" fmla="*/ 34 w 49"/>
                <a:gd name="T31" fmla="*/ 24 h 42"/>
                <a:gd name="T32" fmla="*/ 43 w 49"/>
                <a:gd name="T33" fmla="*/ 10 h 42"/>
                <a:gd name="T34" fmla="*/ 49 w 49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42">
                  <a:moveTo>
                    <a:pt x="49" y="0"/>
                  </a:moveTo>
                  <a:lnTo>
                    <a:pt x="49" y="0"/>
                  </a:lnTo>
                  <a:lnTo>
                    <a:pt x="38" y="8"/>
                  </a:lnTo>
                  <a:lnTo>
                    <a:pt x="26" y="17"/>
                  </a:lnTo>
                  <a:lnTo>
                    <a:pt x="14" y="2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37"/>
                  </a:lnTo>
                  <a:lnTo>
                    <a:pt x="5" y="41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7" y="41"/>
                  </a:lnTo>
                  <a:lnTo>
                    <a:pt x="23" y="37"/>
                  </a:lnTo>
                  <a:lnTo>
                    <a:pt x="28" y="31"/>
                  </a:lnTo>
                  <a:lnTo>
                    <a:pt x="34" y="24"/>
                  </a:lnTo>
                  <a:lnTo>
                    <a:pt x="43" y="10"/>
                  </a:lnTo>
                  <a:lnTo>
                    <a:pt x="49" y="0"/>
                  </a:lnTo>
                </a:path>
              </a:pathLst>
            </a:custGeom>
            <a:grpFill/>
            <a:ln>
              <a:solidFill>
                <a:srgbClr val="C3D69B">
                  <a:alpha val="50196"/>
                </a:srgb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4008438" y="1412875"/>
            <a:ext cx="5975350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200" dirty="0">
                <a:latin typeface="+mn-lt"/>
                <a:cs typeface="+mn-cs"/>
              </a:rPr>
              <a:t>Some of the examples of organizational weaknesses are as follows:</a:t>
            </a:r>
          </a:p>
          <a:p>
            <a:pPr>
              <a:defRPr/>
            </a:pPr>
            <a:endParaRPr lang="en-IN" sz="2200" dirty="0">
              <a:latin typeface="+mn-lt"/>
              <a:cs typeface="+mn-cs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Limited financial resources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Low R &amp; D Budget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Narrow product line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Weak supply chain distribution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Higher production costs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Obsolete or Out-of-date products/technology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Poor market image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Poor marketing skills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Weak management skills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Under-trained employees</a:t>
            </a:r>
          </a:p>
        </p:txBody>
      </p:sp>
    </p:spTree>
    <p:extLst>
      <p:ext uri="{BB962C8B-B14F-4D97-AF65-F5344CB8AC3E}">
        <p14:creationId xmlns:p14="http://schemas.microsoft.com/office/powerpoint/2010/main" val="37061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6762" y="-171450"/>
            <a:ext cx="6872288" cy="5568950"/>
            <a:chOff x="6321322" y="-953166"/>
            <a:chExt cx="3309653" cy="3198557"/>
          </a:xfrm>
        </p:grpSpPr>
        <p:sp>
          <p:nvSpPr>
            <p:cNvPr id="158" name="Oval 157"/>
            <p:cNvSpPr/>
            <p:nvPr/>
          </p:nvSpPr>
          <p:spPr>
            <a:xfrm>
              <a:off x="6321322" y="-953166"/>
              <a:ext cx="3309653" cy="3198557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58000"/>
                  </a:srgbClr>
                </a:gs>
                <a:gs pos="29000">
                  <a:srgbClr val="E6FF00">
                    <a:alpha val="34000"/>
                  </a:srgbClr>
                </a:gs>
                <a:gs pos="69000">
                  <a:srgbClr val="E6FF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nb-NO" sz="1800">
                <a:solidFill>
                  <a:srgbClr val="FFFFFF"/>
                </a:solidFill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7143250" y="246565"/>
              <a:ext cx="1492351" cy="15937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8000"/>
                  </a:schemeClr>
                </a:gs>
                <a:gs pos="43000">
                  <a:srgbClr val="E6FF00">
                    <a:alpha val="34000"/>
                  </a:srgbClr>
                </a:gs>
                <a:gs pos="51000">
                  <a:srgbClr val="E6FF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nb-NO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2291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12343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12345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Opportunities</a:t>
              </a:r>
            </a:p>
          </p:txBody>
        </p:sp>
      </p:grpSp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12340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2293" name="Group 13"/>
          <p:cNvGrpSpPr>
            <a:grpSpLocks/>
          </p:cNvGrpSpPr>
          <p:nvPr/>
        </p:nvGrpSpPr>
        <p:grpSpPr bwMode="auto">
          <a:xfrm>
            <a:off x="3378200" y="908051"/>
            <a:ext cx="1638300" cy="1114425"/>
            <a:chOff x="1556920" y="1052736"/>
            <a:chExt cx="1358896" cy="1183262"/>
          </a:xfrm>
        </p:grpSpPr>
        <p:grpSp>
          <p:nvGrpSpPr>
            <p:cNvPr id="12336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35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7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9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0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1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2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3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4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5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6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7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9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0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1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3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4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1631951" y="2081214"/>
            <a:ext cx="1687513" cy="1112837"/>
            <a:chOff x="107504" y="2298275"/>
            <a:chExt cx="1400229" cy="1183262"/>
          </a:xfrm>
        </p:grpSpPr>
        <p:grpSp>
          <p:nvGrpSpPr>
            <p:cNvPr id="12332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189"/>
                <a:ext cx="1151820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2295" name="Group 46"/>
          <p:cNvGrpSpPr>
            <a:grpSpLocks/>
          </p:cNvGrpSpPr>
          <p:nvPr/>
        </p:nvGrpSpPr>
        <p:grpSpPr bwMode="auto">
          <a:xfrm>
            <a:off x="3328988" y="2081214"/>
            <a:ext cx="1687512" cy="1112837"/>
            <a:chOff x="1515587" y="2298275"/>
            <a:chExt cx="1400229" cy="1183262"/>
          </a:xfrm>
        </p:grpSpPr>
        <p:grpSp>
          <p:nvGrpSpPr>
            <p:cNvPr id="12328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189"/>
                <a:ext cx="1151821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37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8" name="Group 93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95" name="Ellipse 66"/>
            <p:cNvSpPr/>
            <p:nvPr/>
          </p:nvSpPr>
          <p:spPr>
            <a:xfrm>
              <a:off x="3065459" y="1412776"/>
              <a:ext cx="2082605" cy="1740393"/>
            </a:xfrm>
            <a:prstGeom prst="roundRect">
              <a:avLst>
                <a:gd name="adj" fmla="val 730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96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9" name="Group 97"/>
          <p:cNvGrpSpPr>
            <a:grpSpLocks/>
          </p:cNvGrpSpPr>
          <p:nvPr/>
        </p:nvGrpSpPr>
        <p:grpSpPr bwMode="auto">
          <a:xfrm>
            <a:off x="3359150" y="908051"/>
            <a:ext cx="1638300" cy="1114425"/>
            <a:chOff x="1556920" y="1052736"/>
            <a:chExt cx="1358896" cy="1183262"/>
          </a:xfrm>
        </p:grpSpPr>
        <p:grpSp>
          <p:nvGrpSpPr>
            <p:cNvPr id="12321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119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48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01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2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3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4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5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6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7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8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09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0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1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2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3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4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5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6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7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18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49" name="Group 120"/>
          <p:cNvGrpSpPr>
            <a:grpSpLocks/>
          </p:cNvGrpSpPr>
          <p:nvPr/>
        </p:nvGrpSpPr>
        <p:grpSpPr bwMode="auto">
          <a:xfrm>
            <a:off x="3328988" y="2060576"/>
            <a:ext cx="1687512" cy="1114425"/>
            <a:chOff x="1515587" y="2298275"/>
            <a:chExt cx="1400229" cy="1183262"/>
          </a:xfrm>
        </p:grpSpPr>
        <p:grpSp>
          <p:nvGrpSpPr>
            <p:cNvPr id="12317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126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992456" y="1425173"/>
                <a:ext cx="1151821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5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24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25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56" name="Group 35"/>
          <p:cNvGrpSpPr>
            <a:grpSpLocks/>
          </p:cNvGrpSpPr>
          <p:nvPr/>
        </p:nvGrpSpPr>
        <p:grpSpPr bwMode="auto">
          <a:xfrm>
            <a:off x="2171700" y="3373438"/>
            <a:ext cx="2749550" cy="3484562"/>
            <a:chOff x="5602819" y="727075"/>
            <a:chExt cx="3238507" cy="5313363"/>
          </a:xfrm>
        </p:grpSpPr>
        <p:cxnSp>
          <p:nvCxnSpPr>
            <p:cNvPr id="146" name="Straight Connector 145"/>
            <p:cNvCxnSpPr/>
            <p:nvPr/>
          </p:nvCxnSpPr>
          <p:spPr bwMode="auto">
            <a:xfrm rot="5400000" flipH="1" flipV="1">
              <a:off x="7090912" y="4138411"/>
              <a:ext cx="1127498" cy="2373330"/>
            </a:xfrm>
            <a:prstGeom prst="line">
              <a:avLst/>
            </a:prstGeom>
            <a:ln w="47625" cap="flat" cmpd="sng" algn="ctr"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66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 bwMode="auto">
            <a:xfrm rot="5400000" flipH="1" flipV="1">
              <a:off x="6225735" y="4138411"/>
              <a:ext cx="1127498" cy="2373330"/>
            </a:xfrm>
            <a:prstGeom prst="line">
              <a:avLst/>
            </a:prstGeom>
            <a:ln w="47625" cap="flat" cmpd="sng" algn="ctr"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66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08" name="Group 61"/>
            <p:cNvGrpSpPr>
              <a:grpSpLocks/>
            </p:cNvGrpSpPr>
            <p:nvPr/>
          </p:nvGrpSpPr>
          <p:grpSpPr bwMode="auto">
            <a:xfrm>
              <a:off x="5819775" y="727075"/>
              <a:ext cx="2155825" cy="5313363"/>
              <a:chOff x="998321" y="1264888"/>
              <a:chExt cx="1669338" cy="4114801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998276" y="4723570"/>
                <a:ext cx="657330" cy="1875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195186" y="4191177"/>
                <a:ext cx="657330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396439" y="3656909"/>
                <a:ext cx="655882" cy="1874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604932" y="3092647"/>
                <a:ext cx="657330" cy="1875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784467" y="2573376"/>
                <a:ext cx="657330" cy="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965449" y="1967872"/>
                <a:ext cx="702214" cy="1875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Can 154"/>
              <p:cNvSpPr>
                <a:spLocks noChangeArrowheads="1"/>
              </p:cNvSpPr>
              <p:nvPr/>
            </p:nvSpPr>
            <p:spPr bwMode="auto">
              <a:xfrm rot="1166653">
                <a:off x="2153672" y="1264888"/>
                <a:ext cx="63706" cy="4114801"/>
              </a:xfrm>
              <a:prstGeom prst="can">
                <a:avLst>
                  <a:gd name="adj" fmla="val 24917"/>
                </a:avLst>
              </a:prstGeom>
              <a:gradFill rotWithShape="1">
                <a:gsLst>
                  <a:gs pos="0">
                    <a:schemeClr val="tx1"/>
                  </a:gs>
                  <a:gs pos="45000">
                    <a:srgbClr val="595959"/>
                  </a:gs>
                  <a:gs pos="100000">
                    <a:schemeClr val="tx1"/>
                  </a:gs>
                </a:gsLst>
                <a:lin ang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6" name="Can 155"/>
              <p:cNvSpPr>
                <a:spLocks noChangeArrowheads="1"/>
              </p:cNvSpPr>
              <p:nvPr/>
            </p:nvSpPr>
            <p:spPr bwMode="auto">
              <a:xfrm rot="1166653">
                <a:off x="1463041" y="1264888"/>
                <a:ext cx="63706" cy="4114801"/>
              </a:xfrm>
              <a:prstGeom prst="can">
                <a:avLst>
                  <a:gd name="adj" fmla="val 25034"/>
                </a:avLst>
              </a:prstGeom>
              <a:gradFill rotWithShape="1">
                <a:gsLst>
                  <a:gs pos="0">
                    <a:schemeClr val="tx1"/>
                  </a:gs>
                  <a:gs pos="45000">
                    <a:srgbClr val="595959"/>
                  </a:gs>
                  <a:gs pos="100000">
                    <a:schemeClr val="tx1"/>
                  </a:gs>
                </a:gsLst>
                <a:lin ang="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nb-NO">
                  <a:solidFill>
                    <a:srgbClr val="FFFFFF"/>
                  </a:solidFill>
                  <a:latin typeface="Calibri" charset="0"/>
                  <a:ea typeface="ＭＳ Ｐゴシック" charset="-128"/>
                  <a:cs typeface="+mn-cs"/>
                </a:endParaRPr>
              </a:p>
            </p:txBody>
          </p:sp>
        </p:grpSp>
      </p:grpSp>
      <p:grpSp>
        <p:nvGrpSpPr>
          <p:cNvPr id="58" name="Group 60"/>
          <p:cNvGrpSpPr>
            <a:grpSpLocks/>
          </p:cNvGrpSpPr>
          <p:nvPr/>
        </p:nvGrpSpPr>
        <p:grpSpPr bwMode="auto">
          <a:xfrm>
            <a:off x="2116139" y="4594226"/>
            <a:ext cx="1743075" cy="2206625"/>
            <a:chOff x="2735537" y="2963675"/>
            <a:chExt cx="2052350" cy="3363906"/>
          </a:xfrm>
        </p:grpSpPr>
        <p:grpSp>
          <p:nvGrpSpPr>
            <p:cNvPr id="59" name="Group 53"/>
            <p:cNvGrpSpPr/>
            <p:nvPr/>
          </p:nvGrpSpPr>
          <p:grpSpPr>
            <a:xfrm>
              <a:off x="2820808" y="2963675"/>
              <a:ext cx="1967079" cy="3351462"/>
              <a:chOff x="2593601" y="2696363"/>
              <a:chExt cx="1967079" cy="3351462"/>
            </a:xfrm>
            <a:solidFill>
              <a:schemeClr val="tx1"/>
            </a:solidFill>
          </p:grpSpPr>
          <p:sp>
            <p:nvSpPr>
              <p:cNvPr id="139" name="Oval 138"/>
              <p:cNvSpPr/>
              <p:nvPr/>
            </p:nvSpPr>
            <p:spPr>
              <a:xfrm rot="20370911">
                <a:off x="2918991" y="2696363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 rot="430122">
                <a:off x="2672869" y="3366920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 rot="430122">
                <a:off x="2593601" y="4472968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 rot="430122">
                <a:off x="3321245" y="4342577"/>
                <a:ext cx="298078" cy="118321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14588117">
                <a:off x="3765098" y="2703540"/>
                <a:ext cx="298078" cy="129308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0" name="Group 54"/>
            <p:cNvGrpSpPr/>
            <p:nvPr/>
          </p:nvGrpSpPr>
          <p:grpSpPr>
            <a:xfrm>
              <a:off x="2735537" y="2976119"/>
              <a:ext cx="1967079" cy="3351462"/>
              <a:chOff x="2593601" y="2696363"/>
              <a:chExt cx="1967079" cy="3351462"/>
            </a:xfrm>
            <a:gradFill>
              <a:gsLst>
                <a:gs pos="0">
                  <a:schemeClr val="tx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6200000" scaled="0"/>
            </a:gradFill>
          </p:grpSpPr>
          <p:sp>
            <p:nvSpPr>
              <p:cNvPr id="134" name="Oval 133"/>
              <p:cNvSpPr/>
              <p:nvPr/>
            </p:nvSpPr>
            <p:spPr>
              <a:xfrm rot="20370911">
                <a:off x="2918991" y="2696363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 rot="430122">
                <a:off x="2672869" y="3366920"/>
                <a:ext cx="816575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 rot="430122">
                <a:off x="2593601" y="4472968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 rot="430122">
                <a:off x="3321245" y="4342577"/>
                <a:ext cx="298078" cy="118321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 rot="14588117">
                <a:off x="3765098" y="2703540"/>
                <a:ext cx="298078" cy="129308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1" name="Group 159"/>
          <p:cNvGrpSpPr>
            <a:grpSpLocks/>
          </p:cNvGrpSpPr>
          <p:nvPr/>
        </p:nvGrpSpPr>
        <p:grpSpPr bwMode="auto">
          <a:xfrm>
            <a:off x="5232401" y="1052513"/>
            <a:ext cx="5256213" cy="6257746"/>
            <a:chOff x="3707904" y="1052736"/>
            <a:chExt cx="5256584" cy="6257801"/>
          </a:xfrm>
        </p:grpSpPr>
        <p:sp>
          <p:nvSpPr>
            <p:cNvPr id="161" name="Ellipse 66"/>
            <p:cNvSpPr/>
            <p:nvPr/>
          </p:nvSpPr>
          <p:spPr>
            <a:xfrm>
              <a:off x="3707904" y="1052736"/>
              <a:ext cx="5256584" cy="5616624"/>
            </a:xfrm>
            <a:prstGeom prst="roundRect">
              <a:avLst>
                <a:gd name="adj" fmla="val 2545"/>
              </a:avLst>
            </a:prstGeom>
            <a:solidFill>
              <a:schemeClr val="accent6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779347" y="1124174"/>
              <a:ext cx="5113698" cy="6186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2200" dirty="0">
                  <a:latin typeface="+mn-lt"/>
                  <a:cs typeface="+mn-cs"/>
                </a:rPr>
                <a:t>Opportunities are: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Chances to make greater profits in the environment.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External attractive factors that represent the reason for an organization to exist and develop.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Condition of the environment that benefits the organization in planning and executing strategies that enable it to become more profitable.</a:t>
              </a:r>
            </a:p>
            <a:p>
              <a:pPr>
                <a:defRPr/>
              </a:pPr>
              <a:endParaRPr lang="en-IN" sz="2200" dirty="0">
                <a:latin typeface="+mn-lt"/>
                <a:cs typeface="+mn-cs"/>
              </a:endParaRPr>
            </a:p>
            <a:p>
              <a:pPr>
                <a:defRPr/>
              </a:pPr>
              <a:r>
                <a:rPr lang="en-IN" sz="2200" dirty="0">
                  <a:latin typeface="+mn-lt"/>
                  <a:cs typeface="+mn-cs"/>
                </a:rPr>
                <a:t>Organization should be careful and recognize the opportunities and grasp them whenever they arise. Opportunities may arise from market, competition, industry/government and technology.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26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9861E-6 L 0.04062 -0.1521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0" y="-760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13357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13359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Opportunities</a:t>
              </a:r>
            </a:p>
          </p:txBody>
        </p:sp>
      </p:grpSp>
      <p:grpSp>
        <p:nvGrpSpPr>
          <p:cNvPr id="13315" name="Group 9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13354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3316" name="Group 13"/>
          <p:cNvGrpSpPr>
            <a:grpSpLocks/>
          </p:cNvGrpSpPr>
          <p:nvPr/>
        </p:nvGrpSpPr>
        <p:grpSpPr bwMode="auto">
          <a:xfrm>
            <a:off x="1774825" y="2435226"/>
            <a:ext cx="1638300" cy="1323975"/>
            <a:chOff x="1556920" y="1052736"/>
            <a:chExt cx="1358896" cy="1183262"/>
          </a:xfrm>
        </p:grpSpPr>
        <p:grpSp>
          <p:nvGrpSpPr>
            <p:cNvPr id="13350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35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7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9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0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1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2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3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4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5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6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7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9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0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1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3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4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703388" y="3890964"/>
            <a:ext cx="1687512" cy="1323975"/>
            <a:chOff x="107504" y="2298275"/>
            <a:chExt cx="1400229" cy="1183262"/>
          </a:xfrm>
        </p:grpSpPr>
        <p:grpSp>
          <p:nvGrpSpPr>
            <p:cNvPr id="13346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3318" name="Group 46"/>
          <p:cNvGrpSpPr>
            <a:grpSpLocks/>
          </p:cNvGrpSpPr>
          <p:nvPr/>
        </p:nvGrpSpPr>
        <p:grpSpPr bwMode="auto">
          <a:xfrm>
            <a:off x="1703388" y="5345114"/>
            <a:ext cx="1687512" cy="1323975"/>
            <a:chOff x="1515587" y="2298275"/>
            <a:chExt cx="1400229" cy="1183262"/>
          </a:xfrm>
        </p:grpSpPr>
        <p:grpSp>
          <p:nvGrpSpPr>
            <p:cNvPr id="13342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6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7" name="Group 53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55" name="Ellipse 66"/>
            <p:cNvSpPr/>
            <p:nvPr/>
          </p:nvSpPr>
          <p:spPr>
            <a:xfrm>
              <a:off x="3065459" y="1412776"/>
              <a:ext cx="2082605" cy="1740393"/>
            </a:xfrm>
            <a:prstGeom prst="roundRect">
              <a:avLst>
                <a:gd name="adj" fmla="val 730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8" name="Group 13"/>
          <p:cNvGrpSpPr>
            <a:grpSpLocks/>
          </p:cNvGrpSpPr>
          <p:nvPr/>
        </p:nvGrpSpPr>
        <p:grpSpPr bwMode="auto">
          <a:xfrm>
            <a:off x="1774825" y="2420939"/>
            <a:ext cx="1638300" cy="1323975"/>
            <a:chOff x="1556920" y="1052736"/>
            <a:chExt cx="1358896" cy="1183262"/>
          </a:xfrm>
        </p:grpSpPr>
        <p:grpSp>
          <p:nvGrpSpPr>
            <p:cNvPr id="13335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79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4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1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2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3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4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4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5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6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7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8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48" name="Group 46"/>
          <p:cNvGrpSpPr>
            <a:grpSpLocks/>
          </p:cNvGrpSpPr>
          <p:nvPr/>
        </p:nvGrpSpPr>
        <p:grpSpPr bwMode="auto">
          <a:xfrm>
            <a:off x="1703388" y="5330826"/>
            <a:ext cx="1687512" cy="1323975"/>
            <a:chOff x="1515587" y="2298275"/>
            <a:chExt cx="1400229" cy="1183262"/>
          </a:xfrm>
        </p:grpSpPr>
        <p:grpSp>
          <p:nvGrpSpPr>
            <p:cNvPr id="13331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9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4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84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58" name="Group 128"/>
          <p:cNvGrpSpPr>
            <a:grpSpLocks/>
          </p:cNvGrpSpPr>
          <p:nvPr/>
        </p:nvGrpSpPr>
        <p:grpSpPr bwMode="auto">
          <a:xfrm>
            <a:off x="1703388" y="981076"/>
            <a:ext cx="8640762" cy="5688013"/>
            <a:chOff x="179512" y="980728"/>
            <a:chExt cx="8640960" cy="5688632"/>
          </a:xfrm>
        </p:grpSpPr>
        <p:grpSp>
          <p:nvGrpSpPr>
            <p:cNvPr id="13325" name="Group 36"/>
            <p:cNvGrpSpPr>
              <a:grpSpLocks/>
            </p:cNvGrpSpPr>
            <p:nvPr/>
          </p:nvGrpSpPr>
          <p:grpSpPr bwMode="auto">
            <a:xfrm>
              <a:off x="179512" y="3905221"/>
              <a:ext cx="1871704" cy="1324119"/>
              <a:chOff x="107504" y="2298003"/>
              <a:chExt cx="1399852" cy="1183660"/>
            </a:xfrm>
          </p:grpSpPr>
          <p:grpSp>
            <p:nvGrpSpPr>
              <p:cNvPr id="13327" name="Group 28"/>
              <p:cNvGrpSpPr>
                <a:grpSpLocks/>
              </p:cNvGrpSpPr>
              <p:nvPr/>
            </p:nvGrpSpPr>
            <p:grpSpPr bwMode="auto">
              <a:xfrm>
                <a:off x="107504" y="2298003"/>
                <a:ext cx="1399852" cy="1183660"/>
                <a:chOff x="2992456" y="1412375"/>
                <a:chExt cx="2155028" cy="1740978"/>
              </a:xfrm>
            </p:grpSpPr>
            <p:sp>
              <p:nvSpPr>
                <p:cNvPr id="127" name="Ellipse 66"/>
                <p:cNvSpPr/>
                <p:nvPr/>
              </p:nvSpPr>
              <p:spPr>
                <a:xfrm>
                  <a:off x="3063741" y="1412375"/>
                  <a:ext cx="2083743" cy="1740978"/>
                </a:xfrm>
                <a:prstGeom prst="roundRect">
                  <a:avLst>
                    <a:gd name="adj" fmla="val 7304"/>
                  </a:avLst>
                </a:prstGeom>
                <a:solidFill>
                  <a:schemeClr val="accent6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8" name="TextBox 31"/>
                <p:cNvSpPr txBox="1"/>
                <p:nvPr/>
              </p:nvSpPr>
              <p:spPr>
                <a:xfrm>
                  <a:off x="2992456" y="1424900"/>
                  <a:ext cx="1151542" cy="121414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5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rPr>
                    <a:t>O</a:t>
                  </a:r>
                  <a:endParaRPr lang="en-IN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1" name="Group 48"/>
              <p:cNvGrpSpPr>
                <a:grpSpLocks/>
              </p:cNvGrpSpPr>
              <p:nvPr/>
            </p:nvGrpSpPr>
            <p:grpSpPr bwMode="auto">
              <a:xfrm>
                <a:off x="840107" y="2775337"/>
                <a:ext cx="602974" cy="643922"/>
                <a:chOff x="521" y="799"/>
                <a:chExt cx="2746" cy="2873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122" name="Freeform 49"/>
                <p:cNvSpPr>
                  <a:spLocks/>
                </p:cNvSpPr>
                <p:nvPr/>
              </p:nvSpPr>
              <p:spPr bwMode="auto">
                <a:xfrm>
                  <a:off x="1338" y="3433"/>
                  <a:ext cx="262" cy="239"/>
                </a:xfrm>
                <a:custGeom>
                  <a:avLst/>
                  <a:gdLst/>
                  <a:ahLst/>
                  <a:cxnLst>
                    <a:cxn ang="0">
                      <a:pos x="41" y="2"/>
                    </a:cxn>
                    <a:cxn ang="0">
                      <a:pos x="33" y="2"/>
                    </a:cxn>
                    <a:cxn ang="0">
                      <a:pos x="26" y="2"/>
                    </a:cxn>
                    <a:cxn ang="0">
                      <a:pos x="18" y="2"/>
                    </a:cxn>
                    <a:cxn ang="0">
                      <a:pos x="10" y="1"/>
                    </a:cxn>
                    <a:cxn ang="0">
                      <a:pos x="0" y="89"/>
                    </a:cxn>
                    <a:cxn ang="0">
                      <a:pos x="6" y="89"/>
                    </a:cxn>
                    <a:cxn ang="0">
                      <a:pos x="10" y="90"/>
                    </a:cxn>
                    <a:cxn ang="0">
                      <a:pos x="16" y="90"/>
                    </a:cxn>
                    <a:cxn ang="0">
                      <a:pos x="20" y="90"/>
                    </a:cxn>
                    <a:cxn ang="0">
                      <a:pos x="26" y="91"/>
                    </a:cxn>
                    <a:cxn ang="0">
                      <a:pos x="31" y="91"/>
                    </a:cxn>
                    <a:cxn ang="0">
                      <a:pos x="37" y="91"/>
                    </a:cxn>
                    <a:cxn ang="0">
                      <a:pos x="41" y="91"/>
                    </a:cxn>
                    <a:cxn ang="0">
                      <a:pos x="47" y="91"/>
                    </a:cxn>
                    <a:cxn ang="0">
                      <a:pos x="53" y="91"/>
                    </a:cxn>
                    <a:cxn ang="0">
                      <a:pos x="58" y="91"/>
                    </a:cxn>
                    <a:cxn ang="0">
                      <a:pos x="64" y="90"/>
                    </a:cxn>
                    <a:cxn ang="0">
                      <a:pos x="70" y="90"/>
                    </a:cxn>
                    <a:cxn ang="0">
                      <a:pos x="76" y="89"/>
                    </a:cxn>
                    <a:cxn ang="0">
                      <a:pos x="82" y="89"/>
                    </a:cxn>
                    <a:cxn ang="0">
                      <a:pos x="87" y="88"/>
                    </a:cxn>
                    <a:cxn ang="0">
                      <a:pos x="84" y="66"/>
                    </a:cxn>
                    <a:cxn ang="0">
                      <a:pos x="80" y="44"/>
                    </a:cxn>
                    <a:cxn ang="0">
                      <a:pos x="77" y="22"/>
                    </a:cxn>
                    <a:cxn ang="0">
                      <a:pos x="73" y="0"/>
                    </a:cxn>
                    <a:cxn ang="0">
                      <a:pos x="65" y="1"/>
                    </a:cxn>
                    <a:cxn ang="0">
                      <a:pos x="57" y="1"/>
                    </a:cxn>
                    <a:cxn ang="0">
                      <a:pos x="49" y="2"/>
                    </a:cxn>
                    <a:cxn ang="0">
                      <a:pos x="41" y="2"/>
                    </a:cxn>
                  </a:cxnLst>
                  <a:rect l="0" t="0" r="r" b="b"/>
                  <a:pathLst>
                    <a:path w="87" h="91">
                      <a:moveTo>
                        <a:pt x="41" y="2"/>
                      </a:moveTo>
                      <a:lnTo>
                        <a:pt x="33" y="2"/>
                      </a:lnTo>
                      <a:lnTo>
                        <a:pt x="26" y="2"/>
                      </a:lnTo>
                      <a:lnTo>
                        <a:pt x="18" y="2"/>
                      </a:lnTo>
                      <a:lnTo>
                        <a:pt x="10" y="1"/>
                      </a:lnTo>
                      <a:lnTo>
                        <a:pt x="0" y="89"/>
                      </a:lnTo>
                      <a:lnTo>
                        <a:pt x="6" y="89"/>
                      </a:lnTo>
                      <a:lnTo>
                        <a:pt x="10" y="90"/>
                      </a:lnTo>
                      <a:lnTo>
                        <a:pt x="16" y="90"/>
                      </a:lnTo>
                      <a:lnTo>
                        <a:pt x="20" y="90"/>
                      </a:lnTo>
                      <a:lnTo>
                        <a:pt x="26" y="91"/>
                      </a:lnTo>
                      <a:lnTo>
                        <a:pt x="31" y="91"/>
                      </a:lnTo>
                      <a:lnTo>
                        <a:pt x="37" y="91"/>
                      </a:lnTo>
                      <a:lnTo>
                        <a:pt x="41" y="91"/>
                      </a:lnTo>
                      <a:lnTo>
                        <a:pt x="47" y="91"/>
                      </a:lnTo>
                      <a:lnTo>
                        <a:pt x="53" y="91"/>
                      </a:lnTo>
                      <a:lnTo>
                        <a:pt x="58" y="91"/>
                      </a:lnTo>
                      <a:lnTo>
                        <a:pt x="64" y="90"/>
                      </a:lnTo>
                      <a:lnTo>
                        <a:pt x="70" y="90"/>
                      </a:lnTo>
                      <a:lnTo>
                        <a:pt x="76" y="89"/>
                      </a:lnTo>
                      <a:lnTo>
                        <a:pt x="82" y="89"/>
                      </a:lnTo>
                      <a:lnTo>
                        <a:pt x="87" y="88"/>
                      </a:lnTo>
                      <a:lnTo>
                        <a:pt x="84" y="66"/>
                      </a:lnTo>
                      <a:lnTo>
                        <a:pt x="80" y="44"/>
                      </a:lnTo>
                      <a:lnTo>
                        <a:pt x="77" y="22"/>
                      </a:lnTo>
                      <a:lnTo>
                        <a:pt x="73" y="0"/>
                      </a:lnTo>
                      <a:lnTo>
                        <a:pt x="65" y="1"/>
                      </a:lnTo>
                      <a:lnTo>
                        <a:pt x="57" y="1"/>
                      </a:lnTo>
                      <a:lnTo>
                        <a:pt x="49" y="2"/>
                      </a:lnTo>
                      <a:lnTo>
                        <a:pt x="41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IN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3" name="Freeform 50"/>
                <p:cNvSpPr>
                  <a:spLocks/>
                </p:cNvSpPr>
                <p:nvPr/>
              </p:nvSpPr>
              <p:spPr bwMode="auto">
                <a:xfrm>
                  <a:off x="1383" y="2946"/>
                  <a:ext cx="159" cy="233"/>
                </a:xfrm>
                <a:custGeom>
                  <a:avLst/>
                  <a:gdLst/>
                  <a:ahLst/>
                  <a:cxnLst>
                    <a:cxn ang="0">
                      <a:pos x="38" y="88"/>
                    </a:cxn>
                    <a:cxn ang="0">
                      <a:pos x="34" y="63"/>
                    </a:cxn>
                    <a:cxn ang="0">
                      <a:pos x="30" y="40"/>
                    </a:cxn>
                    <a:cxn ang="0">
                      <a:pos x="27" y="18"/>
                    </a:cxn>
                    <a:cxn ang="0">
                      <a:pos x="25" y="0"/>
                    </a:cxn>
                    <a:cxn ang="0">
                      <a:pos x="11" y="0"/>
                    </a:cxn>
                    <a:cxn ang="0">
                      <a:pos x="0" y="88"/>
                    </a:cxn>
                    <a:cxn ang="0">
                      <a:pos x="38" y="88"/>
                    </a:cxn>
                  </a:cxnLst>
                  <a:rect l="0" t="0" r="r" b="b"/>
                  <a:pathLst>
                    <a:path w="38" h="88">
                      <a:moveTo>
                        <a:pt x="38" y="88"/>
                      </a:moveTo>
                      <a:lnTo>
                        <a:pt x="34" y="63"/>
                      </a:lnTo>
                      <a:lnTo>
                        <a:pt x="30" y="40"/>
                      </a:lnTo>
                      <a:lnTo>
                        <a:pt x="27" y="18"/>
                      </a:lnTo>
                      <a:lnTo>
                        <a:pt x="25" y="0"/>
                      </a:lnTo>
                      <a:lnTo>
                        <a:pt x="11" y="0"/>
                      </a:lnTo>
                      <a:lnTo>
                        <a:pt x="0" y="88"/>
                      </a:lnTo>
                      <a:lnTo>
                        <a:pt x="38" y="8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IN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4" name="Freeform 51"/>
                <p:cNvSpPr>
                  <a:spLocks/>
                </p:cNvSpPr>
                <p:nvPr/>
              </p:nvSpPr>
              <p:spPr bwMode="auto">
                <a:xfrm>
                  <a:off x="1438" y="2813"/>
                  <a:ext cx="21" cy="80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30"/>
                    </a:cxn>
                    <a:cxn ang="0">
                      <a:pos x="8" y="30"/>
                    </a:cxn>
                    <a:cxn ang="0">
                      <a:pos x="6" y="17"/>
                    </a:cxn>
                    <a:cxn ang="0">
                      <a:pos x="5" y="8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" h="30">
                      <a:moveTo>
                        <a:pt x="4" y="0"/>
                      </a:moveTo>
                      <a:lnTo>
                        <a:pt x="0" y="30"/>
                      </a:lnTo>
                      <a:lnTo>
                        <a:pt x="8" y="30"/>
                      </a:lnTo>
                      <a:lnTo>
                        <a:pt x="6" y="17"/>
                      </a:lnTo>
                      <a:lnTo>
                        <a:pt x="5" y="8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IN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5" name="Freeform 52"/>
                <p:cNvSpPr>
                  <a:spLocks/>
                </p:cNvSpPr>
                <p:nvPr/>
              </p:nvSpPr>
              <p:spPr bwMode="auto">
                <a:xfrm>
                  <a:off x="3018" y="2458"/>
                  <a:ext cx="249" cy="164"/>
                </a:xfrm>
                <a:custGeom>
                  <a:avLst/>
                  <a:gdLst/>
                  <a:ahLst/>
                  <a:cxnLst>
                    <a:cxn ang="0">
                      <a:pos x="93" y="0"/>
                    </a:cxn>
                    <a:cxn ang="0">
                      <a:pos x="5" y="23"/>
                    </a:cxn>
                    <a:cxn ang="0">
                      <a:pos x="5" y="28"/>
                    </a:cxn>
                    <a:cxn ang="0">
                      <a:pos x="4" y="34"/>
                    </a:cxn>
                    <a:cxn ang="0">
                      <a:pos x="2" y="40"/>
                    </a:cxn>
                    <a:cxn ang="0">
                      <a:pos x="0" y="46"/>
                    </a:cxn>
                    <a:cxn ang="0">
                      <a:pos x="88" y="62"/>
                    </a:cxn>
                    <a:cxn ang="0">
                      <a:pos x="91" y="51"/>
                    </a:cxn>
                    <a:cxn ang="0">
                      <a:pos x="93" y="41"/>
                    </a:cxn>
                    <a:cxn ang="0">
                      <a:pos x="94" y="32"/>
                    </a:cxn>
                    <a:cxn ang="0">
                      <a:pos x="94" y="21"/>
                    </a:cxn>
                    <a:cxn ang="0">
                      <a:pos x="94" y="16"/>
                    </a:cxn>
                    <a:cxn ang="0">
                      <a:pos x="94" y="10"/>
                    </a:cxn>
                    <a:cxn ang="0">
                      <a:pos x="93" y="5"/>
                    </a:cxn>
                    <a:cxn ang="0">
                      <a:pos x="93" y="0"/>
                    </a:cxn>
                  </a:cxnLst>
                  <a:rect l="0" t="0" r="r" b="b"/>
                  <a:pathLst>
                    <a:path w="94" h="62">
                      <a:moveTo>
                        <a:pt x="93" y="0"/>
                      </a:moveTo>
                      <a:lnTo>
                        <a:pt x="5" y="23"/>
                      </a:lnTo>
                      <a:lnTo>
                        <a:pt x="5" y="28"/>
                      </a:lnTo>
                      <a:lnTo>
                        <a:pt x="4" y="34"/>
                      </a:lnTo>
                      <a:lnTo>
                        <a:pt x="2" y="40"/>
                      </a:lnTo>
                      <a:lnTo>
                        <a:pt x="0" y="46"/>
                      </a:lnTo>
                      <a:lnTo>
                        <a:pt x="88" y="62"/>
                      </a:lnTo>
                      <a:lnTo>
                        <a:pt x="91" y="51"/>
                      </a:lnTo>
                      <a:lnTo>
                        <a:pt x="93" y="41"/>
                      </a:lnTo>
                      <a:lnTo>
                        <a:pt x="94" y="32"/>
                      </a:lnTo>
                      <a:lnTo>
                        <a:pt x="94" y="21"/>
                      </a:lnTo>
                      <a:lnTo>
                        <a:pt x="94" y="16"/>
                      </a:lnTo>
                      <a:lnTo>
                        <a:pt x="94" y="10"/>
                      </a:lnTo>
                      <a:lnTo>
                        <a:pt x="93" y="5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IN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53"/>
                <p:cNvSpPr>
                  <a:spLocks/>
                </p:cNvSpPr>
                <p:nvPr/>
              </p:nvSpPr>
              <p:spPr bwMode="auto">
                <a:xfrm>
                  <a:off x="521" y="799"/>
                  <a:ext cx="2741" cy="2868"/>
                </a:xfrm>
                <a:custGeom>
                  <a:avLst/>
                  <a:gdLst/>
                  <a:ahLst/>
                  <a:cxnLst>
                    <a:cxn ang="0">
                      <a:pos x="844" y="680"/>
                    </a:cxn>
                    <a:cxn ang="0">
                      <a:pos x="845" y="615"/>
                    </a:cxn>
                    <a:cxn ang="0">
                      <a:pos x="898" y="591"/>
                    </a:cxn>
                    <a:cxn ang="0">
                      <a:pos x="928" y="603"/>
                    </a:cxn>
                    <a:cxn ang="0">
                      <a:pos x="949" y="648"/>
                    </a:cxn>
                    <a:cxn ang="0">
                      <a:pos x="1031" y="603"/>
                    </a:cxn>
                    <a:cxn ang="0">
                      <a:pos x="994" y="545"/>
                    </a:cxn>
                    <a:cxn ang="0">
                      <a:pos x="921" y="506"/>
                    </a:cxn>
                    <a:cxn ang="0">
                      <a:pos x="809" y="530"/>
                    </a:cxn>
                    <a:cxn ang="0">
                      <a:pos x="706" y="388"/>
                    </a:cxn>
                    <a:cxn ang="0">
                      <a:pos x="561" y="137"/>
                    </a:cxn>
                    <a:cxn ang="0">
                      <a:pos x="478" y="36"/>
                    </a:cxn>
                    <a:cxn ang="0">
                      <a:pos x="355" y="0"/>
                    </a:cxn>
                    <a:cxn ang="0">
                      <a:pos x="230" y="38"/>
                    </a:cxn>
                    <a:cxn ang="0">
                      <a:pos x="148" y="137"/>
                    </a:cxn>
                    <a:cxn ang="0">
                      <a:pos x="132" y="297"/>
                    </a:cxn>
                    <a:cxn ang="0">
                      <a:pos x="165" y="331"/>
                    </a:cxn>
                    <a:cxn ang="0">
                      <a:pos x="211" y="313"/>
                    </a:cxn>
                    <a:cxn ang="0">
                      <a:pos x="222" y="197"/>
                    </a:cxn>
                    <a:cxn ang="0">
                      <a:pos x="258" y="127"/>
                    </a:cxn>
                    <a:cxn ang="0">
                      <a:pos x="329" y="89"/>
                    </a:cxn>
                    <a:cxn ang="0">
                      <a:pos x="407" y="97"/>
                    </a:cxn>
                    <a:cxn ang="0">
                      <a:pos x="468" y="148"/>
                    </a:cxn>
                    <a:cxn ang="0">
                      <a:pos x="491" y="223"/>
                    </a:cxn>
                    <a:cxn ang="0">
                      <a:pos x="15" y="832"/>
                    </a:cxn>
                    <a:cxn ang="0">
                      <a:pos x="115" y="990"/>
                    </a:cxn>
                    <a:cxn ang="0">
                      <a:pos x="187" y="1041"/>
                    </a:cxn>
                    <a:cxn ang="0">
                      <a:pos x="270" y="1074"/>
                    </a:cxn>
                    <a:cxn ang="0">
                      <a:pos x="280" y="985"/>
                    </a:cxn>
                    <a:cxn ang="0">
                      <a:pos x="165" y="917"/>
                    </a:cxn>
                    <a:cxn ang="0">
                      <a:pos x="93" y="781"/>
                    </a:cxn>
                    <a:cxn ang="0">
                      <a:pos x="467" y="597"/>
                    </a:cxn>
                    <a:cxn ang="0">
                      <a:pos x="421" y="544"/>
                    </a:cxn>
                    <a:cxn ang="0">
                      <a:pos x="349" y="522"/>
                    </a:cxn>
                    <a:cxn ang="0">
                      <a:pos x="230" y="600"/>
                    </a:cxn>
                    <a:cxn ang="0">
                      <a:pos x="239" y="720"/>
                    </a:cxn>
                    <a:cxn ang="0">
                      <a:pos x="318" y="678"/>
                    </a:cxn>
                    <a:cxn ang="0">
                      <a:pos x="311" y="635"/>
                    </a:cxn>
                    <a:cxn ang="0">
                      <a:pos x="343" y="610"/>
                    </a:cxn>
                    <a:cxn ang="0">
                      <a:pos x="353" y="776"/>
                    </a:cxn>
                    <a:cxn ang="0">
                      <a:pos x="364" y="851"/>
                    </a:cxn>
                    <a:cxn ang="0">
                      <a:pos x="468" y="703"/>
                    </a:cxn>
                    <a:cxn ang="0">
                      <a:pos x="575" y="685"/>
                    </a:cxn>
                    <a:cxn ang="0">
                      <a:pos x="621" y="752"/>
                    </a:cxn>
                    <a:cxn ang="0">
                      <a:pos x="613" y="798"/>
                    </a:cxn>
                    <a:cxn ang="0">
                      <a:pos x="546" y="914"/>
                    </a:cxn>
                    <a:cxn ang="0">
                      <a:pos x="432" y="984"/>
                    </a:cxn>
                    <a:cxn ang="0">
                      <a:pos x="401" y="1081"/>
                    </a:cxn>
                    <a:cxn ang="0">
                      <a:pos x="566" y="1014"/>
                    </a:cxn>
                    <a:cxn ang="0">
                      <a:pos x="678" y="878"/>
                    </a:cxn>
                    <a:cxn ang="0">
                      <a:pos x="709" y="753"/>
                    </a:cxn>
                    <a:cxn ang="0">
                      <a:pos x="709" y="744"/>
                    </a:cxn>
                    <a:cxn ang="0">
                      <a:pos x="802" y="763"/>
                    </a:cxn>
                    <a:cxn ang="0">
                      <a:pos x="920" y="790"/>
                    </a:cxn>
                    <a:cxn ang="0">
                      <a:pos x="994" y="751"/>
                    </a:cxn>
                    <a:cxn ang="0">
                      <a:pos x="1025" y="706"/>
                    </a:cxn>
                    <a:cxn ang="0">
                      <a:pos x="929" y="691"/>
                    </a:cxn>
                  </a:cxnLst>
                  <a:rect l="0" t="0" r="r" b="b"/>
                  <a:pathLst>
                    <a:path w="1036" h="1082">
                      <a:moveTo>
                        <a:pt x="892" y="705"/>
                      </a:moveTo>
                      <a:lnTo>
                        <a:pt x="880" y="704"/>
                      </a:lnTo>
                      <a:lnTo>
                        <a:pt x="869" y="700"/>
                      </a:lnTo>
                      <a:lnTo>
                        <a:pt x="860" y="695"/>
                      </a:lnTo>
                      <a:lnTo>
                        <a:pt x="852" y="688"/>
                      </a:lnTo>
                      <a:lnTo>
                        <a:pt x="844" y="680"/>
                      </a:lnTo>
                      <a:lnTo>
                        <a:pt x="839" y="669"/>
                      </a:lnTo>
                      <a:lnTo>
                        <a:pt x="835" y="659"/>
                      </a:lnTo>
                      <a:lnTo>
                        <a:pt x="834" y="647"/>
                      </a:lnTo>
                      <a:lnTo>
                        <a:pt x="835" y="636"/>
                      </a:lnTo>
                      <a:lnTo>
                        <a:pt x="839" y="625"/>
                      </a:lnTo>
                      <a:lnTo>
                        <a:pt x="845" y="615"/>
                      </a:lnTo>
                      <a:lnTo>
                        <a:pt x="852" y="607"/>
                      </a:lnTo>
                      <a:lnTo>
                        <a:pt x="860" y="600"/>
                      </a:lnTo>
                      <a:lnTo>
                        <a:pt x="870" y="594"/>
                      </a:lnTo>
                      <a:lnTo>
                        <a:pt x="880" y="592"/>
                      </a:lnTo>
                      <a:lnTo>
                        <a:pt x="892" y="591"/>
                      </a:lnTo>
                      <a:lnTo>
                        <a:pt x="898" y="591"/>
                      </a:lnTo>
                      <a:lnTo>
                        <a:pt x="903" y="592"/>
                      </a:lnTo>
                      <a:lnTo>
                        <a:pt x="908" y="593"/>
                      </a:lnTo>
                      <a:lnTo>
                        <a:pt x="914" y="595"/>
                      </a:lnTo>
                      <a:lnTo>
                        <a:pt x="918" y="598"/>
                      </a:lnTo>
                      <a:lnTo>
                        <a:pt x="924" y="600"/>
                      </a:lnTo>
                      <a:lnTo>
                        <a:pt x="928" y="603"/>
                      </a:lnTo>
                      <a:lnTo>
                        <a:pt x="932" y="607"/>
                      </a:lnTo>
                      <a:lnTo>
                        <a:pt x="939" y="616"/>
                      </a:lnTo>
                      <a:lnTo>
                        <a:pt x="945" y="625"/>
                      </a:lnTo>
                      <a:lnTo>
                        <a:pt x="948" y="636"/>
                      </a:lnTo>
                      <a:lnTo>
                        <a:pt x="949" y="647"/>
                      </a:lnTo>
                      <a:lnTo>
                        <a:pt x="949" y="648"/>
                      </a:lnTo>
                      <a:lnTo>
                        <a:pt x="949" y="648"/>
                      </a:lnTo>
                      <a:lnTo>
                        <a:pt x="948" y="648"/>
                      </a:lnTo>
                      <a:lnTo>
                        <a:pt x="948" y="650"/>
                      </a:lnTo>
                      <a:lnTo>
                        <a:pt x="1036" y="627"/>
                      </a:lnTo>
                      <a:lnTo>
                        <a:pt x="1034" y="615"/>
                      </a:lnTo>
                      <a:lnTo>
                        <a:pt x="1031" y="603"/>
                      </a:lnTo>
                      <a:lnTo>
                        <a:pt x="1027" y="593"/>
                      </a:lnTo>
                      <a:lnTo>
                        <a:pt x="1022" y="583"/>
                      </a:lnTo>
                      <a:lnTo>
                        <a:pt x="1016" y="572"/>
                      </a:lnTo>
                      <a:lnTo>
                        <a:pt x="1011" y="563"/>
                      </a:lnTo>
                      <a:lnTo>
                        <a:pt x="1002" y="554"/>
                      </a:lnTo>
                      <a:lnTo>
                        <a:pt x="994" y="545"/>
                      </a:lnTo>
                      <a:lnTo>
                        <a:pt x="984" y="535"/>
                      </a:lnTo>
                      <a:lnTo>
                        <a:pt x="973" y="527"/>
                      </a:lnTo>
                      <a:lnTo>
                        <a:pt x="961" y="520"/>
                      </a:lnTo>
                      <a:lnTo>
                        <a:pt x="948" y="514"/>
                      </a:lnTo>
                      <a:lnTo>
                        <a:pt x="935" y="509"/>
                      </a:lnTo>
                      <a:lnTo>
                        <a:pt x="921" y="506"/>
                      </a:lnTo>
                      <a:lnTo>
                        <a:pt x="907" y="504"/>
                      </a:lnTo>
                      <a:lnTo>
                        <a:pt x="892" y="503"/>
                      </a:lnTo>
                      <a:lnTo>
                        <a:pt x="869" y="506"/>
                      </a:lnTo>
                      <a:lnTo>
                        <a:pt x="847" y="510"/>
                      </a:lnTo>
                      <a:lnTo>
                        <a:pt x="827" y="518"/>
                      </a:lnTo>
                      <a:lnTo>
                        <a:pt x="809" y="530"/>
                      </a:lnTo>
                      <a:lnTo>
                        <a:pt x="792" y="544"/>
                      </a:lnTo>
                      <a:lnTo>
                        <a:pt x="777" y="560"/>
                      </a:lnTo>
                      <a:lnTo>
                        <a:pt x="765" y="578"/>
                      </a:lnTo>
                      <a:lnTo>
                        <a:pt x="756" y="598"/>
                      </a:lnTo>
                      <a:lnTo>
                        <a:pt x="708" y="598"/>
                      </a:lnTo>
                      <a:lnTo>
                        <a:pt x="706" y="388"/>
                      </a:lnTo>
                      <a:lnTo>
                        <a:pt x="579" y="388"/>
                      </a:lnTo>
                      <a:lnTo>
                        <a:pt x="579" y="223"/>
                      </a:lnTo>
                      <a:lnTo>
                        <a:pt x="577" y="201"/>
                      </a:lnTo>
                      <a:lnTo>
                        <a:pt x="574" y="179"/>
                      </a:lnTo>
                      <a:lnTo>
                        <a:pt x="569" y="157"/>
                      </a:lnTo>
                      <a:lnTo>
                        <a:pt x="561" y="137"/>
                      </a:lnTo>
                      <a:lnTo>
                        <a:pt x="552" y="117"/>
                      </a:lnTo>
                      <a:lnTo>
                        <a:pt x="542" y="99"/>
                      </a:lnTo>
                      <a:lnTo>
                        <a:pt x="528" y="81"/>
                      </a:lnTo>
                      <a:lnTo>
                        <a:pt x="513" y="65"/>
                      </a:lnTo>
                      <a:lnTo>
                        <a:pt x="497" y="50"/>
                      </a:lnTo>
                      <a:lnTo>
                        <a:pt x="478" y="36"/>
                      </a:lnTo>
                      <a:lnTo>
                        <a:pt x="460" y="26"/>
                      </a:lnTo>
                      <a:lnTo>
                        <a:pt x="440" y="17"/>
                      </a:lnTo>
                      <a:lnTo>
                        <a:pt x="420" y="9"/>
                      </a:lnTo>
                      <a:lnTo>
                        <a:pt x="399" y="4"/>
                      </a:lnTo>
                      <a:lnTo>
                        <a:pt x="377" y="1"/>
                      </a:lnTo>
                      <a:lnTo>
                        <a:pt x="355" y="0"/>
                      </a:lnTo>
                      <a:lnTo>
                        <a:pt x="332" y="1"/>
                      </a:lnTo>
                      <a:lnTo>
                        <a:pt x="310" y="4"/>
                      </a:lnTo>
                      <a:lnTo>
                        <a:pt x="288" y="10"/>
                      </a:lnTo>
                      <a:lnTo>
                        <a:pt x="268" y="17"/>
                      </a:lnTo>
                      <a:lnTo>
                        <a:pt x="248" y="26"/>
                      </a:lnTo>
                      <a:lnTo>
                        <a:pt x="230" y="38"/>
                      </a:lnTo>
                      <a:lnTo>
                        <a:pt x="212" y="50"/>
                      </a:lnTo>
                      <a:lnTo>
                        <a:pt x="196" y="65"/>
                      </a:lnTo>
                      <a:lnTo>
                        <a:pt x="181" y="81"/>
                      </a:lnTo>
                      <a:lnTo>
                        <a:pt x="169" y="99"/>
                      </a:lnTo>
                      <a:lnTo>
                        <a:pt x="157" y="117"/>
                      </a:lnTo>
                      <a:lnTo>
                        <a:pt x="148" y="137"/>
                      </a:lnTo>
                      <a:lnTo>
                        <a:pt x="141" y="156"/>
                      </a:lnTo>
                      <a:lnTo>
                        <a:pt x="135" y="178"/>
                      </a:lnTo>
                      <a:lnTo>
                        <a:pt x="132" y="200"/>
                      </a:lnTo>
                      <a:lnTo>
                        <a:pt x="131" y="223"/>
                      </a:lnTo>
                      <a:lnTo>
                        <a:pt x="131" y="288"/>
                      </a:lnTo>
                      <a:lnTo>
                        <a:pt x="132" y="297"/>
                      </a:lnTo>
                      <a:lnTo>
                        <a:pt x="134" y="305"/>
                      </a:lnTo>
                      <a:lnTo>
                        <a:pt x="138" y="313"/>
                      </a:lnTo>
                      <a:lnTo>
                        <a:pt x="143" y="320"/>
                      </a:lnTo>
                      <a:lnTo>
                        <a:pt x="150" y="325"/>
                      </a:lnTo>
                      <a:lnTo>
                        <a:pt x="157" y="329"/>
                      </a:lnTo>
                      <a:lnTo>
                        <a:pt x="165" y="331"/>
                      </a:lnTo>
                      <a:lnTo>
                        <a:pt x="174" y="333"/>
                      </a:lnTo>
                      <a:lnTo>
                        <a:pt x="184" y="331"/>
                      </a:lnTo>
                      <a:lnTo>
                        <a:pt x="192" y="329"/>
                      </a:lnTo>
                      <a:lnTo>
                        <a:pt x="200" y="325"/>
                      </a:lnTo>
                      <a:lnTo>
                        <a:pt x="207" y="320"/>
                      </a:lnTo>
                      <a:lnTo>
                        <a:pt x="211" y="313"/>
                      </a:lnTo>
                      <a:lnTo>
                        <a:pt x="216" y="305"/>
                      </a:lnTo>
                      <a:lnTo>
                        <a:pt x="218" y="297"/>
                      </a:lnTo>
                      <a:lnTo>
                        <a:pt x="219" y="288"/>
                      </a:lnTo>
                      <a:lnTo>
                        <a:pt x="219" y="223"/>
                      </a:lnTo>
                      <a:lnTo>
                        <a:pt x="220" y="209"/>
                      </a:lnTo>
                      <a:lnTo>
                        <a:pt x="222" y="197"/>
                      </a:lnTo>
                      <a:lnTo>
                        <a:pt x="225" y="184"/>
                      </a:lnTo>
                      <a:lnTo>
                        <a:pt x="230" y="171"/>
                      </a:lnTo>
                      <a:lnTo>
                        <a:pt x="235" y="160"/>
                      </a:lnTo>
                      <a:lnTo>
                        <a:pt x="241" y="148"/>
                      </a:lnTo>
                      <a:lnTo>
                        <a:pt x="249" y="138"/>
                      </a:lnTo>
                      <a:lnTo>
                        <a:pt x="258" y="127"/>
                      </a:lnTo>
                      <a:lnTo>
                        <a:pt x="269" y="118"/>
                      </a:lnTo>
                      <a:lnTo>
                        <a:pt x="279" y="110"/>
                      </a:lnTo>
                      <a:lnTo>
                        <a:pt x="291" y="103"/>
                      </a:lnTo>
                      <a:lnTo>
                        <a:pt x="303" y="97"/>
                      </a:lnTo>
                      <a:lnTo>
                        <a:pt x="315" y="93"/>
                      </a:lnTo>
                      <a:lnTo>
                        <a:pt x="329" y="89"/>
                      </a:lnTo>
                      <a:lnTo>
                        <a:pt x="341" y="88"/>
                      </a:lnTo>
                      <a:lnTo>
                        <a:pt x="355" y="87"/>
                      </a:lnTo>
                      <a:lnTo>
                        <a:pt x="369" y="88"/>
                      </a:lnTo>
                      <a:lnTo>
                        <a:pt x="382" y="89"/>
                      </a:lnTo>
                      <a:lnTo>
                        <a:pt x="394" y="93"/>
                      </a:lnTo>
                      <a:lnTo>
                        <a:pt x="407" y="97"/>
                      </a:lnTo>
                      <a:lnTo>
                        <a:pt x="419" y="103"/>
                      </a:lnTo>
                      <a:lnTo>
                        <a:pt x="430" y="110"/>
                      </a:lnTo>
                      <a:lnTo>
                        <a:pt x="440" y="118"/>
                      </a:lnTo>
                      <a:lnTo>
                        <a:pt x="451" y="127"/>
                      </a:lnTo>
                      <a:lnTo>
                        <a:pt x="460" y="138"/>
                      </a:lnTo>
                      <a:lnTo>
                        <a:pt x="468" y="148"/>
                      </a:lnTo>
                      <a:lnTo>
                        <a:pt x="475" y="160"/>
                      </a:lnTo>
                      <a:lnTo>
                        <a:pt x="481" y="171"/>
                      </a:lnTo>
                      <a:lnTo>
                        <a:pt x="485" y="184"/>
                      </a:lnTo>
                      <a:lnTo>
                        <a:pt x="489" y="197"/>
                      </a:lnTo>
                      <a:lnTo>
                        <a:pt x="490" y="209"/>
                      </a:lnTo>
                      <a:lnTo>
                        <a:pt x="491" y="223"/>
                      </a:lnTo>
                      <a:lnTo>
                        <a:pt x="491" y="388"/>
                      </a:lnTo>
                      <a:lnTo>
                        <a:pt x="0" y="388"/>
                      </a:lnTo>
                      <a:lnTo>
                        <a:pt x="0" y="728"/>
                      </a:lnTo>
                      <a:lnTo>
                        <a:pt x="2" y="764"/>
                      </a:lnTo>
                      <a:lnTo>
                        <a:pt x="7" y="797"/>
                      </a:lnTo>
                      <a:lnTo>
                        <a:pt x="15" y="832"/>
                      </a:lnTo>
                      <a:lnTo>
                        <a:pt x="27" y="864"/>
                      </a:lnTo>
                      <a:lnTo>
                        <a:pt x="42" y="895"/>
                      </a:lnTo>
                      <a:lnTo>
                        <a:pt x="59" y="925"/>
                      </a:lnTo>
                      <a:lnTo>
                        <a:pt x="80" y="953"/>
                      </a:lnTo>
                      <a:lnTo>
                        <a:pt x="103" y="979"/>
                      </a:lnTo>
                      <a:lnTo>
                        <a:pt x="115" y="990"/>
                      </a:lnTo>
                      <a:lnTo>
                        <a:pt x="125" y="1000"/>
                      </a:lnTo>
                      <a:lnTo>
                        <a:pt x="138" y="1009"/>
                      </a:lnTo>
                      <a:lnTo>
                        <a:pt x="149" y="1018"/>
                      </a:lnTo>
                      <a:lnTo>
                        <a:pt x="162" y="1026"/>
                      </a:lnTo>
                      <a:lnTo>
                        <a:pt x="174" y="1035"/>
                      </a:lnTo>
                      <a:lnTo>
                        <a:pt x="187" y="1041"/>
                      </a:lnTo>
                      <a:lnTo>
                        <a:pt x="200" y="1048"/>
                      </a:lnTo>
                      <a:lnTo>
                        <a:pt x="214" y="1055"/>
                      </a:lnTo>
                      <a:lnTo>
                        <a:pt x="227" y="1061"/>
                      </a:lnTo>
                      <a:lnTo>
                        <a:pt x="241" y="1066"/>
                      </a:lnTo>
                      <a:lnTo>
                        <a:pt x="255" y="1070"/>
                      </a:lnTo>
                      <a:lnTo>
                        <a:pt x="270" y="1074"/>
                      </a:lnTo>
                      <a:lnTo>
                        <a:pt x="284" y="1077"/>
                      </a:lnTo>
                      <a:lnTo>
                        <a:pt x="299" y="1079"/>
                      </a:lnTo>
                      <a:lnTo>
                        <a:pt x="314" y="1082"/>
                      </a:lnTo>
                      <a:lnTo>
                        <a:pt x="324" y="994"/>
                      </a:lnTo>
                      <a:lnTo>
                        <a:pt x="302" y="991"/>
                      </a:lnTo>
                      <a:lnTo>
                        <a:pt x="280" y="985"/>
                      </a:lnTo>
                      <a:lnTo>
                        <a:pt x="260" y="978"/>
                      </a:lnTo>
                      <a:lnTo>
                        <a:pt x="239" y="969"/>
                      </a:lnTo>
                      <a:lnTo>
                        <a:pt x="219" y="958"/>
                      </a:lnTo>
                      <a:lnTo>
                        <a:pt x="200" y="947"/>
                      </a:lnTo>
                      <a:lnTo>
                        <a:pt x="182" y="933"/>
                      </a:lnTo>
                      <a:lnTo>
                        <a:pt x="165" y="917"/>
                      </a:lnTo>
                      <a:lnTo>
                        <a:pt x="148" y="897"/>
                      </a:lnTo>
                      <a:lnTo>
                        <a:pt x="132" y="877"/>
                      </a:lnTo>
                      <a:lnTo>
                        <a:pt x="119" y="854"/>
                      </a:lnTo>
                      <a:lnTo>
                        <a:pt x="108" y="831"/>
                      </a:lnTo>
                      <a:lnTo>
                        <a:pt x="98" y="806"/>
                      </a:lnTo>
                      <a:lnTo>
                        <a:pt x="93" y="781"/>
                      </a:lnTo>
                      <a:lnTo>
                        <a:pt x="88" y="754"/>
                      </a:lnTo>
                      <a:lnTo>
                        <a:pt x="87" y="728"/>
                      </a:lnTo>
                      <a:lnTo>
                        <a:pt x="87" y="476"/>
                      </a:lnTo>
                      <a:lnTo>
                        <a:pt x="619" y="476"/>
                      </a:lnTo>
                      <a:lnTo>
                        <a:pt x="620" y="597"/>
                      </a:lnTo>
                      <a:lnTo>
                        <a:pt x="467" y="597"/>
                      </a:lnTo>
                      <a:lnTo>
                        <a:pt x="462" y="586"/>
                      </a:lnTo>
                      <a:lnTo>
                        <a:pt x="457" y="577"/>
                      </a:lnTo>
                      <a:lnTo>
                        <a:pt x="450" y="568"/>
                      </a:lnTo>
                      <a:lnTo>
                        <a:pt x="442" y="559"/>
                      </a:lnTo>
                      <a:lnTo>
                        <a:pt x="431" y="550"/>
                      </a:lnTo>
                      <a:lnTo>
                        <a:pt x="421" y="544"/>
                      </a:lnTo>
                      <a:lnTo>
                        <a:pt x="410" y="537"/>
                      </a:lnTo>
                      <a:lnTo>
                        <a:pt x="399" y="531"/>
                      </a:lnTo>
                      <a:lnTo>
                        <a:pt x="387" y="527"/>
                      </a:lnTo>
                      <a:lnTo>
                        <a:pt x="375" y="524"/>
                      </a:lnTo>
                      <a:lnTo>
                        <a:pt x="362" y="523"/>
                      </a:lnTo>
                      <a:lnTo>
                        <a:pt x="349" y="522"/>
                      </a:lnTo>
                      <a:lnTo>
                        <a:pt x="323" y="524"/>
                      </a:lnTo>
                      <a:lnTo>
                        <a:pt x="299" y="532"/>
                      </a:lnTo>
                      <a:lnTo>
                        <a:pt x="277" y="544"/>
                      </a:lnTo>
                      <a:lnTo>
                        <a:pt x="257" y="560"/>
                      </a:lnTo>
                      <a:lnTo>
                        <a:pt x="241" y="578"/>
                      </a:lnTo>
                      <a:lnTo>
                        <a:pt x="230" y="600"/>
                      </a:lnTo>
                      <a:lnTo>
                        <a:pt x="222" y="624"/>
                      </a:lnTo>
                      <a:lnTo>
                        <a:pt x="219" y="651"/>
                      </a:lnTo>
                      <a:lnTo>
                        <a:pt x="220" y="669"/>
                      </a:lnTo>
                      <a:lnTo>
                        <a:pt x="224" y="686"/>
                      </a:lnTo>
                      <a:lnTo>
                        <a:pt x="231" y="704"/>
                      </a:lnTo>
                      <a:lnTo>
                        <a:pt x="239" y="720"/>
                      </a:lnTo>
                      <a:lnTo>
                        <a:pt x="209" y="899"/>
                      </a:lnTo>
                      <a:lnTo>
                        <a:pt x="334" y="899"/>
                      </a:lnTo>
                      <a:lnTo>
                        <a:pt x="345" y="811"/>
                      </a:lnTo>
                      <a:lnTo>
                        <a:pt x="314" y="811"/>
                      </a:lnTo>
                      <a:lnTo>
                        <a:pt x="333" y="695"/>
                      </a:lnTo>
                      <a:lnTo>
                        <a:pt x="318" y="678"/>
                      </a:lnTo>
                      <a:lnTo>
                        <a:pt x="314" y="673"/>
                      </a:lnTo>
                      <a:lnTo>
                        <a:pt x="310" y="666"/>
                      </a:lnTo>
                      <a:lnTo>
                        <a:pt x="309" y="659"/>
                      </a:lnTo>
                      <a:lnTo>
                        <a:pt x="308" y="651"/>
                      </a:lnTo>
                      <a:lnTo>
                        <a:pt x="309" y="643"/>
                      </a:lnTo>
                      <a:lnTo>
                        <a:pt x="311" y="635"/>
                      </a:lnTo>
                      <a:lnTo>
                        <a:pt x="315" y="628"/>
                      </a:lnTo>
                      <a:lnTo>
                        <a:pt x="320" y="621"/>
                      </a:lnTo>
                      <a:lnTo>
                        <a:pt x="325" y="617"/>
                      </a:lnTo>
                      <a:lnTo>
                        <a:pt x="330" y="614"/>
                      </a:lnTo>
                      <a:lnTo>
                        <a:pt x="336" y="612"/>
                      </a:lnTo>
                      <a:lnTo>
                        <a:pt x="343" y="610"/>
                      </a:lnTo>
                      <a:lnTo>
                        <a:pt x="341" y="789"/>
                      </a:lnTo>
                      <a:lnTo>
                        <a:pt x="347" y="789"/>
                      </a:lnTo>
                      <a:lnTo>
                        <a:pt x="351" y="759"/>
                      </a:lnTo>
                      <a:lnTo>
                        <a:pt x="351" y="761"/>
                      </a:lnTo>
                      <a:lnTo>
                        <a:pt x="352" y="767"/>
                      </a:lnTo>
                      <a:lnTo>
                        <a:pt x="353" y="776"/>
                      </a:lnTo>
                      <a:lnTo>
                        <a:pt x="355" y="789"/>
                      </a:lnTo>
                      <a:lnTo>
                        <a:pt x="382" y="789"/>
                      </a:lnTo>
                      <a:lnTo>
                        <a:pt x="385" y="811"/>
                      </a:lnTo>
                      <a:lnTo>
                        <a:pt x="359" y="811"/>
                      </a:lnTo>
                      <a:lnTo>
                        <a:pt x="361" y="829"/>
                      </a:lnTo>
                      <a:lnTo>
                        <a:pt x="364" y="851"/>
                      </a:lnTo>
                      <a:lnTo>
                        <a:pt x="368" y="874"/>
                      </a:lnTo>
                      <a:lnTo>
                        <a:pt x="372" y="899"/>
                      </a:lnTo>
                      <a:lnTo>
                        <a:pt x="490" y="899"/>
                      </a:lnTo>
                      <a:lnTo>
                        <a:pt x="459" y="720"/>
                      </a:lnTo>
                      <a:lnTo>
                        <a:pt x="463" y="711"/>
                      </a:lnTo>
                      <a:lnTo>
                        <a:pt x="468" y="703"/>
                      </a:lnTo>
                      <a:lnTo>
                        <a:pt x="472" y="693"/>
                      </a:lnTo>
                      <a:lnTo>
                        <a:pt x="474" y="684"/>
                      </a:lnTo>
                      <a:lnTo>
                        <a:pt x="487" y="685"/>
                      </a:lnTo>
                      <a:lnTo>
                        <a:pt x="487" y="751"/>
                      </a:lnTo>
                      <a:lnTo>
                        <a:pt x="575" y="751"/>
                      </a:lnTo>
                      <a:lnTo>
                        <a:pt x="575" y="685"/>
                      </a:lnTo>
                      <a:lnTo>
                        <a:pt x="620" y="685"/>
                      </a:lnTo>
                      <a:lnTo>
                        <a:pt x="620" y="745"/>
                      </a:lnTo>
                      <a:lnTo>
                        <a:pt x="620" y="746"/>
                      </a:lnTo>
                      <a:lnTo>
                        <a:pt x="621" y="749"/>
                      </a:lnTo>
                      <a:lnTo>
                        <a:pt x="621" y="750"/>
                      </a:lnTo>
                      <a:lnTo>
                        <a:pt x="621" y="752"/>
                      </a:lnTo>
                      <a:lnTo>
                        <a:pt x="621" y="752"/>
                      </a:lnTo>
                      <a:lnTo>
                        <a:pt x="621" y="752"/>
                      </a:lnTo>
                      <a:lnTo>
                        <a:pt x="621" y="752"/>
                      </a:lnTo>
                      <a:lnTo>
                        <a:pt x="621" y="752"/>
                      </a:lnTo>
                      <a:lnTo>
                        <a:pt x="618" y="775"/>
                      </a:lnTo>
                      <a:lnTo>
                        <a:pt x="613" y="798"/>
                      </a:lnTo>
                      <a:lnTo>
                        <a:pt x="606" y="820"/>
                      </a:lnTo>
                      <a:lnTo>
                        <a:pt x="597" y="841"/>
                      </a:lnTo>
                      <a:lnTo>
                        <a:pt x="587" y="860"/>
                      </a:lnTo>
                      <a:lnTo>
                        <a:pt x="575" y="880"/>
                      </a:lnTo>
                      <a:lnTo>
                        <a:pt x="561" y="897"/>
                      </a:lnTo>
                      <a:lnTo>
                        <a:pt x="546" y="914"/>
                      </a:lnTo>
                      <a:lnTo>
                        <a:pt x="530" y="930"/>
                      </a:lnTo>
                      <a:lnTo>
                        <a:pt x="513" y="943"/>
                      </a:lnTo>
                      <a:lnTo>
                        <a:pt x="493" y="956"/>
                      </a:lnTo>
                      <a:lnTo>
                        <a:pt x="474" y="967"/>
                      </a:lnTo>
                      <a:lnTo>
                        <a:pt x="454" y="976"/>
                      </a:lnTo>
                      <a:lnTo>
                        <a:pt x="432" y="984"/>
                      </a:lnTo>
                      <a:lnTo>
                        <a:pt x="410" y="990"/>
                      </a:lnTo>
                      <a:lnTo>
                        <a:pt x="387" y="993"/>
                      </a:lnTo>
                      <a:lnTo>
                        <a:pt x="391" y="1015"/>
                      </a:lnTo>
                      <a:lnTo>
                        <a:pt x="394" y="1037"/>
                      </a:lnTo>
                      <a:lnTo>
                        <a:pt x="398" y="1059"/>
                      </a:lnTo>
                      <a:lnTo>
                        <a:pt x="401" y="1081"/>
                      </a:lnTo>
                      <a:lnTo>
                        <a:pt x="431" y="1075"/>
                      </a:lnTo>
                      <a:lnTo>
                        <a:pt x="461" y="1068"/>
                      </a:lnTo>
                      <a:lnTo>
                        <a:pt x="489" y="1058"/>
                      </a:lnTo>
                      <a:lnTo>
                        <a:pt x="516" y="1045"/>
                      </a:lnTo>
                      <a:lnTo>
                        <a:pt x="542" y="1031"/>
                      </a:lnTo>
                      <a:lnTo>
                        <a:pt x="566" y="1014"/>
                      </a:lnTo>
                      <a:lnTo>
                        <a:pt x="589" y="995"/>
                      </a:lnTo>
                      <a:lnTo>
                        <a:pt x="611" y="976"/>
                      </a:lnTo>
                      <a:lnTo>
                        <a:pt x="630" y="954"/>
                      </a:lnTo>
                      <a:lnTo>
                        <a:pt x="648" y="930"/>
                      </a:lnTo>
                      <a:lnTo>
                        <a:pt x="664" y="904"/>
                      </a:lnTo>
                      <a:lnTo>
                        <a:pt x="678" y="878"/>
                      </a:lnTo>
                      <a:lnTo>
                        <a:pt x="689" y="850"/>
                      </a:lnTo>
                      <a:lnTo>
                        <a:pt x="698" y="821"/>
                      </a:lnTo>
                      <a:lnTo>
                        <a:pt x="704" y="791"/>
                      </a:lnTo>
                      <a:lnTo>
                        <a:pt x="709" y="760"/>
                      </a:lnTo>
                      <a:lnTo>
                        <a:pt x="709" y="757"/>
                      </a:lnTo>
                      <a:lnTo>
                        <a:pt x="709" y="753"/>
                      </a:lnTo>
                      <a:lnTo>
                        <a:pt x="709" y="751"/>
                      </a:lnTo>
                      <a:lnTo>
                        <a:pt x="709" y="748"/>
                      </a:lnTo>
                      <a:lnTo>
                        <a:pt x="709" y="746"/>
                      </a:lnTo>
                      <a:lnTo>
                        <a:pt x="709" y="745"/>
                      </a:lnTo>
                      <a:lnTo>
                        <a:pt x="709" y="745"/>
                      </a:lnTo>
                      <a:lnTo>
                        <a:pt x="709" y="744"/>
                      </a:lnTo>
                      <a:lnTo>
                        <a:pt x="709" y="685"/>
                      </a:lnTo>
                      <a:lnTo>
                        <a:pt x="751" y="685"/>
                      </a:lnTo>
                      <a:lnTo>
                        <a:pt x="759" y="707"/>
                      </a:lnTo>
                      <a:lnTo>
                        <a:pt x="771" y="728"/>
                      </a:lnTo>
                      <a:lnTo>
                        <a:pt x="786" y="746"/>
                      </a:lnTo>
                      <a:lnTo>
                        <a:pt x="802" y="763"/>
                      </a:lnTo>
                      <a:lnTo>
                        <a:pt x="822" y="775"/>
                      </a:lnTo>
                      <a:lnTo>
                        <a:pt x="844" y="784"/>
                      </a:lnTo>
                      <a:lnTo>
                        <a:pt x="867" y="790"/>
                      </a:lnTo>
                      <a:lnTo>
                        <a:pt x="891" y="792"/>
                      </a:lnTo>
                      <a:lnTo>
                        <a:pt x="906" y="791"/>
                      </a:lnTo>
                      <a:lnTo>
                        <a:pt x="920" y="790"/>
                      </a:lnTo>
                      <a:lnTo>
                        <a:pt x="933" y="787"/>
                      </a:lnTo>
                      <a:lnTo>
                        <a:pt x="947" y="782"/>
                      </a:lnTo>
                      <a:lnTo>
                        <a:pt x="960" y="775"/>
                      </a:lnTo>
                      <a:lnTo>
                        <a:pt x="973" y="768"/>
                      </a:lnTo>
                      <a:lnTo>
                        <a:pt x="984" y="760"/>
                      </a:lnTo>
                      <a:lnTo>
                        <a:pt x="994" y="751"/>
                      </a:lnTo>
                      <a:lnTo>
                        <a:pt x="1000" y="744"/>
                      </a:lnTo>
                      <a:lnTo>
                        <a:pt x="1006" y="737"/>
                      </a:lnTo>
                      <a:lnTo>
                        <a:pt x="1012" y="729"/>
                      </a:lnTo>
                      <a:lnTo>
                        <a:pt x="1016" y="721"/>
                      </a:lnTo>
                      <a:lnTo>
                        <a:pt x="1021" y="714"/>
                      </a:lnTo>
                      <a:lnTo>
                        <a:pt x="1025" y="706"/>
                      </a:lnTo>
                      <a:lnTo>
                        <a:pt x="1029" y="697"/>
                      </a:lnTo>
                      <a:lnTo>
                        <a:pt x="1031" y="689"/>
                      </a:lnTo>
                      <a:lnTo>
                        <a:pt x="943" y="673"/>
                      </a:lnTo>
                      <a:lnTo>
                        <a:pt x="939" y="680"/>
                      </a:lnTo>
                      <a:lnTo>
                        <a:pt x="933" y="685"/>
                      </a:lnTo>
                      <a:lnTo>
                        <a:pt x="929" y="691"/>
                      </a:lnTo>
                      <a:lnTo>
                        <a:pt x="922" y="696"/>
                      </a:lnTo>
                      <a:lnTo>
                        <a:pt x="915" y="699"/>
                      </a:lnTo>
                      <a:lnTo>
                        <a:pt x="908" y="703"/>
                      </a:lnTo>
                      <a:lnTo>
                        <a:pt x="900" y="704"/>
                      </a:lnTo>
                      <a:lnTo>
                        <a:pt x="892" y="70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IN"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96" name="Rectangle 95"/>
            <p:cNvSpPr/>
            <p:nvPr/>
          </p:nvSpPr>
          <p:spPr>
            <a:xfrm>
              <a:off x="1979778" y="980728"/>
              <a:ext cx="6840694" cy="56886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sp>
        <p:nvSpPr>
          <p:cNvPr id="130" name="Freeform 53"/>
          <p:cNvSpPr>
            <a:spLocks/>
          </p:cNvSpPr>
          <p:nvPr/>
        </p:nvSpPr>
        <p:spPr bwMode="auto">
          <a:xfrm>
            <a:off x="5808664" y="1268413"/>
            <a:ext cx="4397375" cy="5141912"/>
          </a:xfrm>
          <a:custGeom>
            <a:avLst/>
            <a:gdLst>
              <a:gd name="T0" fmla="*/ 3582417 w 1036"/>
              <a:gd name="T1" fmla="*/ 3231516 h 1082"/>
              <a:gd name="T2" fmla="*/ 3586662 w 1036"/>
              <a:gd name="T3" fmla="*/ 2922621 h 1082"/>
              <a:gd name="T4" fmla="*/ 3811624 w 1036"/>
              <a:gd name="T5" fmla="*/ 2808567 h 1082"/>
              <a:gd name="T6" fmla="*/ 3938961 w 1036"/>
              <a:gd name="T7" fmla="*/ 2865594 h 1082"/>
              <a:gd name="T8" fmla="*/ 4028097 w 1036"/>
              <a:gd name="T9" fmla="*/ 3079445 h 1082"/>
              <a:gd name="T10" fmla="*/ 4376152 w 1036"/>
              <a:gd name="T11" fmla="*/ 2865594 h 1082"/>
              <a:gd name="T12" fmla="*/ 4219103 w 1036"/>
              <a:gd name="T13" fmla="*/ 2589965 h 1082"/>
              <a:gd name="T14" fmla="*/ 3909249 w 1036"/>
              <a:gd name="T15" fmla="*/ 2404628 h 1082"/>
              <a:gd name="T16" fmla="*/ 3433858 w 1036"/>
              <a:gd name="T17" fmla="*/ 2518681 h 1082"/>
              <a:gd name="T18" fmla="*/ 2996667 w 1036"/>
              <a:gd name="T19" fmla="*/ 1843865 h 1082"/>
              <a:gd name="T20" fmla="*/ 2381204 w 1036"/>
              <a:gd name="T21" fmla="*/ 651055 h 1082"/>
              <a:gd name="T22" fmla="*/ 2028905 w 1036"/>
              <a:gd name="T23" fmla="*/ 171080 h 1082"/>
              <a:gd name="T24" fmla="*/ 1506823 w 1036"/>
              <a:gd name="T25" fmla="*/ 0 h 1082"/>
              <a:gd name="T26" fmla="*/ 976251 w 1036"/>
              <a:gd name="T27" fmla="*/ 180585 h 1082"/>
              <a:gd name="T28" fmla="*/ 628196 w 1036"/>
              <a:gd name="T29" fmla="*/ 651055 h 1082"/>
              <a:gd name="T30" fmla="*/ 560283 w 1036"/>
              <a:gd name="T31" fmla="*/ 1411412 h 1082"/>
              <a:gd name="T32" fmla="*/ 700354 w 1036"/>
              <a:gd name="T33" fmla="*/ 1572988 h 1082"/>
              <a:gd name="T34" fmla="*/ 895604 w 1036"/>
              <a:gd name="T35" fmla="*/ 1487448 h 1082"/>
              <a:gd name="T36" fmla="*/ 942295 w 1036"/>
              <a:gd name="T37" fmla="*/ 936189 h 1082"/>
              <a:gd name="T38" fmla="*/ 1095099 w 1036"/>
              <a:gd name="T39" fmla="*/ 603533 h 1082"/>
              <a:gd name="T40" fmla="*/ 1396464 w 1036"/>
              <a:gd name="T41" fmla="*/ 422948 h 1082"/>
              <a:gd name="T42" fmla="*/ 1727540 w 1036"/>
              <a:gd name="T43" fmla="*/ 460966 h 1082"/>
              <a:gd name="T44" fmla="*/ 1986459 w 1036"/>
              <a:gd name="T45" fmla="*/ 703330 h 1082"/>
              <a:gd name="T46" fmla="*/ 2084084 w 1036"/>
              <a:gd name="T47" fmla="*/ 1059747 h 1082"/>
              <a:gd name="T48" fmla="*/ 63669 w 1036"/>
              <a:gd name="T49" fmla="*/ 3953855 h 1082"/>
              <a:gd name="T50" fmla="*/ 488126 w 1036"/>
              <a:gd name="T51" fmla="*/ 4704707 h 1082"/>
              <a:gd name="T52" fmla="*/ 793735 w 1036"/>
              <a:gd name="T53" fmla="*/ 4947071 h 1082"/>
              <a:gd name="T54" fmla="*/ 1146034 w 1036"/>
              <a:gd name="T55" fmla="*/ 5103894 h 1082"/>
              <a:gd name="T56" fmla="*/ 1188480 w 1036"/>
              <a:gd name="T57" fmla="*/ 4680946 h 1082"/>
              <a:gd name="T58" fmla="*/ 700354 w 1036"/>
              <a:gd name="T59" fmla="*/ 4357794 h 1082"/>
              <a:gd name="T60" fmla="*/ 394745 w 1036"/>
              <a:gd name="T61" fmla="*/ 3711491 h 1082"/>
              <a:gd name="T62" fmla="*/ 1982214 w 1036"/>
              <a:gd name="T63" fmla="*/ 2837081 h 1082"/>
              <a:gd name="T64" fmla="*/ 1786964 w 1036"/>
              <a:gd name="T65" fmla="*/ 2585213 h 1082"/>
              <a:gd name="T66" fmla="*/ 1481355 w 1036"/>
              <a:gd name="T67" fmla="*/ 2480664 h 1082"/>
              <a:gd name="T68" fmla="*/ 976251 w 1036"/>
              <a:gd name="T69" fmla="*/ 2851338 h 1082"/>
              <a:gd name="T70" fmla="*/ 1014452 w 1036"/>
              <a:gd name="T71" fmla="*/ 3421605 h 1082"/>
              <a:gd name="T72" fmla="*/ 1349773 w 1036"/>
              <a:gd name="T73" fmla="*/ 3222011 h 1082"/>
              <a:gd name="T74" fmla="*/ 1320061 w 1036"/>
              <a:gd name="T75" fmla="*/ 3017666 h 1082"/>
              <a:gd name="T76" fmla="*/ 1455888 w 1036"/>
              <a:gd name="T77" fmla="*/ 2898860 h 1082"/>
              <a:gd name="T78" fmla="*/ 1498333 w 1036"/>
              <a:gd name="T79" fmla="*/ 3687730 h 1082"/>
              <a:gd name="T80" fmla="*/ 1545024 w 1036"/>
              <a:gd name="T81" fmla="*/ 4044147 h 1082"/>
              <a:gd name="T82" fmla="*/ 1986459 w 1036"/>
              <a:gd name="T83" fmla="*/ 3340817 h 1082"/>
              <a:gd name="T84" fmla="*/ 2440628 w 1036"/>
              <a:gd name="T85" fmla="*/ 3255277 h 1082"/>
              <a:gd name="T86" fmla="*/ 2635878 w 1036"/>
              <a:gd name="T87" fmla="*/ 3573676 h 1082"/>
              <a:gd name="T88" fmla="*/ 2601922 w 1036"/>
              <a:gd name="T89" fmla="*/ 3792279 h 1082"/>
              <a:gd name="T90" fmla="*/ 2317535 w 1036"/>
              <a:gd name="T91" fmla="*/ 4343537 h 1082"/>
              <a:gd name="T92" fmla="*/ 1833654 w 1036"/>
              <a:gd name="T93" fmla="*/ 4676194 h 1082"/>
              <a:gd name="T94" fmla="*/ 1702073 w 1036"/>
              <a:gd name="T95" fmla="*/ 5137160 h 1082"/>
              <a:gd name="T96" fmla="*/ 2402427 w 1036"/>
              <a:gd name="T97" fmla="*/ 4818760 h 1082"/>
              <a:gd name="T98" fmla="*/ 2877819 w 1036"/>
              <a:gd name="T99" fmla="*/ 4172457 h 1082"/>
              <a:gd name="T100" fmla="*/ 3009400 w 1036"/>
              <a:gd name="T101" fmla="*/ 3578429 h 1082"/>
              <a:gd name="T102" fmla="*/ 3009400 w 1036"/>
              <a:gd name="T103" fmla="*/ 3535659 h 1082"/>
              <a:gd name="T104" fmla="*/ 3404146 w 1036"/>
              <a:gd name="T105" fmla="*/ 3625951 h 1082"/>
              <a:gd name="T106" fmla="*/ 3905005 w 1036"/>
              <a:gd name="T107" fmla="*/ 3754261 h 1082"/>
              <a:gd name="T108" fmla="*/ 4219103 w 1036"/>
              <a:gd name="T109" fmla="*/ 3568924 h 1082"/>
              <a:gd name="T110" fmla="*/ 4350685 w 1036"/>
              <a:gd name="T111" fmla="*/ 3355074 h 1082"/>
              <a:gd name="T112" fmla="*/ 3943206 w 1036"/>
              <a:gd name="T113" fmla="*/ 3283790 h 108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36"/>
              <a:gd name="T172" fmla="*/ 0 h 1082"/>
              <a:gd name="T173" fmla="*/ 1036 w 1036"/>
              <a:gd name="T174" fmla="*/ 1082 h 108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36" h="1082">
                <a:moveTo>
                  <a:pt x="892" y="705"/>
                </a:moveTo>
                <a:lnTo>
                  <a:pt x="880" y="704"/>
                </a:lnTo>
                <a:lnTo>
                  <a:pt x="869" y="700"/>
                </a:lnTo>
                <a:lnTo>
                  <a:pt x="860" y="695"/>
                </a:lnTo>
                <a:lnTo>
                  <a:pt x="852" y="688"/>
                </a:lnTo>
                <a:lnTo>
                  <a:pt x="844" y="680"/>
                </a:lnTo>
                <a:lnTo>
                  <a:pt x="839" y="669"/>
                </a:lnTo>
                <a:lnTo>
                  <a:pt x="835" y="659"/>
                </a:lnTo>
                <a:lnTo>
                  <a:pt x="834" y="647"/>
                </a:lnTo>
                <a:lnTo>
                  <a:pt x="835" y="636"/>
                </a:lnTo>
                <a:lnTo>
                  <a:pt x="839" y="625"/>
                </a:lnTo>
                <a:lnTo>
                  <a:pt x="845" y="615"/>
                </a:lnTo>
                <a:lnTo>
                  <a:pt x="852" y="607"/>
                </a:lnTo>
                <a:lnTo>
                  <a:pt x="860" y="600"/>
                </a:lnTo>
                <a:lnTo>
                  <a:pt x="870" y="594"/>
                </a:lnTo>
                <a:lnTo>
                  <a:pt x="880" y="592"/>
                </a:lnTo>
                <a:lnTo>
                  <a:pt x="892" y="591"/>
                </a:lnTo>
                <a:lnTo>
                  <a:pt x="898" y="591"/>
                </a:lnTo>
                <a:lnTo>
                  <a:pt x="903" y="592"/>
                </a:lnTo>
                <a:lnTo>
                  <a:pt x="908" y="593"/>
                </a:lnTo>
                <a:lnTo>
                  <a:pt x="914" y="595"/>
                </a:lnTo>
                <a:lnTo>
                  <a:pt x="918" y="598"/>
                </a:lnTo>
                <a:lnTo>
                  <a:pt x="924" y="600"/>
                </a:lnTo>
                <a:lnTo>
                  <a:pt x="928" y="603"/>
                </a:lnTo>
                <a:lnTo>
                  <a:pt x="932" y="607"/>
                </a:lnTo>
                <a:lnTo>
                  <a:pt x="939" y="616"/>
                </a:lnTo>
                <a:lnTo>
                  <a:pt x="945" y="625"/>
                </a:lnTo>
                <a:lnTo>
                  <a:pt x="948" y="636"/>
                </a:lnTo>
                <a:lnTo>
                  <a:pt x="949" y="647"/>
                </a:lnTo>
                <a:lnTo>
                  <a:pt x="949" y="648"/>
                </a:lnTo>
                <a:lnTo>
                  <a:pt x="948" y="648"/>
                </a:lnTo>
                <a:lnTo>
                  <a:pt x="948" y="650"/>
                </a:lnTo>
                <a:lnTo>
                  <a:pt x="1036" y="627"/>
                </a:lnTo>
                <a:lnTo>
                  <a:pt x="1034" y="615"/>
                </a:lnTo>
                <a:lnTo>
                  <a:pt x="1031" y="603"/>
                </a:lnTo>
                <a:lnTo>
                  <a:pt x="1027" y="593"/>
                </a:lnTo>
                <a:lnTo>
                  <a:pt x="1022" y="583"/>
                </a:lnTo>
                <a:lnTo>
                  <a:pt x="1016" y="572"/>
                </a:lnTo>
                <a:lnTo>
                  <a:pt x="1011" y="563"/>
                </a:lnTo>
                <a:lnTo>
                  <a:pt x="1002" y="554"/>
                </a:lnTo>
                <a:lnTo>
                  <a:pt x="994" y="545"/>
                </a:lnTo>
                <a:lnTo>
                  <a:pt x="984" y="535"/>
                </a:lnTo>
                <a:lnTo>
                  <a:pt x="973" y="527"/>
                </a:lnTo>
                <a:lnTo>
                  <a:pt x="961" y="520"/>
                </a:lnTo>
                <a:lnTo>
                  <a:pt x="948" y="514"/>
                </a:lnTo>
                <a:lnTo>
                  <a:pt x="935" y="509"/>
                </a:lnTo>
                <a:lnTo>
                  <a:pt x="921" y="506"/>
                </a:lnTo>
                <a:lnTo>
                  <a:pt x="907" y="504"/>
                </a:lnTo>
                <a:lnTo>
                  <a:pt x="892" y="503"/>
                </a:lnTo>
                <a:lnTo>
                  <a:pt x="869" y="506"/>
                </a:lnTo>
                <a:lnTo>
                  <a:pt x="847" y="510"/>
                </a:lnTo>
                <a:lnTo>
                  <a:pt x="827" y="518"/>
                </a:lnTo>
                <a:lnTo>
                  <a:pt x="809" y="530"/>
                </a:lnTo>
                <a:lnTo>
                  <a:pt x="792" y="544"/>
                </a:lnTo>
                <a:lnTo>
                  <a:pt x="777" y="560"/>
                </a:lnTo>
                <a:lnTo>
                  <a:pt x="765" y="578"/>
                </a:lnTo>
                <a:lnTo>
                  <a:pt x="756" y="598"/>
                </a:lnTo>
                <a:lnTo>
                  <a:pt x="708" y="598"/>
                </a:lnTo>
                <a:lnTo>
                  <a:pt x="706" y="388"/>
                </a:lnTo>
                <a:lnTo>
                  <a:pt x="579" y="388"/>
                </a:lnTo>
                <a:lnTo>
                  <a:pt x="579" y="223"/>
                </a:lnTo>
                <a:lnTo>
                  <a:pt x="577" y="201"/>
                </a:lnTo>
                <a:lnTo>
                  <a:pt x="574" y="179"/>
                </a:lnTo>
                <a:lnTo>
                  <a:pt x="569" y="157"/>
                </a:lnTo>
                <a:lnTo>
                  <a:pt x="561" y="137"/>
                </a:lnTo>
                <a:lnTo>
                  <a:pt x="552" y="117"/>
                </a:lnTo>
                <a:lnTo>
                  <a:pt x="542" y="99"/>
                </a:lnTo>
                <a:lnTo>
                  <a:pt x="528" y="81"/>
                </a:lnTo>
                <a:lnTo>
                  <a:pt x="513" y="65"/>
                </a:lnTo>
                <a:lnTo>
                  <a:pt x="497" y="50"/>
                </a:lnTo>
                <a:lnTo>
                  <a:pt x="478" y="36"/>
                </a:lnTo>
                <a:lnTo>
                  <a:pt x="460" y="26"/>
                </a:lnTo>
                <a:lnTo>
                  <a:pt x="440" y="17"/>
                </a:lnTo>
                <a:lnTo>
                  <a:pt x="420" y="9"/>
                </a:lnTo>
                <a:lnTo>
                  <a:pt x="399" y="4"/>
                </a:lnTo>
                <a:lnTo>
                  <a:pt x="377" y="1"/>
                </a:lnTo>
                <a:lnTo>
                  <a:pt x="355" y="0"/>
                </a:lnTo>
                <a:lnTo>
                  <a:pt x="332" y="1"/>
                </a:lnTo>
                <a:lnTo>
                  <a:pt x="310" y="4"/>
                </a:lnTo>
                <a:lnTo>
                  <a:pt x="288" y="10"/>
                </a:lnTo>
                <a:lnTo>
                  <a:pt x="268" y="17"/>
                </a:lnTo>
                <a:lnTo>
                  <a:pt x="248" y="26"/>
                </a:lnTo>
                <a:lnTo>
                  <a:pt x="230" y="38"/>
                </a:lnTo>
                <a:lnTo>
                  <a:pt x="212" y="50"/>
                </a:lnTo>
                <a:lnTo>
                  <a:pt x="196" y="65"/>
                </a:lnTo>
                <a:lnTo>
                  <a:pt x="181" y="81"/>
                </a:lnTo>
                <a:lnTo>
                  <a:pt x="169" y="99"/>
                </a:lnTo>
                <a:lnTo>
                  <a:pt x="157" y="117"/>
                </a:lnTo>
                <a:lnTo>
                  <a:pt x="148" y="137"/>
                </a:lnTo>
                <a:lnTo>
                  <a:pt x="141" y="156"/>
                </a:lnTo>
                <a:lnTo>
                  <a:pt x="135" y="178"/>
                </a:lnTo>
                <a:lnTo>
                  <a:pt x="132" y="200"/>
                </a:lnTo>
                <a:lnTo>
                  <a:pt x="131" y="223"/>
                </a:lnTo>
                <a:lnTo>
                  <a:pt x="131" y="288"/>
                </a:lnTo>
                <a:lnTo>
                  <a:pt x="132" y="297"/>
                </a:lnTo>
                <a:lnTo>
                  <a:pt x="134" y="305"/>
                </a:lnTo>
                <a:lnTo>
                  <a:pt x="138" y="313"/>
                </a:lnTo>
                <a:lnTo>
                  <a:pt x="143" y="320"/>
                </a:lnTo>
                <a:lnTo>
                  <a:pt x="150" y="325"/>
                </a:lnTo>
                <a:lnTo>
                  <a:pt x="157" y="329"/>
                </a:lnTo>
                <a:lnTo>
                  <a:pt x="165" y="331"/>
                </a:lnTo>
                <a:lnTo>
                  <a:pt x="174" y="333"/>
                </a:lnTo>
                <a:lnTo>
                  <a:pt x="184" y="331"/>
                </a:lnTo>
                <a:lnTo>
                  <a:pt x="192" y="329"/>
                </a:lnTo>
                <a:lnTo>
                  <a:pt x="200" y="325"/>
                </a:lnTo>
                <a:lnTo>
                  <a:pt x="207" y="320"/>
                </a:lnTo>
                <a:lnTo>
                  <a:pt x="211" y="313"/>
                </a:lnTo>
                <a:lnTo>
                  <a:pt x="216" y="305"/>
                </a:lnTo>
                <a:lnTo>
                  <a:pt x="218" y="297"/>
                </a:lnTo>
                <a:lnTo>
                  <a:pt x="219" y="288"/>
                </a:lnTo>
                <a:lnTo>
                  <a:pt x="219" y="223"/>
                </a:lnTo>
                <a:lnTo>
                  <a:pt x="220" y="209"/>
                </a:lnTo>
                <a:lnTo>
                  <a:pt x="222" y="197"/>
                </a:lnTo>
                <a:lnTo>
                  <a:pt x="225" y="184"/>
                </a:lnTo>
                <a:lnTo>
                  <a:pt x="230" y="171"/>
                </a:lnTo>
                <a:lnTo>
                  <a:pt x="235" y="160"/>
                </a:lnTo>
                <a:lnTo>
                  <a:pt x="241" y="148"/>
                </a:lnTo>
                <a:lnTo>
                  <a:pt x="249" y="138"/>
                </a:lnTo>
                <a:lnTo>
                  <a:pt x="258" y="127"/>
                </a:lnTo>
                <a:lnTo>
                  <a:pt x="269" y="118"/>
                </a:lnTo>
                <a:lnTo>
                  <a:pt x="279" y="110"/>
                </a:lnTo>
                <a:lnTo>
                  <a:pt x="291" y="103"/>
                </a:lnTo>
                <a:lnTo>
                  <a:pt x="303" y="97"/>
                </a:lnTo>
                <a:lnTo>
                  <a:pt x="315" y="93"/>
                </a:lnTo>
                <a:lnTo>
                  <a:pt x="329" y="89"/>
                </a:lnTo>
                <a:lnTo>
                  <a:pt x="341" y="88"/>
                </a:lnTo>
                <a:lnTo>
                  <a:pt x="355" y="87"/>
                </a:lnTo>
                <a:lnTo>
                  <a:pt x="369" y="88"/>
                </a:lnTo>
                <a:lnTo>
                  <a:pt x="382" y="89"/>
                </a:lnTo>
                <a:lnTo>
                  <a:pt x="394" y="93"/>
                </a:lnTo>
                <a:lnTo>
                  <a:pt x="407" y="97"/>
                </a:lnTo>
                <a:lnTo>
                  <a:pt x="419" y="103"/>
                </a:lnTo>
                <a:lnTo>
                  <a:pt x="430" y="110"/>
                </a:lnTo>
                <a:lnTo>
                  <a:pt x="440" y="118"/>
                </a:lnTo>
                <a:lnTo>
                  <a:pt x="451" y="127"/>
                </a:lnTo>
                <a:lnTo>
                  <a:pt x="460" y="138"/>
                </a:lnTo>
                <a:lnTo>
                  <a:pt x="468" y="148"/>
                </a:lnTo>
                <a:lnTo>
                  <a:pt x="475" y="160"/>
                </a:lnTo>
                <a:lnTo>
                  <a:pt x="481" y="171"/>
                </a:lnTo>
                <a:lnTo>
                  <a:pt x="485" y="184"/>
                </a:lnTo>
                <a:lnTo>
                  <a:pt x="489" y="197"/>
                </a:lnTo>
                <a:lnTo>
                  <a:pt x="490" y="209"/>
                </a:lnTo>
                <a:lnTo>
                  <a:pt x="491" y="223"/>
                </a:lnTo>
                <a:lnTo>
                  <a:pt x="491" y="388"/>
                </a:lnTo>
                <a:lnTo>
                  <a:pt x="0" y="388"/>
                </a:lnTo>
                <a:lnTo>
                  <a:pt x="0" y="728"/>
                </a:lnTo>
                <a:lnTo>
                  <a:pt x="2" y="764"/>
                </a:lnTo>
                <a:lnTo>
                  <a:pt x="7" y="797"/>
                </a:lnTo>
                <a:lnTo>
                  <a:pt x="15" y="832"/>
                </a:lnTo>
                <a:lnTo>
                  <a:pt x="27" y="864"/>
                </a:lnTo>
                <a:lnTo>
                  <a:pt x="42" y="895"/>
                </a:lnTo>
                <a:lnTo>
                  <a:pt x="59" y="925"/>
                </a:lnTo>
                <a:lnTo>
                  <a:pt x="80" y="953"/>
                </a:lnTo>
                <a:lnTo>
                  <a:pt x="103" y="979"/>
                </a:lnTo>
                <a:lnTo>
                  <a:pt x="115" y="990"/>
                </a:lnTo>
                <a:lnTo>
                  <a:pt x="125" y="1000"/>
                </a:lnTo>
                <a:lnTo>
                  <a:pt x="138" y="1009"/>
                </a:lnTo>
                <a:lnTo>
                  <a:pt x="149" y="1018"/>
                </a:lnTo>
                <a:lnTo>
                  <a:pt x="162" y="1026"/>
                </a:lnTo>
                <a:lnTo>
                  <a:pt x="174" y="1035"/>
                </a:lnTo>
                <a:lnTo>
                  <a:pt x="187" y="1041"/>
                </a:lnTo>
                <a:lnTo>
                  <a:pt x="200" y="1048"/>
                </a:lnTo>
                <a:lnTo>
                  <a:pt x="214" y="1055"/>
                </a:lnTo>
                <a:lnTo>
                  <a:pt x="227" y="1061"/>
                </a:lnTo>
                <a:lnTo>
                  <a:pt x="241" y="1066"/>
                </a:lnTo>
                <a:lnTo>
                  <a:pt x="255" y="1070"/>
                </a:lnTo>
                <a:lnTo>
                  <a:pt x="270" y="1074"/>
                </a:lnTo>
                <a:lnTo>
                  <a:pt x="284" y="1077"/>
                </a:lnTo>
                <a:lnTo>
                  <a:pt x="299" y="1079"/>
                </a:lnTo>
                <a:lnTo>
                  <a:pt x="314" y="1082"/>
                </a:lnTo>
                <a:lnTo>
                  <a:pt x="324" y="994"/>
                </a:lnTo>
                <a:lnTo>
                  <a:pt x="302" y="991"/>
                </a:lnTo>
                <a:lnTo>
                  <a:pt x="280" y="985"/>
                </a:lnTo>
                <a:lnTo>
                  <a:pt x="260" y="978"/>
                </a:lnTo>
                <a:lnTo>
                  <a:pt x="239" y="969"/>
                </a:lnTo>
                <a:lnTo>
                  <a:pt x="219" y="958"/>
                </a:lnTo>
                <a:lnTo>
                  <a:pt x="200" y="947"/>
                </a:lnTo>
                <a:lnTo>
                  <a:pt x="182" y="933"/>
                </a:lnTo>
                <a:lnTo>
                  <a:pt x="165" y="917"/>
                </a:lnTo>
                <a:lnTo>
                  <a:pt x="148" y="897"/>
                </a:lnTo>
                <a:lnTo>
                  <a:pt x="132" y="877"/>
                </a:lnTo>
                <a:lnTo>
                  <a:pt x="119" y="854"/>
                </a:lnTo>
                <a:lnTo>
                  <a:pt x="108" y="831"/>
                </a:lnTo>
                <a:lnTo>
                  <a:pt x="98" y="806"/>
                </a:lnTo>
                <a:lnTo>
                  <a:pt x="93" y="781"/>
                </a:lnTo>
                <a:lnTo>
                  <a:pt x="88" y="754"/>
                </a:lnTo>
                <a:lnTo>
                  <a:pt x="87" y="728"/>
                </a:lnTo>
                <a:lnTo>
                  <a:pt x="87" y="476"/>
                </a:lnTo>
                <a:lnTo>
                  <a:pt x="619" y="476"/>
                </a:lnTo>
                <a:lnTo>
                  <a:pt x="620" y="597"/>
                </a:lnTo>
                <a:lnTo>
                  <a:pt x="467" y="597"/>
                </a:lnTo>
                <a:lnTo>
                  <a:pt x="462" y="586"/>
                </a:lnTo>
                <a:lnTo>
                  <a:pt x="457" y="577"/>
                </a:lnTo>
                <a:lnTo>
                  <a:pt x="450" y="568"/>
                </a:lnTo>
                <a:lnTo>
                  <a:pt x="442" y="559"/>
                </a:lnTo>
                <a:lnTo>
                  <a:pt x="431" y="550"/>
                </a:lnTo>
                <a:lnTo>
                  <a:pt x="421" y="544"/>
                </a:lnTo>
                <a:lnTo>
                  <a:pt x="410" y="537"/>
                </a:lnTo>
                <a:lnTo>
                  <a:pt x="399" y="531"/>
                </a:lnTo>
                <a:lnTo>
                  <a:pt x="387" y="527"/>
                </a:lnTo>
                <a:lnTo>
                  <a:pt x="375" y="524"/>
                </a:lnTo>
                <a:lnTo>
                  <a:pt x="362" y="523"/>
                </a:lnTo>
                <a:lnTo>
                  <a:pt x="349" y="522"/>
                </a:lnTo>
                <a:lnTo>
                  <a:pt x="323" y="524"/>
                </a:lnTo>
                <a:lnTo>
                  <a:pt x="299" y="532"/>
                </a:lnTo>
                <a:lnTo>
                  <a:pt x="277" y="544"/>
                </a:lnTo>
                <a:lnTo>
                  <a:pt x="257" y="560"/>
                </a:lnTo>
                <a:lnTo>
                  <a:pt x="241" y="578"/>
                </a:lnTo>
                <a:lnTo>
                  <a:pt x="230" y="600"/>
                </a:lnTo>
                <a:lnTo>
                  <a:pt x="222" y="624"/>
                </a:lnTo>
                <a:lnTo>
                  <a:pt x="219" y="651"/>
                </a:lnTo>
                <a:lnTo>
                  <a:pt x="220" y="669"/>
                </a:lnTo>
                <a:lnTo>
                  <a:pt x="224" y="686"/>
                </a:lnTo>
                <a:lnTo>
                  <a:pt x="231" y="704"/>
                </a:lnTo>
                <a:lnTo>
                  <a:pt x="239" y="720"/>
                </a:lnTo>
                <a:lnTo>
                  <a:pt x="209" y="899"/>
                </a:lnTo>
                <a:lnTo>
                  <a:pt x="334" y="899"/>
                </a:lnTo>
                <a:lnTo>
                  <a:pt x="345" y="811"/>
                </a:lnTo>
                <a:lnTo>
                  <a:pt x="314" y="811"/>
                </a:lnTo>
                <a:lnTo>
                  <a:pt x="333" y="695"/>
                </a:lnTo>
                <a:lnTo>
                  <a:pt x="318" y="678"/>
                </a:lnTo>
                <a:lnTo>
                  <a:pt x="314" y="673"/>
                </a:lnTo>
                <a:lnTo>
                  <a:pt x="310" y="666"/>
                </a:lnTo>
                <a:lnTo>
                  <a:pt x="309" y="659"/>
                </a:lnTo>
                <a:lnTo>
                  <a:pt x="308" y="651"/>
                </a:lnTo>
                <a:lnTo>
                  <a:pt x="309" y="643"/>
                </a:lnTo>
                <a:lnTo>
                  <a:pt x="311" y="635"/>
                </a:lnTo>
                <a:lnTo>
                  <a:pt x="315" y="628"/>
                </a:lnTo>
                <a:lnTo>
                  <a:pt x="320" y="621"/>
                </a:lnTo>
                <a:lnTo>
                  <a:pt x="325" y="617"/>
                </a:lnTo>
                <a:lnTo>
                  <a:pt x="330" y="614"/>
                </a:lnTo>
                <a:lnTo>
                  <a:pt x="336" y="612"/>
                </a:lnTo>
                <a:lnTo>
                  <a:pt x="343" y="610"/>
                </a:lnTo>
                <a:lnTo>
                  <a:pt x="341" y="789"/>
                </a:lnTo>
                <a:lnTo>
                  <a:pt x="347" y="789"/>
                </a:lnTo>
                <a:lnTo>
                  <a:pt x="351" y="759"/>
                </a:lnTo>
                <a:lnTo>
                  <a:pt x="351" y="761"/>
                </a:lnTo>
                <a:lnTo>
                  <a:pt x="352" y="767"/>
                </a:lnTo>
                <a:lnTo>
                  <a:pt x="353" y="776"/>
                </a:lnTo>
                <a:lnTo>
                  <a:pt x="355" y="789"/>
                </a:lnTo>
                <a:lnTo>
                  <a:pt x="382" y="789"/>
                </a:lnTo>
                <a:lnTo>
                  <a:pt x="385" y="811"/>
                </a:lnTo>
                <a:lnTo>
                  <a:pt x="359" y="811"/>
                </a:lnTo>
                <a:lnTo>
                  <a:pt x="361" y="829"/>
                </a:lnTo>
                <a:lnTo>
                  <a:pt x="364" y="851"/>
                </a:lnTo>
                <a:lnTo>
                  <a:pt x="368" y="874"/>
                </a:lnTo>
                <a:lnTo>
                  <a:pt x="372" y="899"/>
                </a:lnTo>
                <a:lnTo>
                  <a:pt x="490" y="899"/>
                </a:lnTo>
                <a:lnTo>
                  <a:pt x="459" y="720"/>
                </a:lnTo>
                <a:lnTo>
                  <a:pt x="463" y="711"/>
                </a:lnTo>
                <a:lnTo>
                  <a:pt x="468" y="703"/>
                </a:lnTo>
                <a:lnTo>
                  <a:pt x="472" y="693"/>
                </a:lnTo>
                <a:lnTo>
                  <a:pt x="474" y="684"/>
                </a:lnTo>
                <a:lnTo>
                  <a:pt x="487" y="685"/>
                </a:lnTo>
                <a:lnTo>
                  <a:pt x="487" y="751"/>
                </a:lnTo>
                <a:lnTo>
                  <a:pt x="575" y="751"/>
                </a:lnTo>
                <a:lnTo>
                  <a:pt x="575" y="685"/>
                </a:lnTo>
                <a:lnTo>
                  <a:pt x="620" y="685"/>
                </a:lnTo>
                <a:lnTo>
                  <a:pt x="620" y="745"/>
                </a:lnTo>
                <a:lnTo>
                  <a:pt x="620" y="746"/>
                </a:lnTo>
                <a:lnTo>
                  <a:pt x="621" y="749"/>
                </a:lnTo>
                <a:lnTo>
                  <a:pt x="621" y="750"/>
                </a:lnTo>
                <a:lnTo>
                  <a:pt x="621" y="752"/>
                </a:lnTo>
                <a:lnTo>
                  <a:pt x="618" y="775"/>
                </a:lnTo>
                <a:lnTo>
                  <a:pt x="613" y="798"/>
                </a:lnTo>
                <a:lnTo>
                  <a:pt x="606" y="820"/>
                </a:lnTo>
                <a:lnTo>
                  <a:pt x="597" y="841"/>
                </a:lnTo>
                <a:lnTo>
                  <a:pt x="587" y="860"/>
                </a:lnTo>
                <a:lnTo>
                  <a:pt x="575" y="880"/>
                </a:lnTo>
                <a:lnTo>
                  <a:pt x="561" y="897"/>
                </a:lnTo>
                <a:lnTo>
                  <a:pt x="546" y="914"/>
                </a:lnTo>
                <a:lnTo>
                  <a:pt x="530" y="930"/>
                </a:lnTo>
                <a:lnTo>
                  <a:pt x="513" y="943"/>
                </a:lnTo>
                <a:lnTo>
                  <a:pt x="493" y="956"/>
                </a:lnTo>
                <a:lnTo>
                  <a:pt x="474" y="967"/>
                </a:lnTo>
                <a:lnTo>
                  <a:pt x="454" y="976"/>
                </a:lnTo>
                <a:lnTo>
                  <a:pt x="432" y="984"/>
                </a:lnTo>
                <a:lnTo>
                  <a:pt x="410" y="990"/>
                </a:lnTo>
                <a:lnTo>
                  <a:pt x="387" y="993"/>
                </a:lnTo>
                <a:lnTo>
                  <a:pt x="391" y="1015"/>
                </a:lnTo>
                <a:lnTo>
                  <a:pt x="394" y="1037"/>
                </a:lnTo>
                <a:lnTo>
                  <a:pt x="398" y="1059"/>
                </a:lnTo>
                <a:lnTo>
                  <a:pt x="401" y="1081"/>
                </a:lnTo>
                <a:lnTo>
                  <a:pt x="431" y="1075"/>
                </a:lnTo>
                <a:lnTo>
                  <a:pt x="461" y="1068"/>
                </a:lnTo>
                <a:lnTo>
                  <a:pt x="489" y="1058"/>
                </a:lnTo>
                <a:lnTo>
                  <a:pt x="516" y="1045"/>
                </a:lnTo>
                <a:lnTo>
                  <a:pt x="542" y="1031"/>
                </a:lnTo>
                <a:lnTo>
                  <a:pt x="566" y="1014"/>
                </a:lnTo>
                <a:lnTo>
                  <a:pt x="589" y="995"/>
                </a:lnTo>
                <a:lnTo>
                  <a:pt x="611" y="976"/>
                </a:lnTo>
                <a:lnTo>
                  <a:pt x="630" y="954"/>
                </a:lnTo>
                <a:lnTo>
                  <a:pt x="648" y="930"/>
                </a:lnTo>
                <a:lnTo>
                  <a:pt x="664" y="904"/>
                </a:lnTo>
                <a:lnTo>
                  <a:pt x="678" y="878"/>
                </a:lnTo>
                <a:lnTo>
                  <a:pt x="689" y="850"/>
                </a:lnTo>
                <a:lnTo>
                  <a:pt x="698" y="821"/>
                </a:lnTo>
                <a:lnTo>
                  <a:pt x="704" y="791"/>
                </a:lnTo>
                <a:lnTo>
                  <a:pt x="709" y="760"/>
                </a:lnTo>
                <a:lnTo>
                  <a:pt x="709" y="757"/>
                </a:lnTo>
                <a:lnTo>
                  <a:pt x="709" y="753"/>
                </a:lnTo>
                <a:lnTo>
                  <a:pt x="709" y="751"/>
                </a:lnTo>
                <a:lnTo>
                  <a:pt x="709" y="748"/>
                </a:lnTo>
                <a:lnTo>
                  <a:pt x="709" y="746"/>
                </a:lnTo>
                <a:lnTo>
                  <a:pt x="709" y="745"/>
                </a:lnTo>
                <a:lnTo>
                  <a:pt x="709" y="744"/>
                </a:lnTo>
                <a:lnTo>
                  <a:pt x="709" y="685"/>
                </a:lnTo>
                <a:lnTo>
                  <a:pt x="751" y="685"/>
                </a:lnTo>
                <a:lnTo>
                  <a:pt x="759" y="707"/>
                </a:lnTo>
                <a:lnTo>
                  <a:pt x="771" y="728"/>
                </a:lnTo>
                <a:lnTo>
                  <a:pt x="786" y="746"/>
                </a:lnTo>
                <a:lnTo>
                  <a:pt x="802" y="763"/>
                </a:lnTo>
                <a:lnTo>
                  <a:pt x="822" y="775"/>
                </a:lnTo>
                <a:lnTo>
                  <a:pt x="844" y="784"/>
                </a:lnTo>
                <a:lnTo>
                  <a:pt x="867" y="790"/>
                </a:lnTo>
                <a:lnTo>
                  <a:pt x="891" y="792"/>
                </a:lnTo>
                <a:lnTo>
                  <a:pt x="906" y="791"/>
                </a:lnTo>
                <a:lnTo>
                  <a:pt x="920" y="790"/>
                </a:lnTo>
                <a:lnTo>
                  <a:pt x="933" y="787"/>
                </a:lnTo>
                <a:lnTo>
                  <a:pt x="947" y="782"/>
                </a:lnTo>
                <a:lnTo>
                  <a:pt x="960" y="775"/>
                </a:lnTo>
                <a:lnTo>
                  <a:pt x="973" y="768"/>
                </a:lnTo>
                <a:lnTo>
                  <a:pt x="984" y="760"/>
                </a:lnTo>
                <a:lnTo>
                  <a:pt x="994" y="751"/>
                </a:lnTo>
                <a:lnTo>
                  <a:pt x="1000" y="744"/>
                </a:lnTo>
                <a:lnTo>
                  <a:pt x="1006" y="737"/>
                </a:lnTo>
                <a:lnTo>
                  <a:pt x="1012" y="729"/>
                </a:lnTo>
                <a:lnTo>
                  <a:pt x="1016" y="721"/>
                </a:lnTo>
                <a:lnTo>
                  <a:pt x="1021" y="714"/>
                </a:lnTo>
                <a:lnTo>
                  <a:pt x="1025" y="706"/>
                </a:lnTo>
                <a:lnTo>
                  <a:pt x="1029" y="697"/>
                </a:lnTo>
                <a:lnTo>
                  <a:pt x="1031" y="689"/>
                </a:lnTo>
                <a:lnTo>
                  <a:pt x="943" y="673"/>
                </a:lnTo>
                <a:lnTo>
                  <a:pt x="939" y="680"/>
                </a:lnTo>
                <a:lnTo>
                  <a:pt x="933" y="685"/>
                </a:lnTo>
                <a:lnTo>
                  <a:pt x="929" y="691"/>
                </a:lnTo>
                <a:lnTo>
                  <a:pt x="922" y="696"/>
                </a:lnTo>
                <a:lnTo>
                  <a:pt x="915" y="699"/>
                </a:lnTo>
                <a:lnTo>
                  <a:pt x="908" y="703"/>
                </a:lnTo>
                <a:lnTo>
                  <a:pt x="900" y="704"/>
                </a:lnTo>
                <a:lnTo>
                  <a:pt x="892" y="705"/>
                </a:lnTo>
                <a:close/>
              </a:path>
            </a:pathLst>
          </a:custGeom>
          <a:solidFill>
            <a:srgbClr val="FDEADA">
              <a:alpha val="30196"/>
            </a:srgbClr>
          </a:solidFill>
          <a:ln w="9525">
            <a:solidFill>
              <a:srgbClr val="FCD5B5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31" name="TextBox 130"/>
          <p:cNvSpPr txBox="1"/>
          <p:nvPr/>
        </p:nvSpPr>
        <p:spPr>
          <a:xfrm>
            <a:off x="4008438" y="1412876"/>
            <a:ext cx="597535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200" dirty="0">
                <a:latin typeface="+mn-lt"/>
                <a:cs typeface="+mn-cs"/>
              </a:rPr>
              <a:t>Some of the examples of opportunities for an organization are as follows:</a:t>
            </a:r>
          </a:p>
          <a:p>
            <a:pPr>
              <a:defRPr/>
            </a:pPr>
            <a:endParaRPr lang="en-IN" sz="2200" dirty="0">
              <a:latin typeface="+mn-lt"/>
              <a:cs typeface="+mn-cs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Rapid market growth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Complacent rival firms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Changing customer needs/tastes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New uses discovered for existing product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Economic boom,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Government deregulation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Decline in demand for a substitute product</a:t>
            </a:r>
          </a:p>
        </p:txBody>
      </p:sp>
    </p:spTree>
    <p:extLst>
      <p:ext uri="{BB962C8B-B14F-4D97-AF65-F5344CB8AC3E}">
        <p14:creationId xmlns:p14="http://schemas.microsoft.com/office/powerpoint/2010/main" val="7880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14385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14387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Threats </a:t>
              </a:r>
            </a:p>
          </p:txBody>
        </p:sp>
      </p:grpSp>
      <p:grpSp>
        <p:nvGrpSpPr>
          <p:cNvPr id="14339" name="Group 9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14382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4340" name="Group 13"/>
          <p:cNvGrpSpPr>
            <a:grpSpLocks/>
          </p:cNvGrpSpPr>
          <p:nvPr/>
        </p:nvGrpSpPr>
        <p:grpSpPr bwMode="auto">
          <a:xfrm>
            <a:off x="3378200" y="908051"/>
            <a:ext cx="1638300" cy="1114425"/>
            <a:chOff x="1556920" y="1052736"/>
            <a:chExt cx="1358896" cy="1183262"/>
          </a:xfrm>
        </p:grpSpPr>
        <p:grpSp>
          <p:nvGrpSpPr>
            <p:cNvPr id="14378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35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7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9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0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1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2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3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4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5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6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7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9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0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1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3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4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1631951" y="2081214"/>
            <a:ext cx="1687513" cy="1112837"/>
            <a:chOff x="107504" y="2298275"/>
            <a:chExt cx="1400229" cy="1183262"/>
          </a:xfrm>
        </p:grpSpPr>
        <p:grpSp>
          <p:nvGrpSpPr>
            <p:cNvPr id="14374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189"/>
                <a:ext cx="1151820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3328988" y="2081214"/>
            <a:ext cx="1687512" cy="1112837"/>
            <a:chOff x="1515587" y="2298275"/>
            <a:chExt cx="1400229" cy="1183262"/>
          </a:xfrm>
        </p:grpSpPr>
        <p:grpSp>
          <p:nvGrpSpPr>
            <p:cNvPr id="14370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189"/>
                <a:ext cx="1151821" cy="144401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6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7" name="Group 53"/>
          <p:cNvGrpSpPr>
            <a:grpSpLocks/>
          </p:cNvGrpSpPr>
          <p:nvPr/>
        </p:nvGrpSpPr>
        <p:grpSpPr bwMode="auto">
          <a:xfrm>
            <a:off x="1631951" y="908051"/>
            <a:ext cx="1687513" cy="1114425"/>
            <a:chOff x="2992456" y="1412776"/>
            <a:chExt cx="2155608" cy="1740393"/>
          </a:xfrm>
        </p:grpSpPr>
        <p:sp>
          <p:nvSpPr>
            <p:cNvPr id="55" name="Ellipse 66"/>
            <p:cNvSpPr/>
            <p:nvPr/>
          </p:nvSpPr>
          <p:spPr>
            <a:xfrm>
              <a:off x="3065459" y="1412776"/>
              <a:ext cx="2082605" cy="1740393"/>
            </a:xfrm>
            <a:prstGeom prst="roundRect">
              <a:avLst>
                <a:gd name="adj" fmla="val 730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4000299" y="1824322"/>
              <a:ext cx="1125458" cy="1328847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92456" y="1425173"/>
              <a:ext cx="1151820" cy="1441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8" name="Group 57"/>
          <p:cNvGrpSpPr>
            <a:grpSpLocks/>
          </p:cNvGrpSpPr>
          <p:nvPr/>
        </p:nvGrpSpPr>
        <p:grpSpPr bwMode="auto">
          <a:xfrm>
            <a:off x="3359150" y="908051"/>
            <a:ext cx="1638300" cy="1114425"/>
            <a:chOff x="1556920" y="1052736"/>
            <a:chExt cx="1358896" cy="1183262"/>
          </a:xfrm>
        </p:grpSpPr>
        <p:grpSp>
          <p:nvGrpSpPr>
            <p:cNvPr id="14363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79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056087" y="1425173"/>
                <a:ext cx="1151398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4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1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2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3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4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4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5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6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7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8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48" name="Group 80"/>
          <p:cNvGrpSpPr>
            <a:grpSpLocks/>
          </p:cNvGrpSpPr>
          <p:nvPr/>
        </p:nvGrpSpPr>
        <p:grpSpPr bwMode="auto">
          <a:xfrm>
            <a:off x="1631951" y="2098676"/>
            <a:ext cx="1687513" cy="1114425"/>
            <a:chOff x="107504" y="2298275"/>
            <a:chExt cx="1400229" cy="1183262"/>
          </a:xfrm>
        </p:grpSpPr>
        <p:grpSp>
          <p:nvGrpSpPr>
            <p:cNvPr id="14359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9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6" name="TextBox 31"/>
              <p:cNvSpPr txBox="1"/>
              <p:nvPr/>
            </p:nvSpPr>
            <p:spPr>
              <a:xfrm>
                <a:off x="2992456" y="1425173"/>
                <a:ext cx="1151820" cy="1441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4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4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58" name="Group 28"/>
          <p:cNvGrpSpPr/>
          <p:nvPr/>
        </p:nvGrpSpPr>
        <p:grpSpPr>
          <a:xfrm flipH="1">
            <a:off x="3287688" y="3429000"/>
            <a:ext cx="2038644" cy="3215840"/>
            <a:chOff x="5719655" y="1562090"/>
            <a:chExt cx="2470111" cy="3896455"/>
          </a:xfr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0"/>
            <a:tileRect/>
          </a:gradFill>
          <a:effectLst>
            <a:outerShdw dist="76200" dir="21300000" algn="tl" rotWithShape="0">
              <a:srgbClr val="000000"/>
            </a:outerShdw>
            <a:reflection stA="34000" endPos="29000" dist="12700" dir="5400000" sy="-100000" algn="bl" rotWithShape="0"/>
          </a:effectLst>
        </p:grpSpPr>
        <p:sp>
          <p:nvSpPr>
            <p:cNvPr id="124" name="Oval 123"/>
            <p:cNvSpPr/>
            <p:nvPr/>
          </p:nvSpPr>
          <p:spPr>
            <a:xfrm>
              <a:off x="7474561" y="1562090"/>
              <a:ext cx="715205" cy="76480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Rounded Rectangle 124"/>
            <p:cNvSpPr/>
            <p:nvPr/>
          </p:nvSpPr>
          <p:spPr>
            <a:xfrm rot="899540">
              <a:off x="6554734" y="2143034"/>
              <a:ext cx="989399" cy="1712831"/>
            </a:xfrm>
            <a:prstGeom prst="roundRect">
              <a:avLst>
                <a:gd name="adj" fmla="val 29794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514849" y="3550378"/>
              <a:ext cx="361165" cy="190816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6996976" y="3550378"/>
              <a:ext cx="361165" cy="190816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 rot="14157995">
              <a:off x="6322453" y="1848921"/>
              <a:ext cx="361165" cy="156676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29" name="Oval 128"/>
          <p:cNvSpPr/>
          <p:nvPr/>
        </p:nvSpPr>
        <p:spPr>
          <a:xfrm>
            <a:off x="1524000" y="6129121"/>
            <a:ext cx="2281376" cy="64936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3000">
                <a:schemeClr val="bg1">
                  <a:lumMod val="6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193675" dist="139700" dir="15060000">
              <a:srgbClr val="000000">
                <a:alpha val="7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nb-NO" sz="1800">
              <a:solidFill>
                <a:srgbClr val="FFFFFF"/>
              </a:solidFill>
            </a:endParaRPr>
          </a:p>
        </p:txBody>
      </p:sp>
      <p:sp>
        <p:nvSpPr>
          <p:cNvPr id="130" name="Can 129"/>
          <p:cNvSpPr/>
          <p:nvPr/>
        </p:nvSpPr>
        <p:spPr>
          <a:xfrm rot="362865">
            <a:off x="2605088" y="5564189"/>
            <a:ext cx="131762" cy="1209675"/>
          </a:xfrm>
          <a:prstGeom prst="can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1" name="Isosceles Triangle 130"/>
          <p:cNvSpPr/>
          <p:nvPr/>
        </p:nvSpPr>
        <p:spPr>
          <a:xfrm>
            <a:off x="2161902" y="5085184"/>
            <a:ext cx="1104784" cy="952400"/>
          </a:xfrm>
          <a:prstGeom prst="triangle">
            <a:avLst/>
          </a:prstGeom>
          <a:gradFill>
            <a:gsLst>
              <a:gs pos="100000">
                <a:srgbClr val="E6FF00"/>
              </a:gs>
              <a:gs pos="0">
                <a:srgbClr val="FF8D00"/>
              </a:gs>
            </a:gsLst>
          </a:gradFill>
          <a:ln>
            <a:noFill/>
          </a:ln>
          <a:effectLst/>
          <a:scene3d>
            <a:camera prst="isometricOffAxis1Right"/>
            <a:lightRig rig="threePt" dir="t"/>
          </a:scene3d>
          <a:sp3d extrusionH="133350" contourW="12700">
            <a:extrusionClr>
              <a:schemeClr val="bg1"/>
            </a:extrusionClr>
            <a:contourClr>
              <a:schemeClr val="tx1">
                <a:lumMod val="50000"/>
                <a:lumOff val="5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59" name="Group 49"/>
          <p:cNvGrpSpPr>
            <a:grpSpLocks/>
          </p:cNvGrpSpPr>
          <p:nvPr/>
        </p:nvGrpSpPr>
        <p:grpSpPr bwMode="auto">
          <a:xfrm flipH="1">
            <a:off x="-1620838" y="3284539"/>
            <a:ext cx="1255713" cy="3392487"/>
            <a:chOff x="3294141" y="2241570"/>
            <a:chExt cx="1254834" cy="3392724"/>
          </a:xfrm>
        </p:grpSpPr>
        <p:grpSp>
          <p:nvGrpSpPr>
            <p:cNvPr id="60" name="Group 40"/>
            <p:cNvGrpSpPr/>
            <p:nvPr/>
          </p:nvGrpSpPr>
          <p:grpSpPr>
            <a:xfrm>
              <a:off x="3346513" y="2241570"/>
              <a:ext cx="1202462" cy="3392724"/>
              <a:chOff x="3346513" y="2241570"/>
              <a:chExt cx="1202462" cy="3392724"/>
            </a:xfrm>
            <a:solidFill>
              <a:schemeClr val="tx1"/>
            </a:solidFill>
          </p:grpSpPr>
          <p:sp>
            <p:nvSpPr>
              <p:cNvPr id="141" name="Oval 140"/>
              <p:cNvSpPr/>
              <p:nvPr/>
            </p:nvSpPr>
            <p:spPr>
              <a:xfrm>
                <a:off x="3669776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3557195" y="2920421"/>
                <a:ext cx="816576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3628656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4026568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 rot="10800000">
                <a:off x="3346513" y="2934069"/>
                <a:ext cx="284883" cy="12483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 rot="10800000">
                <a:off x="4264092" y="2934069"/>
                <a:ext cx="284883" cy="12483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1" name="Group 41"/>
            <p:cNvGrpSpPr/>
            <p:nvPr/>
          </p:nvGrpSpPr>
          <p:grpSpPr>
            <a:xfrm>
              <a:off x="3294141" y="2241570"/>
              <a:ext cx="1202462" cy="3392724"/>
              <a:chOff x="3346513" y="2241570"/>
              <a:chExt cx="1202462" cy="3392724"/>
            </a:xfr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6200000" scaled="0"/>
            </a:gradFill>
          </p:grpSpPr>
          <p:sp>
            <p:nvSpPr>
              <p:cNvPr id="135" name="Oval 134"/>
              <p:cNvSpPr/>
              <p:nvPr/>
            </p:nvSpPr>
            <p:spPr>
              <a:xfrm>
                <a:off x="3669776" y="2241570"/>
                <a:ext cx="590276" cy="631213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3557195" y="2920421"/>
                <a:ext cx="816576" cy="1413642"/>
              </a:xfrm>
              <a:prstGeom prst="roundRect">
                <a:avLst>
                  <a:gd name="adj" fmla="val 29794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3628656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4026568" y="4059437"/>
                <a:ext cx="298078" cy="1574857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 rot="10800000">
                <a:off x="3346513" y="2934069"/>
                <a:ext cx="284883" cy="12483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 rot="10800000">
                <a:off x="4264092" y="2934069"/>
                <a:ext cx="284883" cy="12483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sp>
        <p:nvSpPr>
          <p:cNvPr id="147" name="TextBox 3"/>
          <p:cNvSpPr txBox="1">
            <a:spLocks noChangeArrowheads="1"/>
          </p:cNvSpPr>
          <p:nvPr/>
        </p:nvSpPr>
        <p:spPr bwMode="auto">
          <a:xfrm>
            <a:off x="2927351" y="3049589"/>
            <a:ext cx="3603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4200" b="1">
                <a:ea typeface="MS PGothic" panose="020B0600070205080204" pitchFamily="34" charset="-128"/>
              </a:rPr>
              <a:t>!</a:t>
            </a:r>
          </a:p>
        </p:txBody>
      </p:sp>
      <p:grpSp>
        <p:nvGrpSpPr>
          <p:cNvPr id="82" name="Group 147"/>
          <p:cNvGrpSpPr>
            <a:grpSpLocks/>
          </p:cNvGrpSpPr>
          <p:nvPr/>
        </p:nvGrpSpPr>
        <p:grpSpPr bwMode="auto">
          <a:xfrm>
            <a:off x="5232401" y="1052513"/>
            <a:ext cx="5256213" cy="5919192"/>
            <a:chOff x="3707904" y="1052736"/>
            <a:chExt cx="5256584" cy="5919244"/>
          </a:xfrm>
        </p:grpSpPr>
        <p:sp>
          <p:nvSpPr>
            <p:cNvPr id="149" name="Ellipse 66"/>
            <p:cNvSpPr/>
            <p:nvPr/>
          </p:nvSpPr>
          <p:spPr>
            <a:xfrm>
              <a:off x="3707904" y="1052736"/>
              <a:ext cx="5256584" cy="5616624"/>
            </a:xfrm>
            <a:prstGeom prst="roundRect">
              <a:avLst>
                <a:gd name="adj" fmla="val 2545"/>
              </a:avLst>
            </a:prstGeom>
            <a:solidFill>
              <a:schemeClr val="accent5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779347" y="1124174"/>
              <a:ext cx="5113698" cy="58478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2200" dirty="0">
                  <a:latin typeface="+mn-lt"/>
                  <a:cs typeface="+mn-cs"/>
                </a:rPr>
                <a:t>Threats are: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External elements in the environment that could cause trouble for the business.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External factors, beyond an organization’s control, which could place the organization’s mission or operation at risk.</a:t>
              </a:r>
            </a:p>
            <a:p>
              <a:pPr marL="457200" indent="-457200">
                <a:buFont typeface="Arial" pitchFamily="34" charset="0"/>
                <a:buChar char="•"/>
                <a:defRPr/>
              </a:pPr>
              <a:r>
                <a:rPr lang="en-IN" sz="2200" dirty="0">
                  <a:latin typeface="+mn-lt"/>
                  <a:cs typeface="+mn-cs"/>
                </a:rPr>
                <a:t>Conditions in external environment that jeopardize the reliability and profitability of the organization’s business.</a:t>
              </a:r>
            </a:p>
            <a:p>
              <a:pPr>
                <a:defRPr/>
              </a:pPr>
              <a:r>
                <a:rPr lang="en-IN" sz="2200" dirty="0">
                  <a:latin typeface="+mn-lt"/>
                  <a:cs typeface="+mn-cs"/>
                </a:rPr>
                <a:t>Threats compound the vulnerability when they relate to the weaknesses. Threats are uncontrollable. When a threat comes, the stability and survival can be at stake.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2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38802 0.0048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000" y="2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4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91"/>
          <p:cNvGrpSpPr>
            <a:grpSpLocks/>
          </p:cNvGrpSpPr>
          <p:nvPr/>
        </p:nvGrpSpPr>
        <p:grpSpPr bwMode="auto">
          <a:xfrm>
            <a:off x="1524001" y="1"/>
            <a:ext cx="9159875" cy="873125"/>
            <a:chOff x="0" y="-1"/>
            <a:chExt cx="9160412" cy="872617"/>
          </a:xfrm>
        </p:grpSpPr>
        <p:grpSp>
          <p:nvGrpSpPr>
            <p:cNvPr id="15405" name="Group 90"/>
            <p:cNvGrpSpPr>
              <a:grpSpLocks/>
            </p:cNvGrpSpPr>
            <p:nvPr/>
          </p:nvGrpSpPr>
          <p:grpSpPr bwMode="auto">
            <a:xfrm>
              <a:off x="0" y="-1"/>
              <a:ext cx="9160412" cy="872610"/>
              <a:chOff x="0" y="-3672"/>
              <a:chExt cx="9160412" cy="840384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rgbClr val="B3F1FF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286000" cy="8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3" cstate="email">
                <a:duotone>
                  <a:prstClr val="black"/>
                  <a:srgbClr val="FFA3B9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2267744" y="-3672"/>
                <a:ext cx="23622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duotone>
                  <a:prstClr val="black"/>
                  <a:srgbClr val="92D05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>
                <a:off x="4624164" y="-3672"/>
                <a:ext cx="23241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Picture 6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6856412" y="-3672"/>
                <a:ext cx="2304000" cy="840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0" y="180869"/>
              <a:ext cx="9144536" cy="691747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IN" sz="3600" dirty="0">
                <a:latin typeface="Garamond" pitchFamily="18" charset="0"/>
              </a:endParaRPr>
            </a:p>
          </p:txBody>
        </p:sp>
        <p:sp>
          <p:nvSpPr>
            <p:cNvPr id="15407" name="TextBox 89"/>
            <p:cNvSpPr txBox="1">
              <a:spLocks noChangeArrowheads="1"/>
            </p:cNvSpPr>
            <p:nvPr/>
          </p:nvSpPr>
          <p:spPr bwMode="auto">
            <a:xfrm>
              <a:off x="683568" y="241187"/>
              <a:ext cx="8064896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IN" altLang="uk-UA"/>
                <a:t>Threats </a:t>
              </a:r>
            </a:p>
          </p:txBody>
        </p:sp>
      </p:grpSp>
      <p:grpSp>
        <p:nvGrpSpPr>
          <p:cNvPr id="15363" name="Group 9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15402" name="Ellipse 66"/>
            <p:cNvSpPr>
              <a:spLocks noChangeArrowheads="1"/>
            </p:cNvSpPr>
            <p:nvPr/>
          </p:nvSpPr>
          <p:spPr bwMode="auto">
            <a:xfrm>
              <a:off x="3064464" y="1412776"/>
              <a:ext cx="2083600" cy="1740393"/>
            </a:xfrm>
            <a:prstGeom prst="roundRect">
              <a:avLst>
                <a:gd name="adj" fmla="val 7306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uk-UA" sz="140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5364" name="Group 13"/>
          <p:cNvGrpSpPr>
            <a:grpSpLocks/>
          </p:cNvGrpSpPr>
          <p:nvPr/>
        </p:nvGrpSpPr>
        <p:grpSpPr bwMode="auto">
          <a:xfrm>
            <a:off x="1774825" y="2435226"/>
            <a:ext cx="1638300" cy="1323975"/>
            <a:chOff x="1556920" y="1052736"/>
            <a:chExt cx="1358896" cy="1183262"/>
          </a:xfrm>
        </p:grpSpPr>
        <p:grpSp>
          <p:nvGrpSpPr>
            <p:cNvPr id="15398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35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3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17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8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19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0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1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2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3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4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5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6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7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8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29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0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1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2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3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34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5365" name="Group 36"/>
          <p:cNvGrpSpPr>
            <a:grpSpLocks/>
          </p:cNvGrpSpPr>
          <p:nvPr/>
        </p:nvGrpSpPr>
        <p:grpSpPr bwMode="auto">
          <a:xfrm>
            <a:off x="1703388" y="3890964"/>
            <a:ext cx="1687512" cy="1323975"/>
            <a:chOff x="107504" y="2298275"/>
            <a:chExt cx="1400229" cy="1183262"/>
          </a:xfrm>
        </p:grpSpPr>
        <p:grpSp>
          <p:nvGrpSpPr>
            <p:cNvPr id="15394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4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46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4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1703388" y="5345114"/>
            <a:ext cx="1687512" cy="1323975"/>
            <a:chOff x="1515587" y="2298275"/>
            <a:chExt cx="1400229" cy="1183262"/>
          </a:xfrm>
        </p:grpSpPr>
        <p:grpSp>
          <p:nvGrpSpPr>
            <p:cNvPr id="15390" name="Group 32"/>
            <p:cNvGrpSpPr>
              <a:grpSpLocks/>
            </p:cNvGrpSpPr>
            <p:nvPr/>
          </p:nvGrpSpPr>
          <p:grpSpPr bwMode="auto">
            <a:xfrm>
              <a:off x="1515587" y="2298275"/>
              <a:ext cx="1400229" cy="1183262"/>
              <a:chOff x="2992456" y="1412776"/>
              <a:chExt cx="2155608" cy="1740393"/>
            </a:xfrm>
          </p:grpSpPr>
          <p:sp>
            <p:nvSpPr>
              <p:cNvPr id="52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accent5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16" name="Groupe 95"/>
            <p:cNvGrpSpPr/>
            <p:nvPr/>
          </p:nvGrpSpPr>
          <p:grpSpPr>
            <a:xfrm>
              <a:off x="2305314" y="2360552"/>
              <a:ext cx="549452" cy="1053259"/>
              <a:chOff x="1487491" y="4611687"/>
              <a:chExt cx="273050" cy="5461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50" name="Freeform 243"/>
              <p:cNvSpPr>
                <a:spLocks noEditPoints="1"/>
              </p:cNvSpPr>
              <p:nvPr/>
            </p:nvSpPr>
            <p:spPr bwMode="auto">
              <a:xfrm>
                <a:off x="1487491" y="4611687"/>
                <a:ext cx="273050" cy="546100"/>
              </a:xfrm>
              <a:custGeom>
                <a:avLst/>
                <a:gdLst>
                  <a:gd name="T0" fmla="*/ 245 w 344"/>
                  <a:gd name="T1" fmla="*/ 43 h 688"/>
                  <a:gd name="T2" fmla="*/ 227 w 344"/>
                  <a:gd name="T3" fmla="*/ 42 h 688"/>
                  <a:gd name="T4" fmla="*/ 234 w 344"/>
                  <a:gd name="T5" fmla="*/ 0 h 688"/>
                  <a:gd name="T6" fmla="*/ 205 w 344"/>
                  <a:gd name="T7" fmla="*/ 48 h 688"/>
                  <a:gd name="T8" fmla="*/ 174 w 344"/>
                  <a:gd name="T9" fmla="*/ 44 h 688"/>
                  <a:gd name="T10" fmla="*/ 182 w 344"/>
                  <a:gd name="T11" fmla="*/ 74 h 688"/>
                  <a:gd name="T12" fmla="*/ 158 w 344"/>
                  <a:gd name="T13" fmla="*/ 76 h 688"/>
                  <a:gd name="T14" fmla="*/ 162 w 344"/>
                  <a:gd name="T15" fmla="*/ 88 h 688"/>
                  <a:gd name="T16" fmla="*/ 178 w 344"/>
                  <a:gd name="T17" fmla="*/ 120 h 688"/>
                  <a:gd name="T18" fmla="*/ 85 w 344"/>
                  <a:gd name="T19" fmla="*/ 192 h 688"/>
                  <a:gd name="T20" fmla="*/ 50 w 344"/>
                  <a:gd name="T21" fmla="*/ 244 h 688"/>
                  <a:gd name="T22" fmla="*/ 54 w 344"/>
                  <a:gd name="T23" fmla="*/ 280 h 688"/>
                  <a:gd name="T24" fmla="*/ 65 w 344"/>
                  <a:gd name="T25" fmla="*/ 322 h 688"/>
                  <a:gd name="T26" fmla="*/ 53 w 344"/>
                  <a:gd name="T27" fmla="*/ 347 h 688"/>
                  <a:gd name="T28" fmla="*/ 71 w 344"/>
                  <a:gd name="T29" fmla="*/ 388 h 688"/>
                  <a:gd name="T30" fmla="*/ 35 w 344"/>
                  <a:gd name="T31" fmla="*/ 427 h 688"/>
                  <a:gd name="T32" fmla="*/ 6 w 344"/>
                  <a:gd name="T33" fmla="*/ 484 h 688"/>
                  <a:gd name="T34" fmla="*/ 1 w 344"/>
                  <a:gd name="T35" fmla="*/ 546 h 688"/>
                  <a:gd name="T36" fmla="*/ 20 w 344"/>
                  <a:gd name="T37" fmla="*/ 606 h 688"/>
                  <a:gd name="T38" fmla="*/ 64 w 344"/>
                  <a:gd name="T39" fmla="*/ 655 h 688"/>
                  <a:gd name="T40" fmla="*/ 138 w 344"/>
                  <a:gd name="T41" fmla="*/ 686 h 688"/>
                  <a:gd name="T42" fmla="*/ 221 w 344"/>
                  <a:gd name="T43" fmla="*/ 678 h 688"/>
                  <a:gd name="T44" fmla="*/ 282 w 344"/>
                  <a:gd name="T45" fmla="*/ 644 h 688"/>
                  <a:gd name="T46" fmla="*/ 332 w 344"/>
                  <a:gd name="T47" fmla="*/ 578 h 688"/>
                  <a:gd name="T48" fmla="*/ 344 w 344"/>
                  <a:gd name="T49" fmla="*/ 498 h 688"/>
                  <a:gd name="T50" fmla="*/ 325 w 344"/>
                  <a:gd name="T51" fmla="*/ 435 h 688"/>
                  <a:gd name="T52" fmla="*/ 284 w 344"/>
                  <a:gd name="T53" fmla="*/ 388 h 688"/>
                  <a:gd name="T54" fmla="*/ 230 w 344"/>
                  <a:gd name="T55" fmla="*/ 361 h 688"/>
                  <a:gd name="T56" fmla="*/ 168 w 344"/>
                  <a:gd name="T57" fmla="*/ 353 h 688"/>
                  <a:gd name="T58" fmla="*/ 134 w 344"/>
                  <a:gd name="T59" fmla="*/ 313 h 688"/>
                  <a:gd name="T60" fmla="*/ 102 w 344"/>
                  <a:gd name="T61" fmla="*/ 302 h 688"/>
                  <a:gd name="T62" fmla="*/ 81 w 344"/>
                  <a:gd name="T63" fmla="*/ 251 h 688"/>
                  <a:gd name="T64" fmla="*/ 100 w 344"/>
                  <a:gd name="T65" fmla="*/ 213 h 688"/>
                  <a:gd name="T66" fmla="*/ 183 w 344"/>
                  <a:gd name="T67" fmla="*/ 163 h 688"/>
                  <a:gd name="T68" fmla="*/ 212 w 344"/>
                  <a:gd name="T69" fmla="*/ 122 h 688"/>
                  <a:gd name="T70" fmla="*/ 234 w 344"/>
                  <a:gd name="T71" fmla="*/ 137 h 688"/>
                  <a:gd name="T72" fmla="*/ 241 w 344"/>
                  <a:gd name="T73" fmla="*/ 136 h 688"/>
                  <a:gd name="T74" fmla="*/ 223 w 344"/>
                  <a:gd name="T75" fmla="*/ 105 h 688"/>
                  <a:gd name="T76" fmla="*/ 251 w 344"/>
                  <a:gd name="T77" fmla="*/ 108 h 688"/>
                  <a:gd name="T78" fmla="*/ 232 w 344"/>
                  <a:gd name="T79" fmla="*/ 76 h 688"/>
                  <a:gd name="T80" fmla="*/ 267 w 344"/>
                  <a:gd name="T81" fmla="*/ 42 h 688"/>
                  <a:gd name="T82" fmla="*/ 91 w 344"/>
                  <a:gd name="T83" fmla="*/ 204 h 688"/>
                  <a:gd name="T84" fmla="*/ 68 w 344"/>
                  <a:gd name="T85" fmla="*/ 242 h 688"/>
                  <a:gd name="T86" fmla="*/ 92 w 344"/>
                  <a:gd name="T87" fmla="*/ 313 h 688"/>
                  <a:gd name="T88" fmla="*/ 74 w 344"/>
                  <a:gd name="T89" fmla="*/ 295 h 688"/>
                  <a:gd name="T90" fmla="*/ 57 w 344"/>
                  <a:gd name="T91" fmla="*/ 248 h 688"/>
                  <a:gd name="T92" fmla="*/ 82 w 344"/>
                  <a:gd name="T93" fmla="*/ 200 h 688"/>
                  <a:gd name="T94" fmla="*/ 161 w 344"/>
                  <a:gd name="T95" fmla="*/ 154 h 688"/>
                  <a:gd name="T96" fmla="*/ 191 w 344"/>
                  <a:gd name="T97" fmla="*/ 118 h 688"/>
                  <a:gd name="T98" fmla="*/ 189 w 344"/>
                  <a:gd name="T99" fmla="*/ 148 h 688"/>
                  <a:gd name="T100" fmla="*/ 107 w 344"/>
                  <a:gd name="T101" fmla="*/ 193 h 688"/>
                  <a:gd name="T102" fmla="*/ 234 w 344"/>
                  <a:gd name="T103" fmla="*/ 89 h 688"/>
                  <a:gd name="T104" fmla="*/ 219 w 344"/>
                  <a:gd name="T105" fmla="*/ 94 h 688"/>
                  <a:gd name="T106" fmla="*/ 215 w 344"/>
                  <a:gd name="T107" fmla="*/ 107 h 688"/>
                  <a:gd name="T108" fmla="*/ 204 w 344"/>
                  <a:gd name="T109" fmla="*/ 107 h 688"/>
                  <a:gd name="T110" fmla="*/ 187 w 344"/>
                  <a:gd name="T111" fmla="*/ 111 h 688"/>
                  <a:gd name="T112" fmla="*/ 190 w 344"/>
                  <a:gd name="T113" fmla="*/ 90 h 688"/>
                  <a:gd name="T114" fmla="*/ 196 w 344"/>
                  <a:gd name="T115" fmla="*/ 74 h 688"/>
                  <a:gd name="T116" fmla="*/ 212 w 344"/>
                  <a:gd name="T117" fmla="*/ 55 h 688"/>
                  <a:gd name="T118" fmla="*/ 219 w 344"/>
                  <a:gd name="T119" fmla="*/ 68 h 688"/>
                  <a:gd name="T120" fmla="*/ 223 w 344"/>
                  <a:gd name="T121" fmla="*/ 74 h 688"/>
                  <a:gd name="T122" fmla="*/ 234 w 344"/>
                  <a:gd name="T123" fmla="*/ 89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" h="688">
                    <a:moveTo>
                      <a:pt x="264" y="38"/>
                    </a:moveTo>
                    <a:lnTo>
                      <a:pt x="264" y="38"/>
                    </a:lnTo>
                    <a:lnTo>
                      <a:pt x="261" y="37"/>
                    </a:lnTo>
                    <a:lnTo>
                      <a:pt x="256" y="38"/>
                    </a:lnTo>
                    <a:lnTo>
                      <a:pt x="245" y="43"/>
                    </a:lnTo>
                    <a:lnTo>
                      <a:pt x="235" y="49"/>
                    </a:lnTo>
                    <a:lnTo>
                      <a:pt x="224" y="55"/>
                    </a:lnTo>
                    <a:lnTo>
                      <a:pt x="224" y="55"/>
                    </a:lnTo>
                    <a:lnTo>
                      <a:pt x="225" y="48"/>
                    </a:lnTo>
                    <a:lnTo>
                      <a:pt x="227" y="42"/>
                    </a:lnTo>
                    <a:lnTo>
                      <a:pt x="232" y="28"/>
                    </a:lnTo>
                    <a:lnTo>
                      <a:pt x="233" y="22"/>
                    </a:lnTo>
                    <a:lnTo>
                      <a:pt x="235" y="15"/>
                    </a:lnTo>
                    <a:lnTo>
                      <a:pt x="235" y="8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15" y="33"/>
                    </a:lnTo>
                    <a:lnTo>
                      <a:pt x="205" y="48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89" y="56"/>
                    </a:lnTo>
                    <a:lnTo>
                      <a:pt x="184" y="52"/>
                    </a:lnTo>
                    <a:lnTo>
                      <a:pt x="174" y="44"/>
                    </a:lnTo>
                    <a:lnTo>
                      <a:pt x="174" y="44"/>
                    </a:lnTo>
                    <a:lnTo>
                      <a:pt x="173" y="50"/>
                    </a:lnTo>
                    <a:lnTo>
                      <a:pt x="174" y="59"/>
                    </a:lnTo>
                    <a:lnTo>
                      <a:pt x="177" y="6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77" y="77"/>
                    </a:lnTo>
                    <a:lnTo>
                      <a:pt x="172" y="78"/>
                    </a:lnTo>
                    <a:lnTo>
                      <a:pt x="165" y="77"/>
                    </a:lnTo>
                    <a:lnTo>
                      <a:pt x="158" y="76"/>
                    </a:lnTo>
                    <a:lnTo>
                      <a:pt x="153" y="76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56" y="83"/>
                    </a:lnTo>
                    <a:lnTo>
                      <a:pt x="162" y="88"/>
                    </a:lnTo>
                    <a:lnTo>
                      <a:pt x="167" y="92"/>
                    </a:lnTo>
                    <a:lnTo>
                      <a:pt x="171" y="99"/>
                    </a:lnTo>
                    <a:lnTo>
                      <a:pt x="174" y="111"/>
                    </a:lnTo>
                    <a:lnTo>
                      <a:pt x="178" y="120"/>
                    </a:lnTo>
                    <a:lnTo>
                      <a:pt x="178" y="120"/>
                    </a:lnTo>
                    <a:lnTo>
                      <a:pt x="166" y="131"/>
                    </a:lnTo>
                    <a:lnTo>
                      <a:pt x="153" y="142"/>
                    </a:lnTo>
                    <a:lnTo>
                      <a:pt x="125" y="162"/>
                    </a:lnTo>
                    <a:lnTo>
                      <a:pt x="97" y="181"/>
                    </a:lnTo>
                    <a:lnTo>
                      <a:pt x="85" y="192"/>
                    </a:lnTo>
                    <a:lnTo>
                      <a:pt x="74" y="202"/>
                    </a:lnTo>
                    <a:lnTo>
                      <a:pt x="64" y="214"/>
                    </a:lnTo>
                    <a:lnTo>
                      <a:pt x="57" y="225"/>
                    </a:lnTo>
                    <a:lnTo>
                      <a:pt x="51" y="237"/>
                    </a:lnTo>
                    <a:lnTo>
                      <a:pt x="50" y="244"/>
                    </a:lnTo>
                    <a:lnTo>
                      <a:pt x="50" y="250"/>
                    </a:lnTo>
                    <a:lnTo>
                      <a:pt x="50" y="257"/>
                    </a:lnTo>
                    <a:lnTo>
                      <a:pt x="50" y="265"/>
                    </a:lnTo>
                    <a:lnTo>
                      <a:pt x="52" y="273"/>
                    </a:lnTo>
                    <a:lnTo>
                      <a:pt x="54" y="280"/>
                    </a:lnTo>
                    <a:lnTo>
                      <a:pt x="58" y="289"/>
                    </a:lnTo>
                    <a:lnTo>
                      <a:pt x="63" y="299"/>
                    </a:lnTo>
                    <a:lnTo>
                      <a:pt x="75" y="317"/>
                    </a:lnTo>
                    <a:lnTo>
                      <a:pt x="75" y="317"/>
                    </a:lnTo>
                    <a:lnTo>
                      <a:pt x="65" y="322"/>
                    </a:lnTo>
                    <a:lnTo>
                      <a:pt x="58" y="328"/>
                    </a:lnTo>
                    <a:lnTo>
                      <a:pt x="53" y="334"/>
                    </a:lnTo>
                    <a:lnTo>
                      <a:pt x="50" y="341"/>
                    </a:lnTo>
                    <a:lnTo>
                      <a:pt x="50" y="341"/>
                    </a:lnTo>
                    <a:lnTo>
                      <a:pt x="53" y="347"/>
                    </a:lnTo>
                    <a:lnTo>
                      <a:pt x="57" y="353"/>
                    </a:lnTo>
                    <a:lnTo>
                      <a:pt x="60" y="364"/>
                    </a:lnTo>
                    <a:lnTo>
                      <a:pt x="64" y="376"/>
                    </a:lnTo>
                    <a:lnTo>
                      <a:pt x="67" y="382"/>
                    </a:lnTo>
                    <a:lnTo>
                      <a:pt x="71" y="388"/>
                    </a:lnTo>
                    <a:lnTo>
                      <a:pt x="71" y="388"/>
                    </a:lnTo>
                    <a:lnTo>
                      <a:pt x="56" y="402"/>
                    </a:lnTo>
                    <a:lnTo>
                      <a:pt x="42" y="416"/>
                    </a:lnTo>
                    <a:lnTo>
                      <a:pt x="42" y="416"/>
                    </a:lnTo>
                    <a:lnTo>
                      <a:pt x="35" y="427"/>
                    </a:lnTo>
                    <a:lnTo>
                      <a:pt x="28" y="438"/>
                    </a:lnTo>
                    <a:lnTo>
                      <a:pt x="20" y="449"/>
                    </a:lnTo>
                    <a:lnTo>
                      <a:pt x="16" y="460"/>
                    </a:lnTo>
                    <a:lnTo>
                      <a:pt x="11" y="472"/>
                    </a:lnTo>
                    <a:lnTo>
                      <a:pt x="6" y="484"/>
                    </a:lnTo>
                    <a:lnTo>
                      <a:pt x="3" y="496"/>
                    </a:lnTo>
                    <a:lnTo>
                      <a:pt x="1" y="509"/>
                    </a:lnTo>
                    <a:lnTo>
                      <a:pt x="0" y="521"/>
                    </a:lnTo>
                    <a:lnTo>
                      <a:pt x="0" y="533"/>
                    </a:lnTo>
                    <a:lnTo>
                      <a:pt x="1" y="546"/>
                    </a:lnTo>
                    <a:lnTo>
                      <a:pt x="3" y="558"/>
                    </a:lnTo>
                    <a:lnTo>
                      <a:pt x="6" y="570"/>
                    </a:lnTo>
                    <a:lnTo>
                      <a:pt x="10" y="582"/>
                    </a:lnTo>
                    <a:lnTo>
                      <a:pt x="14" y="595"/>
                    </a:lnTo>
                    <a:lnTo>
                      <a:pt x="20" y="606"/>
                    </a:lnTo>
                    <a:lnTo>
                      <a:pt x="20" y="606"/>
                    </a:lnTo>
                    <a:lnTo>
                      <a:pt x="29" y="620"/>
                    </a:lnTo>
                    <a:lnTo>
                      <a:pt x="40" y="633"/>
                    </a:lnTo>
                    <a:lnTo>
                      <a:pt x="51" y="646"/>
                    </a:lnTo>
                    <a:lnTo>
                      <a:pt x="64" y="655"/>
                    </a:lnTo>
                    <a:lnTo>
                      <a:pt x="77" y="664"/>
                    </a:lnTo>
                    <a:lnTo>
                      <a:pt x="92" y="672"/>
                    </a:lnTo>
                    <a:lnTo>
                      <a:pt x="107" y="678"/>
                    </a:lnTo>
                    <a:lnTo>
                      <a:pt x="122" y="683"/>
                    </a:lnTo>
                    <a:lnTo>
                      <a:pt x="138" y="686"/>
                    </a:lnTo>
                    <a:lnTo>
                      <a:pt x="155" y="688"/>
                    </a:lnTo>
                    <a:lnTo>
                      <a:pt x="171" y="688"/>
                    </a:lnTo>
                    <a:lnTo>
                      <a:pt x="188" y="687"/>
                    </a:lnTo>
                    <a:lnTo>
                      <a:pt x="205" y="683"/>
                    </a:lnTo>
                    <a:lnTo>
                      <a:pt x="221" y="678"/>
                    </a:lnTo>
                    <a:lnTo>
                      <a:pt x="238" y="672"/>
                    </a:lnTo>
                    <a:lnTo>
                      <a:pt x="253" y="664"/>
                    </a:lnTo>
                    <a:lnTo>
                      <a:pt x="253" y="664"/>
                    </a:lnTo>
                    <a:lnTo>
                      <a:pt x="269" y="655"/>
                    </a:lnTo>
                    <a:lnTo>
                      <a:pt x="282" y="644"/>
                    </a:lnTo>
                    <a:lnTo>
                      <a:pt x="295" y="632"/>
                    </a:lnTo>
                    <a:lnTo>
                      <a:pt x="307" y="620"/>
                    </a:lnTo>
                    <a:lnTo>
                      <a:pt x="316" y="607"/>
                    </a:lnTo>
                    <a:lnTo>
                      <a:pt x="325" y="592"/>
                    </a:lnTo>
                    <a:lnTo>
                      <a:pt x="332" y="578"/>
                    </a:lnTo>
                    <a:lnTo>
                      <a:pt x="337" y="562"/>
                    </a:lnTo>
                    <a:lnTo>
                      <a:pt x="342" y="546"/>
                    </a:lnTo>
                    <a:lnTo>
                      <a:pt x="344" y="530"/>
                    </a:lnTo>
                    <a:lnTo>
                      <a:pt x="344" y="513"/>
                    </a:lnTo>
                    <a:lnTo>
                      <a:pt x="344" y="498"/>
                    </a:lnTo>
                    <a:lnTo>
                      <a:pt x="342" y="482"/>
                    </a:lnTo>
                    <a:lnTo>
                      <a:pt x="338" y="466"/>
                    </a:lnTo>
                    <a:lnTo>
                      <a:pt x="332" y="450"/>
                    </a:lnTo>
                    <a:lnTo>
                      <a:pt x="325" y="435"/>
                    </a:lnTo>
                    <a:lnTo>
                      <a:pt x="325" y="435"/>
                    </a:lnTo>
                    <a:lnTo>
                      <a:pt x="318" y="424"/>
                    </a:lnTo>
                    <a:lnTo>
                      <a:pt x="310" y="414"/>
                    </a:lnTo>
                    <a:lnTo>
                      <a:pt x="302" y="404"/>
                    </a:lnTo>
                    <a:lnTo>
                      <a:pt x="293" y="396"/>
                    </a:lnTo>
                    <a:lnTo>
                      <a:pt x="284" y="388"/>
                    </a:lnTo>
                    <a:lnTo>
                      <a:pt x="274" y="381"/>
                    </a:lnTo>
                    <a:lnTo>
                      <a:pt x="264" y="375"/>
                    </a:lnTo>
                    <a:lnTo>
                      <a:pt x="253" y="369"/>
                    </a:lnTo>
                    <a:lnTo>
                      <a:pt x="241" y="364"/>
                    </a:lnTo>
                    <a:lnTo>
                      <a:pt x="230" y="361"/>
                    </a:lnTo>
                    <a:lnTo>
                      <a:pt x="218" y="357"/>
                    </a:lnTo>
                    <a:lnTo>
                      <a:pt x="206" y="354"/>
                    </a:lnTo>
                    <a:lnTo>
                      <a:pt x="194" y="353"/>
                    </a:lnTo>
                    <a:lnTo>
                      <a:pt x="182" y="353"/>
                    </a:lnTo>
                    <a:lnTo>
                      <a:pt x="168" y="353"/>
                    </a:lnTo>
                    <a:lnTo>
                      <a:pt x="156" y="354"/>
                    </a:lnTo>
                    <a:lnTo>
                      <a:pt x="156" y="354"/>
                    </a:lnTo>
                    <a:lnTo>
                      <a:pt x="145" y="331"/>
                    </a:lnTo>
                    <a:lnTo>
                      <a:pt x="139" y="322"/>
                    </a:lnTo>
                    <a:lnTo>
                      <a:pt x="134" y="313"/>
                    </a:lnTo>
                    <a:lnTo>
                      <a:pt x="128" y="306"/>
                    </a:lnTo>
                    <a:lnTo>
                      <a:pt x="121" y="302"/>
                    </a:lnTo>
                    <a:lnTo>
                      <a:pt x="117" y="301"/>
                    </a:lnTo>
                    <a:lnTo>
                      <a:pt x="113" y="301"/>
                    </a:lnTo>
                    <a:lnTo>
                      <a:pt x="102" y="302"/>
                    </a:lnTo>
                    <a:lnTo>
                      <a:pt x="102" y="302"/>
                    </a:lnTo>
                    <a:lnTo>
                      <a:pt x="96" y="293"/>
                    </a:lnTo>
                    <a:lnTo>
                      <a:pt x="92" y="284"/>
                    </a:lnTo>
                    <a:lnTo>
                      <a:pt x="85" y="267"/>
                    </a:lnTo>
                    <a:lnTo>
                      <a:pt x="81" y="251"/>
                    </a:lnTo>
                    <a:lnTo>
                      <a:pt x="79" y="236"/>
                    </a:lnTo>
                    <a:lnTo>
                      <a:pt x="79" y="236"/>
                    </a:lnTo>
                    <a:lnTo>
                      <a:pt x="85" y="227"/>
                    </a:lnTo>
                    <a:lnTo>
                      <a:pt x="92" y="220"/>
                    </a:lnTo>
                    <a:lnTo>
                      <a:pt x="100" y="213"/>
                    </a:lnTo>
                    <a:lnTo>
                      <a:pt x="110" y="205"/>
                    </a:lnTo>
                    <a:lnTo>
                      <a:pt x="131" y="193"/>
                    </a:lnTo>
                    <a:lnTo>
                      <a:pt x="153" y="181"/>
                    </a:lnTo>
                    <a:lnTo>
                      <a:pt x="173" y="169"/>
                    </a:lnTo>
                    <a:lnTo>
                      <a:pt x="183" y="163"/>
                    </a:lnTo>
                    <a:lnTo>
                      <a:pt x="191" y="156"/>
                    </a:lnTo>
                    <a:lnTo>
                      <a:pt x="199" y="148"/>
                    </a:lnTo>
                    <a:lnTo>
                      <a:pt x="205" y="140"/>
                    </a:lnTo>
                    <a:lnTo>
                      <a:pt x="210" y="131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6" y="125"/>
                    </a:lnTo>
                    <a:lnTo>
                      <a:pt x="219" y="129"/>
                    </a:lnTo>
                    <a:lnTo>
                      <a:pt x="227" y="133"/>
                    </a:lnTo>
                    <a:lnTo>
                      <a:pt x="234" y="137"/>
                    </a:lnTo>
                    <a:lnTo>
                      <a:pt x="238" y="141"/>
                    </a:lnTo>
                    <a:lnTo>
                      <a:pt x="240" y="145"/>
                    </a:lnTo>
                    <a:lnTo>
                      <a:pt x="240" y="145"/>
                    </a:lnTo>
                    <a:lnTo>
                      <a:pt x="241" y="141"/>
                    </a:lnTo>
                    <a:lnTo>
                      <a:pt x="241" y="136"/>
                    </a:lnTo>
                    <a:lnTo>
                      <a:pt x="239" y="131"/>
                    </a:lnTo>
                    <a:lnTo>
                      <a:pt x="235" y="126"/>
                    </a:lnTo>
                    <a:lnTo>
                      <a:pt x="228" y="116"/>
                    </a:lnTo>
                    <a:lnTo>
                      <a:pt x="225" y="109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8" y="105"/>
                    </a:lnTo>
                    <a:lnTo>
                      <a:pt x="233" y="105"/>
                    </a:lnTo>
                    <a:lnTo>
                      <a:pt x="242" y="106"/>
                    </a:lnTo>
                    <a:lnTo>
                      <a:pt x="251" y="108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3" y="100"/>
                    </a:lnTo>
                    <a:lnTo>
                      <a:pt x="246" y="91"/>
                    </a:lnTo>
                    <a:lnTo>
                      <a:pt x="232" y="76"/>
                    </a:lnTo>
                    <a:lnTo>
                      <a:pt x="232" y="76"/>
                    </a:lnTo>
                    <a:lnTo>
                      <a:pt x="239" y="67"/>
                    </a:lnTo>
                    <a:lnTo>
                      <a:pt x="247" y="57"/>
                    </a:lnTo>
                    <a:lnTo>
                      <a:pt x="256" y="49"/>
                    </a:lnTo>
                    <a:lnTo>
                      <a:pt x="267" y="42"/>
                    </a:lnTo>
                    <a:lnTo>
                      <a:pt x="267" y="42"/>
                    </a:lnTo>
                    <a:lnTo>
                      <a:pt x="264" y="38"/>
                    </a:lnTo>
                    <a:lnTo>
                      <a:pt x="264" y="38"/>
                    </a:lnTo>
                    <a:close/>
                    <a:moveTo>
                      <a:pt x="91" y="204"/>
                    </a:moveTo>
                    <a:lnTo>
                      <a:pt x="91" y="204"/>
                    </a:lnTo>
                    <a:lnTo>
                      <a:pt x="82" y="213"/>
                    </a:lnTo>
                    <a:lnTo>
                      <a:pt x="76" y="222"/>
                    </a:lnTo>
                    <a:lnTo>
                      <a:pt x="71" y="232"/>
                    </a:lnTo>
                    <a:lnTo>
                      <a:pt x="68" y="242"/>
                    </a:lnTo>
                    <a:lnTo>
                      <a:pt x="68" y="242"/>
                    </a:lnTo>
                    <a:lnTo>
                      <a:pt x="71" y="254"/>
                    </a:lnTo>
                    <a:lnTo>
                      <a:pt x="75" y="265"/>
                    </a:lnTo>
                    <a:lnTo>
                      <a:pt x="84" y="285"/>
                    </a:lnTo>
                    <a:lnTo>
                      <a:pt x="90" y="304"/>
                    </a:lnTo>
                    <a:lnTo>
                      <a:pt x="92" y="313"/>
                    </a:lnTo>
                    <a:lnTo>
                      <a:pt x="93" y="322"/>
                    </a:lnTo>
                    <a:lnTo>
                      <a:pt x="93" y="322"/>
                    </a:lnTo>
                    <a:lnTo>
                      <a:pt x="87" y="314"/>
                    </a:lnTo>
                    <a:lnTo>
                      <a:pt x="80" y="306"/>
                    </a:lnTo>
                    <a:lnTo>
                      <a:pt x="74" y="295"/>
                    </a:lnTo>
                    <a:lnTo>
                      <a:pt x="69" y="285"/>
                    </a:lnTo>
                    <a:lnTo>
                      <a:pt x="60" y="265"/>
                    </a:lnTo>
                    <a:lnTo>
                      <a:pt x="58" y="255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57" y="237"/>
                    </a:lnTo>
                    <a:lnTo>
                      <a:pt x="60" y="226"/>
                    </a:lnTo>
                    <a:lnTo>
                      <a:pt x="65" y="216"/>
                    </a:lnTo>
                    <a:lnTo>
                      <a:pt x="73" y="208"/>
                    </a:lnTo>
                    <a:lnTo>
                      <a:pt x="82" y="200"/>
                    </a:lnTo>
                    <a:lnTo>
                      <a:pt x="92" y="193"/>
                    </a:lnTo>
                    <a:lnTo>
                      <a:pt x="115" y="180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61" y="154"/>
                    </a:lnTo>
                    <a:lnTo>
                      <a:pt x="171" y="147"/>
                    </a:lnTo>
                    <a:lnTo>
                      <a:pt x="179" y="139"/>
                    </a:lnTo>
                    <a:lnTo>
                      <a:pt x="185" y="129"/>
                    </a:lnTo>
                    <a:lnTo>
                      <a:pt x="191" y="118"/>
                    </a:lnTo>
                    <a:lnTo>
                      <a:pt x="191" y="118"/>
                    </a:lnTo>
                    <a:lnTo>
                      <a:pt x="195" y="125"/>
                    </a:lnTo>
                    <a:lnTo>
                      <a:pt x="198" y="131"/>
                    </a:lnTo>
                    <a:lnTo>
                      <a:pt x="196" y="137"/>
                    </a:lnTo>
                    <a:lnTo>
                      <a:pt x="194" y="143"/>
                    </a:lnTo>
                    <a:lnTo>
                      <a:pt x="189" y="148"/>
                    </a:lnTo>
                    <a:lnTo>
                      <a:pt x="183" y="153"/>
                    </a:lnTo>
                    <a:lnTo>
                      <a:pt x="166" y="164"/>
                    </a:lnTo>
                    <a:lnTo>
                      <a:pt x="147" y="174"/>
                    </a:lnTo>
                    <a:lnTo>
                      <a:pt x="126" y="183"/>
                    </a:lnTo>
                    <a:lnTo>
                      <a:pt x="107" y="193"/>
                    </a:lnTo>
                    <a:lnTo>
                      <a:pt x="98" y="199"/>
                    </a:lnTo>
                    <a:lnTo>
                      <a:pt x="91" y="204"/>
                    </a:lnTo>
                    <a:lnTo>
                      <a:pt x="91" y="204"/>
                    </a:lnTo>
                    <a:close/>
                    <a:moveTo>
                      <a:pt x="234" y="89"/>
                    </a:moveTo>
                    <a:lnTo>
                      <a:pt x="234" y="89"/>
                    </a:lnTo>
                    <a:lnTo>
                      <a:pt x="234" y="92"/>
                    </a:lnTo>
                    <a:lnTo>
                      <a:pt x="233" y="95"/>
                    </a:lnTo>
                    <a:lnTo>
                      <a:pt x="230" y="96"/>
                    </a:lnTo>
                    <a:lnTo>
                      <a:pt x="227" y="95"/>
                    </a:lnTo>
                    <a:lnTo>
                      <a:pt x="219" y="94"/>
                    </a:lnTo>
                    <a:lnTo>
                      <a:pt x="215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12" y="101"/>
                    </a:lnTo>
                    <a:lnTo>
                      <a:pt x="215" y="107"/>
                    </a:lnTo>
                    <a:lnTo>
                      <a:pt x="218" y="113"/>
                    </a:lnTo>
                    <a:lnTo>
                      <a:pt x="218" y="113"/>
                    </a:lnTo>
                    <a:lnTo>
                      <a:pt x="215" y="112"/>
                    </a:lnTo>
                    <a:lnTo>
                      <a:pt x="211" y="111"/>
                    </a:lnTo>
                    <a:lnTo>
                      <a:pt x="204" y="107"/>
                    </a:lnTo>
                    <a:lnTo>
                      <a:pt x="200" y="106"/>
                    </a:lnTo>
                    <a:lnTo>
                      <a:pt x="196" y="106"/>
                    </a:lnTo>
                    <a:lnTo>
                      <a:pt x="191" y="107"/>
                    </a:lnTo>
                    <a:lnTo>
                      <a:pt x="187" y="111"/>
                    </a:lnTo>
                    <a:lnTo>
                      <a:pt x="187" y="111"/>
                    </a:lnTo>
                    <a:lnTo>
                      <a:pt x="184" y="106"/>
                    </a:lnTo>
                    <a:lnTo>
                      <a:pt x="184" y="101"/>
                    </a:lnTo>
                    <a:lnTo>
                      <a:pt x="185" y="97"/>
                    </a:lnTo>
                    <a:lnTo>
                      <a:pt x="188" y="94"/>
                    </a:lnTo>
                    <a:lnTo>
                      <a:pt x="190" y="90"/>
                    </a:lnTo>
                    <a:lnTo>
                      <a:pt x="191" y="85"/>
                    </a:lnTo>
                    <a:lnTo>
                      <a:pt x="190" y="82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6" y="74"/>
                    </a:lnTo>
                    <a:lnTo>
                      <a:pt x="202" y="71"/>
                    </a:lnTo>
                    <a:lnTo>
                      <a:pt x="207" y="65"/>
                    </a:lnTo>
                    <a:lnTo>
                      <a:pt x="211" y="57"/>
                    </a:lnTo>
                    <a:lnTo>
                      <a:pt x="211" y="57"/>
                    </a:lnTo>
                    <a:lnTo>
                      <a:pt x="212" y="55"/>
                    </a:lnTo>
                    <a:lnTo>
                      <a:pt x="212" y="61"/>
                    </a:lnTo>
                    <a:lnTo>
                      <a:pt x="213" y="66"/>
                    </a:lnTo>
                    <a:lnTo>
                      <a:pt x="215" y="68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25" y="65"/>
                    </a:lnTo>
                    <a:lnTo>
                      <a:pt x="225" y="65"/>
                    </a:lnTo>
                    <a:lnTo>
                      <a:pt x="223" y="67"/>
                    </a:lnTo>
                    <a:lnTo>
                      <a:pt x="223" y="71"/>
                    </a:lnTo>
                    <a:lnTo>
                      <a:pt x="223" y="74"/>
                    </a:lnTo>
                    <a:lnTo>
                      <a:pt x="223" y="79"/>
                    </a:lnTo>
                    <a:lnTo>
                      <a:pt x="224" y="83"/>
                    </a:lnTo>
                    <a:lnTo>
                      <a:pt x="227" y="86"/>
                    </a:lnTo>
                    <a:lnTo>
                      <a:pt x="230" y="89"/>
                    </a:lnTo>
                    <a:lnTo>
                      <a:pt x="234" y="89"/>
                    </a:lnTo>
                    <a:lnTo>
                      <a:pt x="234" y="8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1654176" y="4924426"/>
                <a:ext cx="69850" cy="63500"/>
              </a:xfrm>
              <a:custGeom>
                <a:avLst/>
                <a:gdLst>
                  <a:gd name="T0" fmla="*/ 86 w 88"/>
                  <a:gd name="T1" fmla="*/ 79 h 79"/>
                  <a:gd name="T2" fmla="*/ 86 w 88"/>
                  <a:gd name="T3" fmla="*/ 79 h 79"/>
                  <a:gd name="T4" fmla="*/ 88 w 88"/>
                  <a:gd name="T5" fmla="*/ 70 h 79"/>
                  <a:gd name="T6" fmla="*/ 88 w 88"/>
                  <a:gd name="T7" fmla="*/ 61 h 79"/>
                  <a:gd name="T8" fmla="*/ 87 w 88"/>
                  <a:gd name="T9" fmla="*/ 53 h 79"/>
                  <a:gd name="T10" fmla="*/ 85 w 88"/>
                  <a:gd name="T11" fmla="*/ 44 h 79"/>
                  <a:gd name="T12" fmla="*/ 81 w 88"/>
                  <a:gd name="T13" fmla="*/ 37 h 79"/>
                  <a:gd name="T14" fmla="*/ 76 w 88"/>
                  <a:gd name="T15" fmla="*/ 30 h 79"/>
                  <a:gd name="T16" fmla="*/ 70 w 88"/>
                  <a:gd name="T17" fmla="*/ 22 h 79"/>
                  <a:gd name="T18" fmla="*/ 64 w 88"/>
                  <a:gd name="T19" fmla="*/ 16 h 79"/>
                  <a:gd name="T20" fmla="*/ 57 w 88"/>
                  <a:gd name="T21" fmla="*/ 11 h 79"/>
                  <a:gd name="T22" fmla="*/ 48 w 88"/>
                  <a:gd name="T23" fmla="*/ 7 h 79"/>
                  <a:gd name="T24" fmla="*/ 41 w 88"/>
                  <a:gd name="T25" fmla="*/ 4 h 79"/>
                  <a:gd name="T26" fmla="*/ 32 w 88"/>
                  <a:gd name="T27" fmla="*/ 2 h 79"/>
                  <a:gd name="T28" fmla="*/ 24 w 88"/>
                  <a:gd name="T29" fmla="*/ 0 h 79"/>
                  <a:gd name="T30" fmla="*/ 15 w 88"/>
                  <a:gd name="T31" fmla="*/ 0 h 79"/>
                  <a:gd name="T32" fmla="*/ 7 w 88"/>
                  <a:gd name="T33" fmla="*/ 2 h 79"/>
                  <a:gd name="T34" fmla="*/ 0 w 88"/>
                  <a:gd name="T35" fmla="*/ 4 h 79"/>
                  <a:gd name="T36" fmla="*/ 0 w 88"/>
                  <a:gd name="T37" fmla="*/ 4 h 79"/>
                  <a:gd name="T38" fmla="*/ 7 w 88"/>
                  <a:gd name="T39" fmla="*/ 11 h 79"/>
                  <a:gd name="T40" fmla="*/ 17 w 88"/>
                  <a:gd name="T41" fmla="*/ 19 h 79"/>
                  <a:gd name="T42" fmla="*/ 41 w 88"/>
                  <a:gd name="T43" fmla="*/ 34 h 79"/>
                  <a:gd name="T44" fmla="*/ 53 w 88"/>
                  <a:gd name="T45" fmla="*/ 44 h 79"/>
                  <a:gd name="T46" fmla="*/ 65 w 88"/>
                  <a:gd name="T47" fmla="*/ 54 h 79"/>
                  <a:gd name="T48" fmla="*/ 76 w 88"/>
                  <a:gd name="T49" fmla="*/ 66 h 79"/>
                  <a:gd name="T50" fmla="*/ 86 w 88"/>
                  <a:gd name="T51" fmla="*/ 79 h 79"/>
                  <a:gd name="T52" fmla="*/ 86 w 88"/>
                  <a:gd name="T5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79">
                    <a:moveTo>
                      <a:pt x="86" y="79"/>
                    </a:moveTo>
                    <a:lnTo>
                      <a:pt x="86" y="79"/>
                    </a:lnTo>
                    <a:lnTo>
                      <a:pt x="88" y="70"/>
                    </a:lnTo>
                    <a:lnTo>
                      <a:pt x="88" y="61"/>
                    </a:lnTo>
                    <a:lnTo>
                      <a:pt x="87" y="53"/>
                    </a:lnTo>
                    <a:lnTo>
                      <a:pt x="85" y="44"/>
                    </a:lnTo>
                    <a:lnTo>
                      <a:pt x="81" y="37"/>
                    </a:lnTo>
                    <a:lnTo>
                      <a:pt x="76" y="30"/>
                    </a:lnTo>
                    <a:lnTo>
                      <a:pt x="70" y="22"/>
                    </a:lnTo>
                    <a:lnTo>
                      <a:pt x="64" y="16"/>
                    </a:lnTo>
                    <a:lnTo>
                      <a:pt x="57" y="11"/>
                    </a:lnTo>
                    <a:lnTo>
                      <a:pt x="48" y="7"/>
                    </a:lnTo>
                    <a:lnTo>
                      <a:pt x="41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17" y="19"/>
                    </a:lnTo>
                    <a:lnTo>
                      <a:pt x="41" y="34"/>
                    </a:lnTo>
                    <a:lnTo>
                      <a:pt x="53" y="44"/>
                    </a:lnTo>
                    <a:lnTo>
                      <a:pt x="65" y="54"/>
                    </a:lnTo>
                    <a:lnTo>
                      <a:pt x="76" y="66"/>
                    </a:lnTo>
                    <a:lnTo>
                      <a:pt x="86" y="79"/>
                    </a:lnTo>
                    <a:lnTo>
                      <a:pt x="86" y="79"/>
                    </a:lnTo>
                    <a:close/>
                  </a:path>
                </a:pathLst>
              </a:custGeom>
              <a:grpFill/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7" name="Group 53"/>
          <p:cNvGrpSpPr>
            <a:grpSpLocks/>
          </p:cNvGrpSpPr>
          <p:nvPr/>
        </p:nvGrpSpPr>
        <p:grpSpPr bwMode="auto">
          <a:xfrm>
            <a:off x="1703388" y="981076"/>
            <a:ext cx="1687512" cy="1323975"/>
            <a:chOff x="2992456" y="1412776"/>
            <a:chExt cx="2155608" cy="1740393"/>
          </a:xfrm>
        </p:grpSpPr>
        <p:sp>
          <p:nvSpPr>
            <p:cNvPr id="55" name="Ellipse 66"/>
            <p:cNvSpPr/>
            <p:nvPr/>
          </p:nvSpPr>
          <p:spPr>
            <a:xfrm>
              <a:off x="3065459" y="1412776"/>
              <a:ext cx="2082605" cy="1740393"/>
            </a:xfrm>
            <a:prstGeom prst="roundRect">
              <a:avLst>
                <a:gd name="adj" fmla="val 730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4000299" y="1823877"/>
              <a:ext cx="1125460" cy="1329292"/>
            </a:xfrm>
            <a:custGeom>
              <a:avLst/>
              <a:gdLst>
                <a:gd name="T0" fmla="*/ 53 w 485"/>
                <a:gd name="T1" fmla="*/ 368 h 575"/>
                <a:gd name="T2" fmla="*/ 80 w 485"/>
                <a:gd name="T3" fmla="*/ 352 h 575"/>
                <a:gd name="T4" fmla="*/ 53 w 485"/>
                <a:gd name="T5" fmla="*/ 220 h 575"/>
                <a:gd name="T6" fmla="*/ 86 w 485"/>
                <a:gd name="T7" fmla="*/ 379 h 575"/>
                <a:gd name="T8" fmla="*/ 114 w 485"/>
                <a:gd name="T9" fmla="*/ 360 h 575"/>
                <a:gd name="T10" fmla="*/ 19 w 485"/>
                <a:gd name="T11" fmla="*/ 398 h 575"/>
                <a:gd name="T12" fmla="*/ 42 w 485"/>
                <a:gd name="T13" fmla="*/ 399 h 575"/>
                <a:gd name="T14" fmla="*/ 178 w 485"/>
                <a:gd name="T15" fmla="*/ 405 h 575"/>
                <a:gd name="T16" fmla="*/ 138 w 485"/>
                <a:gd name="T17" fmla="*/ 444 h 575"/>
                <a:gd name="T18" fmla="*/ 269 w 485"/>
                <a:gd name="T19" fmla="*/ 457 h 575"/>
                <a:gd name="T20" fmla="*/ 251 w 485"/>
                <a:gd name="T21" fmla="*/ 357 h 575"/>
                <a:gd name="T22" fmla="*/ 317 w 485"/>
                <a:gd name="T23" fmla="*/ 375 h 575"/>
                <a:gd name="T24" fmla="*/ 241 w 485"/>
                <a:gd name="T25" fmla="*/ 343 h 575"/>
                <a:gd name="T26" fmla="*/ 269 w 485"/>
                <a:gd name="T27" fmla="*/ 336 h 575"/>
                <a:gd name="T28" fmla="*/ 304 w 485"/>
                <a:gd name="T29" fmla="*/ 347 h 575"/>
                <a:gd name="T30" fmla="*/ 317 w 485"/>
                <a:gd name="T31" fmla="*/ 351 h 575"/>
                <a:gd name="T32" fmla="*/ 348 w 485"/>
                <a:gd name="T33" fmla="*/ 363 h 575"/>
                <a:gd name="T34" fmla="*/ 355 w 485"/>
                <a:gd name="T35" fmla="*/ 359 h 575"/>
                <a:gd name="T36" fmla="*/ 361 w 485"/>
                <a:gd name="T37" fmla="*/ 376 h 575"/>
                <a:gd name="T38" fmla="*/ 354 w 485"/>
                <a:gd name="T39" fmla="*/ 311 h 575"/>
                <a:gd name="T40" fmla="*/ 152 w 485"/>
                <a:gd name="T41" fmla="*/ 297 h 575"/>
                <a:gd name="T42" fmla="*/ 121 w 485"/>
                <a:gd name="T43" fmla="*/ 320 h 575"/>
                <a:gd name="T44" fmla="*/ 138 w 485"/>
                <a:gd name="T45" fmla="*/ 237 h 575"/>
                <a:gd name="T46" fmla="*/ 139 w 485"/>
                <a:gd name="T47" fmla="*/ 289 h 575"/>
                <a:gd name="T48" fmla="*/ 148 w 485"/>
                <a:gd name="T49" fmla="*/ 258 h 575"/>
                <a:gd name="T50" fmla="*/ 150 w 485"/>
                <a:gd name="T51" fmla="*/ 225 h 575"/>
                <a:gd name="T52" fmla="*/ 170 w 485"/>
                <a:gd name="T53" fmla="*/ 84 h 575"/>
                <a:gd name="T54" fmla="*/ 177 w 485"/>
                <a:gd name="T55" fmla="*/ 43 h 575"/>
                <a:gd name="T56" fmla="*/ 201 w 485"/>
                <a:gd name="T57" fmla="*/ 68 h 575"/>
                <a:gd name="T58" fmla="*/ 245 w 485"/>
                <a:gd name="T59" fmla="*/ 74 h 575"/>
                <a:gd name="T60" fmla="*/ 264 w 485"/>
                <a:gd name="T61" fmla="*/ 91 h 575"/>
                <a:gd name="T62" fmla="*/ 284 w 485"/>
                <a:gd name="T63" fmla="*/ 85 h 575"/>
                <a:gd name="T64" fmla="*/ 303 w 485"/>
                <a:gd name="T65" fmla="*/ 66 h 575"/>
                <a:gd name="T66" fmla="*/ 317 w 485"/>
                <a:gd name="T67" fmla="*/ 52 h 575"/>
                <a:gd name="T68" fmla="*/ 252 w 485"/>
                <a:gd name="T69" fmla="*/ 108 h 575"/>
                <a:gd name="T70" fmla="*/ 167 w 485"/>
                <a:gd name="T71" fmla="*/ 188 h 575"/>
                <a:gd name="T72" fmla="*/ 313 w 485"/>
                <a:gd name="T73" fmla="*/ 243 h 575"/>
                <a:gd name="T74" fmla="*/ 336 w 485"/>
                <a:gd name="T75" fmla="*/ 250 h 575"/>
                <a:gd name="T76" fmla="*/ 389 w 485"/>
                <a:gd name="T77" fmla="*/ 334 h 575"/>
                <a:gd name="T78" fmla="*/ 423 w 485"/>
                <a:gd name="T79" fmla="*/ 376 h 575"/>
                <a:gd name="T80" fmla="*/ 433 w 485"/>
                <a:gd name="T81" fmla="*/ 389 h 575"/>
                <a:gd name="T82" fmla="*/ 471 w 485"/>
                <a:gd name="T83" fmla="*/ 413 h 575"/>
                <a:gd name="T84" fmla="*/ 450 w 485"/>
                <a:gd name="T85" fmla="*/ 421 h 575"/>
                <a:gd name="T86" fmla="*/ 448 w 485"/>
                <a:gd name="T87" fmla="*/ 432 h 575"/>
                <a:gd name="T88" fmla="*/ 473 w 485"/>
                <a:gd name="T89" fmla="*/ 466 h 575"/>
                <a:gd name="T90" fmla="*/ 473 w 485"/>
                <a:gd name="T91" fmla="*/ 483 h 575"/>
                <a:gd name="T92" fmla="*/ 425 w 485"/>
                <a:gd name="T93" fmla="*/ 419 h 575"/>
                <a:gd name="T94" fmla="*/ 307 w 485"/>
                <a:gd name="T95" fmla="*/ 398 h 575"/>
                <a:gd name="T96" fmla="*/ 341 w 485"/>
                <a:gd name="T97" fmla="*/ 426 h 575"/>
                <a:gd name="T98" fmla="*/ 326 w 485"/>
                <a:gd name="T99" fmla="*/ 442 h 575"/>
                <a:gd name="T100" fmla="*/ 344 w 485"/>
                <a:gd name="T101" fmla="*/ 512 h 575"/>
                <a:gd name="T102" fmla="*/ 408 w 485"/>
                <a:gd name="T103" fmla="*/ 573 h 575"/>
                <a:gd name="T104" fmla="*/ 280 w 485"/>
                <a:gd name="T105" fmla="*/ 460 h 575"/>
                <a:gd name="T106" fmla="*/ 24 w 485"/>
                <a:gd name="T107" fmla="*/ 413 h 575"/>
                <a:gd name="T108" fmla="*/ 75 w 485"/>
                <a:gd name="T109" fmla="*/ 132 h 575"/>
                <a:gd name="T110" fmla="*/ 230 w 485"/>
                <a:gd name="T111" fmla="*/ 0 h 575"/>
                <a:gd name="T112" fmla="*/ 176 w 485"/>
                <a:gd name="T113" fmla="*/ 26 h 575"/>
                <a:gd name="T114" fmla="*/ 19 w 485"/>
                <a:gd name="T115" fmla="*/ 255 h 575"/>
                <a:gd name="T116" fmla="*/ 17 w 485"/>
                <a:gd name="T117" fmla="*/ 369 h 575"/>
                <a:gd name="T118" fmla="*/ 278 w 485"/>
                <a:gd name="T119" fmla="*/ 351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" h="575">
                  <a:moveTo>
                    <a:pt x="41" y="376"/>
                  </a:moveTo>
                  <a:lnTo>
                    <a:pt x="41" y="376"/>
                  </a:lnTo>
                  <a:lnTo>
                    <a:pt x="45" y="366"/>
                  </a:lnTo>
                  <a:lnTo>
                    <a:pt x="47" y="356"/>
                  </a:lnTo>
                  <a:lnTo>
                    <a:pt x="47" y="345"/>
                  </a:lnTo>
                  <a:lnTo>
                    <a:pt x="47" y="334"/>
                  </a:lnTo>
                  <a:lnTo>
                    <a:pt x="47" y="334"/>
                  </a:lnTo>
                  <a:lnTo>
                    <a:pt x="46" y="326"/>
                  </a:lnTo>
                  <a:lnTo>
                    <a:pt x="45" y="318"/>
                  </a:lnTo>
                  <a:lnTo>
                    <a:pt x="41" y="303"/>
                  </a:lnTo>
                  <a:lnTo>
                    <a:pt x="41" y="296"/>
                  </a:lnTo>
                  <a:lnTo>
                    <a:pt x="41" y="289"/>
                  </a:lnTo>
                  <a:lnTo>
                    <a:pt x="44" y="283"/>
                  </a:lnTo>
                  <a:lnTo>
                    <a:pt x="47" y="278"/>
                  </a:lnTo>
                  <a:lnTo>
                    <a:pt x="47" y="278"/>
                  </a:lnTo>
                  <a:lnTo>
                    <a:pt x="47" y="302"/>
                  </a:lnTo>
                  <a:lnTo>
                    <a:pt x="50" y="326"/>
                  </a:lnTo>
                  <a:lnTo>
                    <a:pt x="52" y="348"/>
                  </a:lnTo>
                  <a:lnTo>
                    <a:pt x="53" y="368"/>
                  </a:lnTo>
                  <a:lnTo>
                    <a:pt x="53" y="368"/>
                  </a:lnTo>
                  <a:lnTo>
                    <a:pt x="53" y="364"/>
                  </a:lnTo>
                  <a:lnTo>
                    <a:pt x="55" y="363"/>
                  </a:lnTo>
                  <a:lnTo>
                    <a:pt x="56" y="363"/>
                  </a:lnTo>
                  <a:lnTo>
                    <a:pt x="58" y="364"/>
                  </a:lnTo>
                  <a:lnTo>
                    <a:pt x="58" y="364"/>
                  </a:lnTo>
                  <a:lnTo>
                    <a:pt x="58" y="358"/>
                  </a:lnTo>
                  <a:lnTo>
                    <a:pt x="57" y="353"/>
                  </a:lnTo>
                  <a:lnTo>
                    <a:pt x="57" y="349"/>
                  </a:lnTo>
                  <a:lnTo>
                    <a:pt x="58" y="345"/>
                  </a:lnTo>
                  <a:lnTo>
                    <a:pt x="58" y="345"/>
                  </a:lnTo>
                  <a:lnTo>
                    <a:pt x="59" y="348"/>
                  </a:lnTo>
                  <a:lnTo>
                    <a:pt x="61" y="351"/>
                  </a:lnTo>
                  <a:lnTo>
                    <a:pt x="62" y="353"/>
                  </a:lnTo>
                  <a:lnTo>
                    <a:pt x="64" y="354"/>
                  </a:lnTo>
                  <a:lnTo>
                    <a:pt x="70" y="356"/>
                  </a:lnTo>
                  <a:lnTo>
                    <a:pt x="79" y="356"/>
                  </a:lnTo>
                  <a:lnTo>
                    <a:pt x="79" y="356"/>
                  </a:lnTo>
                  <a:lnTo>
                    <a:pt x="80" y="352"/>
                  </a:lnTo>
                  <a:lnTo>
                    <a:pt x="80" y="347"/>
                  </a:lnTo>
                  <a:lnTo>
                    <a:pt x="80" y="337"/>
                  </a:lnTo>
                  <a:lnTo>
                    <a:pt x="76" y="330"/>
                  </a:lnTo>
                  <a:lnTo>
                    <a:pt x="73" y="322"/>
                  </a:lnTo>
                  <a:lnTo>
                    <a:pt x="62" y="306"/>
                  </a:lnTo>
                  <a:lnTo>
                    <a:pt x="57" y="297"/>
                  </a:lnTo>
                  <a:lnTo>
                    <a:pt x="53" y="289"/>
                  </a:lnTo>
                  <a:lnTo>
                    <a:pt x="53" y="289"/>
                  </a:lnTo>
                  <a:lnTo>
                    <a:pt x="50" y="277"/>
                  </a:lnTo>
                  <a:lnTo>
                    <a:pt x="49" y="265"/>
                  </a:lnTo>
                  <a:lnTo>
                    <a:pt x="47" y="252"/>
                  </a:lnTo>
                  <a:lnTo>
                    <a:pt x="49" y="242"/>
                  </a:lnTo>
                  <a:lnTo>
                    <a:pt x="50" y="229"/>
                  </a:lnTo>
                  <a:lnTo>
                    <a:pt x="52" y="218"/>
                  </a:lnTo>
                  <a:lnTo>
                    <a:pt x="55" y="209"/>
                  </a:lnTo>
                  <a:lnTo>
                    <a:pt x="58" y="199"/>
                  </a:lnTo>
                  <a:lnTo>
                    <a:pt x="58" y="199"/>
                  </a:lnTo>
                  <a:lnTo>
                    <a:pt x="56" y="210"/>
                  </a:lnTo>
                  <a:lnTo>
                    <a:pt x="53" y="220"/>
                  </a:lnTo>
                  <a:lnTo>
                    <a:pt x="53" y="231"/>
                  </a:lnTo>
                  <a:lnTo>
                    <a:pt x="52" y="240"/>
                  </a:lnTo>
                  <a:lnTo>
                    <a:pt x="55" y="258"/>
                  </a:lnTo>
                  <a:lnTo>
                    <a:pt x="58" y="277"/>
                  </a:lnTo>
                  <a:lnTo>
                    <a:pt x="64" y="295"/>
                  </a:lnTo>
                  <a:lnTo>
                    <a:pt x="72" y="311"/>
                  </a:lnTo>
                  <a:lnTo>
                    <a:pt x="79" y="325"/>
                  </a:lnTo>
                  <a:lnTo>
                    <a:pt x="86" y="340"/>
                  </a:lnTo>
                  <a:lnTo>
                    <a:pt x="86" y="340"/>
                  </a:lnTo>
                  <a:lnTo>
                    <a:pt x="85" y="345"/>
                  </a:lnTo>
                  <a:lnTo>
                    <a:pt x="84" y="352"/>
                  </a:lnTo>
                  <a:lnTo>
                    <a:pt x="84" y="359"/>
                  </a:lnTo>
                  <a:lnTo>
                    <a:pt x="81" y="364"/>
                  </a:lnTo>
                  <a:lnTo>
                    <a:pt x="81" y="364"/>
                  </a:lnTo>
                  <a:lnTo>
                    <a:pt x="84" y="364"/>
                  </a:lnTo>
                  <a:lnTo>
                    <a:pt x="86" y="365"/>
                  </a:lnTo>
                  <a:lnTo>
                    <a:pt x="87" y="366"/>
                  </a:lnTo>
                  <a:lnTo>
                    <a:pt x="87" y="369"/>
                  </a:lnTo>
                  <a:lnTo>
                    <a:pt x="86" y="379"/>
                  </a:lnTo>
                  <a:lnTo>
                    <a:pt x="86" y="379"/>
                  </a:lnTo>
                  <a:lnTo>
                    <a:pt x="91" y="374"/>
                  </a:lnTo>
                  <a:lnTo>
                    <a:pt x="93" y="368"/>
                  </a:lnTo>
                  <a:lnTo>
                    <a:pt x="97" y="362"/>
                  </a:lnTo>
                  <a:lnTo>
                    <a:pt x="101" y="356"/>
                  </a:lnTo>
                  <a:lnTo>
                    <a:pt x="101" y="356"/>
                  </a:lnTo>
                  <a:lnTo>
                    <a:pt x="102" y="363"/>
                  </a:lnTo>
                  <a:lnTo>
                    <a:pt x="104" y="365"/>
                  </a:lnTo>
                  <a:lnTo>
                    <a:pt x="107" y="368"/>
                  </a:lnTo>
                  <a:lnTo>
                    <a:pt x="107" y="368"/>
                  </a:lnTo>
                  <a:lnTo>
                    <a:pt x="107" y="363"/>
                  </a:lnTo>
                  <a:lnTo>
                    <a:pt x="107" y="362"/>
                  </a:lnTo>
                  <a:lnTo>
                    <a:pt x="108" y="363"/>
                  </a:lnTo>
                  <a:lnTo>
                    <a:pt x="109" y="365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4"/>
                  </a:lnTo>
                  <a:lnTo>
                    <a:pt x="113" y="362"/>
                  </a:lnTo>
                  <a:lnTo>
                    <a:pt x="114" y="360"/>
                  </a:lnTo>
                  <a:lnTo>
                    <a:pt x="115" y="360"/>
                  </a:lnTo>
                  <a:lnTo>
                    <a:pt x="120" y="362"/>
                  </a:lnTo>
                  <a:lnTo>
                    <a:pt x="121" y="363"/>
                  </a:lnTo>
                  <a:lnTo>
                    <a:pt x="123" y="362"/>
                  </a:lnTo>
                  <a:lnTo>
                    <a:pt x="123" y="362"/>
                  </a:lnTo>
                  <a:lnTo>
                    <a:pt x="121" y="366"/>
                  </a:lnTo>
                  <a:lnTo>
                    <a:pt x="119" y="370"/>
                  </a:lnTo>
                  <a:lnTo>
                    <a:pt x="113" y="379"/>
                  </a:lnTo>
                  <a:lnTo>
                    <a:pt x="103" y="383"/>
                  </a:lnTo>
                  <a:lnTo>
                    <a:pt x="93" y="387"/>
                  </a:lnTo>
                  <a:lnTo>
                    <a:pt x="82" y="389"/>
                  </a:lnTo>
                  <a:lnTo>
                    <a:pt x="72" y="388"/>
                  </a:lnTo>
                  <a:lnTo>
                    <a:pt x="61" y="386"/>
                  </a:lnTo>
                  <a:lnTo>
                    <a:pt x="50" y="381"/>
                  </a:lnTo>
                  <a:lnTo>
                    <a:pt x="50" y="381"/>
                  </a:lnTo>
                  <a:lnTo>
                    <a:pt x="44" y="387"/>
                  </a:lnTo>
                  <a:lnTo>
                    <a:pt x="36" y="392"/>
                  </a:lnTo>
                  <a:lnTo>
                    <a:pt x="28" y="396"/>
                  </a:lnTo>
                  <a:lnTo>
                    <a:pt x="19" y="398"/>
                  </a:lnTo>
                  <a:lnTo>
                    <a:pt x="19" y="398"/>
                  </a:lnTo>
                  <a:lnTo>
                    <a:pt x="29" y="404"/>
                  </a:lnTo>
                  <a:lnTo>
                    <a:pt x="40" y="409"/>
                  </a:lnTo>
                  <a:lnTo>
                    <a:pt x="51" y="414"/>
                  </a:lnTo>
                  <a:lnTo>
                    <a:pt x="63" y="417"/>
                  </a:lnTo>
                  <a:lnTo>
                    <a:pt x="87" y="425"/>
                  </a:lnTo>
                  <a:lnTo>
                    <a:pt x="98" y="430"/>
                  </a:lnTo>
                  <a:lnTo>
                    <a:pt x="109" y="434"/>
                  </a:lnTo>
                  <a:lnTo>
                    <a:pt x="109" y="434"/>
                  </a:lnTo>
                  <a:lnTo>
                    <a:pt x="107" y="431"/>
                  </a:lnTo>
                  <a:lnTo>
                    <a:pt x="103" y="427"/>
                  </a:lnTo>
                  <a:lnTo>
                    <a:pt x="93" y="422"/>
                  </a:lnTo>
                  <a:lnTo>
                    <a:pt x="84" y="419"/>
                  </a:lnTo>
                  <a:lnTo>
                    <a:pt x="72" y="415"/>
                  </a:lnTo>
                  <a:lnTo>
                    <a:pt x="61" y="411"/>
                  </a:lnTo>
                  <a:lnTo>
                    <a:pt x="51" y="408"/>
                  </a:lnTo>
                  <a:lnTo>
                    <a:pt x="47" y="405"/>
                  </a:lnTo>
                  <a:lnTo>
                    <a:pt x="45" y="403"/>
                  </a:lnTo>
                  <a:lnTo>
                    <a:pt x="42" y="399"/>
                  </a:lnTo>
                  <a:lnTo>
                    <a:pt x="41" y="396"/>
                  </a:lnTo>
                  <a:lnTo>
                    <a:pt x="41" y="396"/>
                  </a:lnTo>
                  <a:lnTo>
                    <a:pt x="50" y="399"/>
                  </a:lnTo>
                  <a:lnTo>
                    <a:pt x="57" y="403"/>
                  </a:lnTo>
                  <a:lnTo>
                    <a:pt x="66" y="404"/>
                  </a:lnTo>
                  <a:lnTo>
                    <a:pt x="75" y="405"/>
                  </a:lnTo>
                  <a:lnTo>
                    <a:pt x="95" y="403"/>
                  </a:lnTo>
                  <a:lnTo>
                    <a:pt x="114" y="400"/>
                  </a:lnTo>
                  <a:lnTo>
                    <a:pt x="135" y="398"/>
                  </a:lnTo>
                  <a:lnTo>
                    <a:pt x="144" y="397"/>
                  </a:lnTo>
                  <a:lnTo>
                    <a:pt x="154" y="397"/>
                  </a:lnTo>
                  <a:lnTo>
                    <a:pt x="164" y="398"/>
                  </a:lnTo>
                  <a:lnTo>
                    <a:pt x="173" y="400"/>
                  </a:lnTo>
                  <a:lnTo>
                    <a:pt x="182" y="404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83" y="408"/>
                  </a:lnTo>
                  <a:lnTo>
                    <a:pt x="180" y="405"/>
                  </a:lnTo>
                  <a:lnTo>
                    <a:pt x="178" y="405"/>
                  </a:lnTo>
                  <a:lnTo>
                    <a:pt x="177" y="405"/>
                  </a:lnTo>
                  <a:lnTo>
                    <a:pt x="176" y="409"/>
                  </a:lnTo>
                  <a:lnTo>
                    <a:pt x="176" y="409"/>
                  </a:lnTo>
                  <a:lnTo>
                    <a:pt x="170" y="406"/>
                  </a:lnTo>
                  <a:lnTo>
                    <a:pt x="164" y="405"/>
                  </a:lnTo>
                  <a:lnTo>
                    <a:pt x="156" y="404"/>
                  </a:lnTo>
                  <a:lnTo>
                    <a:pt x="148" y="405"/>
                  </a:lnTo>
                  <a:lnTo>
                    <a:pt x="132" y="408"/>
                  </a:lnTo>
                  <a:lnTo>
                    <a:pt x="118" y="409"/>
                  </a:lnTo>
                  <a:lnTo>
                    <a:pt x="118" y="409"/>
                  </a:lnTo>
                  <a:lnTo>
                    <a:pt x="109" y="410"/>
                  </a:lnTo>
                  <a:lnTo>
                    <a:pt x="104" y="410"/>
                  </a:lnTo>
                  <a:lnTo>
                    <a:pt x="99" y="413"/>
                  </a:lnTo>
                  <a:lnTo>
                    <a:pt x="95" y="417"/>
                  </a:lnTo>
                  <a:lnTo>
                    <a:pt x="95" y="417"/>
                  </a:lnTo>
                  <a:lnTo>
                    <a:pt x="103" y="421"/>
                  </a:lnTo>
                  <a:lnTo>
                    <a:pt x="109" y="425"/>
                  </a:lnTo>
                  <a:lnTo>
                    <a:pt x="124" y="434"/>
                  </a:lnTo>
                  <a:lnTo>
                    <a:pt x="138" y="444"/>
                  </a:lnTo>
                  <a:lnTo>
                    <a:pt x="146" y="448"/>
                  </a:lnTo>
                  <a:lnTo>
                    <a:pt x="154" y="451"/>
                  </a:lnTo>
                  <a:lnTo>
                    <a:pt x="154" y="451"/>
                  </a:lnTo>
                  <a:lnTo>
                    <a:pt x="164" y="453"/>
                  </a:lnTo>
                  <a:lnTo>
                    <a:pt x="175" y="454"/>
                  </a:lnTo>
                  <a:lnTo>
                    <a:pt x="184" y="454"/>
                  </a:lnTo>
                  <a:lnTo>
                    <a:pt x="189" y="455"/>
                  </a:lnTo>
                  <a:lnTo>
                    <a:pt x="193" y="457"/>
                  </a:lnTo>
                  <a:lnTo>
                    <a:pt x="193" y="457"/>
                  </a:lnTo>
                  <a:lnTo>
                    <a:pt x="193" y="455"/>
                  </a:lnTo>
                  <a:lnTo>
                    <a:pt x="192" y="454"/>
                  </a:lnTo>
                  <a:lnTo>
                    <a:pt x="192" y="453"/>
                  </a:lnTo>
                  <a:lnTo>
                    <a:pt x="193" y="451"/>
                  </a:lnTo>
                  <a:lnTo>
                    <a:pt x="193" y="451"/>
                  </a:lnTo>
                  <a:lnTo>
                    <a:pt x="210" y="456"/>
                  </a:lnTo>
                  <a:lnTo>
                    <a:pt x="227" y="460"/>
                  </a:lnTo>
                  <a:lnTo>
                    <a:pt x="245" y="460"/>
                  </a:lnTo>
                  <a:lnTo>
                    <a:pt x="262" y="459"/>
                  </a:lnTo>
                  <a:lnTo>
                    <a:pt x="269" y="457"/>
                  </a:lnTo>
                  <a:lnTo>
                    <a:pt x="277" y="455"/>
                  </a:lnTo>
                  <a:lnTo>
                    <a:pt x="284" y="451"/>
                  </a:lnTo>
                  <a:lnTo>
                    <a:pt x="290" y="448"/>
                  </a:lnTo>
                  <a:lnTo>
                    <a:pt x="295" y="443"/>
                  </a:lnTo>
                  <a:lnTo>
                    <a:pt x="298" y="437"/>
                  </a:lnTo>
                  <a:lnTo>
                    <a:pt x="301" y="431"/>
                  </a:lnTo>
                  <a:lnTo>
                    <a:pt x="302" y="423"/>
                  </a:lnTo>
                  <a:lnTo>
                    <a:pt x="302" y="423"/>
                  </a:lnTo>
                  <a:lnTo>
                    <a:pt x="303" y="417"/>
                  </a:lnTo>
                  <a:lnTo>
                    <a:pt x="302" y="411"/>
                  </a:lnTo>
                  <a:lnTo>
                    <a:pt x="300" y="400"/>
                  </a:lnTo>
                  <a:lnTo>
                    <a:pt x="295" y="391"/>
                  </a:lnTo>
                  <a:lnTo>
                    <a:pt x="289" y="382"/>
                  </a:lnTo>
                  <a:lnTo>
                    <a:pt x="281" y="375"/>
                  </a:lnTo>
                  <a:lnTo>
                    <a:pt x="273" y="368"/>
                  </a:lnTo>
                  <a:lnTo>
                    <a:pt x="264" y="363"/>
                  </a:lnTo>
                  <a:lnTo>
                    <a:pt x="257" y="359"/>
                  </a:lnTo>
                  <a:lnTo>
                    <a:pt x="257" y="359"/>
                  </a:lnTo>
                  <a:lnTo>
                    <a:pt x="251" y="357"/>
                  </a:lnTo>
                  <a:lnTo>
                    <a:pt x="244" y="356"/>
                  </a:lnTo>
                  <a:lnTo>
                    <a:pt x="237" y="353"/>
                  </a:lnTo>
                  <a:lnTo>
                    <a:pt x="234" y="351"/>
                  </a:lnTo>
                  <a:lnTo>
                    <a:pt x="233" y="348"/>
                  </a:lnTo>
                  <a:lnTo>
                    <a:pt x="233" y="348"/>
                  </a:lnTo>
                  <a:lnTo>
                    <a:pt x="240" y="348"/>
                  </a:lnTo>
                  <a:lnTo>
                    <a:pt x="246" y="349"/>
                  </a:lnTo>
                  <a:lnTo>
                    <a:pt x="260" y="354"/>
                  </a:lnTo>
                  <a:lnTo>
                    <a:pt x="273" y="360"/>
                  </a:lnTo>
                  <a:lnTo>
                    <a:pt x="285" y="368"/>
                  </a:lnTo>
                  <a:lnTo>
                    <a:pt x="296" y="374"/>
                  </a:lnTo>
                  <a:lnTo>
                    <a:pt x="308" y="379"/>
                  </a:lnTo>
                  <a:lnTo>
                    <a:pt x="314" y="380"/>
                  </a:lnTo>
                  <a:lnTo>
                    <a:pt x="320" y="380"/>
                  </a:lnTo>
                  <a:lnTo>
                    <a:pt x="326" y="379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25" y="376"/>
                  </a:lnTo>
                  <a:lnTo>
                    <a:pt x="317" y="375"/>
                  </a:lnTo>
                  <a:lnTo>
                    <a:pt x="309" y="372"/>
                  </a:lnTo>
                  <a:lnTo>
                    <a:pt x="302" y="368"/>
                  </a:lnTo>
                  <a:lnTo>
                    <a:pt x="295" y="363"/>
                  </a:lnTo>
                  <a:lnTo>
                    <a:pt x="290" y="357"/>
                  </a:lnTo>
                  <a:lnTo>
                    <a:pt x="285" y="352"/>
                  </a:lnTo>
                  <a:lnTo>
                    <a:pt x="283" y="348"/>
                  </a:lnTo>
                  <a:lnTo>
                    <a:pt x="283" y="348"/>
                  </a:lnTo>
                  <a:lnTo>
                    <a:pt x="280" y="351"/>
                  </a:lnTo>
                  <a:lnTo>
                    <a:pt x="277" y="352"/>
                  </a:lnTo>
                  <a:lnTo>
                    <a:pt x="273" y="352"/>
                  </a:lnTo>
                  <a:lnTo>
                    <a:pt x="268" y="351"/>
                  </a:lnTo>
                  <a:lnTo>
                    <a:pt x="261" y="348"/>
                  </a:lnTo>
                  <a:lnTo>
                    <a:pt x="257" y="347"/>
                  </a:lnTo>
                  <a:lnTo>
                    <a:pt x="255" y="348"/>
                  </a:lnTo>
                  <a:lnTo>
                    <a:pt x="255" y="348"/>
                  </a:lnTo>
                  <a:lnTo>
                    <a:pt x="254" y="346"/>
                  </a:lnTo>
                  <a:lnTo>
                    <a:pt x="252" y="345"/>
                  </a:lnTo>
                  <a:lnTo>
                    <a:pt x="247" y="345"/>
                  </a:lnTo>
                  <a:lnTo>
                    <a:pt x="241" y="343"/>
                  </a:lnTo>
                  <a:lnTo>
                    <a:pt x="234" y="345"/>
                  </a:lnTo>
                  <a:lnTo>
                    <a:pt x="217" y="347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7" y="345"/>
                  </a:lnTo>
                  <a:lnTo>
                    <a:pt x="211" y="343"/>
                  </a:lnTo>
                  <a:lnTo>
                    <a:pt x="218" y="340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5" y="337"/>
                  </a:lnTo>
                  <a:lnTo>
                    <a:pt x="252" y="336"/>
                  </a:lnTo>
                  <a:lnTo>
                    <a:pt x="257" y="335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2" y="332"/>
                  </a:lnTo>
                  <a:lnTo>
                    <a:pt x="264" y="334"/>
                  </a:lnTo>
                  <a:lnTo>
                    <a:pt x="267" y="335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7" y="334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4" y="331"/>
                  </a:lnTo>
                  <a:lnTo>
                    <a:pt x="274" y="331"/>
                  </a:lnTo>
                  <a:lnTo>
                    <a:pt x="275" y="332"/>
                  </a:lnTo>
                  <a:lnTo>
                    <a:pt x="277" y="335"/>
                  </a:lnTo>
                  <a:lnTo>
                    <a:pt x="283" y="336"/>
                  </a:lnTo>
                  <a:lnTo>
                    <a:pt x="286" y="337"/>
                  </a:lnTo>
                  <a:lnTo>
                    <a:pt x="289" y="339"/>
                  </a:lnTo>
                  <a:lnTo>
                    <a:pt x="291" y="341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92" y="342"/>
                  </a:lnTo>
                  <a:lnTo>
                    <a:pt x="295" y="342"/>
                  </a:lnTo>
                  <a:lnTo>
                    <a:pt x="298" y="345"/>
                  </a:lnTo>
                  <a:lnTo>
                    <a:pt x="303" y="347"/>
                  </a:lnTo>
                  <a:lnTo>
                    <a:pt x="304" y="347"/>
                  </a:lnTo>
                  <a:lnTo>
                    <a:pt x="306" y="345"/>
                  </a:lnTo>
                  <a:lnTo>
                    <a:pt x="306" y="345"/>
                  </a:lnTo>
                  <a:lnTo>
                    <a:pt x="300" y="342"/>
                  </a:lnTo>
                  <a:lnTo>
                    <a:pt x="294" y="339"/>
                  </a:lnTo>
                  <a:lnTo>
                    <a:pt x="290" y="336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97" y="337"/>
                  </a:lnTo>
                  <a:lnTo>
                    <a:pt x="302" y="340"/>
                  </a:lnTo>
                  <a:lnTo>
                    <a:pt x="307" y="342"/>
                  </a:lnTo>
                  <a:lnTo>
                    <a:pt x="311" y="345"/>
                  </a:lnTo>
                  <a:lnTo>
                    <a:pt x="315" y="351"/>
                  </a:lnTo>
                  <a:lnTo>
                    <a:pt x="319" y="354"/>
                  </a:lnTo>
                  <a:lnTo>
                    <a:pt x="323" y="356"/>
                  </a:lnTo>
                  <a:lnTo>
                    <a:pt x="323" y="356"/>
                  </a:lnTo>
                  <a:lnTo>
                    <a:pt x="321" y="354"/>
                  </a:lnTo>
                  <a:lnTo>
                    <a:pt x="319" y="353"/>
                  </a:lnTo>
                  <a:lnTo>
                    <a:pt x="318" y="352"/>
                  </a:lnTo>
                  <a:lnTo>
                    <a:pt x="317" y="351"/>
                  </a:lnTo>
                  <a:lnTo>
                    <a:pt x="317" y="351"/>
                  </a:lnTo>
                  <a:lnTo>
                    <a:pt x="321" y="352"/>
                  </a:lnTo>
                  <a:lnTo>
                    <a:pt x="325" y="354"/>
                  </a:lnTo>
                  <a:lnTo>
                    <a:pt x="330" y="359"/>
                  </a:lnTo>
                  <a:lnTo>
                    <a:pt x="335" y="365"/>
                  </a:lnTo>
                  <a:lnTo>
                    <a:pt x="340" y="368"/>
                  </a:lnTo>
                  <a:lnTo>
                    <a:pt x="344" y="370"/>
                  </a:lnTo>
                  <a:lnTo>
                    <a:pt x="344" y="370"/>
                  </a:lnTo>
                  <a:lnTo>
                    <a:pt x="343" y="368"/>
                  </a:lnTo>
                  <a:lnTo>
                    <a:pt x="342" y="365"/>
                  </a:lnTo>
                  <a:lnTo>
                    <a:pt x="337" y="363"/>
                  </a:lnTo>
                  <a:lnTo>
                    <a:pt x="332" y="359"/>
                  </a:lnTo>
                  <a:lnTo>
                    <a:pt x="328" y="356"/>
                  </a:lnTo>
                  <a:lnTo>
                    <a:pt x="328" y="356"/>
                  </a:lnTo>
                  <a:lnTo>
                    <a:pt x="331" y="356"/>
                  </a:lnTo>
                  <a:lnTo>
                    <a:pt x="335" y="357"/>
                  </a:lnTo>
                  <a:lnTo>
                    <a:pt x="341" y="360"/>
                  </a:lnTo>
                  <a:lnTo>
                    <a:pt x="346" y="364"/>
                  </a:lnTo>
                  <a:lnTo>
                    <a:pt x="348" y="363"/>
                  </a:lnTo>
                  <a:lnTo>
                    <a:pt x="351" y="362"/>
                  </a:lnTo>
                  <a:lnTo>
                    <a:pt x="351" y="362"/>
                  </a:lnTo>
                  <a:lnTo>
                    <a:pt x="348" y="362"/>
                  </a:lnTo>
                  <a:lnTo>
                    <a:pt x="346" y="362"/>
                  </a:lnTo>
                  <a:lnTo>
                    <a:pt x="342" y="359"/>
                  </a:lnTo>
                  <a:lnTo>
                    <a:pt x="342" y="358"/>
                  </a:lnTo>
                  <a:lnTo>
                    <a:pt x="342" y="357"/>
                  </a:lnTo>
                  <a:lnTo>
                    <a:pt x="344" y="356"/>
                  </a:lnTo>
                  <a:lnTo>
                    <a:pt x="347" y="356"/>
                  </a:lnTo>
                  <a:lnTo>
                    <a:pt x="347" y="356"/>
                  </a:lnTo>
                  <a:lnTo>
                    <a:pt x="348" y="356"/>
                  </a:lnTo>
                  <a:lnTo>
                    <a:pt x="348" y="356"/>
                  </a:lnTo>
                  <a:lnTo>
                    <a:pt x="351" y="359"/>
                  </a:lnTo>
                  <a:lnTo>
                    <a:pt x="352" y="360"/>
                  </a:lnTo>
                  <a:lnTo>
                    <a:pt x="354" y="360"/>
                  </a:lnTo>
                  <a:lnTo>
                    <a:pt x="355" y="359"/>
                  </a:lnTo>
                  <a:lnTo>
                    <a:pt x="355" y="356"/>
                  </a:lnTo>
                  <a:lnTo>
                    <a:pt x="355" y="356"/>
                  </a:lnTo>
                  <a:lnTo>
                    <a:pt x="355" y="359"/>
                  </a:lnTo>
                  <a:lnTo>
                    <a:pt x="357" y="363"/>
                  </a:lnTo>
                  <a:lnTo>
                    <a:pt x="358" y="365"/>
                  </a:lnTo>
                  <a:lnTo>
                    <a:pt x="361" y="366"/>
                  </a:lnTo>
                  <a:lnTo>
                    <a:pt x="366" y="369"/>
                  </a:lnTo>
                  <a:lnTo>
                    <a:pt x="368" y="370"/>
                  </a:lnTo>
                  <a:lnTo>
                    <a:pt x="366" y="370"/>
                  </a:lnTo>
                  <a:lnTo>
                    <a:pt x="366" y="370"/>
                  </a:lnTo>
                  <a:lnTo>
                    <a:pt x="365" y="372"/>
                  </a:lnTo>
                  <a:lnTo>
                    <a:pt x="364" y="374"/>
                  </a:lnTo>
                  <a:lnTo>
                    <a:pt x="360" y="370"/>
                  </a:lnTo>
                  <a:lnTo>
                    <a:pt x="355" y="368"/>
                  </a:lnTo>
                  <a:lnTo>
                    <a:pt x="354" y="368"/>
                  </a:lnTo>
                  <a:lnTo>
                    <a:pt x="353" y="370"/>
                  </a:lnTo>
                  <a:lnTo>
                    <a:pt x="353" y="370"/>
                  </a:lnTo>
                  <a:lnTo>
                    <a:pt x="357" y="370"/>
                  </a:lnTo>
                  <a:lnTo>
                    <a:pt x="359" y="371"/>
                  </a:lnTo>
                  <a:lnTo>
                    <a:pt x="360" y="374"/>
                  </a:lnTo>
                  <a:lnTo>
                    <a:pt x="361" y="376"/>
                  </a:lnTo>
                  <a:lnTo>
                    <a:pt x="361" y="376"/>
                  </a:lnTo>
                  <a:lnTo>
                    <a:pt x="354" y="376"/>
                  </a:lnTo>
                  <a:lnTo>
                    <a:pt x="348" y="379"/>
                  </a:lnTo>
                  <a:lnTo>
                    <a:pt x="343" y="381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54" y="383"/>
                  </a:lnTo>
                  <a:lnTo>
                    <a:pt x="370" y="382"/>
                  </a:lnTo>
                  <a:lnTo>
                    <a:pt x="377" y="382"/>
                  </a:lnTo>
                  <a:lnTo>
                    <a:pt x="385" y="381"/>
                  </a:lnTo>
                  <a:lnTo>
                    <a:pt x="389" y="379"/>
                  </a:lnTo>
                  <a:lnTo>
                    <a:pt x="395" y="376"/>
                  </a:lnTo>
                  <a:lnTo>
                    <a:pt x="395" y="376"/>
                  </a:lnTo>
                  <a:lnTo>
                    <a:pt x="393" y="366"/>
                  </a:lnTo>
                  <a:lnTo>
                    <a:pt x="388" y="357"/>
                  </a:lnTo>
                  <a:lnTo>
                    <a:pt x="383" y="347"/>
                  </a:lnTo>
                  <a:lnTo>
                    <a:pt x="377" y="337"/>
                  </a:lnTo>
                  <a:lnTo>
                    <a:pt x="371" y="328"/>
                  </a:lnTo>
                  <a:lnTo>
                    <a:pt x="363" y="319"/>
                  </a:lnTo>
                  <a:lnTo>
                    <a:pt x="354" y="311"/>
                  </a:lnTo>
                  <a:lnTo>
                    <a:pt x="344" y="302"/>
                  </a:lnTo>
                  <a:lnTo>
                    <a:pt x="334" y="295"/>
                  </a:lnTo>
                  <a:lnTo>
                    <a:pt x="323" y="288"/>
                  </a:lnTo>
                  <a:lnTo>
                    <a:pt x="312" y="282"/>
                  </a:lnTo>
                  <a:lnTo>
                    <a:pt x="298" y="277"/>
                  </a:lnTo>
                  <a:lnTo>
                    <a:pt x="286" y="272"/>
                  </a:lnTo>
                  <a:lnTo>
                    <a:pt x="273" y="268"/>
                  </a:lnTo>
                  <a:lnTo>
                    <a:pt x="260" y="266"/>
                  </a:lnTo>
                  <a:lnTo>
                    <a:pt x="246" y="263"/>
                  </a:lnTo>
                  <a:lnTo>
                    <a:pt x="246" y="263"/>
                  </a:lnTo>
                  <a:lnTo>
                    <a:pt x="229" y="263"/>
                  </a:lnTo>
                  <a:lnTo>
                    <a:pt x="212" y="265"/>
                  </a:lnTo>
                  <a:lnTo>
                    <a:pt x="195" y="268"/>
                  </a:lnTo>
                  <a:lnTo>
                    <a:pt x="180" y="273"/>
                  </a:lnTo>
                  <a:lnTo>
                    <a:pt x="167" y="279"/>
                  </a:lnTo>
                  <a:lnTo>
                    <a:pt x="161" y="283"/>
                  </a:lnTo>
                  <a:lnTo>
                    <a:pt x="158" y="288"/>
                  </a:lnTo>
                  <a:lnTo>
                    <a:pt x="154" y="292"/>
                  </a:lnTo>
                  <a:lnTo>
                    <a:pt x="152" y="297"/>
                  </a:lnTo>
                  <a:lnTo>
                    <a:pt x="150" y="302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44" y="312"/>
                  </a:lnTo>
                  <a:lnTo>
                    <a:pt x="138" y="317"/>
                  </a:lnTo>
                  <a:lnTo>
                    <a:pt x="133" y="323"/>
                  </a:lnTo>
                  <a:lnTo>
                    <a:pt x="129" y="328"/>
                  </a:lnTo>
                  <a:lnTo>
                    <a:pt x="129" y="328"/>
                  </a:lnTo>
                  <a:lnTo>
                    <a:pt x="129" y="324"/>
                  </a:lnTo>
                  <a:lnTo>
                    <a:pt x="131" y="319"/>
                  </a:lnTo>
                  <a:lnTo>
                    <a:pt x="137" y="313"/>
                  </a:lnTo>
                  <a:lnTo>
                    <a:pt x="142" y="308"/>
                  </a:lnTo>
                  <a:lnTo>
                    <a:pt x="143" y="306"/>
                  </a:lnTo>
                  <a:lnTo>
                    <a:pt x="143" y="303"/>
                  </a:lnTo>
                  <a:lnTo>
                    <a:pt x="143" y="303"/>
                  </a:lnTo>
                  <a:lnTo>
                    <a:pt x="136" y="308"/>
                  </a:lnTo>
                  <a:lnTo>
                    <a:pt x="131" y="313"/>
                  </a:lnTo>
                  <a:lnTo>
                    <a:pt x="125" y="319"/>
                  </a:lnTo>
                  <a:lnTo>
                    <a:pt x="121" y="320"/>
                  </a:lnTo>
                  <a:lnTo>
                    <a:pt x="118" y="323"/>
                  </a:lnTo>
                  <a:lnTo>
                    <a:pt x="118" y="323"/>
                  </a:lnTo>
                  <a:lnTo>
                    <a:pt x="115" y="314"/>
                  </a:lnTo>
                  <a:lnTo>
                    <a:pt x="114" y="307"/>
                  </a:lnTo>
                  <a:lnTo>
                    <a:pt x="114" y="292"/>
                  </a:lnTo>
                  <a:lnTo>
                    <a:pt x="116" y="279"/>
                  </a:lnTo>
                  <a:lnTo>
                    <a:pt x="120" y="266"/>
                  </a:lnTo>
                  <a:lnTo>
                    <a:pt x="130" y="242"/>
                  </a:lnTo>
                  <a:lnTo>
                    <a:pt x="133" y="228"/>
                  </a:lnTo>
                  <a:lnTo>
                    <a:pt x="137" y="216"/>
                  </a:lnTo>
                  <a:lnTo>
                    <a:pt x="137" y="216"/>
                  </a:lnTo>
                  <a:lnTo>
                    <a:pt x="137" y="211"/>
                  </a:lnTo>
                  <a:lnTo>
                    <a:pt x="138" y="209"/>
                  </a:lnTo>
                  <a:lnTo>
                    <a:pt x="139" y="208"/>
                  </a:lnTo>
                  <a:lnTo>
                    <a:pt x="139" y="209"/>
                  </a:lnTo>
                  <a:lnTo>
                    <a:pt x="139" y="214"/>
                  </a:lnTo>
                  <a:lnTo>
                    <a:pt x="139" y="214"/>
                  </a:lnTo>
                  <a:lnTo>
                    <a:pt x="139" y="226"/>
                  </a:lnTo>
                  <a:lnTo>
                    <a:pt x="138" y="237"/>
                  </a:lnTo>
                  <a:lnTo>
                    <a:pt x="135" y="248"/>
                  </a:lnTo>
                  <a:lnTo>
                    <a:pt x="130" y="257"/>
                  </a:lnTo>
                  <a:lnTo>
                    <a:pt x="126" y="267"/>
                  </a:lnTo>
                  <a:lnTo>
                    <a:pt x="124" y="277"/>
                  </a:lnTo>
                  <a:lnTo>
                    <a:pt x="123" y="286"/>
                  </a:lnTo>
                  <a:lnTo>
                    <a:pt x="123" y="297"/>
                  </a:lnTo>
                  <a:lnTo>
                    <a:pt x="123" y="297"/>
                  </a:lnTo>
                  <a:lnTo>
                    <a:pt x="126" y="294"/>
                  </a:lnTo>
                  <a:lnTo>
                    <a:pt x="127" y="289"/>
                  </a:lnTo>
                  <a:lnTo>
                    <a:pt x="129" y="284"/>
                  </a:lnTo>
                  <a:lnTo>
                    <a:pt x="129" y="278"/>
                  </a:lnTo>
                  <a:lnTo>
                    <a:pt x="129" y="278"/>
                  </a:lnTo>
                  <a:lnTo>
                    <a:pt x="132" y="277"/>
                  </a:lnTo>
                  <a:lnTo>
                    <a:pt x="135" y="278"/>
                  </a:lnTo>
                  <a:lnTo>
                    <a:pt x="136" y="279"/>
                  </a:lnTo>
                  <a:lnTo>
                    <a:pt x="136" y="282"/>
                  </a:lnTo>
                  <a:lnTo>
                    <a:pt x="137" y="286"/>
                  </a:lnTo>
                  <a:lnTo>
                    <a:pt x="138" y="288"/>
                  </a:lnTo>
                  <a:lnTo>
                    <a:pt x="139" y="289"/>
                  </a:lnTo>
                  <a:lnTo>
                    <a:pt x="139" y="289"/>
                  </a:lnTo>
                  <a:lnTo>
                    <a:pt x="142" y="285"/>
                  </a:lnTo>
                  <a:lnTo>
                    <a:pt x="142" y="282"/>
                  </a:lnTo>
                  <a:lnTo>
                    <a:pt x="142" y="273"/>
                  </a:lnTo>
                  <a:lnTo>
                    <a:pt x="141" y="268"/>
                  </a:lnTo>
                  <a:lnTo>
                    <a:pt x="143" y="268"/>
                  </a:lnTo>
                  <a:lnTo>
                    <a:pt x="146" y="272"/>
                  </a:lnTo>
                  <a:lnTo>
                    <a:pt x="146" y="272"/>
                  </a:lnTo>
                  <a:lnTo>
                    <a:pt x="147" y="268"/>
                  </a:lnTo>
                  <a:lnTo>
                    <a:pt x="146" y="265"/>
                  </a:lnTo>
                  <a:lnTo>
                    <a:pt x="143" y="260"/>
                  </a:lnTo>
                  <a:lnTo>
                    <a:pt x="141" y="255"/>
                  </a:lnTo>
                  <a:lnTo>
                    <a:pt x="141" y="254"/>
                  </a:lnTo>
                  <a:lnTo>
                    <a:pt x="143" y="252"/>
                  </a:lnTo>
                  <a:lnTo>
                    <a:pt x="143" y="252"/>
                  </a:lnTo>
                  <a:lnTo>
                    <a:pt x="143" y="255"/>
                  </a:lnTo>
                  <a:lnTo>
                    <a:pt x="144" y="256"/>
                  </a:lnTo>
                  <a:lnTo>
                    <a:pt x="148" y="258"/>
                  </a:lnTo>
                  <a:lnTo>
                    <a:pt x="148" y="258"/>
                  </a:lnTo>
                  <a:lnTo>
                    <a:pt x="144" y="250"/>
                  </a:lnTo>
                  <a:lnTo>
                    <a:pt x="143" y="246"/>
                  </a:lnTo>
                  <a:lnTo>
                    <a:pt x="144" y="244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8" y="249"/>
                  </a:lnTo>
                  <a:lnTo>
                    <a:pt x="152" y="252"/>
                  </a:lnTo>
                  <a:lnTo>
                    <a:pt x="152" y="252"/>
                  </a:lnTo>
                  <a:lnTo>
                    <a:pt x="149" y="238"/>
                  </a:lnTo>
                  <a:lnTo>
                    <a:pt x="148" y="232"/>
                  </a:lnTo>
                  <a:lnTo>
                    <a:pt x="148" y="227"/>
                  </a:lnTo>
                  <a:lnTo>
                    <a:pt x="148" y="227"/>
                  </a:lnTo>
                  <a:lnTo>
                    <a:pt x="149" y="229"/>
                  </a:lnTo>
                  <a:lnTo>
                    <a:pt x="150" y="231"/>
                  </a:lnTo>
                  <a:lnTo>
                    <a:pt x="154" y="233"/>
                  </a:lnTo>
                  <a:lnTo>
                    <a:pt x="154" y="233"/>
                  </a:lnTo>
                  <a:lnTo>
                    <a:pt x="154" y="231"/>
                  </a:lnTo>
                  <a:lnTo>
                    <a:pt x="154" y="228"/>
                  </a:lnTo>
                  <a:lnTo>
                    <a:pt x="150" y="225"/>
                  </a:lnTo>
                  <a:lnTo>
                    <a:pt x="149" y="223"/>
                  </a:lnTo>
                  <a:lnTo>
                    <a:pt x="148" y="222"/>
                  </a:lnTo>
                  <a:lnTo>
                    <a:pt x="149" y="221"/>
                  </a:lnTo>
                  <a:lnTo>
                    <a:pt x="152" y="218"/>
                  </a:lnTo>
                  <a:lnTo>
                    <a:pt x="152" y="218"/>
                  </a:lnTo>
                  <a:lnTo>
                    <a:pt x="152" y="222"/>
                  </a:lnTo>
                  <a:lnTo>
                    <a:pt x="153" y="225"/>
                  </a:lnTo>
                  <a:lnTo>
                    <a:pt x="154" y="226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0"/>
                  </a:lnTo>
                  <a:lnTo>
                    <a:pt x="154" y="211"/>
                  </a:lnTo>
                  <a:lnTo>
                    <a:pt x="155" y="193"/>
                  </a:lnTo>
                  <a:lnTo>
                    <a:pt x="158" y="174"/>
                  </a:lnTo>
                  <a:lnTo>
                    <a:pt x="161" y="153"/>
                  </a:lnTo>
                  <a:lnTo>
                    <a:pt x="166" y="132"/>
                  </a:lnTo>
                  <a:lnTo>
                    <a:pt x="169" y="113"/>
                  </a:lnTo>
                  <a:lnTo>
                    <a:pt x="170" y="94"/>
                  </a:lnTo>
                  <a:lnTo>
                    <a:pt x="170" y="84"/>
                  </a:lnTo>
                  <a:lnTo>
                    <a:pt x="167" y="75"/>
                  </a:lnTo>
                  <a:lnTo>
                    <a:pt x="167" y="75"/>
                  </a:lnTo>
                  <a:lnTo>
                    <a:pt x="171" y="78"/>
                  </a:lnTo>
                  <a:lnTo>
                    <a:pt x="172" y="77"/>
                  </a:lnTo>
                  <a:lnTo>
                    <a:pt x="171" y="73"/>
                  </a:lnTo>
                  <a:lnTo>
                    <a:pt x="169" y="66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2"/>
                  </a:lnTo>
                  <a:lnTo>
                    <a:pt x="172" y="64"/>
                  </a:lnTo>
                  <a:lnTo>
                    <a:pt x="175" y="68"/>
                  </a:lnTo>
                  <a:lnTo>
                    <a:pt x="177" y="69"/>
                  </a:lnTo>
                  <a:lnTo>
                    <a:pt x="178" y="69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78" y="63"/>
                  </a:lnTo>
                  <a:lnTo>
                    <a:pt x="177" y="55"/>
                  </a:lnTo>
                  <a:lnTo>
                    <a:pt x="177" y="46"/>
                  </a:lnTo>
                  <a:lnTo>
                    <a:pt x="177" y="43"/>
                  </a:lnTo>
                  <a:lnTo>
                    <a:pt x="180" y="39"/>
                  </a:lnTo>
                  <a:lnTo>
                    <a:pt x="180" y="39"/>
                  </a:lnTo>
                  <a:lnTo>
                    <a:pt x="181" y="44"/>
                  </a:lnTo>
                  <a:lnTo>
                    <a:pt x="182" y="46"/>
                  </a:lnTo>
                  <a:lnTo>
                    <a:pt x="183" y="49"/>
                  </a:lnTo>
                  <a:lnTo>
                    <a:pt x="186" y="49"/>
                  </a:lnTo>
                  <a:lnTo>
                    <a:pt x="189" y="51"/>
                  </a:lnTo>
                  <a:lnTo>
                    <a:pt x="192" y="54"/>
                  </a:lnTo>
                  <a:lnTo>
                    <a:pt x="193" y="56"/>
                  </a:lnTo>
                  <a:lnTo>
                    <a:pt x="193" y="56"/>
                  </a:lnTo>
                  <a:lnTo>
                    <a:pt x="193" y="50"/>
                  </a:lnTo>
                  <a:lnTo>
                    <a:pt x="194" y="46"/>
                  </a:lnTo>
                  <a:lnTo>
                    <a:pt x="197" y="45"/>
                  </a:lnTo>
                  <a:lnTo>
                    <a:pt x="197" y="45"/>
                  </a:lnTo>
                  <a:lnTo>
                    <a:pt x="195" y="52"/>
                  </a:lnTo>
                  <a:lnTo>
                    <a:pt x="197" y="58"/>
                  </a:lnTo>
                  <a:lnTo>
                    <a:pt x="198" y="64"/>
                  </a:lnTo>
                  <a:lnTo>
                    <a:pt x="199" y="66"/>
                  </a:lnTo>
                  <a:lnTo>
                    <a:pt x="201" y="68"/>
                  </a:lnTo>
                  <a:lnTo>
                    <a:pt x="201" y="68"/>
                  </a:lnTo>
                  <a:lnTo>
                    <a:pt x="201" y="63"/>
                  </a:lnTo>
                  <a:lnTo>
                    <a:pt x="201" y="57"/>
                  </a:lnTo>
                  <a:lnTo>
                    <a:pt x="201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4" y="51"/>
                  </a:lnTo>
                  <a:lnTo>
                    <a:pt x="206" y="58"/>
                  </a:lnTo>
                  <a:lnTo>
                    <a:pt x="209" y="67"/>
                  </a:lnTo>
                  <a:lnTo>
                    <a:pt x="211" y="74"/>
                  </a:lnTo>
                  <a:lnTo>
                    <a:pt x="212" y="77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35" y="79"/>
                  </a:lnTo>
                  <a:lnTo>
                    <a:pt x="235" y="79"/>
                  </a:lnTo>
                  <a:lnTo>
                    <a:pt x="235" y="68"/>
                  </a:lnTo>
                  <a:lnTo>
                    <a:pt x="235" y="68"/>
                  </a:lnTo>
                  <a:lnTo>
                    <a:pt x="240" y="72"/>
                  </a:lnTo>
                  <a:lnTo>
                    <a:pt x="245" y="74"/>
                  </a:lnTo>
                  <a:lnTo>
                    <a:pt x="255" y="75"/>
                  </a:lnTo>
                  <a:lnTo>
                    <a:pt x="255" y="75"/>
                  </a:lnTo>
                  <a:lnTo>
                    <a:pt x="246" y="80"/>
                  </a:lnTo>
                  <a:lnTo>
                    <a:pt x="245" y="81"/>
                  </a:lnTo>
                  <a:lnTo>
                    <a:pt x="244" y="83"/>
                  </a:lnTo>
                  <a:lnTo>
                    <a:pt x="245" y="85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8" y="86"/>
                  </a:lnTo>
                  <a:lnTo>
                    <a:pt x="232" y="86"/>
                  </a:lnTo>
                  <a:lnTo>
                    <a:pt x="228" y="86"/>
                  </a:lnTo>
                  <a:lnTo>
                    <a:pt x="226" y="87"/>
                  </a:lnTo>
                  <a:lnTo>
                    <a:pt x="223" y="90"/>
                  </a:lnTo>
                  <a:lnTo>
                    <a:pt x="221" y="92"/>
                  </a:lnTo>
                  <a:lnTo>
                    <a:pt x="221" y="92"/>
                  </a:lnTo>
                  <a:lnTo>
                    <a:pt x="243" y="94"/>
                  </a:lnTo>
                  <a:lnTo>
                    <a:pt x="263" y="96"/>
                  </a:lnTo>
                  <a:lnTo>
                    <a:pt x="263" y="96"/>
                  </a:lnTo>
                  <a:lnTo>
                    <a:pt x="264" y="91"/>
                  </a:lnTo>
                  <a:lnTo>
                    <a:pt x="266" y="86"/>
                  </a:lnTo>
                  <a:lnTo>
                    <a:pt x="264" y="77"/>
                  </a:lnTo>
                  <a:lnTo>
                    <a:pt x="264" y="68"/>
                  </a:lnTo>
                  <a:lnTo>
                    <a:pt x="264" y="63"/>
                  </a:lnTo>
                  <a:lnTo>
                    <a:pt x="266" y="60"/>
                  </a:lnTo>
                  <a:lnTo>
                    <a:pt x="266" y="60"/>
                  </a:lnTo>
                  <a:lnTo>
                    <a:pt x="266" y="55"/>
                  </a:lnTo>
                  <a:lnTo>
                    <a:pt x="266" y="50"/>
                  </a:lnTo>
                  <a:lnTo>
                    <a:pt x="266" y="46"/>
                  </a:lnTo>
                  <a:lnTo>
                    <a:pt x="267" y="45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9" y="96"/>
                  </a:lnTo>
                  <a:lnTo>
                    <a:pt x="269" y="96"/>
                  </a:lnTo>
                  <a:lnTo>
                    <a:pt x="275" y="96"/>
                  </a:lnTo>
                  <a:lnTo>
                    <a:pt x="280" y="98"/>
                  </a:lnTo>
                  <a:lnTo>
                    <a:pt x="280" y="98"/>
                  </a:lnTo>
                  <a:lnTo>
                    <a:pt x="283" y="92"/>
                  </a:lnTo>
                  <a:lnTo>
                    <a:pt x="284" y="85"/>
                  </a:lnTo>
                  <a:lnTo>
                    <a:pt x="285" y="67"/>
                  </a:lnTo>
                  <a:lnTo>
                    <a:pt x="285" y="49"/>
                  </a:lnTo>
                  <a:lnTo>
                    <a:pt x="286" y="41"/>
                  </a:lnTo>
                  <a:lnTo>
                    <a:pt x="289" y="34"/>
                  </a:lnTo>
                  <a:lnTo>
                    <a:pt x="289" y="34"/>
                  </a:lnTo>
                  <a:lnTo>
                    <a:pt x="290" y="40"/>
                  </a:lnTo>
                  <a:lnTo>
                    <a:pt x="290" y="47"/>
                  </a:lnTo>
                  <a:lnTo>
                    <a:pt x="289" y="63"/>
                  </a:lnTo>
                  <a:lnTo>
                    <a:pt x="287" y="73"/>
                  </a:lnTo>
                  <a:lnTo>
                    <a:pt x="287" y="80"/>
                  </a:lnTo>
                  <a:lnTo>
                    <a:pt x="289" y="89"/>
                  </a:lnTo>
                  <a:lnTo>
                    <a:pt x="291" y="96"/>
                  </a:lnTo>
                  <a:lnTo>
                    <a:pt x="291" y="96"/>
                  </a:lnTo>
                  <a:lnTo>
                    <a:pt x="295" y="94"/>
                  </a:lnTo>
                  <a:lnTo>
                    <a:pt x="298" y="91"/>
                  </a:lnTo>
                  <a:lnTo>
                    <a:pt x="300" y="89"/>
                  </a:lnTo>
                  <a:lnTo>
                    <a:pt x="302" y="85"/>
                  </a:lnTo>
                  <a:lnTo>
                    <a:pt x="303" y="75"/>
                  </a:lnTo>
                  <a:lnTo>
                    <a:pt x="303" y="66"/>
                  </a:lnTo>
                  <a:lnTo>
                    <a:pt x="303" y="45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8" y="28"/>
                  </a:lnTo>
                  <a:lnTo>
                    <a:pt x="308" y="28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9"/>
                  </a:lnTo>
                  <a:lnTo>
                    <a:pt x="309" y="56"/>
                  </a:lnTo>
                  <a:lnTo>
                    <a:pt x="308" y="64"/>
                  </a:lnTo>
                  <a:lnTo>
                    <a:pt x="308" y="72"/>
                  </a:lnTo>
                  <a:lnTo>
                    <a:pt x="308" y="78"/>
                  </a:lnTo>
                  <a:lnTo>
                    <a:pt x="311" y="84"/>
                  </a:lnTo>
                  <a:lnTo>
                    <a:pt x="311" y="84"/>
                  </a:lnTo>
                  <a:lnTo>
                    <a:pt x="313" y="81"/>
                  </a:lnTo>
                  <a:lnTo>
                    <a:pt x="314" y="78"/>
                  </a:lnTo>
                  <a:lnTo>
                    <a:pt x="317" y="71"/>
                  </a:lnTo>
                  <a:lnTo>
                    <a:pt x="317" y="62"/>
                  </a:lnTo>
                  <a:lnTo>
                    <a:pt x="317" y="52"/>
                  </a:lnTo>
                  <a:lnTo>
                    <a:pt x="315" y="34"/>
                  </a:lnTo>
                  <a:lnTo>
                    <a:pt x="315" y="26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20" y="32"/>
                  </a:lnTo>
                  <a:lnTo>
                    <a:pt x="321" y="45"/>
                  </a:lnTo>
                  <a:lnTo>
                    <a:pt x="321" y="58"/>
                  </a:lnTo>
                  <a:lnTo>
                    <a:pt x="319" y="72"/>
                  </a:lnTo>
                  <a:lnTo>
                    <a:pt x="317" y="86"/>
                  </a:lnTo>
                  <a:lnTo>
                    <a:pt x="313" y="98"/>
                  </a:lnTo>
                  <a:lnTo>
                    <a:pt x="309" y="111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278" y="120"/>
                  </a:lnTo>
                  <a:lnTo>
                    <a:pt x="278" y="120"/>
                  </a:lnTo>
                  <a:lnTo>
                    <a:pt x="274" y="118"/>
                  </a:lnTo>
                  <a:lnTo>
                    <a:pt x="270" y="114"/>
                  </a:lnTo>
                  <a:lnTo>
                    <a:pt x="262" y="111"/>
                  </a:lnTo>
                  <a:lnTo>
                    <a:pt x="252" y="108"/>
                  </a:lnTo>
                  <a:lnTo>
                    <a:pt x="241" y="106"/>
                  </a:lnTo>
                  <a:lnTo>
                    <a:pt x="232" y="103"/>
                  </a:lnTo>
                  <a:lnTo>
                    <a:pt x="222" y="101"/>
                  </a:lnTo>
                  <a:lnTo>
                    <a:pt x="218" y="98"/>
                  </a:lnTo>
                  <a:lnTo>
                    <a:pt x="215" y="95"/>
                  </a:lnTo>
                  <a:lnTo>
                    <a:pt x="212" y="91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198" y="90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1" y="102"/>
                  </a:lnTo>
                  <a:lnTo>
                    <a:pt x="177" y="113"/>
                  </a:lnTo>
                  <a:lnTo>
                    <a:pt x="173" y="124"/>
                  </a:lnTo>
                  <a:lnTo>
                    <a:pt x="171" y="135"/>
                  </a:lnTo>
                  <a:lnTo>
                    <a:pt x="169" y="147"/>
                  </a:lnTo>
                  <a:lnTo>
                    <a:pt x="169" y="160"/>
                  </a:lnTo>
                  <a:lnTo>
                    <a:pt x="167" y="174"/>
                  </a:lnTo>
                  <a:lnTo>
                    <a:pt x="167" y="188"/>
                  </a:lnTo>
                  <a:lnTo>
                    <a:pt x="167" y="188"/>
                  </a:lnTo>
                  <a:lnTo>
                    <a:pt x="169" y="211"/>
                  </a:lnTo>
                  <a:lnTo>
                    <a:pt x="169" y="232"/>
                  </a:lnTo>
                  <a:lnTo>
                    <a:pt x="167" y="252"/>
                  </a:lnTo>
                  <a:lnTo>
                    <a:pt x="165" y="262"/>
                  </a:lnTo>
                  <a:lnTo>
                    <a:pt x="163" y="272"/>
                  </a:lnTo>
                  <a:lnTo>
                    <a:pt x="163" y="272"/>
                  </a:lnTo>
                  <a:lnTo>
                    <a:pt x="173" y="266"/>
                  </a:lnTo>
                  <a:lnTo>
                    <a:pt x="186" y="261"/>
                  </a:lnTo>
                  <a:lnTo>
                    <a:pt x="199" y="257"/>
                  </a:lnTo>
                  <a:lnTo>
                    <a:pt x="213" y="256"/>
                  </a:lnTo>
                  <a:lnTo>
                    <a:pt x="229" y="256"/>
                  </a:lnTo>
                  <a:lnTo>
                    <a:pt x="245" y="256"/>
                  </a:lnTo>
                  <a:lnTo>
                    <a:pt x="278" y="258"/>
                  </a:lnTo>
                  <a:lnTo>
                    <a:pt x="278" y="258"/>
                  </a:lnTo>
                  <a:lnTo>
                    <a:pt x="285" y="252"/>
                  </a:lnTo>
                  <a:lnTo>
                    <a:pt x="295" y="249"/>
                  </a:lnTo>
                  <a:lnTo>
                    <a:pt x="303" y="245"/>
                  </a:lnTo>
                  <a:lnTo>
                    <a:pt x="313" y="243"/>
                  </a:lnTo>
                  <a:lnTo>
                    <a:pt x="324" y="242"/>
                  </a:lnTo>
                  <a:lnTo>
                    <a:pt x="334" y="242"/>
                  </a:lnTo>
                  <a:lnTo>
                    <a:pt x="343" y="243"/>
                  </a:lnTo>
                  <a:lnTo>
                    <a:pt x="354" y="244"/>
                  </a:lnTo>
                  <a:lnTo>
                    <a:pt x="364" y="246"/>
                  </a:lnTo>
                  <a:lnTo>
                    <a:pt x="374" y="250"/>
                  </a:lnTo>
                  <a:lnTo>
                    <a:pt x="382" y="254"/>
                  </a:lnTo>
                  <a:lnTo>
                    <a:pt x="392" y="258"/>
                  </a:lnTo>
                  <a:lnTo>
                    <a:pt x="399" y="263"/>
                  </a:lnTo>
                  <a:lnTo>
                    <a:pt x="406" y="268"/>
                  </a:lnTo>
                  <a:lnTo>
                    <a:pt x="412" y="274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05" y="272"/>
                  </a:lnTo>
                  <a:lnTo>
                    <a:pt x="391" y="263"/>
                  </a:lnTo>
                  <a:lnTo>
                    <a:pt x="374" y="256"/>
                  </a:lnTo>
                  <a:lnTo>
                    <a:pt x="354" y="252"/>
                  </a:lnTo>
                  <a:lnTo>
                    <a:pt x="346" y="250"/>
                  </a:lnTo>
                  <a:lnTo>
                    <a:pt x="336" y="250"/>
                  </a:lnTo>
                  <a:lnTo>
                    <a:pt x="326" y="250"/>
                  </a:lnTo>
                  <a:lnTo>
                    <a:pt x="318" y="251"/>
                  </a:lnTo>
                  <a:lnTo>
                    <a:pt x="309" y="254"/>
                  </a:lnTo>
                  <a:lnTo>
                    <a:pt x="301" y="256"/>
                  </a:lnTo>
                  <a:lnTo>
                    <a:pt x="292" y="261"/>
                  </a:lnTo>
                  <a:lnTo>
                    <a:pt x="285" y="267"/>
                  </a:lnTo>
                  <a:lnTo>
                    <a:pt x="285" y="267"/>
                  </a:lnTo>
                  <a:lnTo>
                    <a:pt x="311" y="273"/>
                  </a:lnTo>
                  <a:lnTo>
                    <a:pt x="325" y="278"/>
                  </a:lnTo>
                  <a:lnTo>
                    <a:pt x="325" y="278"/>
                  </a:lnTo>
                  <a:lnTo>
                    <a:pt x="325" y="279"/>
                  </a:lnTo>
                  <a:lnTo>
                    <a:pt x="328" y="282"/>
                  </a:lnTo>
                  <a:lnTo>
                    <a:pt x="335" y="286"/>
                  </a:lnTo>
                  <a:lnTo>
                    <a:pt x="344" y="290"/>
                  </a:lnTo>
                  <a:lnTo>
                    <a:pt x="351" y="295"/>
                  </a:lnTo>
                  <a:lnTo>
                    <a:pt x="351" y="295"/>
                  </a:lnTo>
                  <a:lnTo>
                    <a:pt x="360" y="303"/>
                  </a:lnTo>
                  <a:lnTo>
                    <a:pt x="370" y="313"/>
                  </a:lnTo>
                  <a:lnTo>
                    <a:pt x="389" y="334"/>
                  </a:lnTo>
                  <a:lnTo>
                    <a:pt x="398" y="343"/>
                  </a:lnTo>
                  <a:lnTo>
                    <a:pt x="408" y="352"/>
                  </a:lnTo>
                  <a:lnTo>
                    <a:pt x="417" y="360"/>
                  </a:lnTo>
                  <a:lnTo>
                    <a:pt x="428" y="368"/>
                  </a:lnTo>
                  <a:lnTo>
                    <a:pt x="428" y="368"/>
                  </a:lnTo>
                  <a:lnTo>
                    <a:pt x="423" y="368"/>
                  </a:lnTo>
                  <a:lnTo>
                    <a:pt x="423" y="368"/>
                  </a:lnTo>
                  <a:lnTo>
                    <a:pt x="425" y="369"/>
                  </a:lnTo>
                  <a:lnTo>
                    <a:pt x="427" y="370"/>
                  </a:lnTo>
                  <a:lnTo>
                    <a:pt x="428" y="372"/>
                  </a:lnTo>
                  <a:lnTo>
                    <a:pt x="428" y="372"/>
                  </a:lnTo>
                  <a:lnTo>
                    <a:pt x="426" y="374"/>
                  </a:lnTo>
                  <a:lnTo>
                    <a:pt x="425" y="374"/>
                  </a:lnTo>
                  <a:lnTo>
                    <a:pt x="421" y="371"/>
                  </a:lnTo>
                  <a:lnTo>
                    <a:pt x="418" y="370"/>
                  </a:lnTo>
                  <a:lnTo>
                    <a:pt x="417" y="371"/>
                  </a:lnTo>
                  <a:lnTo>
                    <a:pt x="417" y="372"/>
                  </a:lnTo>
                  <a:lnTo>
                    <a:pt x="417" y="372"/>
                  </a:lnTo>
                  <a:lnTo>
                    <a:pt x="423" y="376"/>
                  </a:lnTo>
                  <a:lnTo>
                    <a:pt x="428" y="379"/>
                  </a:lnTo>
                  <a:lnTo>
                    <a:pt x="434" y="381"/>
                  </a:lnTo>
                  <a:lnTo>
                    <a:pt x="440" y="385"/>
                  </a:lnTo>
                  <a:lnTo>
                    <a:pt x="440" y="385"/>
                  </a:lnTo>
                  <a:lnTo>
                    <a:pt x="438" y="385"/>
                  </a:lnTo>
                  <a:lnTo>
                    <a:pt x="435" y="385"/>
                  </a:lnTo>
                  <a:lnTo>
                    <a:pt x="432" y="383"/>
                  </a:lnTo>
                  <a:lnTo>
                    <a:pt x="429" y="381"/>
                  </a:lnTo>
                  <a:lnTo>
                    <a:pt x="429" y="382"/>
                  </a:lnTo>
                  <a:lnTo>
                    <a:pt x="428" y="385"/>
                  </a:lnTo>
                  <a:lnTo>
                    <a:pt x="428" y="385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44" y="389"/>
                  </a:lnTo>
                  <a:lnTo>
                    <a:pt x="444" y="391"/>
                  </a:lnTo>
                  <a:lnTo>
                    <a:pt x="443" y="392"/>
                  </a:lnTo>
                  <a:lnTo>
                    <a:pt x="443" y="392"/>
                  </a:lnTo>
                  <a:lnTo>
                    <a:pt x="437" y="389"/>
                  </a:lnTo>
                  <a:lnTo>
                    <a:pt x="433" y="389"/>
                  </a:lnTo>
                  <a:lnTo>
                    <a:pt x="432" y="391"/>
                  </a:lnTo>
                  <a:lnTo>
                    <a:pt x="432" y="392"/>
                  </a:lnTo>
                  <a:lnTo>
                    <a:pt x="432" y="392"/>
                  </a:lnTo>
                  <a:lnTo>
                    <a:pt x="437" y="393"/>
                  </a:lnTo>
                  <a:lnTo>
                    <a:pt x="440" y="396"/>
                  </a:lnTo>
                  <a:lnTo>
                    <a:pt x="442" y="397"/>
                  </a:lnTo>
                  <a:lnTo>
                    <a:pt x="440" y="398"/>
                  </a:lnTo>
                  <a:lnTo>
                    <a:pt x="437" y="400"/>
                  </a:lnTo>
                  <a:lnTo>
                    <a:pt x="437" y="400"/>
                  </a:lnTo>
                  <a:lnTo>
                    <a:pt x="442" y="399"/>
                  </a:lnTo>
                  <a:lnTo>
                    <a:pt x="445" y="399"/>
                  </a:lnTo>
                  <a:lnTo>
                    <a:pt x="451" y="400"/>
                  </a:lnTo>
                  <a:lnTo>
                    <a:pt x="452" y="400"/>
                  </a:lnTo>
                  <a:lnTo>
                    <a:pt x="451" y="402"/>
                  </a:lnTo>
                  <a:lnTo>
                    <a:pt x="450" y="403"/>
                  </a:lnTo>
                  <a:lnTo>
                    <a:pt x="445" y="404"/>
                  </a:lnTo>
                  <a:lnTo>
                    <a:pt x="445" y="404"/>
                  </a:lnTo>
                  <a:lnTo>
                    <a:pt x="457" y="409"/>
                  </a:lnTo>
                  <a:lnTo>
                    <a:pt x="471" y="413"/>
                  </a:lnTo>
                  <a:lnTo>
                    <a:pt x="471" y="413"/>
                  </a:lnTo>
                  <a:lnTo>
                    <a:pt x="471" y="414"/>
                  </a:lnTo>
                  <a:lnTo>
                    <a:pt x="469" y="414"/>
                  </a:lnTo>
                  <a:lnTo>
                    <a:pt x="465" y="414"/>
                  </a:lnTo>
                  <a:lnTo>
                    <a:pt x="452" y="410"/>
                  </a:lnTo>
                  <a:lnTo>
                    <a:pt x="439" y="405"/>
                  </a:lnTo>
                  <a:lnTo>
                    <a:pt x="434" y="404"/>
                  </a:lnTo>
                  <a:lnTo>
                    <a:pt x="432" y="404"/>
                  </a:lnTo>
                  <a:lnTo>
                    <a:pt x="432" y="404"/>
                  </a:lnTo>
                  <a:lnTo>
                    <a:pt x="455" y="415"/>
                  </a:lnTo>
                  <a:lnTo>
                    <a:pt x="466" y="422"/>
                  </a:lnTo>
                  <a:lnTo>
                    <a:pt x="477" y="430"/>
                  </a:lnTo>
                  <a:lnTo>
                    <a:pt x="477" y="430"/>
                  </a:lnTo>
                  <a:lnTo>
                    <a:pt x="468" y="427"/>
                  </a:lnTo>
                  <a:lnTo>
                    <a:pt x="462" y="423"/>
                  </a:lnTo>
                  <a:lnTo>
                    <a:pt x="455" y="420"/>
                  </a:lnTo>
                  <a:lnTo>
                    <a:pt x="448" y="417"/>
                  </a:lnTo>
                  <a:lnTo>
                    <a:pt x="448" y="417"/>
                  </a:lnTo>
                  <a:lnTo>
                    <a:pt x="450" y="421"/>
                  </a:lnTo>
                  <a:lnTo>
                    <a:pt x="454" y="423"/>
                  </a:lnTo>
                  <a:lnTo>
                    <a:pt x="461" y="428"/>
                  </a:lnTo>
                  <a:lnTo>
                    <a:pt x="468" y="432"/>
                  </a:lnTo>
                  <a:lnTo>
                    <a:pt x="471" y="434"/>
                  </a:lnTo>
                  <a:lnTo>
                    <a:pt x="473" y="437"/>
                  </a:lnTo>
                  <a:lnTo>
                    <a:pt x="473" y="437"/>
                  </a:lnTo>
                  <a:lnTo>
                    <a:pt x="471" y="437"/>
                  </a:lnTo>
                  <a:lnTo>
                    <a:pt x="467" y="436"/>
                  </a:lnTo>
                  <a:lnTo>
                    <a:pt x="461" y="431"/>
                  </a:lnTo>
                  <a:lnTo>
                    <a:pt x="455" y="428"/>
                  </a:lnTo>
                  <a:lnTo>
                    <a:pt x="452" y="427"/>
                  </a:lnTo>
                  <a:lnTo>
                    <a:pt x="451" y="430"/>
                  </a:lnTo>
                  <a:lnTo>
                    <a:pt x="451" y="430"/>
                  </a:lnTo>
                  <a:lnTo>
                    <a:pt x="468" y="439"/>
                  </a:lnTo>
                  <a:lnTo>
                    <a:pt x="485" y="451"/>
                  </a:lnTo>
                  <a:lnTo>
                    <a:pt x="485" y="451"/>
                  </a:lnTo>
                  <a:lnTo>
                    <a:pt x="474" y="446"/>
                  </a:lnTo>
                  <a:lnTo>
                    <a:pt x="466" y="442"/>
                  </a:lnTo>
                  <a:lnTo>
                    <a:pt x="448" y="432"/>
                  </a:lnTo>
                  <a:lnTo>
                    <a:pt x="448" y="432"/>
                  </a:lnTo>
                  <a:lnTo>
                    <a:pt x="451" y="437"/>
                  </a:lnTo>
                  <a:lnTo>
                    <a:pt x="456" y="440"/>
                  </a:lnTo>
                  <a:lnTo>
                    <a:pt x="466" y="448"/>
                  </a:lnTo>
                  <a:lnTo>
                    <a:pt x="475" y="455"/>
                  </a:lnTo>
                  <a:lnTo>
                    <a:pt x="478" y="459"/>
                  </a:lnTo>
                  <a:lnTo>
                    <a:pt x="479" y="462"/>
                  </a:lnTo>
                  <a:lnTo>
                    <a:pt x="479" y="462"/>
                  </a:lnTo>
                  <a:lnTo>
                    <a:pt x="473" y="459"/>
                  </a:lnTo>
                  <a:lnTo>
                    <a:pt x="467" y="453"/>
                  </a:lnTo>
                  <a:lnTo>
                    <a:pt x="461" y="449"/>
                  </a:lnTo>
                  <a:lnTo>
                    <a:pt x="459" y="448"/>
                  </a:lnTo>
                  <a:lnTo>
                    <a:pt x="456" y="449"/>
                  </a:lnTo>
                  <a:lnTo>
                    <a:pt x="456" y="449"/>
                  </a:lnTo>
                  <a:lnTo>
                    <a:pt x="472" y="461"/>
                  </a:lnTo>
                  <a:lnTo>
                    <a:pt x="479" y="468"/>
                  </a:lnTo>
                  <a:lnTo>
                    <a:pt x="479" y="468"/>
                  </a:lnTo>
                  <a:lnTo>
                    <a:pt x="475" y="467"/>
                  </a:lnTo>
                  <a:lnTo>
                    <a:pt x="473" y="466"/>
                  </a:lnTo>
                  <a:lnTo>
                    <a:pt x="469" y="462"/>
                  </a:lnTo>
                  <a:lnTo>
                    <a:pt x="465" y="459"/>
                  </a:lnTo>
                  <a:lnTo>
                    <a:pt x="462" y="457"/>
                  </a:lnTo>
                  <a:lnTo>
                    <a:pt x="460" y="457"/>
                  </a:lnTo>
                  <a:lnTo>
                    <a:pt x="460" y="457"/>
                  </a:lnTo>
                  <a:lnTo>
                    <a:pt x="467" y="468"/>
                  </a:lnTo>
                  <a:lnTo>
                    <a:pt x="471" y="472"/>
                  </a:lnTo>
                  <a:lnTo>
                    <a:pt x="477" y="477"/>
                  </a:lnTo>
                  <a:lnTo>
                    <a:pt x="477" y="477"/>
                  </a:lnTo>
                  <a:lnTo>
                    <a:pt x="474" y="477"/>
                  </a:lnTo>
                  <a:lnTo>
                    <a:pt x="472" y="477"/>
                  </a:lnTo>
                  <a:lnTo>
                    <a:pt x="469" y="473"/>
                  </a:lnTo>
                  <a:lnTo>
                    <a:pt x="467" y="471"/>
                  </a:lnTo>
                  <a:lnTo>
                    <a:pt x="466" y="472"/>
                  </a:lnTo>
                  <a:lnTo>
                    <a:pt x="465" y="473"/>
                  </a:lnTo>
                  <a:lnTo>
                    <a:pt x="465" y="473"/>
                  </a:lnTo>
                  <a:lnTo>
                    <a:pt x="473" y="479"/>
                  </a:lnTo>
                  <a:lnTo>
                    <a:pt x="473" y="482"/>
                  </a:lnTo>
                  <a:lnTo>
                    <a:pt x="473" y="483"/>
                  </a:lnTo>
                  <a:lnTo>
                    <a:pt x="473" y="484"/>
                  </a:lnTo>
                  <a:lnTo>
                    <a:pt x="473" y="487"/>
                  </a:lnTo>
                  <a:lnTo>
                    <a:pt x="475" y="489"/>
                  </a:lnTo>
                  <a:lnTo>
                    <a:pt x="479" y="494"/>
                  </a:lnTo>
                  <a:lnTo>
                    <a:pt x="479" y="494"/>
                  </a:lnTo>
                  <a:lnTo>
                    <a:pt x="474" y="491"/>
                  </a:lnTo>
                  <a:lnTo>
                    <a:pt x="472" y="491"/>
                  </a:lnTo>
                  <a:lnTo>
                    <a:pt x="471" y="494"/>
                  </a:lnTo>
                  <a:lnTo>
                    <a:pt x="472" y="497"/>
                  </a:lnTo>
                  <a:lnTo>
                    <a:pt x="473" y="507"/>
                  </a:lnTo>
                  <a:lnTo>
                    <a:pt x="473" y="511"/>
                  </a:lnTo>
                  <a:lnTo>
                    <a:pt x="471" y="513"/>
                  </a:lnTo>
                  <a:lnTo>
                    <a:pt x="471" y="513"/>
                  </a:lnTo>
                  <a:lnTo>
                    <a:pt x="462" y="493"/>
                  </a:lnTo>
                  <a:lnTo>
                    <a:pt x="454" y="473"/>
                  </a:lnTo>
                  <a:lnTo>
                    <a:pt x="445" y="454"/>
                  </a:lnTo>
                  <a:lnTo>
                    <a:pt x="435" y="434"/>
                  </a:lnTo>
                  <a:lnTo>
                    <a:pt x="431" y="426"/>
                  </a:lnTo>
                  <a:lnTo>
                    <a:pt x="425" y="419"/>
                  </a:lnTo>
                  <a:lnTo>
                    <a:pt x="418" y="411"/>
                  </a:lnTo>
                  <a:lnTo>
                    <a:pt x="411" y="405"/>
                  </a:lnTo>
                  <a:lnTo>
                    <a:pt x="403" y="399"/>
                  </a:lnTo>
                  <a:lnTo>
                    <a:pt x="394" y="396"/>
                  </a:lnTo>
                  <a:lnTo>
                    <a:pt x="383" y="392"/>
                  </a:lnTo>
                  <a:lnTo>
                    <a:pt x="372" y="389"/>
                  </a:lnTo>
                  <a:lnTo>
                    <a:pt x="372" y="389"/>
                  </a:lnTo>
                  <a:lnTo>
                    <a:pt x="360" y="388"/>
                  </a:lnTo>
                  <a:lnTo>
                    <a:pt x="348" y="389"/>
                  </a:lnTo>
                  <a:lnTo>
                    <a:pt x="323" y="389"/>
                  </a:lnTo>
                  <a:lnTo>
                    <a:pt x="323" y="389"/>
                  </a:lnTo>
                  <a:lnTo>
                    <a:pt x="319" y="388"/>
                  </a:lnTo>
                  <a:lnTo>
                    <a:pt x="314" y="387"/>
                  </a:lnTo>
                  <a:lnTo>
                    <a:pt x="311" y="387"/>
                  </a:lnTo>
                  <a:lnTo>
                    <a:pt x="309" y="387"/>
                  </a:lnTo>
                  <a:lnTo>
                    <a:pt x="307" y="389"/>
                  </a:lnTo>
                  <a:lnTo>
                    <a:pt x="306" y="392"/>
                  </a:lnTo>
                  <a:lnTo>
                    <a:pt x="306" y="392"/>
                  </a:lnTo>
                  <a:lnTo>
                    <a:pt x="307" y="398"/>
                  </a:lnTo>
                  <a:lnTo>
                    <a:pt x="309" y="403"/>
                  </a:lnTo>
                  <a:lnTo>
                    <a:pt x="312" y="406"/>
                  </a:lnTo>
                  <a:lnTo>
                    <a:pt x="315" y="409"/>
                  </a:lnTo>
                  <a:lnTo>
                    <a:pt x="324" y="414"/>
                  </a:lnTo>
                  <a:lnTo>
                    <a:pt x="334" y="417"/>
                  </a:lnTo>
                  <a:lnTo>
                    <a:pt x="334" y="417"/>
                  </a:lnTo>
                  <a:lnTo>
                    <a:pt x="330" y="419"/>
                  </a:lnTo>
                  <a:lnTo>
                    <a:pt x="329" y="420"/>
                  </a:lnTo>
                  <a:lnTo>
                    <a:pt x="328" y="421"/>
                  </a:lnTo>
                  <a:lnTo>
                    <a:pt x="328" y="421"/>
                  </a:lnTo>
                  <a:lnTo>
                    <a:pt x="330" y="421"/>
                  </a:lnTo>
                  <a:lnTo>
                    <a:pt x="332" y="421"/>
                  </a:lnTo>
                  <a:lnTo>
                    <a:pt x="337" y="419"/>
                  </a:lnTo>
                  <a:lnTo>
                    <a:pt x="340" y="417"/>
                  </a:lnTo>
                  <a:lnTo>
                    <a:pt x="341" y="419"/>
                  </a:lnTo>
                  <a:lnTo>
                    <a:pt x="342" y="420"/>
                  </a:lnTo>
                  <a:lnTo>
                    <a:pt x="342" y="423"/>
                  </a:lnTo>
                  <a:lnTo>
                    <a:pt x="342" y="423"/>
                  </a:lnTo>
                  <a:lnTo>
                    <a:pt x="341" y="426"/>
                  </a:lnTo>
                  <a:lnTo>
                    <a:pt x="340" y="426"/>
                  </a:lnTo>
                  <a:lnTo>
                    <a:pt x="335" y="426"/>
                  </a:lnTo>
                  <a:lnTo>
                    <a:pt x="330" y="426"/>
                  </a:lnTo>
                  <a:lnTo>
                    <a:pt x="328" y="427"/>
                  </a:lnTo>
                  <a:lnTo>
                    <a:pt x="328" y="430"/>
                  </a:lnTo>
                  <a:lnTo>
                    <a:pt x="328" y="430"/>
                  </a:lnTo>
                  <a:lnTo>
                    <a:pt x="334" y="428"/>
                  </a:lnTo>
                  <a:lnTo>
                    <a:pt x="338" y="430"/>
                  </a:lnTo>
                  <a:lnTo>
                    <a:pt x="342" y="431"/>
                  </a:lnTo>
                  <a:lnTo>
                    <a:pt x="344" y="432"/>
                  </a:lnTo>
                  <a:lnTo>
                    <a:pt x="348" y="436"/>
                  </a:lnTo>
                  <a:lnTo>
                    <a:pt x="352" y="438"/>
                  </a:lnTo>
                  <a:lnTo>
                    <a:pt x="355" y="440"/>
                  </a:lnTo>
                  <a:lnTo>
                    <a:pt x="355" y="440"/>
                  </a:lnTo>
                  <a:lnTo>
                    <a:pt x="352" y="439"/>
                  </a:lnTo>
                  <a:lnTo>
                    <a:pt x="347" y="439"/>
                  </a:lnTo>
                  <a:lnTo>
                    <a:pt x="337" y="440"/>
                  </a:lnTo>
                  <a:lnTo>
                    <a:pt x="330" y="442"/>
                  </a:lnTo>
                  <a:lnTo>
                    <a:pt x="326" y="442"/>
                  </a:lnTo>
                  <a:lnTo>
                    <a:pt x="325" y="440"/>
                  </a:lnTo>
                  <a:lnTo>
                    <a:pt x="325" y="440"/>
                  </a:lnTo>
                  <a:lnTo>
                    <a:pt x="329" y="440"/>
                  </a:lnTo>
                  <a:lnTo>
                    <a:pt x="330" y="439"/>
                  </a:lnTo>
                  <a:lnTo>
                    <a:pt x="330" y="438"/>
                  </a:lnTo>
                  <a:lnTo>
                    <a:pt x="329" y="437"/>
                  </a:lnTo>
                  <a:lnTo>
                    <a:pt x="325" y="433"/>
                  </a:lnTo>
                  <a:lnTo>
                    <a:pt x="323" y="432"/>
                  </a:lnTo>
                  <a:lnTo>
                    <a:pt x="323" y="432"/>
                  </a:lnTo>
                  <a:lnTo>
                    <a:pt x="321" y="437"/>
                  </a:lnTo>
                  <a:lnTo>
                    <a:pt x="320" y="444"/>
                  </a:lnTo>
                  <a:lnTo>
                    <a:pt x="319" y="453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21" y="472"/>
                  </a:lnTo>
                  <a:lnTo>
                    <a:pt x="324" y="482"/>
                  </a:lnTo>
                  <a:lnTo>
                    <a:pt x="329" y="490"/>
                  </a:lnTo>
                  <a:lnTo>
                    <a:pt x="332" y="497"/>
                  </a:lnTo>
                  <a:lnTo>
                    <a:pt x="344" y="512"/>
                  </a:lnTo>
                  <a:lnTo>
                    <a:pt x="357" y="525"/>
                  </a:lnTo>
                  <a:lnTo>
                    <a:pt x="370" y="537"/>
                  </a:lnTo>
                  <a:lnTo>
                    <a:pt x="383" y="547"/>
                  </a:lnTo>
                  <a:lnTo>
                    <a:pt x="394" y="557"/>
                  </a:lnTo>
                  <a:lnTo>
                    <a:pt x="404" y="567"/>
                  </a:lnTo>
                  <a:lnTo>
                    <a:pt x="404" y="567"/>
                  </a:lnTo>
                  <a:lnTo>
                    <a:pt x="403" y="564"/>
                  </a:lnTo>
                  <a:lnTo>
                    <a:pt x="401" y="564"/>
                  </a:lnTo>
                  <a:lnTo>
                    <a:pt x="400" y="567"/>
                  </a:lnTo>
                  <a:lnTo>
                    <a:pt x="400" y="567"/>
                  </a:lnTo>
                  <a:lnTo>
                    <a:pt x="401" y="568"/>
                  </a:lnTo>
                  <a:lnTo>
                    <a:pt x="405" y="569"/>
                  </a:lnTo>
                  <a:lnTo>
                    <a:pt x="412" y="571"/>
                  </a:lnTo>
                  <a:lnTo>
                    <a:pt x="417" y="573"/>
                  </a:lnTo>
                  <a:lnTo>
                    <a:pt x="418" y="574"/>
                  </a:lnTo>
                  <a:lnTo>
                    <a:pt x="417" y="575"/>
                  </a:lnTo>
                  <a:lnTo>
                    <a:pt x="417" y="575"/>
                  </a:lnTo>
                  <a:lnTo>
                    <a:pt x="412" y="574"/>
                  </a:lnTo>
                  <a:lnTo>
                    <a:pt x="408" y="573"/>
                  </a:lnTo>
                  <a:lnTo>
                    <a:pt x="398" y="568"/>
                  </a:lnTo>
                  <a:lnTo>
                    <a:pt x="395" y="565"/>
                  </a:lnTo>
                  <a:lnTo>
                    <a:pt x="393" y="562"/>
                  </a:lnTo>
                  <a:lnTo>
                    <a:pt x="392" y="558"/>
                  </a:lnTo>
                  <a:lnTo>
                    <a:pt x="392" y="554"/>
                  </a:lnTo>
                  <a:lnTo>
                    <a:pt x="392" y="554"/>
                  </a:lnTo>
                  <a:lnTo>
                    <a:pt x="383" y="553"/>
                  </a:lnTo>
                  <a:lnTo>
                    <a:pt x="376" y="550"/>
                  </a:lnTo>
                  <a:lnTo>
                    <a:pt x="369" y="546"/>
                  </a:lnTo>
                  <a:lnTo>
                    <a:pt x="361" y="541"/>
                  </a:lnTo>
                  <a:lnTo>
                    <a:pt x="354" y="536"/>
                  </a:lnTo>
                  <a:lnTo>
                    <a:pt x="348" y="530"/>
                  </a:lnTo>
                  <a:lnTo>
                    <a:pt x="337" y="516"/>
                  </a:lnTo>
                  <a:lnTo>
                    <a:pt x="326" y="500"/>
                  </a:lnTo>
                  <a:lnTo>
                    <a:pt x="317" y="484"/>
                  </a:lnTo>
                  <a:lnTo>
                    <a:pt x="309" y="466"/>
                  </a:lnTo>
                  <a:lnTo>
                    <a:pt x="302" y="449"/>
                  </a:lnTo>
                  <a:lnTo>
                    <a:pt x="302" y="449"/>
                  </a:lnTo>
                  <a:lnTo>
                    <a:pt x="280" y="460"/>
                  </a:lnTo>
                  <a:lnTo>
                    <a:pt x="257" y="470"/>
                  </a:lnTo>
                  <a:lnTo>
                    <a:pt x="245" y="473"/>
                  </a:lnTo>
                  <a:lnTo>
                    <a:pt x="233" y="477"/>
                  </a:lnTo>
                  <a:lnTo>
                    <a:pt x="221" y="478"/>
                  </a:lnTo>
                  <a:lnTo>
                    <a:pt x="207" y="479"/>
                  </a:lnTo>
                  <a:lnTo>
                    <a:pt x="207" y="479"/>
                  </a:lnTo>
                  <a:lnTo>
                    <a:pt x="190" y="479"/>
                  </a:lnTo>
                  <a:lnTo>
                    <a:pt x="176" y="477"/>
                  </a:lnTo>
                  <a:lnTo>
                    <a:pt x="164" y="473"/>
                  </a:lnTo>
                  <a:lnTo>
                    <a:pt x="153" y="468"/>
                  </a:lnTo>
                  <a:lnTo>
                    <a:pt x="143" y="462"/>
                  </a:lnTo>
                  <a:lnTo>
                    <a:pt x="133" y="456"/>
                  </a:lnTo>
                  <a:lnTo>
                    <a:pt x="112" y="443"/>
                  </a:lnTo>
                  <a:lnTo>
                    <a:pt x="112" y="443"/>
                  </a:lnTo>
                  <a:lnTo>
                    <a:pt x="98" y="437"/>
                  </a:lnTo>
                  <a:lnTo>
                    <a:pt x="84" y="431"/>
                  </a:lnTo>
                  <a:lnTo>
                    <a:pt x="52" y="422"/>
                  </a:lnTo>
                  <a:lnTo>
                    <a:pt x="38" y="417"/>
                  </a:lnTo>
                  <a:lnTo>
                    <a:pt x="24" y="413"/>
                  </a:lnTo>
                  <a:lnTo>
                    <a:pt x="12" y="405"/>
                  </a:lnTo>
                  <a:lnTo>
                    <a:pt x="2" y="398"/>
                  </a:lnTo>
                  <a:lnTo>
                    <a:pt x="2" y="398"/>
                  </a:lnTo>
                  <a:lnTo>
                    <a:pt x="2" y="394"/>
                  </a:lnTo>
                  <a:lnTo>
                    <a:pt x="1" y="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4" y="366"/>
                  </a:lnTo>
                  <a:lnTo>
                    <a:pt x="6" y="337"/>
                  </a:lnTo>
                  <a:lnTo>
                    <a:pt x="7" y="307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5" y="256"/>
                  </a:lnTo>
                  <a:lnTo>
                    <a:pt x="19" y="238"/>
                  </a:lnTo>
                  <a:lnTo>
                    <a:pt x="27" y="220"/>
                  </a:lnTo>
                  <a:lnTo>
                    <a:pt x="35" y="203"/>
                  </a:lnTo>
                  <a:lnTo>
                    <a:pt x="45" y="185"/>
                  </a:lnTo>
                  <a:lnTo>
                    <a:pt x="55" y="166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89" y="113"/>
                  </a:lnTo>
                  <a:lnTo>
                    <a:pt x="101" y="97"/>
                  </a:lnTo>
                  <a:lnTo>
                    <a:pt x="112" y="83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33" y="52"/>
                  </a:lnTo>
                  <a:lnTo>
                    <a:pt x="141" y="41"/>
                  </a:lnTo>
                  <a:lnTo>
                    <a:pt x="144" y="37"/>
                  </a:lnTo>
                  <a:lnTo>
                    <a:pt x="149" y="33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78" y="13"/>
                  </a:lnTo>
                  <a:lnTo>
                    <a:pt x="186" y="9"/>
                  </a:lnTo>
                  <a:lnTo>
                    <a:pt x="190" y="6"/>
                  </a:lnTo>
                  <a:lnTo>
                    <a:pt x="190" y="6"/>
                  </a:lnTo>
                  <a:lnTo>
                    <a:pt x="204" y="1"/>
                  </a:lnTo>
                  <a:lnTo>
                    <a:pt x="217" y="0"/>
                  </a:lnTo>
                  <a:lnTo>
                    <a:pt x="230" y="0"/>
                  </a:lnTo>
                  <a:lnTo>
                    <a:pt x="244" y="1"/>
                  </a:lnTo>
                  <a:lnTo>
                    <a:pt x="256" y="4"/>
                  </a:lnTo>
                  <a:lnTo>
                    <a:pt x="269" y="7"/>
                  </a:lnTo>
                  <a:lnTo>
                    <a:pt x="294" y="15"/>
                  </a:lnTo>
                  <a:lnTo>
                    <a:pt x="294" y="15"/>
                  </a:lnTo>
                  <a:lnTo>
                    <a:pt x="280" y="15"/>
                  </a:lnTo>
                  <a:lnTo>
                    <a:pt x="267" y="15"/>
                  </a:lnTo>
                  <a:lnTo>
                    <a:pt x="244" y="11"/>
                  </a:lnTo>
                  <a:lnTo>
                    <a:pt x="220" y="9"/>
                  </a:lnTo>
                  <a:lnTo>
                    <a:pt x="207" y="9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2" y="11"/>
                  </a:lnTo>
                  <a:lnTo>
                    <a:pt x="189" y="13"/>
                  </a:lnTo>
                  <a:lnTo>
                    <a:pt x="184" y="17"/>
                  </a:lnTo>
                  <a:lnTo>
                    <a:pt x="180" y="21"/>
                  </a:lnTo>
                  <a:lnTo>
                    <a:pt x="177" y="22"/>
                  </a:lnTo>
                  <a:lnTo>
                    <a:pt x="176" y="26"/>
                  </a:lnTo>
                  <a:lnTo>
                    <a:pt x="176" y="26"/>
                  </a:lnTo>
                  <a:lnTo>
                    <a:pt x="166" y="27"/>
                  </a:lnTo>
                  <a:lnTo>
                    <a:pt x="158" y="29"/>
                  </a:lnTo>
                  <a:lnTo>
                    <a:pt x="152" y="34"/>
                  </a:lnTo>
                  <a:lnTo>
                    <a:pt x="146" y="39"/>
                  </a:lnTo>
                  <a:lnTo>
                    <a:pt x="141" y="45"/>
                  </a:lnTo>
                  <a:lnTo>
                    <a:pt x="137" y="52"/>
                  </a:lnTo>
                  <a:lnTo>
                    <a:pt x="129" y="68"/>
                  </a:lnTo>
                  <a:lnTo>
                    <a:pt x="129" y="68"/>
                  </a:lnTo>
                  <a:lnTo>
                    <a:pt x="107" y="109"/>
                  </a:lnTo>
                  <a:lnTo>
                    <a:pt x="96" y="130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64" y="177"/>
                  </a:lnTo>
                  <a:lnTo>
                    <a:pt x="45" y="203"/>
                  </a:lnTo>
                  <a:lnTo>
                    <a:pt x="38" y="216"/>
                  </a:lnTo>
                  <a:lnTo>
                    <a:pt x="30" y="229"/>
                  </a:lnTo>
                  <a:lnTo>
                    <a:pt x="24" y="242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8" y="262"/>
                  </a:lnTo>
                  <a:lnTo>
                    <a:pt x="17" y="269"/>
                  </a:lnTo>
                  <a:lnTo>
                    <a:pt x="17" y="283"/>
                  </a:lnTo>
                  <a:lnTo>
                    <a:pt x="17" y="297"/>
                  </a:lnTo>
                  <a:lnTo>
                    <a:pt x="17" y="311"/>
                  </a:lnTo>
                  <a:lnTo>
                    <a:pt x="17" y="311"/>
                  </a:lnTo>
                  <a:lnTo>
                    <a:pt x="16" y="320"/>
                  </a:lnTo>
                  <a:lnTo>
                    <a:pt x="13" y="329"/>
                  </a:lnTo>
                  <a:lnTo>
                    <a:pt x="8" y="347"/>
                  </a:lnTo>
                  <a:lnTo>
                    <a:pt x="7" y="357"/>
                  </a:lnTo>
                  <a:lnTo>
                    <a:pt x="6" y="366"/>
                  </a:lnTo>
                  <a:lnTo>
                    <a:pt x="7" y="375"/>
                  </a:lnTo>
                  <a:lnTo>
                    <a:pt x="11" y="385"/>
                  </a:lnTo>
                  <a:lnTo>
                    <a:pt x="11" y="385"/>
                  </a:lnTo>
                  <a:lnTo>
                    <a:pt x="15" y="382"/>
                  </a:lnTo>
                  <a:lnTo>
                    <a:pt x="16" y="379"/>
                  </a:lnTo>
                  <a:lnTo>
                    <a:pt x="17" y="376"/>
                  </a:lnTo>
                  <a:lnTo>
                    <a:pt x="17" y="374"/>
                  </a:lnTo>
                  <a:lnTo>
                    <a:pt x="17" y="369"/>
                  </a:lnTo>
                  <a:lnTo>
                    <a:pt x="17" y="364"/>
                  </a:lnTo>
                  <a:lnTo>
                    <a:pt x="17" y="364"/>
                  </a:lnTo>
                  <a:lnTo>
                    <a:pt x="21" y="370"/>
                  </a:lnTo>
                  <a:lnTo>
                    <a:pt x="25" y="374"/>
                  </a:lnTo>
                  <a:lnTo>
                    <a:pt x="33" y="376"/>
                  </a:lnTo>
                  <a:lnTo>
                    <a:pt x="41" y="376"/>
                  </a:lnTo>
                  <a:lnTo>
                    <a:pt x="41" y="376"/>
                  </a:lnTo>
                  <a:close/>
                  <a:moveTo>
                    <a:pt x="278" y="351"/>
                  </a:moveTo>
                  <a:lnTo>
                    <a:pt x="278" y="351"/>
                  </a:lnTo>
                  <a:lnTo>
                    <a:pt x="277" y="347"/>
                  </a:lnTo>
                  <a:lnTo>
                    <a:pt x="275" y="343"/>
                  </a:lnTo>
                  <a:lnTo>
                    <a:pt x="273" y="342"/>
                  </a:lnTo>
                  <a:lnTo>
                    <a:pt x="269" y="342"/>
                  </a:lnTo>
                  <a:lnTo>
                    <a:pt x="269" y="342"/>
                  </a:lnTo>
                  <a:lnTo>
                    <a:pt x="270" y="345"/>
                  </a:lnTo>
                  <a:lnTo>
                    <a:pt x="272" y="348"/>
                  </a:lnTo>
                  <a:lnTo>
                    <a:pt x="273" y="351"/>
                  </a:lnTo>
                  <a:lnTo>
                    <a:pt x="275" y="351"/>
                  </a:lnTo>
                  <a:lnTo>
                    <a:pt x="278" y="351"/>
                  </a:lnTo>
                  <a:lnTo>
                    <a:pt x="278" y="351"/>
                  </a:lnTo>
                  <a:close/>
                  <a:moveTo>
                    <a:pt x="289" y="353"/>
                  </a:moveTo>
                  <a:lnTo>
                    <a:pt x="289" y="353"/>
                  </a:lnTo>
                  <a:lnTo>
                    <a:pt x="290" y="356"/>
                  </a:lnTo>
                  <a:lnTo>
                    <a:pt x="292" y="357"/>
                  </a:lnTo>
                  <a:lnTo>
                    <a:pt x="297" y="358"/>
                  </a:lnTo>
                  <a:lnTo>
                    <a:pt x="302" y="358"/>
                  </a:lnTo>
                  <a:lnTo>
                    <a:pt x="308" y="356"/>
                  </a:lnTo>
                  <a:lnTo>
                    <a:pt x="308" y="356"/>
                  </a:lnTo>
                  <a:lnTo>
                    <a:pt x="307" y="354"/>
                  </a:lnTo>
                  <a:lnTo>
                    <a:pt x="304" y="354"/>
                  </a:lnTo>
                  <a:lnTo>
                    <a:pt x="300" y="354"/>
                  </a:lnTo>
                  <a:lnTo>
                    <a:pt x="294" y="356"/>
                  </a:lnTo>
                  <a:lnTo>
                    <a:pt x="291" y="354"/>
                  </a:lnTo>
                  <a:lnTo>
                    <a:pt x="289" y="353"/>
                  </a:lnTo>
                  <a:lnTo>
                    <a:pt x="289" y="3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txBody>
            <a:bodyPr/>
            <a:lstStyle/>
            <a:p>
              <a:pPr>
                <a:defRPr/>
              </a:pPr>
              <a:endParaRPr lang="fr-FR" dirty="0">
                <a:latin typeface="+mn-lt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92456" y="1425297"/>
              <a:ext cx="1151821" cy="1213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</a:t>
              </a:r>
              <a:endParaRPr lang="en-I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8" name="Group 13"/>
          <p:cNvGrpSpPr>
            <a:grpSpLocks/>
          </p:cNvGrpSpPr>
          <p:nvPr/>
        </p:nvGrpSpPr>
        <p:grpSpPr bwMode="auto">
          <a:xfrm>
            <a:off x="1774825" y="2420939"/>
            <a:ext cx="1638300" cy="1323975"/>
            <a:chOff x="1556920" y="1052736"/>
            <a:chExt cx="1358896" cy="1183262"/>
          </a:xfrm>
        </p:grpSpPr>
        <p:grpSp>
          <p:nvGrpSpPr>
            <p:cNvPr id="15383" name="Group 24"/>
            <p:cNvGrpSpPr>
              <a:grpSpLocks/>
            </p:cNvGrpSpPr>
            <p:nvPr/>
          </p:nvGrpSpPr>
          <p:grpSpPr bwMode="auto">
            <a:xfrm>
              <a:off x="1556920" y="1052736"/>
              <a:ext cx="1358896" cy="1183262"/>
              <a:chOff x="3056087" y="1412776"/>
              <a:chExt cx="2091977" cy="1740393"/>
            </a:xfrm>
          </p:grpSpPr>
          <p:sp>
            <p:nvSpPr>
              <p:cNvPr id="79" name="Ellipse 66"/>
              <p:cNvSpPr/>
              <p:nvPr/>
            </p:nvSpPr>
            <p:spPr>
              <a:xfrm>
                <a:off x="3064195" y="1412776"/>
                <a:ext cx="2083869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056087" y="1425297"/>
                <a:ext cx="1151398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W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47" name="Groupe 95"/>
            <p:cNvGrpSpPr/>
            <p:nvPr/>
          </p:nvGrpSpPr>
          <p:grpSpPr>
            <a:xfrm flipH="1">
              <a:off x="2183213" y="1239568"/>
              <a:ext cx="732603" cy="996430"/>
              <a:chOff x="1065213" y="4681538"/>
              <a:chExt cx="266701" cy="438151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61" name="Freeform 225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2" name="Freeform 226"/>
              <p:cNvSpPr>
                <a:spLocks/>
              </p:cNvSpPr>
              <p:nvPr/>
            </p:nvSpPr>
            <p:spPr bwMode="auto">
              <a:xfrm>
                <a:off x="1177926" y="4940301"/>
                <a:ext cx="153988" cy="179388"/>
              </a:xfrm>
              <a:custGeom>
                <a:avLst/>
                <a:gdLst>
                  <a:gd name="T0" fmla="*/ 119 w 196"/>
                  <a:gd name="T1" fmla="*/ 0 h 227"/>
                  <a:gd name="T2" fmla="*/ 123 w 196"/>
                  <a:gd name="T3" fmla="*/ 14 h 227"/>
                  <a:gd name="T4" fmla="*/ 137 w 196"/>
                  <a:gd name="T5" fmla="*/ 41 h 227"/>
                  <a:gd name="T6" fmla="*/ 154 w 196"/>
                  <a:gd name="T7" fmla="*/ 68 h 227"/>
                  <a:gd name="T8" fmla="*/ 168 w 196"/>
                  <a:gd name="T9" fmla="*/ 98 h 227"/>
                  <a:gd name="T10" fmla="*/ 171 w 196"/>
                  <a:gd name="T11" fmla="*/ 115 h 227"/>
                  <a:gd name="T12" fmla="*/ 172 w 196"/>
                  <a:gd name="T13" fmla="*/ 128 h 227"/>
                  <a:gd name="T14" fmla="*/ 171 w 196"/>
                  <a:gd name="T15" fmla="*/ 153 h 227"/>
                  <a:gd name="T16" fmla="*/ 166 w 196"/>
                  <a:gd name="T17" fmla="*/ 170 h 227"/>
                  <a:gd name="T18" fmla="*/ 162 w 196"/>
                  <a:gd name="T19" fmla="*/ 176 h 227"/>
                  <a:gd name="T20" fmla="*/ 149 w 196"/>
                  <a:gd name="T21" fmla="*/ 187 h 227"/>
                  <a:gd name="T22" fmla="*/ 129 w 196"/>
                  <a:gd name="T23" fmla="*/ 198 h 227"/>
                  <a:gd name="T24" fmla="*/ 106 w 196"/>
                  <a:gd name="T25" fmla="*/ 205 h 227"/>
                  <a:gd name="T26" fmla="*/ 84 w 196"/>
                  <a:gd name="T27" fmla="*/ 207 h 227"/>
                  <a:gd name="T28" fmla="*/ 78 w 196"/>
                  <a:gd name="T29" fmla="*/ 207 h 227"/>
                  <a:gd name="T30" fmla="*/ 67 w 196"/>
                  <a:gd name="T31" fmla="*/ 205 h 227"/>
                  <a:gd name="T32" fmla="*/ 49 w 196"/>
                  <a:gd name="T33" fmla="*/ 194 h 227"/>
                  <a:gd name="T34" fmla="*/ 35 w 196"/>
                  <a:gd name="T35" fmla="*/ 177 h 227"/>
                  <a:gd name="T36" fmla="*/ 26 w 196"/>
                  <a:gd name="T37" fmla="*/ 155 h 227"/>
                  <a:gd name="T38" fmla="*/ 15 w 196"/>
                  <a:gd name="T39" fmla="*/ 118 h 227"/>
                  <a:gd name="T40" fmla="*/ 5 w 196"/>
                  <a:gd name="T41" fmla="*/ 40 h 227"/>
                  <a:gd name="T42" fmla="*/ 1 w 196"/>
                  <a:gd name="T43" fmla="*/ 53 h 227"/>
                  <a:gd name="T44" fmla="*/ 0 w 196"/>
                  <a:gd name="T45" fmla="*/ 81 h 227"/>
                  <a:gd name="T46" fmla="*/ 1 w 196"/>
                  <a:gd name="T47" fmla="*/ 111 h 227"/>
                  <a:gd name="T48" fmla="*/ 9 w 196"/>
                  <a:gd name="T49" fmla="*/ 141 h 227"/>
                  <a:gd name="T50" fmla="*/ 18 w 196"/>
                  <a:gd name="T51" fmla="*/ 167 h 227"/>
                  <a:gd name="T52" fmla="*/ 32 w 196"/>
                  <a:gd name="T53" fmla="*/ 192 h 227"/>
                  <a:gd name="T54" fmla="*/ 49 w 196"/>
                  <a:gd name="T55" fmla="*/ 210 h 227"/>
                  <a:gd name="T56" fmla="*/ 68 w 196"/>
                  <a:gd name="T57" fmla="*/ 222 h 227"/>
                  <a:gd name="T58" fmla="*/ 80 w 196"/>
                  <a:gd name="T59" fmla="*/ 225 h 227"/>
                  <a:gd name="T60" fmla="*/ 92 w 196"/>
                  <a:gd name="T61" fmla="*/ 227 h 227"/>
                  <a:gd name="T62" fmla="*/ 120 w 196"/>
                  <a:gd name="T63" fmla="*/ 223 h 227"/>
                  <a:gd name="T64" fmla="*/ 146 w 196"/>
                  <a:gd name="T65" fmla="*/ 215 h 227"/>
                  <a:gd name="T66" fmla="*/ 166 w 196"/>
                  <a:gd name="T67" fmla="*/ 202 h 227"/>
                  <a:gd name="T68" fmla="*/ 181 w 196"/>
                  <a:gd name="T69" fmla="*/ 190 h 227"/>
                  <a:gd name="T70" fmla="*/ 187 w 196"/>
                  <a:gd name="T71" fmla="*/ 179 h 227"/>
                  <a:gd name="T72" fmla="*/ 194 w 196"/>
                  <a:gd name="T73" fmla="*/ 153 h 227"/>
                  <a:gd name="T74" fmla="*/ 194 w 196"/>
                  <a:gd name="T75" fmla="*/ 124 h 227"/>
                  <a:gd name="T76" fmla="*/ 188 w 196"/>
                  <a:gd name="T77" fmla="*/ 93 h 227"/>
                  <a:gd name="T78" fmla="*/ 179 w 196"/>
                  <a:gd name="T79" fmla="*/ 65 h 227"/>
                  <a:gd name="T80" fmla="*/ 164 w 196"/>
                  <a:gd name="T81" fmla="*/ 39 h 227"/>
                  <a:gd name="T82" fmla="*/ 147 w 196"/>
                  <a:gd name="T83" fmla="*/ 18 h 227"/>
                  <a:gd name="T84" fmla="*/ 129 w 196"/>
                  <a:gd name="T85" fmla="*/ 5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227">
                    <a:moveTo>
                      <a:pt x="119" y="0"/>
                    </a:moveTo>
                    <a:lnTo>
                      <a:pt x="119" y="0"/>
                    </a:lnTo>
                    <a:lnTo>
                      <a:pt x="122" y="7"/>
                    </a:lnTo>
                    <a:lnTo>
                      <a:pt x="123" y="14"/>
                    </a:lnTo>
                    <a:lnTo>
                      <a:pt x="129" y="28"/>
                    </a:lnTo>
                    <a:lnTo>
                      <a:pt x="137" y="41"/>
                    </a:lnTo>
                    <a:lnTo>
                      <a:pt x="146" y="53"/>
                    </a:lnTo>
                    <a:lnTo>
                      <a:pt x="154" y="68"/>
                    </a:lnTo>
                    <a:lnTo>
                      <a:pt x="162" y="82"/>
                    </a:lnTo>
                    <a:lnTo>
                      <a:pt x="168" y="98"/>
                    </a:lnTo>
                    <a:lnTo>
                      <a:pt x="170" y="107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2" y="128"/>
                    </a:lnTo>
                    <a:lnTo>
                      <a:pt x="172" y="144"/>
                    </a:lnTo>
                    <a:lnTo>
                      <a:pt x="171" y="153"/>
                    </a:lnTo>
                    <a:lnTo>
                      <a:pt x="169" y="161"/>
                    </a:lnTo>
                    <a:lnTo>
                      <a:pt x="166" y="170"/>
                    </a:lnTo>
                    <a:lnTo>
                      <a:pt x="162" y="176"/>
                    </a:lnTo>
                    <a:lnTo>
                      <a:pt x="162" y="176"/>
                    </a:lnTo>
                    <a:lnTo>
                      <a:pt x="157" y="182"/>
                    </a:lnTo>
                    <a:lnTo>
                      <a:pt x="149" y="187"/>
                    </a:lnTo>
                    <a:lnTo>
                      <a:pt x="140" y="193"/>
                    </a:lnTo>
                    <a:lnTo>
                      <a:pt x="129" y="198"/>
                    </a:lnTo>
                    <a:lnTo>
                      <a:pt x="117" y="201"/>
                    </a:lnTo>
                    <a:lnTo>
                      <a:pt x="106" y="205"/>
                    </a:lnTo>
                    <a:lnTo>
                      <a:pt x="95" y="206"/>
                    </a:lnTo>
                    <a:lnTo>
                      <a:pt x="84" y="207"/>
                    </a:lnTo>
                    <a:lnTo>
                      <a:pt x="84" y="207"/>
                    </a:lnTo>
                    <a:lnTo>
                      <a:pt x="78" y="207"/>
                    </a:lnTo>
                    <a:lnTo>
                      <a:pt x="78" y="207"/>
                    </a:lnTo>
                    <a:lnTo>
                      <a:pt x="67" y="205"/>
                    </a:lnTo>
                    <a:lnTo>
                      <a:pt x="57" y="200"/>
                    </a:lnTo>
                    <a:lnTo>
                      <a:pt x="49" y="194"/>
                    </a:lnTo>
                    <a:lnTo>
                      <a:pt x="41" y="185"/>
                    </a:lnTo>
                    <a:lnTo>
                      <a:pt x="35" y="177"/>
                    </a:lnTo>
                    <a:lnTo>
                      <a:pt x="29" y="167"/>
                    </a:lnTo>
                    <a:lnTo>
                      <a:pt x="26" y="155"/>
                    </a:lnTo>
                    <a:lnTo>
                      <a:pt x="21" y="143"/>
                    </a:lnTo>
                    <a:lnTo>
                      <a:pt x="15" y="118"/>
                    </a:lnTo>
                    <a:lnTo>
                      <a:pt x="11" y="91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" y="53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5" y="126"/>
                    </a:lnTo>
                    <a:lnTo>
                      <a:pt x="9" y="141"/>
                    </a:lnTo>
                    <a:lnTo>
                      <a:pt x="12" y="154"/>
                    </a:lnTo>
                    <a:lnTo>
                      <a:pt x="18" y="167"/>
                    </a:lnTo>
                    <a:lnTo>
                      <a:pt x="24" y="179"/>
                    </a:lnTo>
                    <a:lnTo>
                      <a:pt x="32" y="192"/>
                    </a:lnTo>
                    <a:lnTo>
                      <a:pt x="39" y="201"/>
                    </a:lnTo>
                    <a:lnTo>
                      <a:pt x="49" y="210"/>
                    </a:lnTo>
                    <a:lnTo>
                      <a:pt x="58" y="217"/>
                    </a:lnTo>
                    <a:lnTo>
                      <a:pt x="68" y="222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106" y="225"/>
                    </a:lnTo>
                    <a:lnTo>
                      <a:pt x="120" y="223"/>
                    </a:lnTo>
                    <a:lnTo>
                      <a:pt x="132" y="219"/>
                    </a:lnTo>
                    <a:lnTo>
                      <a:pt x="146" y="215"/>
                    </a:lnTo>
                    <a:lnTo>
                      <a:pt x="157" y="209"/>
                    </a:lnTo>
                    <a:lnTo>
                      <a:pt x="166" y="202"/>
                    </a:lnTo>
                    <a:lnTo>
                      <a:pt x="175" y="196"/>
                    </a:lnTo>
                    <a:lnTo>
                      <a:pt x="181" y="190"/>
                    </a:lnTo>
                    <a:lnTo>
                      <a:pt x="181" y="190"/>
                    </a:lnTo>
                    <a:lnTo>
                      <a:pt x="187" y="179"/>
                    </a:lnTo>
                    <a:lnTo>
                      <a:pt x="192" y="166"/>
                    </a:lnTo>
                    <a:lnTo>
                      <a:pt x="194" y="153"/>
                    </a:lnTo>
                    <a:lnTo>
                      <a:pt x="196" y="138"/>
                    </a:lnTo>
                    <a:lnTo>
                      <a:pt x="194" y="124"/>
                    </a:lnTo>
                    <a:lnTo>
                      <a:pt x="192" y="109"/>
                    </a:lnTo>
                    <a:lnTo>
                      <a:pt x="188" y="93"/>
                    </a:lnTo>
                    <a:lnTo>
                      <a:pt x="183" y="79"/>
                    </a:lnTo>
                    <a:lnTo>
                      <a:pt x="179" y="65"/>
                    </a:lnTo>
                    <a:lnTo>
                      <a:pt x="171" y="52"/>
                    </a:lnTo>
                    <a:lnTo>
                      <a:pt x="164" y="39"/>
                    </a:lnTo>
                    <a:lnTo>
                      <a:pt x="155" y="28"/>
                    </a:lnTo>
                    <a:lnTo>
                      <a:pt x="147" y="18"/>
                    </a:lnTo>
                    <a:lnTo>
                      <a:pt x="139" y="11"/>
                    </a:lnTo>
                    <a:lnTo>
                      <a:pt x="129" y="5"/>
                    </a:lnTo>
                    <a:lnTo>
                      <a:pt x="11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3" name="Freeform 227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4" name="Freeform 228"/>
              <p:cNvSpPr>
                <a:spLocks/>
              </p:cNvSpPr>
              <p:nvPr/>
            </p:nvSpPr>
            <p:spPr bwMode="auto">
              <a:xfrm>
                <a:off x="1270001" y="4838701"/>
                <a:ext cx="39688" cy="25400"/>
              </a:xfrm>
              <a:custGeom>
                <a:avLst/>
                <a:gdLst>
                  <a:gd name="T0" fmla="*/ 38 w 49"/>
                  <a:gd name="T1" fmla="*/ 0 h 31"/>
                  <a:gd name="T2" fmla="*/ 38 w 49"/>
                  <a:gd name="T3" fmla="*/ 0 h 31"/>
                  <a:gd name="T4" fmla="*/ 30 w 49"/>
                  <a:gd name="T5" fmla="*/ 1 h 31"/>
                  <a:gd name="T6" fmla="*/ 23 w 49"/>
                  <a:gd name="T7" fmla="*/ 3 h 31"/>
                  <a:gd name="T8" fmla="*/ 17 w 49"/>
                  <a:gd name="T9" fmla="*/ 7 h 31"/>
                  <a:gd name="T10" fmla="*/ 12 w 49"/>
                  <a:gd name="T11" fmla="*/ 10 h 31"/>
                  <a:gd name="T12" fmla="*/ 7 w 49"/>
                  <a:gd name="T13" fmla="*/ 15 h 31"/>
                  <a:gd name="T14" fmla="*/ 5 w 49"/>
                  <a:gd name="T15" fmla="*/ 21 h 31"/>
                  <a:gd name="T16" fmla="*/ 0 w 49"/>
                  <a:gd name="T17" fmla="*/ 31 h 31"/>
                  <a:gd name="T18" fmla="*/ 0 w 49"/>
                  <a:gd name="T19" fmla="*/ 31 h 31"/>
                  <a:gd name="T20" fmla="*/ 12 w 49"/>
                  <a:gd name="T21" fmla="*/ 23 h 31"/>
                  <a:gd name="T22" fmla="*/ 25 w 49"/>
                  <a:gd name="T23" fmla="*/ 15 h 31"/>
                  <a:gd name="T24" fmla="*/ 37 w 49"/>
                  <a:gd name="T25" fmla="*/ 9 h 31"/>
                  <a:gd name="T26" fmla="*/ 49 w 49"/>
                  <a:gd name="T27" fmla="*/ 1 h 31"/>
                  <a:gd name="T28" fmla="*/ 49 w 49"/>
                  <a:gd name="T29" fmla="*/ 1 h 31"/>
                  <a:gd name="T30" fmla="*/ 38 w 49"/>
                  <a:gd name="T3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31">
                    <a:moveTo>
                      <a:pt x="38" y="0"/>
                    </a:move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0"/>
                    </a:lnTo>
                    <a:lnTo>
                      <a:pt x="7" y="15"/>
                    </a:lnTo>
                    <a:lnTo>
                      <a:pt x="5" y="2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2" y="23"/>
                    </a:lnTo>
                    <a:lnTo>
                      <a:pt x="25" y="15"/>
                    </a:lnTo>
                    <a:lnTo>
                      <a:pt x="37" y="9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8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5" name="Freeform 229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6" name="Freeform 230"/>
              <p:cNvSpPr>
                <a:spLocks/>
              </p:cNvSpPr>
              <p:nvPr/>
            </p:nvSpPr>
            <p:spPr bwMode="auto">
              <a:xfrm>
                <a:off x="1258888" y="4879976"/>
                <a:ext cx="55563" cy="12700"/>
              </a:xfrm>
              <a:custGeom>
                <a:avLst/>
                <a:gdLst>
                  <a:gd name="T0" fmla="*/ 49 w 71"/>
                  <a:gd name="T1" fmla="*/ 0 h 14"/>
                  <a:gd name="T2" fmla="*/ 49 w 71"/>
                  <a:gd name="T3" fmla="*/ 0 h 14"/>
                  <a:gd name="T4" fmla="*/ 37 w 71"/>
                  <a:gd name="T5" fmla="*/ 1 h 14"/>
                  <a:gd name="T6" fmla="*/ 23 w 71"/>
                  <a:gd name="T7" fmla="*/ 3 h 14"/>
                  <a:gd name="T8" fmla="*/ 11 w 71"/>
                  <a:gd name="T9" fmla="*/ 6 h 14"/>
                  <a:gd name="T10" fmla="*/ 0 w 71"/>
                  <a:gd name="T11" fmla="*/ 7 h 14"/>
                  <a:gd name="T12" fmla="*/ 0 w 71"/>
                  <a:gd name="T13" fmla="*/ 7 h 14"/>
                  <a:gd name="T14" fmla="*/ 36 w 71"/>
                  <a:gd name="T15" fmla="*/ 11 h 14"/>
                  <a:gd name="T16" fmla="*/ 54 w 71"/>
                  <a:gd name="T17" fmla="*/ 12 h 14"/>
                  <a:gd name="T18" fmla="*/ 71 w 71"/>
                  <a:gd name="T19" fmla="*/ 14 h 14"/>
                  <a:gd name="T20" fmla="*/ 71 w 71"/>
                  <a:gd name="T21" fmla="*/ 14 h 14"/>
                  <a:gd name="T22" fmla="*/ 69 w 71"/>
                  <a:gd name="T23" fmla="*/ 11 h 14"/>
                  <a:gd name="T24" fmla="*/ 68 w 71"/>
                  <a:gd name="T25" fmla="*/ 7 h 14"/>
                  <a:gd name="T26" fmla="*/ 66 w 71"/>
                  <a:gd name="T27" fmla="*/ 5 h 14"/>
                  <a:gd name="T28" fmla="*/ 63 w 71"/>
                  <a:gd name="T29" fmla="*/ 3 h 14"/>
                  <a:gd name="T30" fmla="*/ 56 w 71"/>
                  <a:gd name="T31" fmla="*/ 1 h 14"/>
                  <a:gd name="T32" fmla="*/ 49 w 71"/>
                  <a:gd name="T3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4">
                    <a:moveTo>
                      <a:pt x="49" y="0"/>
                    </a:moveTo>
                    <a:lnTo>
                      <a:pt x="49" y="0"/>
                    </a:lnTo>
                    <a:lnTo>
                      <a:pt x="37" y="1"/>
                    </a:lnTo>
                    <a:lnTo>
                      <a:pt x="23" y="3"/>
                    </a:lnTo>
                    <a:lnTo>
                      <a:pt x="1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6" y="11"/>
                    </a:lnTo>
                    <a:lnTo>
                      <a:pt x="54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8" y="7"/>
                    </a:lnTo>
                    <a:lnTo>
                      <a:pt x="66" y="5"/>
                    </a:lnTo>
                    <a:lnTo>
                      <a:pt x="63" y="3"/>
                    </a:lnTo>
                    <a:lnTo>
                      <a:pt x="56" y="1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7" name="Freeform 231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8" name="Freeform 232"/>
              <p:cNvSpPr>
                <a:spLocks/>
              </p:cNvSpPr>
              <p:nvPr/>
            </p:nvSpPr>
            <p:spPr bwMode="auto">
              <a:xfrm>
                <a:off x="1206501" y="4910138"/>
                <a:ext cx="80963" cy="173038"/>
              </a:xfrm>
              <a:custGeom>
                <a:avLst/>
                <a:gdLst>
                  <a:gd name="T0" fmla="*/ 41 w 102"/>
                  <a:gd name="T1" fmla="*/ 0 h 217"/>
                  <a:gd name="T2" fmla="*/ 29 w 102"/>
                  <a:gd name="T3" fmla="*/ 3 h 217"/>
                  <a:gd name="T4" fmla="*/ 19 w 102"/>
                  <a:gd name="T5" fmla="*/ 9 h 217"/>
                  <a:gd name="T6" fmla="*/ 12 w 102"/>
                  <a:gd name="T7" fmla="*/ 18 h 217"/>
                  <a:gd name="T8" fmla="*/ 7 w 102"/>
                  <a:gd name="T9" fmla="*/ 29 h 217"/>
                  <a:gd name="T10" fmla="*/ 12 w 102"/>
                  <a:gd name="T11" fmla="*/ 34 h 217"/>
                  <a:gd name="T12" fmla="*/ 24 w 102"/>
                  <a:gd name="T13" fmla="*/ 42 h 217"/>
                  <a:gd name="T14" fmla="*/ 31 w 102"/>
                  <a:gd name="T15" fmla="*/ 43 h 217"/>
                  <a:gd name="T16" fmla="*/ 43 w 102"/>
                  <a:gd name="T17" fmla="*/ 40 h 217"/>
                  <a:gd name="T18" fmla="*/ 43 w 102"/>
                  <a:gd name="T19" fmla="*/ 59 h 217"/>
                  <a:gd name="T20" fmla="*/ 42 w 102"/>
                  <a:gd name="T21" fmla="*/ 84 h 217"/>
                  <a:gd name="T22" fmla="*/ 37 w 102"/>
                  <a:gd name="T23" fmla="*/ 92 h 217"/>
                  <a:gd name="T24" fmla="*/ 32 w 102"/>
                  <a:gd name="T25" fmla="*/ 96 h 217"/>
                  <a:gd name="T26" fmla="*/ 29 w 102"/>
                  <a:gd name="T27" fmla="*/ 97 h 217"/>
                  <a:gd name="T28" fmla="*/ 28 w 102"/>
                  <a:gd name="T29" fmla="*/ 97 h 217"/>
                  <a:gd name="T30" fmla="*/ 23 w 102"/>
                  <a:gd name="T31" fmla="*/ 95 h 217"/>
                  <a:gd name="T32" fmla="*/ 18 w 102"/>
                  <a:gd name="T33" fmla="*/ 90 h 217"/>
                  <a:gd name="T34" fmla="*/ 12 w 102"/>
                  <a:gd name="T35" fmla="*/ 83 h 217"/>
                  <a:gd name="T36" fmla="*/ 11 w 102"/>
                  <a:gd name="T37" fmla="*/ 83 h 217"/>
                  <a:gd name="T38" fmla="*/ 7 w 102"/>
                  <a:gd name="T39" fmla="*/ 85 h 217"/>
                  <a:gd name="T40" fmla="*/ 3 w 102"/>
                  <a:gd name="T41" fmla="*/ 94 h 217"/>
                  <a:gd name="T42" fmla="*/ 0 w 102"/>
                  <a:gd name="T43" fmla="*/ 113 h 217"/>
                  <a:gd name="T44" fmla="*/ 0 w 102"/>
                  <a:gd name="T45" fmla="*/ 134 h 217"/>
                  <a:gd name="T46" fmla="*/ 4 w 102"/>
                  <a:gd name="T47" fmla="*/ 156 h 217"/>
                  <a:gd name="T48" fmla="*/ 12 w 102"/>
                  <a:gd name="T49" fmla="*/ 176 h 217"/>
                  <a:gd name="T50" fmla="*/ 23 w 102"/>
                  <a:gd name="T51" fmla="*/ 194 h 217"/>
                  <a:gd name="T52" fmla="*/ 35 w 102"/>
                  <a:gd name="T53" fmla="*/ 208 h 217"/>
                  <a:gd name="T54" fmla="*/ 49 w 102"/>
                  <a:gd name="T55" fmla="*/ 216 h 217"/>
                  <a:gd name="T56" fmla="*/ 57 w 102"/>
                  <a:gd name="T57" fmla="*/ 217 h 217"/>
                  <a:gd name="T58" fmla="*/ 74 w 102"/>
                  <a:gd name="T59" fmla="*/ 213 h 217"/>
                  <a:gd name="T60" fmla="*/ 60 w 102"/>
                  <a:gd name="T61" fmla="*/ 206 h 217"/>
                  <a:gd name="T62" fmla="*/ 38 w 102"/>
                  <a:gd name="T63" fmla="*/ 192 h 217"/>
                  <a:gd name="T64" fmla="*/ 24 w 102"/>
                  <a:gd name="T65" fmla="*/ 169 h 217"/>
                  <a:gd name="T66" fmla="*/ 18 w 102"/>
                  <a:gd name="T67" fmla="*/ 140 h 217"/>
                  <a:gd name="T68" fmla="*/ 19 w 102"/>
                  <a:gd name="T69" fmla="*/ 123 h 217"/>
                  <a:gd name="T70" fmla="*/ 24 w 102"/>
                  <a:gd name="T71" fmla="*/ 123 h 217"/>
                  <a:gd name="T72" fmla="*/ 30 w 102"/>
                  <a:gd name="T73" fmla="*/ 123 h 217"/>
                  <a:gd name="T74" fmla="*/ 38 w 102"/>
                  <a:gd name="T75" fmla="*/ 119 h 217"/>
                  <a:gd name="T76" fmla="*/ 43 w 102"/>
                  <a:gd name="T77" fmla="*/ 118 h 217"/>
                  <a:gd name="T78" fmla="*/ 47 w 102"/>
                  <a:gd name="T79" fmla="*/ 113 h 217"/>
                  <a:gd name="T80" fmla="*/ 53 w 102"/>
                  <a:gd name="T81" fmla="*/ 100 h 217"/>
                  <a:gd name="T82" fmla="*/ 57 w 102"/>
                  <a:gd name="T83" fmla="*/ 95 h 217"/>
                  <a:gd name="T84" fmla="*/ 65 w 102"/>
                  <a:gd name="T85" fmla="*/ 101 h 217"/>
                  <a:gd name="T86" fmla="*/ 78 w 102"/>
                  <a:gd name="T87" fmla="*/ 119 h 217"/>
                  <a:gd name="T88" fmla="*/ 92 w 102"/>
                  <a:gd name="T89" fmla="*/ 151 h 217"/>
                  <a:gd name="T90" fmla="*/ 102 w 102"/>
                  <a:gd name="T91" fmla="*/ 173 h 217"/>
                  <a:gd name="T92" fmla="*/ 102 w 102"/>
                  <a:gd name="T93" fmla="*/ 154 h 217"/>
                  <a:gd name="T94" fmla="*/ 95 w 102"/>
                  <a:gd name="T95" fmla="*/ 123 h 217"/>
                  <a:gd name="T96" fmla="*/ 85 w 102"/>
                  <a:gd name="T97" fmla="*/ 97 h 217"/>
                  <a:gd name="T98" fmla="*/ 69 w 102"/>
                  <a:gd name="T99" fmla="*/ 77 h 217"/>
                  <a:gd name="T100" fmla="*/ 59 w 102"/>
                  <a:gd name="T101" fmla="*/ 69 h 217"/>
                  <a:gd name="T102" fmla="*/ 63 w 102"/>
                  <a:gd name="T103" fmla="*/ 35 h 217"/>
                  <a:gd name="T104" fmla="*/ 61 w 102"/>
                  <a:gd name="T105" fmla="*/ 14 h 217"/>
                  <a:gd name="T106" fmla="*/ 59 w 102"/>
                  <a:gd name="T107" fmla="*/ 5 h 217"/>
                  <a:gd name="T108" fmla="*/ 41 w 102"/>
                  <a:gd name="T10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217">
                    <a:moveTo>
                      <a:pt x="41" y="0"/>
                    </a:moveTo>
                    <a:lnTo>
                      <a:pt x="41" y="0"/>
                    </a:lnTo>
                    <a:lnTo>
                      <a:pt x="35" y="0"/>
                    </a:lnTo>
                    <a:lnTo>
                      <a:pt x="29" y="3"/>
                    </a:lnTo>
                    <a:lnTo>
                      <a:pt x="24" y="5"/>
                    </a:lnTo>
                    <a:lnTo>
                      <a:pt x="19" y="9"/>
                    </a:lnTo>
                    <a:lnTo>
                      <a:pt x="14" y="14"/>
                    </a:lnTo>
                    <a:lnTo>
                      <a:pt x="12" y="18"/>
                    </a:lnTo>
                    <a:lnTo>
                      <a:pt x="9" y="23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12" y="34"/>
                    </a:lnTo>
                    <a:lnTo>
                      <a:pt x="17" y="39"/>
                    </a:lnTo>
                    <a:lnTo>
                      <a:pt x="24" y="42"/>
                    </a:lnTo>
                    <a:lnTo>
                      <a:pt x="31" y="43"/>
                    </a:lnTo>
                    <a:lnTo>
                      <a:pt x="31" y="43"/>
                    </a:lnTo>
                    <a:lnTo>
                      <a:pt x="37" y="43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59"/>
                    </a:lnTo>
                    <a:lnTo>
                      <a:pt x="43" y="77"/>
                    </a:lnTo>
                    <a:lnTo>
                      <a:pt x="42" y="84"/>
                    </a:lnTo>
                    <a:lnTo>
                      <a:pt x="40" y="90"/>
                    </a:lnTo>
                    <a:lnTo>
                      <a:pt x="37" y="92"/>
                    </a:lnTo>
                    <a:lnTo>
                      <a:pt x="35" y="95"/>
                    </a:lnTo>
                    <a:lnTo>
                      <a:pt x="32" y="96"/>
                    </a:lnTo>
                    <a:lnTo>
                      <a:pt x="29" y="97"/>
                    </a:lnTo>
                    <a:lnTo>
                      <a:pt x="29" y="97"/>
                    </a:lnTo>
                    <a:lnTo>
                      <a:pt x="28" y="97"/>
                    </a:lnTo>
                    <a:lnTo>
                      <a:pt x="28" y="97"/>
                    </a:lnTo>
                    <a:lnTo>
                      <a:pt x="25" y="96"/>
                    </a:lnTo>
                    <a:lnTo>
                      <a:pt x="23" y="95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3" y="85"/>
                    </a:lnTo>
                    <a:lnTo>
                      <a:pt x="12" y="83"/>
                    </a:lnTo>
                    <a:lnTo>
                      <a:pt x="11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3" y="94"/>
                    </a:lnTo>
                    <a:lnTo>
                      <a:pt x="1" y="102"/>
                    </a:lnTo>
                    <a:lnTo>
                      <a:pt x="0" y="113"/>
                    </a:lnTo>
                    <a:lnTo>
                      <a:pt x="0" y="123"/>
                    </a:lnTo>
                    <a:lnTo>
                      <a:pt x="0" y="134"/>
                    </a:lnTo>
                    <a:lnTo>
                      <a:pt x="2" y="145"/>
                    </a:lnTo>
                    <a:lnTo>
                      <a:pt x="4" y="156"/>
                    </a:lnTo>
                    <a:lnTo>
                      <a:pt x="8" y="166"/>
                    </a:lnTo>
                    <a:lnTo>
                      <a:pt x="12" y="176"/>
                    </a:lnTo>
                    <a:lnTo>
                      <a:pt x="17" y="186"/>
                    </a:lnTo>
                    <a:lnTo>
                      <a:pt x="23" y="194"/>
                    </a:lnTo>
                    <a:lnTo>
                      <a:pt x="29" y="202"/>
                    </a:lnTo>
                    <a:lnTo>
                      <a:pt x="35" y="208"/>
                    </a:lnTo>
                    <a:lnTo>
                      <a:pt x="42" y="213"/>
                    </a:lnTo>
                    <a:lnTo>
                      <a:pt x="49" y="216"/>
                    </a:lnTo>
                    <a:lnTo>
                      <a:pt x="57" y="217"/>
                    </a:lnTo>
                    <a:lnTo>
                      <a:pt x="57" y="217"/>
                    </a:lnTo>
                    <a:lnTo>
                      <a:pt x="65" y="216"/>
                    </a:lnTo>
                    <a:lnTo>
                      <a:pt x="74" y="213"/>
                    </a:lnTo>
                    <a:lnTo>
                      <a:pt x="74" y="213"/>
                    </a:lnTo>
                    <a:lnTo>
                      <a:pt x="60" y="206"/>
                    </a:lnTo>
                    <a:lnTo>
                      <a:pt x="48" y="200"/>
                    </a:lnTo>
                    <a:lnTo>
                      <a:pt x="38" y="192"/>
                    </a:lnTo>
                    <a:lnTo>
                      <a:pt x="30" y="181"/>
                    </a:lnTo>
                    <a:lnTo>
                      <a:pt x="24" y="169"/>
                    </a:lnTo>
                    <a:lnTo>
                      <a:pt x="19" y="154"/>
                    </a:lnTo>
                    <a:lnTo>
                      <a:pt x="18" y="140"/>
                    </a:lnTo>
                    <a:lnTo>
                      <a:pt x="18" y="131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4" y="122"/>
                    </a:lnTo>
                    <a:lnTo>
                      <a:pt x="38" y="119"/>
                    </a:lnTo>
                    <a:lnTo>
                      <a:pt x="43" y="118"/>
                    </a:lnTo>
                    <a:lnTo>
                      <a:pt x="43" y="118"/>
                    </a:lnTo>
                    <a:lnTo>
                      <a:pt x="46" y="116"/>
                    </a:lnTo>
                    <a:lnTo>
                      <a:pt x="47" y="113"/>
                    </a:lnTo>
                    <a:lnTo>
                      <a:pt x="51" y="107"/>
                    </a:lnTo>
                    <a:lnTo>
                      <a:pt x="53" y="100"/>
                    </a:lnTo>
                    <a:lnTo>
                      <a:pt x="54" y="97"/>
                    </a:lnTo>
                    <a:lnTo>
                      <a:pt x="57" y="95"/>
                    </a:lnTo>
                    <a:lnTo>
                      <a:pt x="57" y="95"/>
                    </a:lnTo>
                    <a:lnTo>
                      <a:pt x="65" y="101"/>
                    </a:lnTo>
                    <a:lnTo>
                      <a:pt x="72" y="109"/>
                    </a:lnTo>
                    <a:lnTo>
                      <a:pt x="78" y="119"/>
                    </a:lnTo>
                    <a:lnTo>
                      <a:pt x="83" y="129"/>
                    </a:lnTo>
                    <a:lnTo>
                      <a:pt x="92" y="151"/>
                    </a:lnTo>
                    <a:lnTo>
                      <a:pt x="97" y="162"/>
                    </a:lnTo>
                    <a:lnTo>
                      <a:pt x="102" y="173"/>
                    </a:lnTo>
                    <a:lnTo>
                      <a:pt x="102" y="173"/>
                    </a:lnTo>
                    <a:lnTo>
                      <a:pt x="102" y="154"/>
                    </a:lnTo>
                    <a:lnTo>
                      <a:pt x="99" y="137"/>
                    </a:lnTo>
                    <a:lnTo>
                      <a:pt x="95" y="123"/>
                    </a:lnTo>
                    <a:lnTo>
                      <a:pt x="91" y="109"/>
                    </a:lnTo>
                    <a:lnTo>
                      <a:pt x="85" y="97"/>
                    </a:lnTo>
                    <a:lnTo>
                      <a:pt x="77" y="86"/>
                    </a:lnTo>
                    <a:lnTo>
                      <a:pt x="69" y="77"/>
                    </a:lnTo>
                    <a:lnTo>
                      <a:pt x="59" y="69"/>
                    </a:lnTo>
                    <a:lnTo>
                      <a:pt x="59" y="69"/>
                    </a:lnTo>
                    <a:lnTo>
                      <a:pt x="61" y="51"/>
                    </a:lnTo>
                    <a:lnTo>
                      <a:pt x="63" y="35"/>
                    </a:lnTo>
                    <a:lnTo>
                      <a:pt x="63" y="21"/>
                    </a:lnTo>
                    <a:lnTo>
                      <a:pt x="61" y="14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1" y="2"/>
                    </a:lnTo>
                    <a:lnTo>
                      <a:pt x="41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69" name="Freeform 233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0" name="Freeform 234"/>
              <p:cNvSpPr>
                <a:spLocks/>
              </p:cNvSpPr>
              <p:nvPr/>
            </p:nvSpPr>
            <p:spPr bwMode="auto">
              <a:xfrm>
                <a:off x="1203326" y="4846638"/>
                <a:ext cx="38100" cy="31750"/>
              </a:xfrm>
              <a:custGeom>
                <a:avLst/>
                <a:gdLst>
                  <a:gd name="T0" fmla="*/ 29 w 47"/>
                  <a:gd name="T1" fmla="*/ 0 h 41"/>
                  <a:gd name="T2" fmla="*/ 29 w 47"/>
                  <a:gd name="T3" fmla="*/ 0 h 41"/>
                  <a:gd name="T4" fmla="*/ 22 w 47"/>
                  <a:gd name="T5" fmla="*/ 0 h 41"/>
                  <a:gd name="T6" fmla="*/ 16 w 47"/>
                  <a:gd name="T7" fmla="*/ 4 h 41"/>
                  <a:gd name="T8" fmla="*/ 10 w 47"/>
                  <a:gd name="T9" fmla="*/ 7 h 41"/>
                  <a:gd name="T10" fmla="*/ 5 w 47"/>
                  <a:gd name="T11" fmla="*/ 12 h 41"/>
                  <a:gd name="T12" fmla="*/ 1 w 47"/>
                  <a:gd name="T13" fmla="*/ 18 h 41"/>
                  <a:gd name="T14" fmla="*/ 0 w 47"/>
                  <a:gd name="T15" fmla="*/ 26 h 41"/>
                  <a:gd name="T16" fmla="*/ 1 w 47"/>
                  <a:gd name="T17" fmla="*/ 33 h 41"/>
                  <a:gd name="T18" fmla="*/ 5 w 47"/>
                  <a:gd name="T19" fmla="*/ 40 h 41"/>
                  <a:gd name="T20" fmla="*/ 5 w 47"/>
                  <a:gd name="T21" fmla="*/ 40 h 41"/>
                  <a:gd name="T22" fmla="*/ 10 w 47"/>
                  <a:gd name="T23" fmla="*/ 41 h 41"/>
                  <a:gd name="T24" fmla="*/ 16 w 47"/>
                  <a:gd name="T25" fmla="*/ 41 h 41"/>
                  <a:gd name="T26" fmla="*/ 16 w 47"/>
                  <a:gd name="T27" fmla="*/ 41 h 41"/>
                  <a:gd name="T28" fmla="*/ 24 w 47"/>
                  <a:gd name="T29" fmla="*/ 41 h 41"/>
                  <a:gd name="T30" fmla="*/ 32 w 47"/>
                  <a:gd name="T31" fmla="*/ 39 h 41"/>
                  <a:gd name="T32" fmla="*/ 39 w 47"/>
                  <a:gd name="T33" fmla="*/ 36 h 41"/>
                  <a:gd name="T34" fmla="*/ 45 w 47"/>
                  <a:gd name="T35" fmla="*/ 33 h 41"/>
                  <a:gd name="T36" fmla="*/ 45 w 47"/>
                  <a:gd name="T37" fmla="*/ 33 h 41"/>
                  <a:gd name="T38" fmla="*/ 46 w 47"/>
                  <a:gd name="T39" fmla="*/ 27 h 41"/>
                  <a:gd name="T40" fmla="*/ 46 w 47"/>
                  <a:gd name="T41" fmla="*/ 21 h 41"/>
                  <a:gd name="T42" fmla="*/ 47 w 47"/>
                  <a:gd name="T43" fmla="*/ 7 h 41"/>
                  <a:gd name="T44" fmla="*/ 47 w 47"/>
                  <a:gd name="T45" fmla="*/ 7 h 41"/>
                  <a:gd name="T46" fmla="*/ 42 w 47"/>
                  <a:gd name="T47" fmla="*/ 4 h 41"/>
                  <a:gd name="T48" fmla="*/ 39 w 47"/>
                  <a:gd name="T49" fmla="*/ 1 h 41"/>
                  <a:gd name="T50" fmla="*/ 34 w 47"/>
                  <a:gd name="T51" fmla="*/ 0 h 41"/>
                  <a:gd name="T52" fmla="*/ 29 w 47"/>
                  <a:gd name="T5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41">
                    <a:moveTo>
                      <a:pt x="29" y="0"/>
                    </a:moveTo>
                    <a:lnTo>
                      <a:pt x="29" y="0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0" y="7"/>
                    </a:lnTo>
                    <a:lnTo>
                      <a:pt x="5" y="12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1" y="33"/>
                    </a:lnTo>
                    <a:lnTo>
                      <a:pt x="5" y="40"/>
                    </a:lnTo>
                    <a:lnTo>
                      <a:pt x="5" y="40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24" y="41"/>
                    </a:lnTo>
                    <a:lnTo>
                      <a:pt x="32" y="39"/>
                    </a:lnTo>
                    <a:lnTo>
                      <a:pt x="39" y="36"/>
                    </a:lnTo>
                    <a:lnTo>
                      <a:pt x="45" y="33"/>
                    </a:lnTo>
                    <a:lnTo>
                      <a:pt x="45" y="33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2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1" name="Freeform 235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2" name="Freeform 236"/>
              <p:cNvSpPr>
                <a:spLocks/>
              </p:cNvSpPr>
              <p:nvPr/>
            </p:nvSpPr>
            <p:spPr bwMode="auto">
              <a:xfrm>
                <a:off x="1066801" y="4681538"/>
                <a:ext cx="169863" cy="161925"/>
              </a:xfrm>
              <a:custGeom>
                <a:avLst/>
                <a:gdLst>
                  <a:gd name="T0" fmla="*/ 92 w 214"/>
                  <a:gd name="T1" fmla="*/ 1 h 205"/>
                  <a:gd name="T2" fmla="*/ 54 w 214"/>
                  <a:gd name="T3" fmla="*/ 12 h 205"/>
                  <a:gd name="T4" fmla="*/ 24 w 214"/>
                  <a:gd name="T5" fmla="*/ 34 h 205"/>
                  <a:gd name="T6" fmla="*/ 5 w 214"/>
                  <a:gd name="T7" fmla="*/ 64 h 205"/>
                  <a:gd name="T8" fmla="*/ 0 w 214"/>
                  <a:gd name="T9" fmla="*/ 100 h 205"/>
                  <a:gd name="T10" fmla="*/ 12 w 214"/>
                  <a:gd name="T11" fmla="*/ 139 h 205"/>
                  <a:gd name="T12" fmla="*/ 8 w 214"/>
                  <a:gd name="T13" fmla="*/ 104 h 205"/>
                  <a:gd name="T14" fmla="*/ 9 w 214"/>
                  <a:gd name="T15" fmla="*/ 70 h 205"/>
                  <a:gd name="T16" fmla="*/ 17 w 214"/>
                  <a:gd name="T17" fmla="*/ 52 h 205"/>
                  <a:gd name="T18" fmla="*/ 40 w 214"/>
                  <a:gd name="T19" fmla="*/ 31 h 205"/>
                  <a:gd name="T20" fmla="*/ 75 w 214"/>
                  <a:gd name="T21" fmla="*/ 18 h 205"/>
                  <a:gd name="T22" fmla="*/ 100 w 214"/>
                  <a:gd name="T23" fmla="*/ 15 h 205"/>
                  <a:gd name="T24" fmla="*/ 137 w 214"/>
                  <a:gd name="T25" fmla="*/ 23 h 205"/>
                  <a:gd name="T26" fmla="*/ 151 w 214"/>
                  <a:gd name="T27" fmla="*/ 32 h 205"/>
                  <a:gd name="T28" fmla="*/ 173 w 214"/>
                  <a:gd name="T29" fmla="*/ 70 h 205"/>
                  <a:gd name="T30" fmla="*/ 187 w 214"/>
                  <a:gd name="T31" fmla="*/ 127 h 205"/>
                  <a:gd name="T32" fmla="*/ 184 w 214"/>
                  <a:gd name="T33" fmla="*/ 152 h 205"/>
                  <a:gd name="T34" fmla="*/ 174 w 214"/>
                  <a:gd name="T35" fmla="*/ 155 h 205"/>
                  <a:gd name="T36" fmla="*/ 153 w 214"/>
                  <a:gd name="T37" fmla="*/ 142 h 205"/>
                  <a:gd name="T38" fmla="*/ 155 w 214"/>
                  <a:gd name="T39" fmla="*/ 117 h 205"/>
                  <a:gd name="T40" fmla="*/ 145 w 214"/>
                  <a:gd name="T41" fmla="*/ 86 h 205"/>
                  <a:gd name="T42" fmla="*/ 127 w 214"/>
                  <a:gd name="T43" fmla="*/ 69 h 205"/>
                  <a:gd name="T44" fmla="*/ 134 w 214"/>
                  <a:gd name="T45" fmla="*/ 82 h 205"/>
                  <a:gd name="T46" fmla="*/ 137 w 214"/>
                  <a:gd name="T47" fmla="*/ 109 h 205"/>
                  <a:gd name="T48" fmla="*/ 132 w 214"/>
                  <a:gd name="T49" fmla="*/ 134 h 205"/>
                  <a:gd name="T50" fmla="*/ 123 w 214"/>
                  <a:gd name="T51" fmla="*/ 133 h 205"/>
                  <a:gd name="T52" fmla="*/ 103 w 214"/>
                  <a:gd name="T53" fmla="*/ 139 h 205"/>
                  <a:gd name="T54" fmla="*/ 90 w 214"/>
                  <a:gd name="T55" fmla="*/ 154 h 205"/>
                  <a:gd name="T56" fmla="*/ 77 w 214"/>
                  <a:gd name="T57" fmla="*/ 159 h 205"/>
                  <a:gd name="T58" fmla="*/ 64 w 214"/>
                  <a:gd name="T59" fmla="*/ 137 h 205"/>
                  <a:gd name="T60" fmla="*/ 59 w 214"/>
                  <a:gd name="T61" fmla="*/ 110 h 205"/>
                  <a:gd name="T62" fmla="*/ 64 w 214"/>
                  <a:gd name="T63" fmla="*/ 85 h 205"/>
                  <a:gd name="T64" fmla="*/ 79 w 214"/>
                  <a:gd name="T65" fmla="*/ 66 h 205"/>
                  <a:gd name="T66" fmla="*/ 105 w 214"/>
                  <a:gd name="T67" fmla="*/ 59 h 205"/>
                  <a:gd name="T68" fmla="*/ 113 w 214"/>
                  <a:gd name="T69" fmla="*/ 59 h 205"/>
                  <a:gd name="T70" fmla="*/ 90 w 214"/>
                  <a:gd name="T71" fmla="*/ 48 h 205"/>
                  <a:gd name="T72" fmla="*/ 77 w 214"/>
                  <a:gd name="T73" fmla="*/ 48 h 205"/>
                  <a:gd name="T74" fmla="*/ 64 w 214"/>
                  <a:gd name="T75" fmla="*/ 54 h 205"/>
                  <a:gd name="T76" fmla="*/ 46 w 214"/>
                  <a:gd name="T77" fmla="*/ 81 h 205"/>
                  <a:gd name="T78" fmla="*/ 40 w 214"/>
                  <a:gd name="T79" fmla="*/ 117 h 205"/>
                  <a:gd name="T80" fmla="*/ 43 w 214"/>
                  <a:gd name="T81" fmla="*/ 144 h 205"/>
                  <a:gd name="T82" fmla="*/ 60 w 214"/>
                  <a:gd name="T83" fmla="*/ 174 h 205"/>
                  <a:gd name="T84" fmla="*/ 80 w 214"/>
                  <a:gd name="T85" fmla="*/ 186 h 205"/>
                  <a:gd name="T86" fmla="*/ 91 w 214"/>
                  <a:gd name="T87" fmla="*/ 188 h 205"/>
                  <a:gd name="T88" fmla="*/ 106 w 214"/>
                  <a:gd name="T89" fmla="*/ 185 h 205"/>
                  <a:gd name="T90" fmla="*/ 98 w 214"/>
                  <a:gd name="T91" fmla="*/ 168 h 205"/>
                  <a:gd name="T92" fmla="*/ 92 w 214"/>
                  <a:gd name="T93" fmla="*/ 165 h 205"/>
                  <a:gd name="T94" fmla="*/ 113 w 214"/>
                  <a:gd name="T95" fmla="*/ 157 h 205"/>
                  <a:gd name="T96" fmla="*/ 130 w 214"/>
                  <a:gd name="T97" fmla="*/ 159 h 205"/>
                  <a:gd name="T98" fmla="*/ 156 w 214"/>
                  <a:gd name="T99" fmla="*/ 174 h 205"/>
                  <a:gd name="T100" fmla="*/ 183 w 214"/>
                  <a:gd name="T101" fmla="*/ 205 h 205"/>
                  <a:gd name="T102" fmla="*/ 185 w 214"/>
                  <a:gd name="T103" fmla="*/ 205 h 205"/>
                  <a:gd name="T104" fmla="*/ 196 w 214"/>
                  <a:gd name="T105" fmla="*/ 203 h 205"/>
                  <a:gd name="T106" fmla="*/ 208 w 214"/>
                  <a:gd name="T107" fmla="*/ 202 h 205"/>
                  <a:gd name="T108" fmla="*/ 213 w 214"/>
                  <a:gd name="T109" fmla="*/ 197 h 205"/>
                  <a:gd name="T110" fmla="*/ 205 w 214"/>
                  <a:gd name="T111" fmla="*/ 183 h 205"/>
                  <a:gd name="T112" fmla="*/ 202 w 214"/>
                  <a:gd name="T113" fmla="*/ 177 h 205"/>
                  <a:gd name="T114" fmla="*/ 207 w 214"/>
                  <a:gd name="T115" fmla="*/ 137 h 205"/>
                  <a:gd name="T116" fmla="*/ 204 w 214"/>
                  <a:gd name="T117" fmla="*/ 95 h 205"/>
                  <a:gd name="T118" fmla="*/ 190 w 214"/>
                  <a:gd name="T119" fmla="*/ 57 h 205"/>
                  <a:gd name="T120" fmla="*/ 170 w 214"/>
                  <a:gd name="T121" fmla="*/ 25 h 205"/>
                  <a:gd name="T122" fmla="*/ 144 w 214"/>
                  <a:gd name="T123" fmla="*/ 6 h 205"/>
                  <a:gd name="T124" fmla="*/ 120 w 214"/>
                  <a:gd name="T125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4" h="205">
                    <a:moveTo>
                      <a:pt x="106" y="0"/>
                    </a:moveTo>
                    <a:lnTo>
                      <a:pt x="106" y="0"/>
                    </a:lnTo>
                    <a:lnTo>
                      <a:pt x="92" y="1"/>
                    </a:lnTo>
                    <a:lnTo>
                      <a:pt x="79" y="3"/>
                    </a:lnTo>
                    <a:lnTo>
                      <a:pt x="66" y="7"/>
                    </a:lnTo>
                    <a:lnTo>
                      <a:pt x="54" y="12"/>
                    </a:lnTo>
                    <a:lnTo>
                      <a:pt x="43" y="18"/>
                    </a:lnTo>
                    <a:lnTo>
                      <a:pt x="32" y="25"/>
                    </a:lnTo>
                    <a:lnTo>
                      <a:pt x="24" y="34"/>
                    </a:lnTo>
                    <a:lnTo>
                      <a:pt x="17" y="43"/>
                    </a:lnTo>
                    <a:lnTo>
                      <a:pt x="9" y="53"/>
                    </a:lnTo>
                    <a:lnTo>
                      <a:pt x="5" y="64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100"/>
                    </a:lnTo>
                    <a:lnTo>
                      <a:pt x="2" y="112"/>
                    </a:lnTo>
                    <a:lnTo>
                      <a:pt x="6" y="126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9" y="116"/>
                    </a:lnTo>
                    <a:lnTo>
                      <a:pt x="8" y="104"/>
                    </a:lnTo>
                    <a:lnTo>
                      <a:pt x="8" y="92"/>
                    </a:lnTo>
                    <a:lnTo>
                      <a:pt x="8" y="81"/>
                    </a:lnTo>
                    <a:lnTo>
                      <a:pt x="9" y="70"/>
                    </a:lnTo>
                    <a:lnTo>
                      <a:pt x="13" y="60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23" y="45"/>
                    </a:lnTo>
                    <a:lnTo>
                      <a:pt x="30" y="37"/>
                    </a:lnTo>
                    <a:lnTo>
                      <a:pt x="40" y="31"/>
                    </a:lnTo>
                    <a:lnTo>
                      <a:pt x="51" y="26"/>
                    </a:lnTo>
                    <a:lnTo>
                      <a:pt x="63" y="21"/>
                    </a:lnTo>
                    <a:lnTo>
                      <a:pt x="75" y="18"/>
                    </a:lnTo>
                    <a:lnTo>
                      <a:pt x="88" y="17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14" y="17"/>
                    </a:lnTo>
                    <a:lnTo>
                      <a:pt x="125" y="19"/>
                    </a:lnTo>
                    <a:lnTo>
                      <a:pt x="137" y="23"/>
                    </a:lnTo>
                    <a:lnTo>
                      <a:pt x="147" y="29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8"/>
                    </a:lnTo>
                    <a:lnTo>
                      <a:pt x="166" y="53"/>
                    </a:lnTo>
                    <a:lnTo>
                      <a:pt x="173" y="70"/>
                    </a:lnTo>
                    <a:lnTo>
                      <a:pt x="180" y="88"/>
                    </a:lnTo>
                    <a:lnTo>
                      <a:pt x="185" y="108"/>
                    </a:lnTo>
                    <a:lnTo>
                      <a:pt x="187" y="127"/>
                    </a:lnTo>
                    <a:lnTo>
                      <a:pt x="187" y="135"/>
                    </a:lnTo>
                    <a:lnTo>
                      <a:pt x="185" y="145"/>
                    </a:lnTo>
                    <a:lnTo>
                      <a:pt x="184" y="152"/>
                    </a:lnTo>
                    <a:lnTo>
                      <a:pt x="182" y="160"/>
                    </a:lnTo>
                    <a:lnTo>
                      <a:pt x="182" y="160"/>
                    </a:lnTo>
                    <a:lnTo>
                      <a:pt x="174" y="155"/>
                    </a:lnTo>
                    <a:lnTo>
                      <a:pt x="167" y="151"/>
                    </a:lnTo>
                    <a:lnTo>
                      <a:pt x="160" y="146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5" y="129"/>
                    </a:lnTo>
                    <a:lnTo>
                      <a:pt x="155" y="117"/>
                    </a:lnTo>
                    <a:lnTo>
                      <a:pt x="153" y="105"/>
                    </a:lnTo>
                    <a:lnTo>
                      <a:pt x="150" y="95"/>
                    </a:lnTo>
                    <a:lnTo>
                      <a:pt x="145" y="86"/>
                    </a:lnTo>
                    <a:lnTo>
                      <a:pt x="139" y="77"/>
                    </a:lnTo>
                    <a:lnTo>
                      <a:pt x="133" y="71"/>
                    </a:lnTo>
                    <a:lnTo>
                      <a:pt x="127" y="69"/>
                    </a:lnTo>
                    <a:lnTo>
                      <a:pt x="127" y="69"/>
                    </a:lnTo>
                    <a:lnTo>
                      <a:pt x="131" y="75"/>
                    </a:lnTo>
                    <a:lnTo>
                      <a:pt x="134" y="82"/>
                    </a:lnTo>
                    <a:lnTo>
                      <a:pt x="136" y="89"/>
                    </a:lnTo>
                    <a:lnTo>
                      <a:pt x="137" y="99"/>
                    </a:lnTo>
                    <a:lnTo>
                      <a:pt x="137" y="109"/>
                    </a:lnTo>
                    <a:lnTo>
                      <a:pt x="136" y="117"/>
                    </a:lnTo>
                    <a:lnTo>
                      <a:pt x="134" y="12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23" y="133"/>
                    </a:lnTo>
                    <a:lnTo>
                      <a:pt x="123" y="133"/>
                    </a:lnTo>
                    <a:lnTo>
                      <a:pt x="115" y="134"/>
                    </a:lnTo>
                    <a:lnTo>
                      <a:pt x="109" y="137"/>
                    </a:lnTo>
                    <a:lnTo>
                      <a:pt x="103" y="139"/>
                    </a:lnTo>
                    <a:lnTo>
                      <a:pt x="98" y="144"/>
                    </a:lnTo>
                    <a:lnTo>
                      <a:pt x="93" y="148"/>
                    </a:lnTo>
                    <a:lnTo>
                      <a:pt x="90" y="154"/>
                    </a:lnTo>
                    <a:lnTo>
                      <a:pt x="82" y="165"/>
                    </a:lnTo>
                    <a:lnTo>
                      <a:pt x="82" y="165"/>
                    </a:lnTo>
                    <a:lnTo>
                      <a:pt x="77" y="159"/>
                    </a:lnTo>
                    <a:lnTo>
                      <a:pt x="73" y="152"/>
                    </a:lnTo>
                    <a:lnTo>
                      <a:pt x="68" y="144"/>
                    </a:lnTo>
                    <a:lnTo>
                      <a:pt x="64" y="137"/>
                    </a:lnTo>
                    <a:lnTo>
                      <a:pt x="62" y="127"/>
                    </a:lnTo>
                    <a:lnTo>
                      <a:pt x="60" y="119"/>
                    </a:lnTo>
                    <a:lnTo>
                      <a:pt x="59" y="110"/>
                    </a:lnTo>
                    <a:lnTo>
                      <a:pt x="60" y="102"/>
                    </a:lnTo>
                    <a:lnTo>
                      <a:pt x="62" y="93"/>
                    </a:lnTo>
                    <a:lnTo>
                      <a:pt x="64" y="85"/>
                    </a:lnTo>
                    <a:lnTo>
                      <a:pt x="68" y="77"/>
                    </a:lnTo>
                    <a:lnTo>
                      <a:pt x="73" y="71"/>
                    </a:lnTo>
                    <a:lnTo>
                      <a:pt x="79" y="66"/>
                    </a:lnTo>
                    <a:lnTo>
                      <a:pt x="86" y="62"/>
                    </a:lnTo>
                    <a:lnTo>
                      <a:pt x="96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05" y="54"/>
                    </a:lnTo>
                    <a:lnTo>
                      <a:pt x="97" y="51"/>
                    </a:lnTo>
                    <a:lnTo>
                      <a:pt x="90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3" y="49"/>
                    </a:lnTo>
                    <a:lnTo>
                      <a:pt x="68" y="52"/>
                    </a:lnTo>
                    <a:lnTo>
                      <a:pt x="64" y="54"/>
                    </a:lnTo>
                    <a:lnTo>
                      <a:pt x="56" y="62"/>
                    </a:lnTo>
                    <a:lnTo>
                      <a:pt x="49" y="70"/>
                    </a:lnTo>
                    <a:lnTo>
                      <a:pt x="46" y="81"/>
                    </a:lnTo>
                    <a:lnTo>
                      <a:pt x="42" y="92"/>
                    </a:lnTo>
                    <a:lnTo>
                      <a:pt x="40" y="105"/>
                    </a:lnTo>
                    <a:lnTo>
                      <a:pt x="40" y="117"/>
                    </a:lnTo>
                    <a:lnTo>
                      <a:pt x="40" y="117"/>
                    </a:lnTo>
                    <a:lnTo>
                      <a:pt x="41" y="131"/>
                    </a:lnTo>
                    <a:lnTo>
                      <a:pt x="43" y="144"/>
                    </a:lnTo>
                    <a:lnTo>
                      <a:pt x="47" y="155"/>
                    </a:lnTo>
                    <a:lnTo>
                      <a:pt x="53" y="166"/>
                    </a:lnTo>
                    <a:lnTo>
                      <a:pt x="60" y="174"/>
                    </a:lnTo>
                    <a:lnTo>
                      <a:pt x="69" y="182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5" y="188"/>
                    </a:lnTo>
                    <a:lnTo>
                      <a:pt x="91" y="188"/>
                    </a:lnTo>
                    <a:lnTo>
                      <a:pt x="91" y="188"/>
                    </a:lnTo>
                    <a:lnTo>
                      <a:pt x="98" y="188"/>
                    </a:lnTo>
                    <a:lnTo>
                      <a:pt x="106" y="185"/>
                    </a:lnTo>
                    <a:lnTo>
                      <a:pt x="106" y="185"/>
                    </a:lnTo>
                    <a:lnTo>
                      <a:pt x="103" y="180"/>
                    </a:lnTo>
                    <a:lnTo>
                      <a:pt x="100" y="173"/>
                    </a:lnTo>
                    <a:lnTo>
                      <a:pt x="98" y="168"/>
                    </a:lnTo>
                    <a:lnTo>
                      <a:pt x="96" y="166"/>
                    </a:lnTo>
                    <a:lnTo>
                      <a:pt x="92" y="165"/>
                    </a:lnTo>
                    <a:lnTo>
                      <a:pt x="92" y="165"/>
                    </a:lnTo>
                    <a:lnTo>
                      <a:pt x="99" y="161"/>
                    </a:lnTo>
                    <a:lnTo>
                      <a:pt x="105" y="160"/>
                    </a:lnTo>
                    <a:lnTo>
                      <a:pt x="113" y="157"/>
                    </a:lnTo>
                    <a:lnTo>
                      <a:pt x="119" y="157"/>
                    </a:lnTo>
                    <a:lnTo>
                      <a:pt x="119" y="157"/>
                    </a:lnTo>
                    <a:lnTo>
                      <a:pt x="130" y="159"/>
                    </a:lnTo>
                    <a:lnTo>
                      <a:pt x="139" y="162"/>
                    </a:lnTo>
                    <a:lnTo>
                      <a:pt x="148" y="167"/>
                    </a:lnTo>
                    <a:lnTo>
                      <a:pt x="156" y="174"/>
                    </a:lnTo>
                    <a:lnTo>
                      <a:pt x="165" y="182"/>
                    </a:lnTo>
                    <a:lnTo>
                      <a:pt x="172" y="189"/>
                    </a:lnTo>
                    <a:lnTo>
                      <a:pt x="183" y="205"/>
                    </a:lnTo>
                    <a:lnTo>
                      <a:pt x="183" y="205"/>
                    </a:lnTo>
                    <a:lnTo>
                      <a:pt x="185" y="205"/>
                    </a:lnTo>
                    <a:lnTo>
                      <a:pt x="185" y="205"/>
                    </a:lnTo>
                    <a:lnTo>
                      <a:pt x="191" y="203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202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14" y="202"/>
                    </a:lnTo>
                    <a:lnTo>
                      <a:pt x="214" y="202"/>
                    </a:lnTo>
                    <a:lnTo>
                      <a:pt x="213" y="197"/>
                    </a:lnTo>
                    <a:lnTo>
                      <a:pt x="213" y="194"/>
                    </a:lnTo>
                    <a:lnTo>
                      <a:pt x="210" y="188"/>
                    </a:lnTo>
                    <a:lnTo>
                      <a:pt x="205" y="183"/>
                    </a:lnTo>
                    <a:lnTo>
                      <a:pt x="204" y="179"/>
                    </a:lnTo>
                    <a:lnTo>
                      <a:pt x="202" y="177"/>
                    </a:lnTo>
                    <a:lnTo>
                      <a:pt x="202" y="177"/>
                    </a:lnTo>
                    <a:lnTo>
                      <a:pt x="205" y="163"/>
                    </a:lnTo>
                    <a:lnTo>
                      <a:pt x="207" y="150"/>
                    </a:lnTo>
                    <a:lnTo>
                      <a:pt x="207" y="137"/>
                    </a:lnTo>
                    <a:lnTo>
                      <a:pt x="207" y="123"/>
                    </a:lnTo>
                    <a:lnTo>
                      <a:pt x="206" y="110"/>
                    </a:lnTo>
                    <a:lnTo>
                      <a:pt x="204" y="95"/>
                    </a:lnTo>
                    <a:lnTo>
                      <a:pt x="200" y="82"/>
                    </a:lnTo>
                    <a:lnTo>
                      <a:pt x="195" y="69"/>
                    </a:lnTo>
                    <a:lnTo>
                      <a:pt x="190" y="57"/>
                    </a:lnTo>
                    <a:lnTo>
                      <a:pt x="184" y="46"/>
                    </a:lnTo>
                    <a:lnTo>
                      <a:pt x="178" y="35"/>
                    </a:lnTo>
                    <a:lnTo>
                      <a:pt x="170" y="25"/>
                    </a:lnTo>
                    <a:lnTo>
                      <a:pt x="162" y="18"/>
                    </a:lnTo>
                    <a:lnTo>
                      <a:pt x="154" y="11"/>
                    </a:lnTo>
                    <a:lnTo>
                      <a:pt x="144" y="6"/>
                    </a:lnTo>
                    <a:lnTo>
                      <a:pt x="134" y="2"/>
                    </a:lnTo>
                    <a:lnTo>
                      <a:pt x="134" y="2"/>
                    </a:lnTo>
                    <a:lnTo>
                      <a:pt x="120" y="1"/>
                    </a:lnTo>
                    <a:lnTo>
                      <a:pt x="106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3" name="Freeform 237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4" name="Freeform 238"/>
              <p:cNvSpPr>
                <a:spLocks/>
              </p:cNvSpPr>
              <p:nvPr/>
            </p:nvSpPr>
            <p:spPr bwMode="auto">
              <a:xfrm>
                <a:off x="1093788" y="4824413"/>
                <a:ext cx="109538" cy="155575"/>
              </a:xfrm>
              <a:custGeom>
                <a:avLst/>
                <a:gdLst>
                  <a:gd name="T0" fmla="*/ 83 w 138"/>
                  <a:gd name="T1" fmla="*/ 0 h 196"/>
                  <a:gd name="T2" fmla="*/ 79 w 138"/>
                  <a:gd name="T3" fmla="*/ 0 h 196"/>
                  <a:gd name="T4" fmla="*/ 77 w 138"/>
                  <a:gd name="T5" fmla="*/ 8 h 196"/>
                  <a:gd name="T6" fmla="*/ 80 w 138"/>
                  <a:gd name="T7" fmla="*/ 12 h 196"/>
                  <a:gd name="T8" fmla="*/ 85 w 138"/>
                  <a:gd name="T9" fmla="*/ 22 h 196"/>
                  <a:gd name="T10" fmla="*/ 83 w 138"/>
                  <a:gd name="T11" fmla="*/ 27 h 196"/>
                  <a:gd name="T12" fmla="*/ 72 w 138"/>
                  <a:gd name="T13" fmla="*/ 36 h 196"/>
                  <a:gd name="T14" fmla="*/ 58 w 138"/>
                  <a:gd name="T15" fmla="*/ 38 h 196"/>
                  <a:gd name="T16" fmla="*/ 49 w 138"/>
                  <a:gd name="T17" fmla="*/ 38 h 196"/>
                  <a:gd name="T18" fmla="*/ 32 w 138"/>
                  <a:gd name="T19" fmla="*/ 33 h 196"/>
                  <a:gd name="T20" fmla="*/ 17 w 138"/>
                  <a:gd name="T21" fmla="*/ 25 h 196"/>
                  <a:gd name="T22" fmla="*/ 3 w 138"/>
                  <a:gd name="T23" fmla="*/ 15 h 196"/>
                  <a:gd name="T24" fmla="*/ 0 w 138"/>
                  <a:gd name="T25" fmla="*/ 10 h 196"/>
                  <a:gd name="T26" fmla="*/ 13 w 138"/>
                  <a:gd name="T27" fmla="*/ 33 h 196"/>
                  <a:gd name="T28" fmla="*/ 35 w 138"/>
                  <a:gd name="T29" fmla="*/ 48 h 196"/>
                  <a:gd name="T30" fmla="*/ 36 w 138"/>
                  <a:gd name="T31" fmla="*/ 73 h 196"/>
                  <a:gd name="T32" fmla="*/ 45 w 138"/>
                  <a:gd name="T33" fmla="*/ 118 h 196"/>
                  <a:gd name="T34" fmla="*/ 62 w 138"/>
                  <a:gd name="T35" fmla="*/ 156 h 196"/>
                  <a:gd name="T36" fmla="*/ 87 w 138"/>
                  <a:gd name="T37" fmla="*/ 185 h 196"/>
                  <a:gd name="T38" fmla="*/ 103 w 138"/>
                  <a:gd name="T39" fmla="*/ 196 h 196"/>
                  <a:gd name="T40" fmla="*/ 75 w 138"/>
                  <a:gd name="T41" fmla="*/ 146 h 196"/>
                  <a:gd name="T42" fmla="*/ 59 w 138"/>
                  <a:gd name="T43" fmla="*/ 111 h 196"/>
                  <a:gd name="T44" fmla="*/ 52 w 138"/>
                  <a:gd name="T45" fmla="*/ 82 h 196"/>
                  <a:gd name="T46" fmla="*/ 51 w 138"/>
                  <a:gd name="T47" fmla="*/ 60 h 196"/>
                  <a:gd name="T48" fmla="*/ 51 w 138"/>
                  <a:gd name="T49" fmla="*/ 48 h 196"/>
                  <a:gd name="T50" fmla="*/ 60 w 138"/>
                  <a:gd name="T51" fmla="*/ 50 h 196"/>
                  <a:gd name="T52" fmla="*/ 68 w 138"/>
                  <a:gd name="T53" fmla="*/ 51 h 196"/>
                  <a:gd name="T54" fmla="*/ 70 w 138"/>
                  <a:gd name="T55" fmla="*/ 53 h 196"/>
                  <a:gd name="T56" fmla="*/ 72 w 138"/>
                  <a:gd name="T57" fmla="*/ 90 h 196"/>
                  <a:gd name="T58" fmla="*/ 82 w 138"/>
                  <a:gd name="T59" fmla="*/ 119 h 196"/>
                  <a:gd name="T60" fmla="*/ 98 w 138"/>
                  <a:gd name="T61" fmla="*/ 145 h 196"/>
                  <a:gd name="T62" fmla="*/ 114 w 138"/>
                  <a:gd name="T63" fmla="*/ 168 h 196"/>
                  <a:gd name="T64" fmla="*/ 127 w 138"/>
                  <a:gd name="T65" fmla="*/ 159 h 196"/>
                  <a:gd name="T66" fmla="*/ 138 w 138"/>
                  <a:gd name="T67" fmla="*/ 148 h 196"/>
                  <a:gd name="T68" fmla="*/ 128 w 138"/>
                  <a:gd name="T69" fmla="*/ 140 h 196"/>
                  <a:gd name="T70" fmla="*/ 110 w 138"/>
                  <a:gd name="T71" fmla="*/ 119 h 196"/>
                  <a:gd name="T72" fmla="*/ 98 w 138"/>
                  <a:gd name="T73" fmla="*/ 94 h 196"/>
                  <a:gd name="T74" fmla="*/ 91 w 138"/>
                  <a:gd name="T75" fmla="*/ 62 h 196"/>
                  <a:gd name="T76" fmla="*/ 91 w 138"/>
                  <a:gd name="T77" fmla="*/ 43 h 196"/>
                  <a:gd name="T78" fmla="*/ 94 w 138"/>
                  <a:gd name="T79" fmla="*/ 44 h 196"/>
                  <a:gd name="T80" fmla="*/ 100 w 138"/>
                  <a:gd name="T81" fmla="*/ 42 h 196"/>
                  <a:gd name="T82" fmla="*/ 103 w 138"/>
                  <a:gd name="T83" fmla="*/ 40 h 196"/>
                  <a:gd name="T84" fmla="*/ 106 w 138"/>
                  <a:gd name="T85" fmla="*/ 40 h 196"/>
                  <a:gd name="T86" fmla="*/ 110 w 138"/>
                  <a:gd name="T87" fmla="*/ 40 h 196"/>
                  <a:gd name="T88" fmla="*/ 120 w 138"/>
                  <a:gd name="T89" fmla="*/ 53 h 196"/>
                  <a:gd name="T90" fmla="*/ 128 w 138"/>
                  <a:gd name="T91" fmla="*/ 61 h 196"/>
                  <a:gd name="T92" fmla="*/ 131 w 138"/>
                  <a:gd name="T93" fmla="*/ 61 h 196"/>
                  <a:gd name="T94" fmla="*/ 133 w 138"/>
                  <a:gd name="T95" fmla="*/ 60 h 196"/>
                  <a:gd name="T96" fmla="*/ 126 w 138"/>
                  <a:gd name="T97" fmla="*/ 40 h 196"/>
                  <a:gd name="T98" fmla="*/ 116 w 138"/>
                  <a:gd name="T99" fmla="*/ 21 h 196"/>
                  <a:gd name="T100" fmla="*/ 103 w 138"/>
                  <a:gd name="T101" fmla="*/ 6 h 196"/>
                  <a:gd name="T102" fmla="*/ 89 w 138"/>
                  <a:gd name="T103" fmla="*/ 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8" h="196">
                    <a:moveTo>
                      <a:pt x="83" y="0"/>
                    </a:moveTo>
                    <a:lnTo>
                      <a:pt x="83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7" y="5"/>
                    </a:lnTo>
                    <a:lnTo>
                      <a:pt x="77" y="8"/>
                    </a:lnTo>
                    <a:lnTo>
                      <a:pt x="79" y="10"/>
                    </a:lnTo>
                    <a:lnTo>
                      <a:pt x="80" y="12"/>
                    </a:lnTo>
                    <a:lnTo>
                      <a:pt x="83" y="19"/>
                    </a:lnTo>
                    <a:lnTo>
                      <a:pt x="85" y="22"/>
                    </a:lnTo>
                    <a:lnTo>
                      <a:pt x="83" y="27"/>
                    </a:lnTo>
                    <a:lnTo>
                      <a:pt x="83" y="27"/>
                    </a:lnTo>
                    <a:lnTo>
                      <a:pt x="79" y="32"/>
                    </a:lnTo>
                    <a:lnTo>
                      <a:pt x="72" y="36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49" y="38"/>
                    </a:lnTo>
                    <a:lnTo>
                      <a:pt x="41" y="36"/>
                    </a:lnTo>
                    <a:lnTo>
                      <a:pt x="32" y="33"/>
                    </a:lnTo>
                    <a:lnTo>
                      <a:pt x="24" y="28"/>
                    </a:lnTo>
                    <a:lnTo>
                      <a:pt x="17" y="25"/>
                    </a:lnTo>
                    <a:lnTo>
                      <a:pt x="9" y="20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13" y="33"/>
                    </a:lnTo>
                    <a:lnTo>
                      <a:pt x="23" y="42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6" y="73"/>
                    </a:lnTo>
                    <a:lnTo>
                      <a:pt x="40" y="97"/>
                    </a:lnTo>
                    <a:lnTo>
                      <a:pt x="45" y="118"/>
                    </a:lnTo>
                    <a:lnTo>
                      <a:pt x="52" y="137"/>
                    </a:lnTo>
                    <a:lnTo>
                      <a:pt x="62" y="156"/>
                    </a:lnTo>
                    <a:lnTo>
                      <a:pt x="74" y="171"/>
                    </a:lnTo>
                    <a:lnTo>
                      <a:pt x="87" y="185"/>
                    </a:lnTo>
                    <a:lnTo>
                      <a:pt x="103" y="196"/>
                    </a:lnTo>
                    <a:lnTo>
                      <a:pt x="103" y="196"/>
                    </a:lnTo>
                    <a:lnTo>
                      <a:pt x="85" y="163"/>
                    </a:lnTo>
                    <a:lnTo>
                      <a:pt x="75" y="146"/>
                    </a:lnTo>
                    <a:lnTo>
                      <a:pt x="66" y="129"/>
                    </a:lnTo>
                    <a:lnTo>
                      <a:pt x="59" y="111"/>
                    </a:lnTo>
                    <a:lnTo>
                      <a:pt x="53" y="91"/>
                    </a:lnTo>
                    <a:lnTo>
                      <a:pt x="52" y="82"/>
                    </a:lnTo>
                    <a:lnTo>
                      <a:pt x="51" y="71"/>
                    </a:lnTo>
                    <a:lnTo>
                      <a:pt x="51" y="60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6" y="49"/>
                    </a:lnTo>
                    <a:lnTo>
                      <a:pt x="60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70" y="73"/>
                    </a:lnTo>
                    <a:lnTo>
                      <a:pt x="72" y="90"/>
                    </a:lnTo>
                    <a:lnTo>
                      <a:pt x="76" y="106"/>
                    </a:lnTo>
                    <a:lnTo>
                      <a:pt x="82" y="119"/>
                    </a:lnTo>
                    <a:lnTo>
                      <a:pt x="89" y="133"/>
                    </a:lnTo>
                    <a:lnTo>
                      <a:pt x="98" y="145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21" y="164"/>
                    </a:lnTo>
                    <a:lnTo>
                      <a:pt x="127" y="159"/>
                    </a:lnTo>
                    <a:lnTo>
                      <a:pt x="133" y="15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28" y="140"/>
                    </a:lnTo>
                    <a:lnTo>
                      <a:pt x="119" y="130"/>
                    </a:lnTo>
                    <a:lnTo>
                      <a:pt x="110" y="119"/>
                    </a:lnTo>
                    <a:lnTo>
                      <a:pt x="103" y="107"/>
                    </a:lnTo>
                    <a:lnTo>
                      <a:pt x="98" y="94"/>
                    </a:lnTo>
                    <a:lnTo>
                      <a:pt x="93" y="79"/>
                    </a:lnTo>
                    <a:lnTo>
                      <a:pt x="91" y="62"/>
                    </a:lnTo>
                    <a:lnTo>
                      <a:pt x="91" y="43"/>
                    </a:lnTo>
                    <a:lnTo>
                      <a:pt x="91" y="43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8" y="43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6" y="40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0" y="40"/>
                    </a:lnTo>
                    <a:lnTo>
                      <a:pt x="115" y="46"/>
                    </a:lnTo>
                    <a:lnTo>
                      <a:pt x="120" y="53"/>
                    </a:lnTo>
                    <a:lnTo>
                      <a:pt x="126" y="59"/>
                    </a:lnTo>
                    <a:lnTo>
                      <a:pt x="128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2" y="61"/>
                    </a:lnTo>
                    <a:lnTo>
                      <a:pt x="133" y="60"/>
                    </a:lnTo>
                    <a:lnTo>
                      <a:pt x="133" y="60"/>
                    </a:lnTo>
                    <a:lnTo>
                      <a:pt x="126" y="40"/>
                    </a:lnTo>
                    <a:lnTo>
                      <a:pt x="121" y="31"/>
                    </a:lnTo>
                    <a:lnTo>
                      <a:pt x="116" y="21"/>
                    </a:lnTo>
                    <a:lnTo>
                      <a:pt x="109" y="12"/>
                    </a:lnTo>
                    <a:lnTo>
                      <a:pt x="103" y="6"/>
                    </a:lnTo>
                    <a:lnTo>
                      <a:pt x="94" y="2"/>
                    </a:lnTo>
                    <a:lnTo>
                      <a:pt x="89" y="2"/>
                    </a:lnTo>
                    <a:lnTo>
                      <a:pt x="83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5" name="Freeform 239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6" name="Freeform 240"/>
              <p:cNvSpPr>
                <a:spLocks/>
              </p:cNvSpPr>
              <p:nvPr/>
            </p:nvSpPr>
            <p:spPr bwMode="auto">
              <a:xfrm>
                <a:off x="1065213" y="4919663"/>
                <a:ext cx="44450" cy="11113"/>
              </a:xfrm>
              <a:custGeom>
                <a:avLst/>
                <a:gdLst>
                  <a:gd name="T0" fmla="*/ 20 w 55"/>
                  <a:gd name="T1" fmla="*/ 0 h 15"/>
                  <a:gd name="T2" fmla="*/ 20 w 55"/>
                  <a:gd name="T3" fmla="*/ 0 h 15"/>
                  <a:gd name="T4" fmla="*/ 12 w 55"/>
                  <a:gd name="T5" fmla="*/ 2 h 15"/>
                  <a:gd name="T6" fmla="*/ 4 w 55"/>
                  <a:gd name="T7" fmla="*/ 3 h 15"/>
                  <a:gd name="T8" fmla="*/ 2 w 55"/>
                  <a:gd name="T9" fmla="*/ 5 h 15"/>
                  <a:gd name="T10" fmla="*/ 0 w 55"/>
                  <a:gd name="T11" fmla="*/ 8 h 15"/>
                  <a:gd name="T12" fmla="*/ 0 w 55"/>
                  <a:gd name="T13" fmla="*/ 11 h 15"/>
                  <a:gd name="T14" fmla="*/ 0 w 55"/>
                  <a:gd name="T15" fmla="*/ 15 h 15"/>
                  <a:gd name="T16" fmla="*/ 0 w 55"/>
                  <a:gd name="T17" fmla="*/ 15 h 15"/>
                  <a:gd name="T18" fmla="*/ 6 w 55"/>
                  <a:gd name="T19" fmla="*/ 13 h 15"/>
                  <a:gd name="T20" fmla="*/ 13 w 55"/>
                  <a:gd name="T21" fmla="*/ 11 h 15"/>
                  <a:gd name="T22" fmla="*/ 27 w 55"/>
                  <a:gd name="T23" fmla="*/ 9 h 15"/>
                  <a:gd name="T24" fmla="*/ 42 w 55"/>
                  <a:gd name="T25" fmla="*/ 6 h 15"/>
                  <a:gd name="T26" fmla="*/ 49 w 55"/>
                  <a:gd name="T27" fmla="*/ 5 h 15"/>
                  <a:gd name="T28" fmla="*/ 55 w 55"/>
                  <a:gd name="T29" fmla="*/ 3 h 15"/>
                  <a:gd name="T30" fmla="*/ 55 w 55"/>
                  <a:gd name="T31" fmla="*/ 3 h 15"/>
                  <a:gd name="T32" fmla="*/ 54 w 55"/>
                  <a:gd name="T33" fmla="*/ 3 h 15"/>
                  <a:gd name="T34" fmla="*/ 54 w 55"/>
                  <a:gd name="T35" fmla="*/ 3 h 15"/>
                  <a:gd name="T36" fmla="*/ 38 w 55"/>
                  <a:gd name="T37" fmla="*/ 2 h 15"/>
                  <a:gd name="T38" fmla="*/ 38 w 55"/>
                  <a:gd name="T39" fmla="*/ 2 h 15"/>
                  <a:gd name="T40" fmla="*/ 20 w 55"/>
                  <a:gd name="T4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15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6" y="13"/>
                    </a:lnTo>
                    <a:lnTo>
                      <a:pt x="13" y="11"/>
                    </a:lnTo>
                    <a:lnTo>
                      <a:pt x="27" y="9"/>
                    </a:lnTo>
                    <a:lnTo>
                      <a:pt x="42" y="6"/>
                    </a:lnTo>
                    <a:lnTo>
                      <a:pt x="49" y="5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7" name="Freeform 241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78" name="Freeform 242"/>
              <p:cNvSpPr>
                <a:spLocks/>
              </p:cNvSpPr>
              <p:nvPr/>
            </p:nvSpPr>
            <p:spPr bwMode="auto">
              <a:xfrm>
                <a:off x="1092201" y="4953001"/>
                <a:ext cx="38100" cy="34925"/>
              </a:xfrm>
              <a:custGeom>
                <a:avLst/>
                <a:gdLst>
                  <a:gd name="T0" fmla="*/ 49 w 49"/>
                  <a:gd name="T1" fmla="*/ 0 h 42"/>
                  <a:gd name="T2" fmla="*/ 49 w 49"/>
                  <a:gd name="T3" fmla="*/ 0 h 42"/>
                  <a:gd name="T4" fmla="*/ 38 w 49"/>
                  <a:gd name="T5" fmla="*/ 8 h 42"/>
                  <a:gd name="T6" fmla="*/ 26 w 49"/>
                  <a:gd name="T7" fmla="*/ 17 h 42"/>
                  <a:gd name="T8" fmla="*/ 14 w 49"/>
                  <a:gd name="T9" fmla="*/ 25 h 42"/>
                  <a:gd name="T10" fmla="*/ 0 w 49"/>
                  <a:gd name="T11" fmla="*/ 33 h 42"/>
                  <a:gd name="T12" fmla="*/ 0 w 49"/>
                  <a:gd name="T13" fmla="*/ 33 h 42"/>
                  <a:gd name="T14" fmla="*/ 3 w 49"/>
                  <a:gd name="T15" fmla="*/ 37 h 42"/>
                  <a:gd name="T16" fmla="*/ 5 w 49"/>
                  <a:gd name="T17" fmla="*/ 41 h 42"/>
                  <a:gd name="T18" fmla="*/ 9 w 49"/>
                  <a:gd name="T19" fmla="*/ 42 h 42"/>
                  <a:gd name="T20" fmla="*/ 11 w 49"/>
                  <a:gd name="T21" fmla="*/ 42 h 42"/>
                  <a:gd name="T22" fmla="*/ 11 w 49"/>
                  <a:gd name="T23" fmla="*/ 42 h 42"/>
                  <a:gd name="T24" fmla="*/ 17 w 49"/>
                  <a:gd name="T25" fmla="*/ 41 h 42"/>
                  <a:gd name="T26" fmla="*/ 23 w 49"/>
                  <a:gd name="T27" fmla="*/ 37 h 42"/>
                  <a:gd name="T28" fmla="*/ 28 w 49"/>
                  <a:gd name="T29" fmla="*/ 31 h 42"/>
                  <a:gd name="T30" fmla="*/ 34 w 49"/>
                  <a:gd name="T31" fmla="*/ 24 h 42"/>
                  <a:gd name="T32" fmla="*/ 43 w 49"/>
                  <a:gd name="T33" fmla="*/ 10 h 42"/>
                  <a:gd name="T34" fmla="*/ 49 w 49"/>
                  <a:gd name="T3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2">
                    <a:moveTo>
                      <a:pt x="49" y="0"/>
                    </a:moveTo>
                    <a:lnTo>
                      <a:pt x="49" y="0"/>
                    </a:lnTo>
                    <a:lnTo>
                      <a:pt x="38" y="8"/>
                    </a:lnTo>
                    <a:lnTo>
                      <a:pt x="26" y="17"/>
                    </a:lnTo>
                    <a:lnTo>
                      <a:pt x="14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7"/>
                    </a:lnTo>
                    <a:lnTo>
                      <a:pt x="5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7" y="41"/>
                    </a:lnTo>
                    <a:lnTo>
                      <a:pt x="23" y="37"/>
                    </a:lnTo>
                    <a:lnTo>
                      <a:pt x="28" y="31"/>
                    </a:lnTo>
                    <a:lnTo>
                      <a:pt x="34" y="24"/>
                    </a:lnTo>
                    <a:lnTo>
                      <a:pt x="43" y="10"/>
                    </a:lnTo>
                    <a:lnTo>
                      <a:pt x="49" y="0"/>
                    </a:ln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48" name="Group 80"/>
          <p:cNvGrpSpPr>
            <a:grpSpLocks/>
          </p:cNvGrpSpPr>
          <p:nvPr/>
        </p:nvGrpSpPr>
        <p:grpSpPr bwMode="auto">
          <a:xfrm>
            <a:off x="1703388" y="3905251"/>
            <a:ext cx="1687512" cy="1323975"/>
            <a:chOff x="107504" y="2298275"/>
            <a:chExt cx="1400229" cy="1183262"/>
          </a:xfrm>
        </p:grpSpPr>
        <p:grpSp>
          <p:nvGrpSpPr>
            <p:cNvPr id="15379" name="Group 28"/>
            <p:cNvGrpSpPr>
              <a:grpSpLocks/>
            </p:cNvGrpSpPr>
            <p:nvPr/>
          </p:nvGrpSpPr>
          <p:grpSpPr bwMode="auto">
            <a:xfrm>
              <a:off x="107504" y="2298275"/>
              <a:ext cx="1400229" cy="1183262"/>
              <a:chOff x="2992456" y="1412776"/>
              <a:chExt cx="2155608" cy="1740393"/>
            </a:xfrm>
          </p:grpSpPr>
          <p:sp>
            <p:nvSpPr>
              <p:cNvPr id="95" name="Ellipse 66"/>
              <p:cNvSpPr/>
              <p:nvPr/>
            </p:nvSpPr>
            <p:spPr>
              <a:xfrm>
                <a:off x="3065459" y="1412776"/>
                <a:ext cx="2082605" cy="1740393"/>
              </a:xfrm>
              <a:prstGeom prst="roundRect">
                <a:avLst>
                  <a:gd name="adj" fmla="val 730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fr-FR" dirty="0">
                  <a:latin typeface="+mn-lt"/>
                  <a:cs typeface="+mn-cs"/>
                </a:endParaRPr>
              </a:p>
            </p:txBody>
          </p:sp>
          <p:sp>
            <p:nvSpPr>
              <p:cNvPr id="96" name="TextBox 31"/>
              <p:cNvSpPr txBox="1"/>
              <p:nvPr/>
            </p:nvSpPr>
            <p:spPr>
              <a:xfrm>
                <a:off x="2992456" y="1425297"/>
                <a:ext cx="1151821" cy="12137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O</a:t>
                </a:r>
                <a:endParaRPr lang="en-I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  <p:grpSp>
          <p:nvGrpSpPr>
            <p:cNvPr id="54" name="Group 48"/>
            <p:cNvGrpSpPr>
              <a:grpSpLocks/>
            </p:cNvGrpSpPr>
            <p:nvPr/>
          </p:nvGrpSpPr>
          <p:grpSpPr bwMode="auto">
            <a:xfrm>
              <a:off x="840107" y="2775337"/>
              <a:ext cx="602974" cy="643922"/>
              <a:chOff x="521" y="799"/>
              <a:chExt cx="2746" cy="2873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4" name="Freeform 49"/>
              <p:cNvSpPr>
                <a:spLocks/>
              </p:cNvSpPr>
              <p:nvPr/>
            </p:nvSpPr>
            <p:spPr bwMode="auto">
              <a:xfrm>
                <a:off x="1338" y="3433"/>
                <a:ext cx="262" cy="23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33" y="2"/>
                  </a:cxn>
                  <a:cxn ang="0">
                    <a:pos x="26" y="2"/>
                  </a:cxn>
                  <a:cxn ang="0">
                    <a:pos x="18" y="2"/>
                  </a:cxn>
                  <a:cxn ang="0">
                    <a:pos x="10" y="1"/>
                  </a:cxn>
                  <a:cxn ang="0">
                    <a:pos x="0" y="89"/>
                  </a:cxn>
                  <a:cxn ang="0">
                    <a:pos x="6" y="89"/>
                  </a:cxn>
                  <a:cxn ang="0">
                    <a:pos x="10" y="90"/>
                  </a:cxn>
                  <a:cxn ang="0">
                    <a:pos x="16" y="90"/>
                  </a:cxn>
                  <a:cxn ang="0">
                    <a:pos x="20" y="90"/>
                  </a:cxn>
                  <a:cxn ang="0">
                    <a:pos x="26" y="91"/>
                  </a:cxn>
                  <a:cxn ang="0">
                    <a:pos x="31" y="91"/>
                  </a:cxn>
                  <a:cxn ang="0">
                    <a:pos x="37" y="91"/>
                  </a:cxn>
                  <a:cxn ang="0">
                    <a:pos x="41" y="91"/>
                  </a:cxn>
                  <a:cxn ang="0">
                    <a:pos x="47" y="91"/>
                  </a:cxn>
                  <a:cxn ang="0">
                    <a:pos x="53" y="91"/>
                  </a:cxn>
                  <a:cxn ang="0">
                    <a:pos x="58" y="91"/>
                  </a:cxn>
                  <a:cxn ang="0">
                    <a:pos x="64" y="90"/>
                  </a:cxn>
                  <a:cxn ang="0">
                    <a:pos x="70" y="90"/>
                  </a:cxn>
                  <a:cxn ang="0">
                    <a:pos x="76" y="89"/>
                  </a:cxn>
                  <a:cxn ang="0">
                    <a:pos x="82" y="89"/>
                  </a:cxn>
                  <a:cxn ang="0">
                    <a:pos x="87" y="88"/>
                  </a:cxn>
                  <a:cxn ang="0">
                    <a:pos x="84" y="66"/>
                  </a:cxn>
                  <a:cxn ang="0">
                    <a:pos x="80" y="44"/>
                  </a:cxn>
                  <a:cxn ang="0">
                    <a:pos x="77" y="22"/>
                  </a:cxn>
                  <a:cxn ang="0">
                    <a:pos x="73" y="0"/>
                  </a:cxn>
                  <a:cxn ang="0">
                    <a:pos x="65" y="1"/>
                  </a:cxn>
                  <a:cxn ang="0">
                    <a:pos x="57" y="1"/>
                  </a:cxn>
                  <a:cxn ang="0">
                    <a:pos x="49" y="2"/>
                  </a:cxn>
                  <a:cxn ang="0">
                    <a:pos x="41" y="2"/>
                  </a:cxn>
                </a:cxnLst>
                <a:rect l="0" t="0" r="r" b="b"/>
                <a:pathLst>
                  <a:path w="87" h="91">
                    <a:moveTo>
                      <a:pt x="41" y="2"/>
                    </a:moveTo>
                    <a:lnTo>
                      <a:pt x="33" y="2"/>
                    </a:lnTo>
                    <a:lnTo>
                      <a:pt x="26" y="2"/>
                    </a:lnTo>
                    <a:lnTo>
                      <a:pt x="18" y="2"/>
                    </a:lnTo>
                    <a:lnTo>
                      <a:pt x="10" y="1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10" y="90"/>
                    </a:lnTo>
                    <a:lnTo>
                      <a:pt x="16" y="90"/>
                    </a:lnTo>
                    <a:lnTo>
                      <a:pt x="20" y="90"/>
                    </a:lnTo>
                    <a:lnTo>
                      <a:pt x="26" y="91"/>
                    </a:lnTo>
                    <a:lnTo>
                      <a:pt x="31" y="91"/>
                    </a:lnTo>
                    <a:lnTo>
                      <a:pt x="37" y="91"/>
                    </a:lnTo>
                    <a:lnTo>
                      <a:pt x="41" y="91"/>
                    </a:lnTo>
                    <a:lnTo>
                      <a:pt x="47" y="91"/>
                    </a:lnTo>
                    <a:lnTo>
                      <a:pt x="53" y="91"/>
                    </a:lnTo>
                    <a:lnTo>
                      <a:pt x="58" y="91"/>
                    </a:lnTo>
                    <a:lnTo>
                      <a:pt x="64" y="90"/>
                    </a:lnTo>
                    <a:lnTo>
                      <a:pt x="70" y="90"/>
                    </a:lnTo>
                    <a:lnTo>
                      <a:pt x="76" y="89"/>
                    </a:lnTo>
                    <a:lnTo>
                      <a:pt x="82" y="89"/>
                    </a:lnTo>
                    <a:lnTo>
                      <a:pt x="87" y="88"/>
                    </a:lnTo>
                    <a:lnTo>
                      <a:pt x="84" y="66"/>
                    </a:lnTo>
                    <a:lnTo>
                      <a:pt x="80" y="44"/>
                    </a:lnTo>
                    <a:lnTo>
                      <a:pt x="77" y="22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1"/>
                    </a:lnTo>
                    <a:lnTo>
                      <a:pt x="49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1" name="Freeform 50"/>
              <p:cNvSpPr>
                <a:spLocks/>
              </p:cNvSpPr>
              <p:nvPr/>
            </p:nvSpPr>
            <p:spPr bwMode="auto">
              <a:xfrm>
                <a:off x="1383" y="2946"/>
                <a:ext cx="159" cy="233"/>
              </a:xfrm>
              <a:custGeom>
                <a:avLst/>
                <a:gdLst/>
                <a:ahLst/>
                <a:cxnLst>
                  <a:cxn ang="0">
                    <a:pos x="38" y="88"/>
                  </a:cxn>
                  <a:cxn ang="0">
                    <a:pos x="34" y="63"/>
                  </a:cxn>
                  <a:cxn ang="0">
                    <a:pos x="30" y="40"/>
                  </a:cxn>
                  <a:cxn ang="0">
                    <a:pos x="27" y="18"/>
                  </a:cxn>
                  <a:cxn ang="0">
                    <a:pos x="25" y="0"/>
                  </a:cxn>
                  <a:cxn ang="0">
                    <a:pos x="11" y="0"/>
                  </a:cxn>
                  <a:cxn ang="0">
                    <a:pos x="0" y="88"/>
                  </a:cxn>
                  <a:cxn ang="0">
                    <a:pos x="38" y="88"/>
                  </a:cxn>
                </a:cxnLst>
                <a:rect l="0" t="0" r="r" b="b"/>
                <a:pathLst>
                  <a:path w="38" h="88">
                    <a:moveTo>
                      <a:pt x="38" y="88"/>
                    </a:moveTo>
                    <a:lnTo>
                      <a:pt x="34" y="63"/>
                    </a:lnTo>
                    <a:lnTo>
                      <a:pt x="30" y="40"/>
                    </a:lnTo>
                    <a:lnTo>
                      <a:pt x="27" y="18"/>
                    </a:lnTo>
                    <a:lnTo>
                      <a:pt x="25" y="0"/>
                    </a:lnTo>
                    <a:lnTo>
                      <a:pt x="11" y="0"/>
                    </a:lnTo>
                    <a:lnTo>
                      <a:pt x="0" y="88"/>
                    </a:lnTo>
                    <a:lnTo>
                      <a:pt x="38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2" name="Freeform 51"/>
              <p:cNvSpPr>
                <a:spLocks/>
              </p:cNvSpPr>
              <p:nvPr/>
            </p:nvSpPr>
            <p:spPr bwMode="auto">
              <a:xfrm>
                <a:off x="1438" y="2813"/>
                <a:ext cx="21" cy="8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30"/>
                  </a:cxn>
                  <a:cxn ang="0">
                    <a:pos x="8" y="30"/>
                  </a:cxn>
                  <a:cxn ang="0">
                    <a:pos x="6" y="17"/>
                  </a:cxn>
                  <a:cxn ang="0">
                    <a:pos x="5" y="8"/>
                  </a:cxn>
                  <a:cxn ang="0">
                    <a:pos x="4" y="2"/>
                  </a:cxn>
                  <a:cxn ang="0">
                    <a:pos x="4" y="0"/>
                  </a:cxn>
                </a:cxnLst>
                <a:rect l="0" t="0" r="r" b="b"/>
                <a:pathLst>
                  <a:path w="8" h="30">
                    <a:moveTo>
                      <a:pt x="4" y="0"/>
                    </a:moveTo>
                    <a:lnTo>
                      <a:pt x="0" y="30"/>
                    </a:lnTo>
                    <a:lnTo>
                      <a:pt x="8" y="30"/>
                    </a:lnTo>
                    <a:lnTo>
                      <a:pt x="6" y="17"/>
                    </a:lnTo>
                    <a:lnTo>
                      <a:pt x="5" y="8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3" name="Freeform 52"/>
              <p:cNvSpPr>
                <a:spLocks/>
              </p:cNvSpPr>
              <p:nvPr/>
            </p:nvSpPr>
            <p:spPr bwMode="auto">
              <a:xfrm>
                <a:off x="3018" y="2458"/>
                <a:ext cx="249" cy="164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5" y="23"/>
                  </a:cxn>
                  <a:cxn ang="0">
                    <a:pos x="5" y="28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6"/>
                  </a:cxn>
                  <a:cxn ang="0">
                    <a:pos x="88" y="62"/>
                  </a:cxn>
                  <a:cxn ang="0">
                    <a:pos x="91" y="51"/>
                  </a:cxn>
                  <a:cxn ang="0">
                    <a:pos x="93" y="41"/>
                  </a:cxn>
                  <a:cxn ang="0">
                    <a:pos x="94" y="32"/>
                  </a:cxn>
                  <a:cxn ang="0">
                    <a:pos x="94" y="21"/>
                  </a:cxn>
                  <a:cxn ang="0">
                    <a:pos x="94" y="16"/>
                  </a:cxn>
                  <a:cxn ang="0">
                    <a:pos x="94" y="10"/>
                  </a:cxn>
                  <a:cxn ang="0">
                    <a:pos x="93" y="5"/>
                  </a:cxn>
                  <a:cxn ang="0">
                    <a:pos x="93" y="0"/>
                  </a:cxn>
                </a:cxnLst>
                <a:rect l="0" t="0" r="r" b="b"/>
                <a:pathLst>
                  <a:path w="94" h="62">
                    <a:moveTo>
                      <a:pt x="93" y="0"/>
                    </a:moveTo>
                    <a:lnTo>
                      <a:pt x="5" y="23"/>
                    </a:lnTo>
                    <a:lnTo>
                      <a:pt x="5" y="28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88" y="62"/>
                    </a:lnTo>
                    <a:lnTo>
                      <a:pt x="91" y="51"/>
                    </a:lnTo>
                    <a:lnTo>
                      <a:pt x="93" y="41"/>
                    </a:lnTo>
                    <a:lnTo>
                      <a:pt x="94" y="32"/>
                    </a:lnTo>
                    <a:lnTo>
                      <a:pt x="94" y="21"/>
                    </a:lnTo>
                    <a:lnTo>
                      <a:pt x="94" y="16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  <p:sp>
            <p:nvSpPr>
              <p:cNvPr id="94" name="Freeform 53"/>
              <p:cNvSpPr>
                <a:spLocks/>
              </p:cNvSpPr>
              <p:nvPr/>
            </p:nvSpPr>
            <p:spPr bwMode="auto">
              <a:xfrm>
                <a:off x="521" y="799"/>
                <a:ext cx="2741" cy="2868"/>
              </a:xfrm>
              <a:custGeom>
                <a:avLst/>
                <a:gdLst/>
                <a:ahLst/>
                <a:cxnLst>
                  <a:cxn ang="0">
                    <a:pos x="844" y="680"/>
                  </a:cxn>
                  <a:cxn ang="0">
                    <a:pos x="845" y="615"/>
                  </a:cxn>
                  <a:cxn ang="0">
                    <a:pos x="898" y="591"/>
                  </a:cxn>
                  <a:cxn ang="0">
                    <a:pos x="928" y="603"/>
                  </a:cxn>
                  <a:cxn ang="0">
                    <a:pos x="949" y="648"/>
                  </a:cxn>
                  <a:cxn ang="0">
                    <a:pos x="1031" y="603"/>
                  </a:cxn>
                  <a:cxn ang="0">
                    <a:pos x="994" y="545"/>
                  </a:cxn>
                  <a:cxn ang="0">
                    <a:pos x="921" y="506"/>
                  </a:cxn>
                  <a:cxn ang="0">
                    <a:pos x="809" y="530"/>
                  </a:cxn>
                  <a:cxn ang="0">
                    <a:pos x="706" y="388"/>
                  </a:cxn>
                  <a:cxn ang="0">
                    <a:pos x="561" y="137"/>
                  </a:cxn>
                  <a:cxn ang="0">
                    <a:pos x="478" y="36"/>
                  </a:cxn>
                  <a:cxn ang="0">
                    <a:pos x="355" y="0"/>
                  </a:cxn>
                  <a:cxn ang="0">
                    <a:pos x="230" y="38"/>
                  </a:cxn>
                  <a:cxn ang="0">
                    <a:pos x="148" y="137"/>
                  </a:cxn>
                  <a:cxn ang="0">
                    <a:pos x="132" y="297"/>
                  </a:cxn>
                  <a:cxn ang="0">
                    <a:pos x="165" y="331"/>
                  </a:cxn>
                  <a:cxn ang="0">
                    <a:pos x="211" y="313"/>
                  </a:cxn>
                  <a:cxn ang="0">
                    <a:pos x="222" y="197"/>
                  </a:cxn>
                  <a:cxn ang="0">
                    <a:pos x="258" y="127"/>
                  </a:cxn>
                  <a:cxn ang="0">
                    <a:pos x="329" y="89"/>
                  </a:cxn>
                  <a:cxn ang="0">
                    <a:pos x="407" y="97"/>
                  </a:cxn>
                  <a:cxn ang="0">
                    <a:pos x="468" y="148"/>
                  </a:cxn>
                  <a:cxn ang="0">
                    <a:pos x="491" y="223"/>
                  </a:cxn>
                  <a:cxn ang="0">
                    <a:pos x="15" y="832"/>
                  </a:cxn>
                  <a:cxn ang="0">
                    <a:pos x="115" y="990"/>
                  </a:cxn>
                  <a:cxn ang="0">
                    <a:pos x="187" y="1041"/>
                  </a:cxn>
                  <a:cxn ang="0">
                    <a:pos x="270" y="1074"/>
                  </a:cxn>
                  <a:cxn ang="0">
                    <a:pos x="280" y="985"/>
                  </a:cxn>
                  <a:cxn ang="0">
                    <a:pos x="165" y="917"/>
                  </a:cxn>
                  <a:cxn ang="0">
                    <a:pos x="93" y="781"/>
                  </a:cxn>
                  <a:cxn ang="0">
                    <a:pos x="467" y="597"/>
                  </a:cxn>
                  <a:cxn ang="0">
                    <a:pos x="421" y="544"/>
                  </a:cxn>
                  <a:cxn ang="0">
                    <a:pos x="349" y="522"/>
                  </a:cxn>
                  <a:cxn ang="0">
                    <a:pos x="230" y="600"/>
                  </a:cxn>
                  <a:cxn ang="0">
                    <a:pos x="239" y="720"/>
                  </a:cxn>
                  <a:cxn ang="0">
                    <a:pos x="318" y="678"/>
                  </a:cxn>
                  <a:cxn ang="0">
                    <a:pos x="311" y="635"/>
                  </a:cxn>
                  <a:cxn ang="0">
                    <a:pos x="343" y="610"/>
                  </a:cxn>
                  <a:cxn ang="0">
                    <a:pos x="353" y="776"/>
                  </a:cxn>
                  <a:cxn ang="0">
                    <a:pos x="364" y="851"/>
                  </a:cxn>
                  <a:cxn ang="0">
                    <a:pos x="468" y="703"/>
                  </a:cxn>
                  <a:cxn ang="0">
                    <a:pos x="575" y="685"/>
                  </a:cxn>
                  <a:cxn ang="0">
                    <a:pos x="621" y="752"/>
                  </a:cxn>
                  <a:cxn ang="0">
                    <a:pos x="613" y="798"/>
                  </a:cxn>
                  <a:cxn ang="0">
                    <a:pos x="546" y="914"/>
                  </a:cxn>
                  <a:cxn ang="0">
                    <a:pos x="432" y="984"/>
                  </a:cxn>
                  <a:cxn ang="0">
                    <a:pos x="401" y="1081"/>
                  </a:cxn>
                  <a:cxn ang="0">
                    <a:pos x="566" y="1014"/>
                  </a:cxn>
                  <a:cxn ang="0">
                    <a:pos x="678" y="878"/>
                  </a:cxn>
                  <a:cxn ang="0">
                    <a:pos x="709" y="753"/>
                  </a:cxn>
                  <a:cxn ang="0">
                    <a:pos x="709" y="744"/>
                  </a:cxn>
                  <a:cxn ang="0">
                    <a:pos x="802" y="763"/>
                  </a:cxn>
                  <a:cxn ang="0">
                    <a:pos x="920" y="790"/>
                  </a:cxn>
                  <a:cxn ang="0">
                    <a:pos x="994" y="751"/>
                  </a:cxn>
                  <a:cxn ang="0">
                    <a:pos x="1025" y="706"/>
                  </a:cxn>
                  <a:cxn ang="0">
                    <a:pos x="929" y="691"/>
                  </a:cxn>
                </a:cxnLst>
                <a:rect l="0" t="0" r="r" b="b"/>
                <a:pathLst>
                  <a:path w="1036" h="1082">
                    <a:moveTo>
                      <a:pt x="892" y="705"/>
                    </a:moveTo>
                    <a:lnTo>
                      <a:pt x="880" y="704"/>
                    </a:lnTo>
                    <a:lnTo>
                      <a:pt x="869" y="700"/>
                    </a:lnTo>
                    <a:lnTo>
                      <a:pt x="860" y="695"/>
                    </a:lnTo>
                    <a:lnTo>
                      <a:pt x="852" y="688"/>
                    </a:lnTo>
                    <a:lnTo>
                      <a:pt x="844" y="680"/>
                    </a:lnTo>
                    <a:lnTo>
                      <a:pt x="839" y="669"/>
                    </a:lnTo>
                    <a:lnTo>
                      <a:pt x="835" y="659"/>
                    </a:lnTo>
                    <a:lnTo>
                      <a:pt x="834" y="647"/>
                    </a:lnTo>
                    <a:lnTo>
                      <a:pt x="835" y="636"/>
                    </a:lnTo>
                    <a:lnTo>
                      <a:pt x="839" y="625"/>
                    </a:lnTo>
                    <a:lnTo>
                      <a:pt x="845" y="615"/>
                    </a:lnTo>
                    <a:lnTo>
                      <a:pt x="852" y="607"/>
                    </a:lnTo>
                    <a:lnTo>
                      <a:pt x="860" y="600"/>
                    </a:lnTo>
                    <a:lnTo>
                      <a:pt x="870" y="594"/>
                    </a:lnTo>
                    <a:lnTo>
                      <a:pt x="880" y="592"/>
                    </a:lnTo>
                    <a:lnTo>
                      <a:pt x="892" y="591"/>
                    </a:lnTo>
                    <a:lnTo>
                      <a:pt x="898" y="591"/>
                    </a:lnTo>
                    <a:lnTo>
                      <a:pt x="903" y="592"/>
                    </a:lnTo>
                    <a:lnTo>
                      <a:pt x="908" y="593"/>
                    </a:lnTo>
                    <a:lnTo>
                      <a:pt x="914" y="595"/>
                    </a:lnTo>
                    <a:lnTo>
                      <a:pt x="918" y="598"/>
                    </a:lnTo>
                    <a:lnTo>
                      <a:pt x="924" y="600"/>
                    </a:lnTo>
                    <a:lnTo>
                      <a:pt x="928" y="603"/>
                    </a:lnTo>
                    <a:lnTo>
                      <a:pt x="932" y="607"/>
                    </a:lnTo>
                    <a:lnTo>
                      <a:pt x="939" y="616"/>
                    </a:lnTo>
                    <a:lnTo>
                      <a:pt x="945" y="625"/>
                    </a:lnTo>
                    <a:lnTo>
                      <a:pt x="948" y="636"/>
                    </a:lnTo>
                    <a:lnTo>
                      <a:pt x="949" y="647"/>
                    </a:lnTo>
                    <a:lnTo>
                      <a:pt x="949" y="648"/>
                    </a:lnTo>
                    <a:lnTo>
                      <a:pt x="949" y="648"/>
                    </a:lnTo>
                    <a:lnTo>
                      <a:pt x="948" y="648"/>
                    </a:lnTo>
                    <a:lnTo>
                      <a:pt x="948" y="650"/>
                    </a:lnTo>
                    <a:lnTo>
                      <a:pt x="1036" y="627"/>
                    </a:lnTo>
                    <a:lnTo>
                      <a:pt x="1034" y="615"/>
                    </a:lnTo>
                    <a:lnTo>
                      <a:pt x="1031" y="603"/>
                    </a:lnTo>
                    <a:lnTo>
                      <a:pt x="1027" y="593"/>
                    </a:lnTo>
                    <a:lnTo>
                      <a:pt x="1022" y="583"/>
                    </a:lnTo>
                    <a:lnTo>
                      <a:pt x="1016" y="572"/>
                    </a:lnTo>
                    <a:lnTo>
                      <a:pt x="1011" y="563"/>
                    </a:lnTo>
                    <a:lnTo>
                      <a:pt x="1002" y="554"/>
                    </a:lnTo>
                    <a:lnTo>
                      <a:pt x="994" y="545"/>
                    </a:lnTo>
                    <a:lnTo>
                      <a:pt x="984" y="535"/>
                    </a:lnTo>
                    <a:lnTo>
                      <a:pt x="973" y="527"/>
                    </a:lnTo>
                    <a:lnTo>
                      <a:pt x="961" y="520"/>
                    </a:lnTo>
                    <a:lnTo>
                      <a:pt x="948" y="514"/>
                    </a:lnTo>
                    <a:lnTo>
                      <a:pt x="935" y="509"/>
                    </a:lnTo>
                    <a:lnTo>
                      <a:pt x="921" y="506"/>
                    </a:lnTo>
                    <a:lnTo>
                      <a:pt x="907" y="504"/>
                    </a:lnTo>
                    <a:lnTo>
                      <a:pt x="892" y="503"/>
                    </a:lnTo>
                    <a:lnTo>
                      <a:pt x="869" y="506"/>
                    </a:lnTo>
                    <a:lnTo>
                      <a:pt x="847" y="510"/>
                    </a:lnTo>
                    <a:lnTo>
                      <a:pt x="827" y="518"/>
                    </a:lnTo>
                    <a:lnTo>
                      <a:pt x="809" y="530"/>
                    </a:lnTo>
                    <a:lnTo>
                      <a:pt x="792" y="544"/>
                    </a:lnTo>
                    <a:lnTo>
                      <a:pt x="777" y="560"/>
                    </a:lnTo>
                    <a:lnTo>
                      <a:pt x="765" y="578"/>
                    </a:lnTo>
                    <a:lnTo>
                      <a:pt x="756" y="598"/>
                    </a:lnTo>
                    <a:lnTo>
                      <a:pt x="708" y="598"/>
                    </a:lnTo>
                    <a:lnTo>
                      <a:pt x="706" y="388"/>
                    </a:lnTo>
                    <a:lnTo>
                      <a:pt x="579" y="388"/>
                    </a:lnTo>
                    <a:lnTo>
                      <a:pt x="579" y="223"/>
                    </a:lnTo>
                    <a:lnTo>
                      <a:pt x="577" y="201"/>
                    </a:lnTo>
                    <a:lnTo>
                      <a:pt x="574" y="179"/>
                    </a:lnTo>
                    <a:lnTo>
                      <a:pt x="569" y="157"/>
                    </a:lnTo>
                    <a:lnTo>
                      <a:pt x="561" y="137"/>
                    </a:lnTo>
                    <a:lnTo>
                      <a:pt x="552" y="117"/>
                    </a:lnTo>
                    <a:lnTo>
                      <a:pt x="542" y="99"/>
                    </a:lnTo>
                    <a:lnTo>
                      <a:pt x="528" y="81"/>
                    </a:lnTo>
                    <a:lnTo>
                      <a:pt x="513" y="65"/>
                    </a:lnTo>
                    <a:lnTo>
                      <a:pt x="497" y="50"/>
                    </a:lnTo>
                    <a:lnTo>
                      <a:pt x="478" y="36"/>
                    </a:lnTo>
                    <a:lnTo>
                      <a:pt x="460" y="26"/>
                    </a:lnTo>
                    <a:lnTo>
                      <a:pt x="440" y="17"/>
                    </a:lnTo>
                    <a:lnTo>
                      <a:pt x="420" y="9"/>
                    </a:lnTo>
                    <a:lnTo>
                      <a:pt x="399" y="4"/>
                    </a:lnTo>
                    <a:lnTo>
                      <a:pt x="377" y="1"/>
                    </a:lnTo>
                    <a:lnTo>
                      <a:pt x="355" y="0"/>
                    </a:lnTo>
                    <a:lnTo>
                      <a:pt x="332" y="1"/>
                    </a:lnTo>
                    <a:lnTo>
                      <a:pt x="310" y="4"/>
                    </a:lnTo>
                    <a:lnTo>
                      <a:pt x="288" y="10"/>
                    </a:lnTo>
                    <a:lnTo>
                      <a:pt x="268" y="17"/>
                    </a:lnTo>
                    <a:lnTo>
                      <a:pt x="248" y="26"/>
                    </a:lnTo>
                    <a:lnTo>
                      <a:pt x="230" y="38"/>
                    </a:lnTo>
                    <a:lnTo>
                      <a:pt x="212" y="50"/>
                    </a:lnTo>
                    <a:lnTo>
                      <a:pt x="196" y="65"/>
                    </a:lnTo>
                    <a:lnTo>
                      <a:pt x="181" y="81"/>
                    </a:lnTo>
                    <a:lnTo>
                      <a:pt x="169" y="99"/>
                    </a:lnTo>
                    <a:lnTo>
                      <a:pt x="157" y="117"/>
                    </a:lnTo>
                    <a:lnTo>
                      <a:pt x="148" y="137"/>
                    </a:lnTo>
                    <a:lnTo>
                      <a:pt x="141" y="156"/>
                    </a:lnTo>
                    <a:lnTo>
                      <a:pt x="135" y="178"/>
                    </a:lnTo>
                    <a:lnTo>
                      <a:pt x="132" y="200"/>
                    </a:lnTo>
                    <a:lnTo>
                      <a:pt x="131" y="223"/>
                    </a:lnTo>
                    <a:lnTo>
                      <a:pt x="131" y="288"/>
                    </a:lnTo>
                    <a:lnTo>
                      <a:pt x="132" y="297"/>
                    </a:lnTo>
                    <a:lnTo>
                      <a:pt x="134" y="305"/>
                    </a:lnTo>
                    <a:lnTo>
                      <a:pt x="138" y="313"/>
                    </a:lnTo>
                    <a:lnTo>
                      <a:pt x="143" y="320"/>
                    </a:lnTo>
                    <a:lnTo>
                      <a:pt x="150" y="325"/>
                    </a:lnTo>
                    <a:lnTo>
                      <a:pt x="157" y="329"/>
                    </a:lnTo>
                    <a:lnTo>
                      <a:pt x="165" y="331"/>
                    </a:lnTo>
                    <a:lnTo>
                      <a:pt x="174" y="333"/>
                    </a:lnTo>
                    <a:lnTo>
                      <a:pt x="184" y="331"/>
                    </a:lnTo>
                    <a:lnTo>
                      <a:pt x="192" y="329"/>
                    </a:lnTo>
                    <a:lnTo>
                      <a:pt x="200" y="325"/>
                    </a:lnTo>
                    <a:lnTo>
                      <a:pt x="207" y="320"/>
                    </a:lnTo>
                    <a:lnTo>
                      <a:pt x="211" y="313"/>
                    </a:lnTo>
                    <a:lnTo>
                      <a:pt x="216" y="305"/>
                    </a:lnTo>
                    <a:lnTo>
                      <a:pt x="218" y="297"/>
                    </a:lnTo>
                    <a:lnTo>
                      <a:pt x="219" y="288"/>
                    </a:lnTo>
                    <a:lnTo>
                      <a:pt x="219" y="223"/>
                    </a:lnTo>
                    <a:lnTo>
                      <a:pt x="220" y="209"/>
                    </a:lnTo>
                    <a:lnTo>
                      <a:pt x="222" y="197"/>
                    </a:lnTo>
                    <a:lnTo>
                      <a:pt x="225" y="184"/>
                    </a:lnTo>
                    <a:lnTo>
                      <a:pt x="230" y="171"/>
                    </a:lnTo>
                    <a:lnTo>
                      <a:pt x="235" y="160"/>
                    </a:lnTo>
                    <a:lnTo>
                      <a:pt x="241" y="148"/>
                    </a:lnTo>
                    <a:lnTo>
                      <a:pt x="249" y="138"/>
                    </a:lnTo>
                    <a:lnTo>
                      <a:pt x="258" y="127"/>
                    </a:lnTo>
                    <a:lnTo>
                      <a:pt x="269" y="118"/>
                    </a:lnTo>
                    <a:lnTo>
                      <a:pt x="279" y="110"/>
                    </a:lnTo>
                    <a:lnTo>
                      <a:pt x="291" y="103"/>
                    </a:lnTo>
                    <a:lnTo>
                      <a:pt x="303" y="97"/>
                    </a:lnTo>
                    <a:lnTo>
                      <a:pt x="315" y="93"/>
                    </a:lnTo>
                    <a:lnTo>
                      <a:pt x="329" y="89"/>
                    </a:lnTo>
                    <a:lnTo>
                      <a:pt x="341" y="88"/>
                    </a:lnTo>
                    <a:lnTo>
                      <a:pt x="355" y="87"/>
                    </a:lnTo>
                    <a:lnTo>
                      <a:pt x="369" y="88"/>
                    </a:lnTo>
                    <a:lnTo>
                      <a:pt x="382" y="89"/>
                    </a:lnTo>
                    <a:lnTo>
                      <a:pt x="394" y="93"/>
                    </a:lnTo>
                    <a:lnTo>
                      <a:pt x="407" y="97"/>
                    </a:lnTo>
                    <a:lnTo>
                      <a:pt x="419" y="103"/>
                    </a:lnTo>
                    <a:lnTo>
                      <a:pt x="430" y="110"/>
                    </a:lnTo>
                    <a:lnTo>
                      <a:pt x="440" y="118"/>
                    </a:lnTo>
                    <a:lnTo>
                      <a:pt x="451" y="127"/>
                    </a:lnTo>
                    <a:lnTo>
                      <a:pt x="460" y="138"/>
                    </a:lnTo>
                    <a:lnTo>
                      <a:pt x="468" y="148"/>
                    </a:lnTo>
                    <a:lnTo>
                      <a:pt x="475" y="160"/>
                    </a:lnTo>
                    <a:lnTo>
                      <a:pt x="481" y="171"/>
                    </a:lnTo>
                    <a:lnTo>
                      <a:pt x="485" y="184"/>
                    </a:lnTo>
                    <a:lnTo>
                      <a:pt x="489" y="197"/>
                    </a:lnTo>
                    <a:lnTo>
                      <a:pt x="490" y="209"/>
                    </a:lnTo>
                    <a:lnTo>
                      <a:pt x="491" y="223"/>
                    </a:lnTo>
                    <a:lnTo>
                      <a:pt x="491" y="388"/>
                    </a:lnTo>
                    <a:lnTo>
                      <a:pt x="0" y="388"/>
                    </a:lnTo>
                    <a:lnTo>
                      <a:pt x="0" y="728"/>
                    </a:lnTo>
                    <a:lnTo>
                      <a:pt x="2" y="764"/>
                    </a:lnTo>
                    <a:lnTo>
                      <a:pt x="7" y="797"/>
                    </a:lnTo>
                    <a:lnTo>
                      <a:pt x="15" y="832"/>
                    </a:lnTo>
                    <a:lnTo>
                      <a:pt x="27" y="864"/>
                    </a:lnTo>
                    <a:lnTo>
                      <a:pt x="42" y="895"/>
                    </a:lnTo>
                    <a:lnTo>
                      <a:pt x="59" y="925"/>
                    </a:lnTo>
                    <a:lnTo>
                      <a:pt x="80" y="953"/>
                    </a:lnTo>
                    <a:lnTo>
                      <a:pt x="103" y="979"/>
                    </a:lnTo>
                    <a:lnTo>
                      <a:pt x="115" y="990"/>
                    </a:lnTo>
                    <a:lnTo>
                      <a:pt x="125" y="1000"/>
                    </a:lnTo>
                    <a:lnTo>
                      <a:pt x="138" y="1009"/>
                    </a:lnTo>
                    <a:lnTo>
                      <a:pt x="149" y="1018"/>
                    </a:lnTo>
                    <a:lnTo>
                      <a:pt x="162" y="1026"/>
                    </a:lnTo>
                    <a:lnTo>
                      <a:pt x="174" y="1035"/>
                    </a:lnTo>
                    <a:lnTo>
                      <a:pt x="187" y="1041"/>
                    </a:lnTo>
                    <a:lnTo>
                      <a:pt x="200" y="1048"/>
                    </a:lnTo>
                    <a:lnTo>
                      <a:pt x="214" y="1055"/>
                    </a:lnTo>
                    <a:lnTo>
                      <a:pt x="227" y="1061"/>
                    </a:lnTo>
                    <a:lnTo>
                      <a:pt x="241" y="1066"/>
                    </a:lnTo>
                    <a:lnTo>
                      <a:pt x="255" y="1070"/>
                    </a:lnTo>
                    <a:lnTo>
                      <a:pt x="270" y="1074"/>
                    </a:lnTo>
                    <a:lnTo>
                      <a:pt x="284" y="1077"/>
                    </a:lnTo>
                    <a:lnTo>
                      <a:pt x="299" y="1079"/>
                    </a:lnTo>
                    <a:lnTo>
                      <a:pt x="314" y="1082"/>
                    </a:lnTo>
                    <a:lnTo>
                      <a:pt x="324" y="994"/>
                    </a:lnTo>
                    <a:lnTo>
                      <a:pt x="302" y="991"/>
                    </a:lnTo>
                    <a:lnTo>
                      <a:pt x="280" y="985"/>
                    </a:lnTo>
                    <a:lnTo>
                      <a:pt x="260" y="978"/>
                    </a:lnTo>
                    <a:lnTo>
                      <a:pt x="239" y="969"/>
                    </a:lnTo>
                    <a:lnTo>
                      <a:pt x="219" y="958"/>
                    </a:lnTo>
                    <a:lnTo>
                      <a:pt x="200" y="947"/>
                    </a:lnTo>
                    <a:lnTo>
                      <a:pt x="182" y="933"/>
                    </a:lnTo>
                    <a:lnTo>
                      <a:pt x="165" y="917"/>
                    </a:lnTo>
                    <a:lnTo>
                      <a:pt x="148" y="897"/>
                    </a:lnTo>
                    <a:lnTo>
                      <a:pt x="132" y="877"/>
                    </a:lnTo>
                    <a:lnTo>
                      <a:pt x="119" y="854"/>
                    </a:lnTo>
                    <a:lnTo>
                      <a:pt x="108" y="831"/>
                    </a:lnTo>
                    <a:lnTo>
                      <a:pt x="98" y="806"/>
                    </a:lnTo>
                    <a:lnTo>
                      <a:pt x="93" y="781"/>
                    </a:lnTo>
                    <a:lnTo>
                      <a:pt x="88" y="754"/>
                    </a:lnTo>
                    <a:lnTo>
                      <a:pt x="87" y="728"/>
                    </a:lnTo>
                    <a:lnTo>
                      <a:pt x="87" y="476"/>
                    </a:lnTo>
                    <a:lnTo>
                      <a:pt x="619" y="476"/>
                    </a:lnTo>
                    <a:lnTo>
                      <a:pt x="620" y="597"/>
                    </a:lnTo>
                    <a:lnTo>
                      <a:pt x="467" y="597"/>
                    </a:lnTo>
                    <a:lnTo>
                      <a:pt x="462" y="586"/>
                    </a:lnTo>
                    <a:lnTo>
                      <a:pt x="457" y="577"/>
                    </a:lnTo>
                    <a:lnTo>
                      <a:pt x="450" y="568"/>
                    </a:lnTo>
                    <a:lnTo>
                      <a:pt x="442" y="559"/>
                    </a:lnTo>
                    <a:lnTo>
                      <a:pt x="431" y="550"/>
                    </a:lnTo>
                    <a:lnTo>
                      <a:pt x="421" y="544"/>
                    </a:lnTo>
                    <a:lnTo>
                      <a:pt x="410" y="537"/>
                    </a:lnTo>
                    <a:lnTo>
                      <a:pt x="399" y="531"/>
                    </a:lnTo>
                    <a:lnTo>
                      <a:pt x="387" y="527"/>
                    </a:lnTo>
                    <a:lnTo>
                      <a:pt x="375" y="524"/>
                    </a:lnTo>
                    <a:lnTo>
                      <a:pt x="362" y="523"/>
                    </a:lnTo>
                    <a:lnTo>
                      <a:pt x="349" y="522"/>
                    </a:lnTo>
                    <a:lnTo>
                      <a:pt x="323" y="524"/>
                    </a:lnTo>
                    <a:lnTo>
                      <a:pt x="299" y="532"/>
                    </a:lnTo>
                    <a:lnTo>
                      <a:pt x="277" y="544"/>
                    </a:lnTo>
                    <a:lnTo>
                      <a:pt x="257" y="560"/>
                    </a:lnTo>
                    <a:lnTo>
                      <a:pt x="241" y="578"/>
                    </a:lnTo>
                    <a:lnTo>
                      <a:pt x="230" y="600"/>
                    </a:lnTo>
                    <a:lnTo>
                      <a:pt x="222" y="624"/>
                    </a:lnTo>
                    <a:lnTo>
                      <a:pt x="219" y="651"/>
                    </a:lnTo>
                    <a:lnTo>
                      <a:pt x="220" y="669"/>
                    </a:lnTo>
                    <a:lnTo>
                      <a:pt x="224" y="686"/>
                    </a:lnTo>
                    <a:lnTo>
                      <a:pt x="231" y="704"/>
                    </a:lnTo>
                    <a:lnTo>
                      <a:pt x="239" y="720"/>
                    </a:lnTo>
                    <a:lnTo>
                      <a:pt x="209" y="899"/>
                    </a:lnTo>
                    <a:lnTo>
                      <a:pt x="334" y="899"/>
                    </a:lnTo>
                    <a:lnTo>
                      <a:pt x="345" y="811"/>
                    </a:lnTo>
                    <a:lnTo>
                      <a:pt x="314" y="811"/>
                    </a:lnTo>
                    <a:lnTo>
                      <a:pt x="333" y="695"/>
                    </a:lnTo>
                    <a:lnTo>
                      <a:pt x="318" y="678"/>
                    </a:lnTo>
                    <a:lnTo>
                      <a:pt x="314" y="673"/>
                    </a:lnTo>
                    <a:lnTo>
                      <a:pt x="310" y="666"/>
                    </a:lnTo>
                    <a:lnTo>
                      <a:pt x="309" y="659"/>
                    </a:lnTo>
                    <a:lnTo>
                      <a:pt x="308" y="651"/>
                    </a:lnTo>
                    <a:lnTo>
                      <a:pt x="309" y="643"/>
                    </a:lnTo>
                    <a:lnTo>
                      <a:pt x="311" y="635"/>
                    </a:lnTo>
                    <a:lnTo>
                      <a:pt x="315" y="628"/>
                    </a:lnTo>
                    <a:lnTo>
                      <a:pt x="320" y="621"/>
                    </a:lnTo>
                    <a:lnTo>
                      <a:pt x="325" y="617"/>
                    </a:lnTo>
                    <a:lnTo>
                      <a:pt x="330" y="614"/>
                    </a:lnTo>
                    <a:lnTo>
                      <a:pt x="336" y="612"/>
                    </a:lnTo>
                    <a:lnTo>
                      <a:pt x="343" y="610"/>
                    </a:lnTo>
                    <a:lnTo>
                      <a:pt x="341" y="789"/>
                    </a:lnTo>
                    <a:lnTo>
                      <a:pt x="347" y="78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52" y="767"/>
                    </a:lnTo>
                    <a:lnTo>
                      <a:pt x="353" y="776"/>
                    </a:lnTo>
                    <a:lnTo>
                      <a:pt x="355" y="789"/>
                    </a:lnTo>
                    <a:lnTo>
                      <a:pt x="382" y="789"/>
                    </a:lnTo>
                    <a:lnTo>
                      <a:pt x="385" y="811"/>
                    </a:lnTo>
                    <a:lnTo>
                      <a:pt x="359" y="811"/>
                    </a:lnTo>
                    <a:lnTo>
                      <a:pt x="361" y="829"/>
                    </a:lnTo>
                    <a:lnTo>
                      <a:pt x="364" y="851"/>
                    </a:lnTo>
                    <a:lnTo>
                      <a:pt x="368" y="874"/>
                    </a:lnTo>
                    <a:lnTo>
                      <a:pt x="372" y="899"/>
                    </a:lnTo>
                    <a:lnTo>
                      <a:pt x="490" y="899"/>
                    </a:lnTo>
                    <a:lnTo>
                      <a:pt x="459" y="720"/>
                    </a:lnTo>
                    <a:lnTo>
                      <a:pt x="463" y="711"/>
                    </a:lnTo>
                    <a:lnTo>
                      <a:pt x="468" y="703"/>
                    </a:lnTo>
                    <a:lnTo>
                      <a:pt x="472" y="693"/>
                    </a:lnTo>
                    <a:lnTo>
                      <a:pt x="474" y="684"/>
                    </a:lnTo>
                    <a:lnTo>
                      <a:pt x="487" y="685"/>
                    </a:lnTo>
                    <a:lnTo>
                      <a:pt x="487" y="751"/>
                    </a:lnTo>
                    <a:lnTo>
                      <a:pt x="575" y="751"/>
                    </a:lnTo>
                    <a:lnTo>
                      <a:pt x="575" y="685"/>
                    </a:lnTo>
                    <a:lnTo>
                      <a:pt x="620" y="685"/>
                    </a:lnTo>
                    <a:lnTo>
                      <a:pt x="620" y="745"/>
                    </a:lnTo>
                    <a:lnTo>
                      <a:pt x="620" y="746"/>
                    </a:lnTo>
                    <a:lnTo>
                      <a:pt x="621" y="749"/>
                    </a:lnTo>
                    <a:lnTo>
                      <a:pt x="621" y="750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21" y="752"/>
                    </a:lnTo>
                    <a:lnTo>
                      <a:pt x="618" y="775"/>
                    </a:lnTo>
                    <a:lnTo>
                      <a:pt x="613" y="798"/>
                    </a:lnTo>
                    <a:lnTo>
                      <a:pt x="606" y="820"/>
                    </a:lnTo>
                    <a:lnTo>
                      <a:pt x="597" y="841"/>
                    </a:lnTo>
                    <a:lnTo>
                      <a:pt x="587" y="860"/>
                    </a:lnTo>
                    <a:lnTo>
                      <a:pt x="575" y="880"/>
                    </a:lnTo>
                    <a:lnTo>
                      <a:pt x="561" y="897"/>
                    </a:lnTo>
                    <a:lnTo>
                      <a:pt x="546" y="914"/>
                    </a:lnTo>
                    <a:lnTo>
                      <a:pt x="530" y="930"/>
                    </a:lnTo>
                    <a:lnTo>
                      <a:pt x="513" y="943"/>
                    </a:lnTo>
                    <a:lnTo>
                      <a:pt x="493" y="956"/>
                    </a:lnTo>
                    <a:lnTo>
                      <a:pt x="474" y="967"/>
                    </a:lnTo>
                    <a:lnTo>
                      <a:pt x="454" y="976"/>
                    </a:lnTo>
                    <a:lnTo>
                      <a:pt x="432" y="984"/>
                    </a:lnTo>
                    <a:lnTo>
                      <a:pt x="410" y="990"/>
                    </a:lnTo>
                    <a:lnTo>
                      <a:pt x="387" y="993"/>
                    </a:lnTo>
                    <a:lnTo>
                      <a:pt x="391" y="1015"/>
                    </a:lnTo>
                    <a:lnTo>
                      <a:pt x="394" y="1037"/>
                    </a:lnTo>
                    <a:lnTo>
                      <a:pt x="398" y="1059"/>
                    </a:lnTo>
                    <a:lnTo>
                      <a:pt x="401" y="1081"/>
                    </a:lnTo>
                    <a:lnTo>
                      <a:pt x="431" y="1075"/>
                    </a:lnTo>
                    <a:lnTo>
                      <a:pt x="461" y="1068"/>
                    </a:lnTo>
                    <a:lnTo>
                      <a:pt x="489" y="1058"/>
                    </a:lnTo>
                    <a:lnTo>
                      <a:pt x="516" y="1045"/>
                    </a:lnTo>
                    <a:lnTo>
                      <a:pt x="542" y="1031"/>
                    </a:lnTo>
                    <a:lnTo>
                      <a:pt x="566" y="1014"/>
                    </a:lnTo>
                    <a:lnTo>
                      <a:pt x="589" y="995"/>
                    </a:lnTo>
                    <a:lnTo>
                      <a:pt x="611" y="976"/>
                    </a:lnTo>
                    <a:lnTo>
                      <a:pt x="630" y="954"/>
                    </a:lnTo>
                    <a:lnTo>
                      <a:pt x="648" y="930"/>
                    </a:lnTo>
                    <a:lnTo>
                      <a:pt x="664" y="904"/>
                    </a:lnTo>
                    <a:lnTo>
                      <a:pt x="678" y="878"/>
                    </a:lnTo>
                    <a:lnTo>
                      <a:pt x="689" y="850"/>
                    </a:lnTo>
                    <a:lnTo>
                      <a:pt x="698" y="821"/>
                    </a:lnTo>
                    <a:lnTo>
                      <a:pt x="704" y="791"/>
                    </a:lnTo>
                    <a:lnTo>
                      <a:pt x="709" y="760"/>
                    </a:lnTo>
                    <a:lnTo>
                      <a:pt x="709" y="757"/>
                    </a:lnTo>
                    <a:lnTo>
                      <a:pt x="709" y="753"/>
                    </a:lnTo>
                    <a:lnTo>
                      <a:pt x="709" y="751"/>
                    </a:lnTo>
                    <a:lnTo>
                      <a:pt x="709" y="748"/>
                    </a:lnTo>
                    <a:lnTo>
                      <a:pt x="709" y="746"/>
                    </a:lnTo>
                    <a:lnTo>
                      <a:pt x="709" y="745"/>
                    </a:lnTo>
                    <a:lnTo>
                      <a:pt x="709" y="745"/>
                    </a:lnTo>
                    <a:lnTo>
                      <a:pt x="709" y="744"/>
                    </a:lnTo>
                    <a:lnTo>
                      <a:pt x="709" y="685"/>
                    </a:lnTo>
                    <a:lnTo>
                      <a:pt x="751" y="685"/>
                    </a:lnTo>
                    <a:lnTo>
                      <a:pt x="759" y="707"/>
                    </a:lnTo>
                    <a:lnTo>
                      <a:pt x="771" y="728"/>
                    </a:lnTo>
                    <a:lnTo>
                      <a:pt x="786" y="746"/>
                    </a:lnTo>
                    <a:lnTo>
                      <a:pt x="802" y="763"/>
                    </a:lnTo>
                    <a:lnTo>
                      <a:pt x="822" y="775"/>
                    </a:lnTo>
                    <a:lnTo>
                      <a:pt x="844" y="784"/>
                    </a:lnTo>
                    <a:lnTo>
                      <a:pt x="867" y="790"/>
                    </a:lnTo>
                    <a:lnTo>
                      <a:pt x="891" y="792"/>
                    </a:lnTo>
                    <a:lnTo>
                      <a:pt x="906" y="791"/>
                    </a:lnTo>
                    <a:lnTo>
                      <a:pt x="920" y="790"/>
                    </a:lnTo>
                    <a:lnTo>
                      <a:pt x="933" y="787"/>
                    </a:lnTo>
                    <a:lnTo>
                      <a:pt x="947" y="782"/>
                    </a:lnTo>
                    <a:lnTo>
                      <a:pt x="960" y="775"/>
                    </a:lnTo>
                    <a:lnTo>
                      <a:pt x="973" y="768"/>
                    </a:lnTo>
                    <a:lnTo>
                      <a:pt x="984" y="760"/>
                    </a:lnTo>
                    <a:lnTo>
                      <a:pt x="994" y="751"/>
                    </a:lnTo>
                    <a:lnTo>
                      <a:pt x="1000" y="744"/>
                    </a:lnTo>
                    <a:lnTo>
                      <a:pt x="1006" y="737"/>
                    </a:lnTo>
                    <a:lnTo>
                      <a:pt x="1012" y="729"/>
                    </a:lnTo>
                    <a:lnTo>
                      <a:pt x="1016" y="721"/>
                    </a:lnTo>
                    <a:lnTo>
                      <a:pt x="1021" y="714"/>
                    </a:lnTo>
                    <a:lnTo>
                      <a:pt x="1025" y="706"/>
                    </a:lnTo>
                    <a:lnTo>
                      <a:pt x="1029" y="697"/>
                    </a:lnTo>
                    <a:lnTo>
                      <a:pt x="1031" y="689"/>
                    </a:lnTo>
                    <a:lnTo>
                      <a:pt x="943" y="673"/>
                    </a:lnTo>
                    <a:lnTo>
                      <a:pt x="939" y="680"/>
                    </a:lnTo>
                    <a:lnTo>
                      <a:pt x="933" y="685"/>
                    </a:lnTo>
                    <a:lnTo>
                      <a:pt x="929" y="691"/>
                    </a:lnTo>
                    <a:lnTo>
                      <a:pt x="922" y="696"/>
                    </a:lnTo>
                    <a:lnTo>
                      <a:pt x="915" y="699"/>
                    </a:lnTo>
                    <a:lnTo>
                      <a:pt x="908" y="703"/>
                    </a:lnTo>
                    <a:lnTo>
                      <a:pt x="900" y="704"/>
                    </a:lnTo>
                    <a:lnTo>
                      <a:pt x="892" y="70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IN"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58" name="Group 115"/>
          <p:cNvGrpSpPr>
            <a:grpSpLocks/>
          </p:cNvGrpSpPr>
          <p:nvPr/>
        </p:nvGrpSpPr>
        <p:grpSpPr bwMode="auto">
          <a:xfrm>
            <a:off x="1703390" y="981076"/>
            <a:ext cx="8640760" cy="5688013"/>
            <a:chOff x="179514" y="980728"/>
            <a:chExt cx="8640958" cy="5688632"/>
          </a:xfrm>
        </p:grpSpPr>
        <p:grpSp>
          <p:nvGrpSpPr>
            <p:cNvPr id="15373" name="Group 46"/>
            <p:cNvGrpSpPr>
              <a:grpSpLocks/>
            </p:cNvGrpSpPr>
            <p:nvPr/>
          </p:nvGrpSpPr>
          <p:grpSpPr bwMode="auto">
            <a:xfrm>
              <a:off x="179514" y="5345240"/>
              <a:ext cx="1944733" cy="1324119"/>
              <a:chOff x="1515588" y="2297877"/>
              <a:chExt cx="1400601" cy="1183660"/>
            </a:xfrm>
          </p:grpSpPr>
          <p:grpSp>
            <p:nvGrpSpPr>
              <p:cNvPr id="15375" name="Group 32"/>
              <p:cNvGrpSpPr>
                <a:grpSpLocks/>
              </p:cNvGrpSpPr>
              <p:nvPr/>
            </p:nvGrpSpPr>
            <p:grpSpPr bwMode="auto">
              <a:xfrm>
                <a:off x="1515588" y="2297877"/>
                <a:ext cx="1400601" cy="1183660"/>
                <a:chOff x="2992456" y="1412191"/>
                <a:chExt cx="2156180" cy="1740978"/>
              </a:xfrm>
            </p:grpSpPr>
            <p:sp>
              <p:nvSpPr>
                <p:cNvPr id="114" name="Ellipse 66"/>
                <p:cNvSpPr/>
                <p:nvPr/>
              </p:nvSpPr>
              <p:spPr>
                <a:xfrm>
                  <a:off x="3064621" y="1412191"/>
                  <a:ext cx="2084015" cy="1740978"/>
                </a:xfrm>
                <a:prstGeom prst="roundRect">
                  <a:avLst>
                    <a:gd name="adj" fmla="val 7304"/>
                  </a:avLst>
                </a:prstGeom>
                <a:solidFill>
                  <a:schemeClr val="accent5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992456" y="1424716"/>
                  <a:ext cx="1152896" cy="121414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5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rPr>
                    <a:t>T</a:t>
                  </a:r>
                  <a:endParaRPr lang="en-IN" sz="5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1" name="Groupe 95"/>
              <p:cNvGrpSpPr/>
              <p:nvPr/>
            </p:nvGrpSpPr>
            <p:grpSpPr>
              <a:xfrm>
                <a:off x="2305314" y="2360552"/>
                <a:ext cx="549452" cy="1053259"/>
                <a:chOff x="1487491" y="4611687"/>
                <a:chExt cx="273050" cy="5461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12" name="Freeform 243"/>
                <p:cNvSpPr>
                  <a:spLocks noEditPoints="1"/>
                </p:cNvSpPr>
                <p:nvPr/>
              </p:nvSpPr>
              <p:spPr bwMode="auto">
                <a:xfrm>
                  <a:off x="1487491" y="4611687"/>
                  <a:ext cx="273050" cy="546100"/>
                </a:xfrm>
                <a:custGeom>
                  <a:avLst/>
                  <a:gdLst>
                    <a:gd name="T0" fmla="*/ 245 w 344"/>
                    <a:gd name="T1" fmla="*/ 43 h 688"/>
                    <a:gd name="T2" fmla="*/ 227 w 344"/>
                    <a:gd name="T3" fmla="*/ 42 h 688"/>
                    <a:gd name="T4" fmla="*/ 234 w 344"/>
                    <a:gd name="T5" fmla="*/ 0 h 688"/>
                    <a:gd name="T6" fmla="*/ 205 w 344"/>
                    <a:gd name="T7" fmla="*/ 48 h 688"/>
                    <a:gd name="T8" fmla="*/ 174 w 344"/>
                    <a:gd name="T9" fmla="*/ 44 h 688"/>
                    <a:gd name="T10" fmla="*/ 182 w 344"/>
                    <a:gd name="T11" fmla="*/ 74 h 688"/>
                    <a:gd name="T12" fmla="*/ 158 w 344"/>
                    <a:gd name="T13" fmla="*/ 76 h 688"/>
                    <a:gd name="T14" fmla="*/ 162 w 344"/>
                    <a:gd name="T15" fmla="*/ 88 h 688"/>
                    <a:gd name="T16" fmla="*/ 178 w 344"/>
                    <a:gd name="T17" fmla="*/ 120 h 688"/>
                    <a:gd name="T18" fmla="*/ 85 w 344"/>
                    <a:gd name="T19" fmla="*/ 192 h 688"/>
                    <a:gd name="T20" fmla="*/ 50 w 344"/>
                    <a:gd name="T21" fmla="*/ 244 h 688"/>
                    <a:gd name="T22" fmla="*/ 54 w 344"/>
                    <a:gd name="T23" fmla="*/ 280 h 688"/>
                    <a:gd name="T24" fmla="*/ 65 w 344"/>
                    <a:gd name="T25" fmla="*/ 322 h 688"/>
                    <a:gd name="T26" fmla="*/ 53 w 344"/>
                    <a:gd name="T27" fmla="*/ 347 h 688"/>
                    <a:gd name="T28" fmla="*/ 71 w 344"/>
                    <a:gd name="T29" fmla="*/ 388 h 688"/>
                    <a:gd name="T30" fmla="*/ 35 w 344"/>
                    <a:gd name="T31" fmla="*/ 427 h 688"/>
                    <a:gd name="T32" fmla="*/ 6 w 344"/>
                    <a:gd name="T33" fmla="*/ 484 h 688"/>
                    <a:gd name="T34" fmla="*/ 1 w 344"/>
                    <a:gd name="T35" fmla="*/ 546 h 688"/>
                    <a:gd name="T36" fmla="*/ 20 w 344"/>
                    <a:gd name="T37" fmla="*/ 606 h 688"/>
                    <a:gd name="T38" fmla="*/ 64 w 344"/>
                    <a:gd name="T39" fmla="*/ 655 h 688"/>
                    <a:gd name="T40" fmla="*/ 138 w 344"/>
                    <a:gd name="T41" fmla="*/ 686 h 688"/>
                    <a:gd name="T42" fmla="*/ 221 w 344"/>
                    <a:gd name="T43" fmla="*/ 678 h 688"/>
                    <a:gd name="T44" fmla="*/ 282 w 344"/>
                    <a:gd name="T45" fmla="*/ 644 h 688"/>
                    <a:gd name="T46" fmla="*/ 332 w 344"/>
                    <a:gd name="T47" fmla="*/ 578 h 688"/>
                    <a:gd name="T48" fmla="*/ 344 w 344"/>
                    <a:gd name="T49" fmla="*/ 498 h 688"/>
                    <a:gd name="T50" fmla="*/ 325 w 344"/>
                    <a:gd name="T51" fmla="*/ 435 h 688"/>
                    <a:gd name="T52" fmla="*/ 284 w 344"/>
                    <a:gd name="T53" fmla="*/ 388 h 688"/>
                    <a:gd name="T54" fmla="*/ 230 w 344"/>
                    <a:gd name="T55" fmla="*/ 361 h 688"/>
                    <a:gd name="T56" fmla="*/ 168 w 344"/>
                    <a:gd name="T57" fmla="*/ 353 h 688"/>
                    <a:gd name="T58" fmla="*/ 134 w 344"/>
                    <a:gd name="T59" fmla="*/ 313 h 688"/>
                    <a:gd name="T60" fmla="*/ 102 w 344"/>
                    <a:gd name="T61" fmla="*/ 302 h 688"/>
                    <a:gd name="T62" fmla="*/ 81 w 344"/>
                    <a:gd name="T63" fmla="*/ 251 h 688"/>
                    <a:gd name="T64" fmla="*/ 100 w 344"/>
                    <a:gd name="T65" fmla="*/ 213 h 688"/>
                    <a:gd name="T66" fmla="*/ 183 w 344"/>
                    <a:gd name="T67" fmla="*/ 163 h 688"/>
                    <a:gd name="T68" fmla="*/ 212 w 344"/>
                    <a:gd name="T69" fmla="*/ 122 h 688"/>
                    <a:gd name="T70" fmla="*/ 234 w 344"/>
                    <a:gd name="T71" fmla="*/ 137 h 688"/>
                    <a:gd name="T72" fmla="*/ 241 w 344"/>
                    <a:gd name="T73" fmla="*/ 136 h 688"/>
                    <a:gd name="T74" fmla="*/ 223 w 344"/>
                    <a:gd name="T75" fmla="*/ 105 h 688"/>
                    <a:gd name="T76" fmla="*/ 251 w 344"/>
                    <a:gd name="T77" fmla="*/ 108 h 688"/>
                    <a:gd name="T78" fmla="*/ 232 w 344"/>
                    <a:gd name="T79" fmla="*/ 76 h 688"/>
                    <a:gd name="T80" fmla="*/ 267 w 344"/>
                    <a:gd name="T81" fmla="*/ 42 h 688"/>
                    <a:gd name="T82" fmla="*/ 91 w 344"/>
                    <a:gd name="T83" fmla="*/ 204 h 688"/>
                    <a:gd name="T84" fmla="*/ 68 w 344"/>
                    <a:gd name="T85" fmla="*/ 242 h 688"/>
                    <a:gd name="T86" fmla="*/ 92 w 344"/>
                    <a:gd name="T87" fmla="*/ 313 h 688"/>
                    <a:gd name="T88" fmla="*/ 74 w 344"/>
                    <a:gd name="T89" fmla="*/ 295 h 688"/>
                    <a:gd name="T90" fmla="*/ 57 w 344"/>
                    <a:gd name="T91" fmla="*/ 248 h 688"/>
                    <a:gd name="T92" fmla="*/ 82 w 344"/>
                    <a:gd name="T93" fmla="*/ 200 h 688"/>
                    <a:gd name="T94" fmla="*/ 161 w 344"/>
                    <a:gd name="T95" fmla="*/ 154 h 688"/>
                    <a:gd name="T96" fmla="*/ 191 w 344"/>
                    <a:gd name="T97" fmla="*/ 118 h 688"/>
                    <a:gd name="T98" fmla="*/ 189 w 344"/>
                    <a:gd name="T99" fmla="*/ 148 h 688"/>
                    <a:gd name="T100" fmla="*/ 107 w 344"/>
                    <a:gd name="T101" fmla="*/ 193 h 688"/>
                    <a:gd name="T102" fmla="*/ 234 w 344"/>
                    <a:gd name="T103" fmla="*/ 89 h 688"/>
                    <a:gd name="T104" fmla="*/ 219 w 344"/>
                    <a:gd name="T105" fmla="*/ 94 h 688"/>
                    <a:gd name="T106" fmla="*/ 215 w 344"/>
                    <a:gd name="T107" fmla="*/ 107 h 688"/>
                    <a:gd name="T108" fmla="*/ 204 w 344"/>
                    <a:gd name="T109" fmla="*/ 107 h 688"/>
                    <a:gd name="T110" fmla="*/ 187 w 344"/>
                    <a:gd name="T111" fmla="*/ 111 h 688"/>
                    <a:gd name="T112" fmla="*/ 190 w 344"/>
                    <a:gd name="T113" fmla="*/ 90 h 688"/>
                    <a:gd name="T114" fmla="*/ 196 w 344"/>
                    <a:gd name="T115" fmla="*/ 74 h 688"/>
                    <a:gd name="T116" fmla="*/ 212 w 344"/>
                    <a:gd name="T117" fmla="*/ 55 h 688"/>
                    <a:gd name="T118" fmla="*/ 219 w 344"/>
                    <a:gd name="T119" fmla="*/ 68 h 688"/>
                    <a:gd name="T120" fmla="*/ 223 w 344"/>
                    <a:gd name="T121" fmla="*/ 74 h 688"/>
                    <a:gd name="T122" fmla="*/ 234 w 344"/>
                    <a:gd name="T123" fmla="*/ 89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44" h="688">
                      <a:moveTo>
                        <a:pt x="264" y="38"/>
                      </a:moveTo>
                      <a:lnTo>
                        <a:pt x="264" y="38"/>
                      </a:lnTo>
                      <a:lnTo>
                        <a:pt x="261" y="37"/>
                      </a:lnTo>
                      <a:lnTo>
                        <a:pt x="256" y="38"/>
                      </a:lnTo>
                      <a:lnTo>
                        <a:pt x="245" y="43"/>
                      </a:lnTo>
                      <a:lnTo>
                        <a:pt x="235" y="49"/>
                      </a:lnTo>
                      <a:lnTo>
                        <a:pt x="224" y="55"/>
                      </a:lnTo>
                      <a:lnTo>
                        <a:pt x="224" y="55"/>
                      </a:lnTo>
                      <a:lnTo>
                        <a:pt x="225" y="48"/>
                      </a:lnTo>
                      <a:lnTo>
                        <a:pt x="227" y="42"/>
                      </a:lnTo>
                      <a:lnTo>
                        <a:pt x="232" y="28"/>
                      </a:lnTo>
                      <a:lnTo>
                        <a:pt x="233" y="22"/>
                      </a:lnTo>
                      <a:lnTo>
                        <a:pt x="235" y="15"/>
                      </a:lnTo>
                      <a:lnTo>
                        <a:pt x="235" y="8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30" y="3"/>
                      </a:lnTo>
                      <a:lnTo>
                        <a:pt x="230" y="3"/>
                      </a:lnTo>
                      <a:lnTo>
                        <a:pt x="215" y="33"/>
                      </a:lnTo>
                      <a:lnTo>
                        <a:pt x="205" y="48"/>
                      </a:lnTo>
                      <a:lnTo>
                        <a:pt x="194" y="62"/>
                      </a:lnTo>
                      <a:lnTo>
                        <a:pt x="194" y="62"/>
                      </a:lnTo>
                      <a:lnTo>
                        <a:pt x="189" y="56"/>
                      </a:lnTo>
                      <a:lnTo>
                        <a:pt x="184" y="52"/>
                      </a:lnTo>
                      <a:lnTo>
                        <a:pt x="174" y="44"/>
                      </a:lnTo>
                      <a:lnTo>
                        <a:pt x="174" y="44"/>
                      </a:lnTo>
                      <a:lnTo>
                        <a:pt x="173" y="50"/>
                      </a:lnTo>
                      <a:lnTo>
                        <a:pt x="174" y="59"/>
                      </a:lnTo>
                      <a:lnTo>
                        <a:pt x="177" y="66"/>
                      </a:lnTo>
                      <a:lnTo>
                        <a:pt x="182" y="74"/>
                      </a:lnTo>
                      <a:lnTo>
                        <a:pt x="182" y="74"/>
                      </a:lnTo>
                      <a:lnTo>
                        <a:pt x="177" y="77"/>
                      </a:lnTo>
                      <a:lnTo>
                        <a:pt x="172" y="78"/>
                      </a:lnTo>
                      <a:lnTo>
                        <a:pt x="165" y="77"/>
                      </a:lnTo>
                      <a:lnTo>
                        <a:pt x="158" y="76"/>
                      </a:lnTo>
                      <a:lnTo>
                        <a:pt x="153" y="76"/>
                      </a:lnTo>
                      <a:lnTo>
                        <a:pt x="149" y="78"/>
                      </a:lnTo>
                      <a:lnTo>
                        <a:pt x="149" y="78"/>
                      </a:lnTo>
                      <a:lnTo>
                        <a:pt x="156" y="83"/>
                      </a:lnTo>
                      <a:lnTo>
                        <a:pt x="162" y="88"/>
                      </a:lnTo>
                      <a:lnTo>
                        <a:pt x="167" y="92"/>
                      </a:lnTo>
                      <a:lnTo>
                        <a:pt x="171" y="99"/>
                      </a:lnTo>
                      <a:lnTo>
                        <a:pt x="174" y="111"/>
                      </a:lnTo>
                      <a:lnTo>
                        <a:pt x="178" y="120"/>
                      </a:lnTo>
                      <a:lnTo>
                        <a:pt x="178" y="120"/>
                      </a:lnTo>
                      <a:lnTo>
                        <a:pt x="166" y="131"/>
                      </a:lnTo>
                      <a:lnTo>
                        <a:pt x="153" y="142"/>
                      </a:lnTo>
                      <a:lnTo>
                        <a:pt x="125" y="162"/>
                      </a:lnTo>
                      <a:lnTo>
                        <a:pt x="97" y="181"/>
                      </a:lnTo>
                      <a:lnTo>
                        <a:pt x="85" y="192"/>
                      </a:lnTo>
                      <a:lnTo>
                        <a:pt x="74" y="202"/>
                      </a:lnTo>
                      <a:lnTo>
                        <a:pt x="64" y="214"/>
                      </a:lnTo>
                      <a:lnTo>
                        <a:pt x="57" y="225"/>
                      </a:lnTo>
                      <a:lnTo>
                        <a:pt x="51" y="237"/>
                      </a:lnTo>
                      <a:lnTo>
                        <a:pt x="50" y="244"/>
                      </a:lnTo>
                      <a:lnTo>
                        <a:pt x="50" y="250"/>
                      </a:lnTo>
                      <a:lnTo>
                        <a:pt x="50" y="257"/>
                      </a:lnTo>
                      <a:lnTo>
                        <a:pt x="50" y="265"/>
                      </a:lnTo>
                      <a:lnTo>
                        <a:pt x="52" y="273"/>
                      </a:lnTo>
                      <a:lnTo>
                        <a:pt x="54" y="280"/>
                      </a:lnTo>
                      <a:lnTo>
                        <a:pt x="58" y="289"/>
                      </a:lnTo>
                      <a:lnTo>
                        <a:pt x="63" y="299"/>
                      </a:lnTo>
                      <a:lnTo>
                        <a:pt x="75" y="317"/>
                      </a:lnTo>
                      <a:lnTo>
                        <a:pt x="75" y="317"/>
                      </a:lnTo>
                      <a:lnTo>
                        <a:pt x="65" y="322"/>
                      </a:lnTo>
                      <a:lnTo>
                        <a:pt x="58" y="328"/>
                      </a:lnTo>
                      <a:lnTo>
                        <a:pt x="53" y="334"/>
                      </a:lnTo>
                      <a:lnTo>
                        <a:pt x="50" y="341"/>
                      </a:lnTo>
                      <a:lnTo>
                        <a:pt x="50" y="341"/>
                      </a:lnTo>
                      <a:lnTo>
                        <a:pt x="53" y="347"/>
                      </a:lnTo>
                      <a:lnTo>
                        <a:pt x="57" y="353"/>
                      </a:lnTo>
                      <a:lnTo>
                        <a:pt x="60" y="364"/>
                      </a:lnTo>
                      <a:lnTo>
                        <a:pt x="64" y="376"/>
                      </a:lnTo>
                      <a:lnTo>
                        <a:pt x="67" y="382"/>
                      </a:lnTo>
                      <a:lnTo>
                        <a:pt x="71" y="388"/>
                      </a:lnTo>
                      <a:lnTo>
                        <a:pt x="71" y="388"/>
                      </a:lnTo>
                      <a:lnTo>
                        <a:pt x="56" y="402"/>
                      </a:lnTo>
                      <a:lnTo>
                        <a:pt x="42" y="416"/>
                      </a:lnTo>
                      <a:lnTo>
                        <a:pt x="42" y="416"/>
                      </a:lnTo>
                      <a:lnTo>
                        <a:pt x="35" y="427"/>
                      </a:lnTo>
                      <a:lnTo>
                        <a:pt x="28" y="438"/>
                      </a:lnTo>
                      <a:lnTo>
                        <a:pt x="20" y="449"/>
                      </a:lnTo>
                      <a:lnTo>
                        <a:pt x="16" y="460"/>
                      </a:lnTo>
                      <a:lnTo>
                        <a:pt x="11" y="472"/>
                      </a:lnTo>
                      <a:lnTo>
                        <a:pt x="6" y="484"/>
                      </a:lnTo>
                      <a:lnTo>
                        <a:pt x="3" y="496"/>
                      </a:lnTo>
                      <a:lnTo>
                        <a:pt x="1" y="509"/>
                      </a:lnTo>
                      <a:lnTo>
                        <a:pt x="0" y="521"/>
                      </a:lnTo>
                      <a:lnTo>
                        <a:pt x="0" y="533"/>
                      </a:lnTo>
                      <a:lnTo>
                        <a:pt x="1" y="546"/>
                      </a:lnTo>
                      <a:lnTo>
                        <a:pt x="3" y="558"/>
                      </a:lnTo>
                      <a:lnTo>
                        <a:pt x="6" y="570"/>
                      </a:lnTo>
                      <a:lnTo>
                        <a:pt x="10" y="582"/>
                      </a:lnTo>
                      <a:lnTo>
                        <a:pt x="14" y="595"/>
                      </a:lnTo>
                      <a:lnTo>
                        <a:pt x="20" y="606"/>
                      </a:lnTo>
                      <a:lnTo>
                        <a:pt x="20" y="606"/>
                      </a:lnTo>
                      <a:lnTo>
                        <a:pt x="29" y="620"/>
                      </a:lnTo>
                      <a:lnTo>
                        <a:pt x="40" y="633"/>
                      </a:lnTo>
                      <a:lnTo>
                        <a:pt x="51" y="646"/>
                      </a:lnTo>
                      <a:lnTo>
                        <a:pt x="64" y="655"/>
                      </a:lnTo>
                      <a:lnTo>
                        <a:pt x="77" y="664"/>
                      </a:lnTo>
                      <a:lnTo>
                        <a:pt x="92" y="672"/>
                      </a:lnTo>
                      <a:lnTo>
                        <a:pt x="107" y="678"/>
                      </a:lnTo>
                      <a:lnTo>
                        <a:pt x="122" y="683"/>
                      </a:lnTo>
                      <a:lnTo>
                        <a:pt x="138" y="686"/>
                      </a:lnTo>
                      <a:lnTo>
                        <a:pt x="155" y="688"/>
                      </a:lnTo>
                      <a:lnTo>
                        <a:pt x="171" y="688"/>
                      </a:lnTo>
                      <a:lnTo>
                        <a:pt x="188" y="687"/>
                      </a:lnTo>
                      <a:lnTo>
                        <a:pt x="205" y="683"/>
                      </a:lnTo>
                      <a:lnTo>
                        <a:pt x="221" y="678"/>
                      </a:lnTo>
                      <a:lnTo>
                        <a:pt x="238" y="672"/>
                      </a:lnTo>
                      <a:lnTo>
                        <a:pt x="253" y="664"/>
                      </a:lnTo>
                      <a:lnTo>
                        <a:pt x="253" y="664"/>
                      </a:lnTo>
                      <a:lnTo>
                        <a:pt x="269" y="655"/>
                      </a:lnTo>
                      <a:lnTo>
                        <a:pt x="282" y="644"/>
                      </a:lnTo>
                      <a:lnTo>
                        <a:pt x="295" y="632"/>
                      </a:lnTo>
                      <a:lnTo>
                        <a:pt x="307" y="620"/>
                      </a:lnTo>
                      <a:lnTo>
                        <a:pt x="316" y="607"/>
                      </a:lnTo>
                      <a:lnTo>
                        <a:pt x="325" y="592"/>
                      </a:lnTo>
                      <a:lnTo>
                        <a:pt x="332" y="578"/>
                      </a:lnTo>
                      <a:lnTo>
                        <a:pt x="337" y="562"/>
                      </a:lnTo>
                      <a:lnTo>
                        <a:pt x="342" y="546"/>
                      </a:lnTo>
                      <a:lnTo>
                        <a:pt x="344" y="530"/>
                      </a:lnTo>
                      <a:lnTo>
                        <a:pt x="344" y="513"/>
                      </a:lnTo>
                      <a:lnTo>
                        <a:pt x="344" y="498"/>
                      </a:lnTo>
                      <a:lnTo>
                        <a:pt x="342" y="482"/>
                      </a:lnTo>
                      <a:lnTo>
                        <a:pt x="338" y="466"/>
                      </a:lnTo>
                      <a:lnTo>
                        <a:pt x="332" y="450"/>
                      </a:lnTo>
                      <a:lnTo>
                        <a:pt x="325" y="435"/>
                      </a:lnTo>
                      <a:lnTo>
                        <a:pt x="325" y="435"/>
                      </a:lnTo>
                      <a:lnTo>
                        <a:pt x="318" y="424"/>
                      </a:lnTo>
                      <a:lnTo>
                        <a:pt x="310" y="414"/>
                      </a:lnTo>
                      <a:lnTo>
                        <a:pt x="302" y="404"/>
                      </a:lnTo>
                      <a:lnTo>
                        <a:pt x="293" y="396"/>
                      </a:lnTo>
                      <a:lnTo>
                        <a:pt x="284" y="388"/>
                      </a:lnTo>
                      <a:lnTo>
                        <a:pt x="274" y="381"/>
                      </a:lnTo>
                      <a:lnTo>
                        <a:pt x="264" y="375"/>
                      </a:lnTo>
                      <a:lnTo>
                        <a:pt x="253" y="369"/>
                      </a:lnTo>
                      <a:lnTo>
                        <a:pt x="241" y="364"/>
                      </a:lnTo>
                      <a:lnTo>
                        <a:pt x="230" y="361"/>
                      </a:lnTo>
                      <a:lnTo>
                        <a:pt x="218" y="357"/>
                      </a:lnTo>
                      <a:lnTo>
                        <a:pt x="206" y="354"/>
                      </a:lnTo>
                      <a:lnTo>
                        <a:pt x="194" y="353"/>
                      </a:lnTo>
                      <a:lnTo>
                        <a:pt x="182" y="353"/>
                      </a:lnTo>
                      <a:lnTo>
                        <a:pt x="168" y="353"/>
                      </a:lnTo>
                      <a:lnTo>
                        <a:pt x="156" y="354"/>
                      </a:lnTo>
                      <a:lnTo>
                        <a:pt x="156" y="354"/>
                      </a:lnTo>
                      <a:lnTo>
                        <a:pt x="145" y="331"/>
                      </a:lnTo>
                      <a:lnTo>
                        <a:pt x="139" y="322"/>
                      </a:lnTo>
                      <a:lnTo>
                        <a:pt x="134" y="313"/>
                      </a:lnTo>
                      <a:lnTo>
                        <a:pt x="128" y="306"/>
                      </a:lnTo>
                      <a:lnTo>
                        <a:pt x="121" y="302"/>
                      </a:lnTo>
                      <a:lnTo>
                        <a:pt x="117" y="301"/>
                      </a:lnTo>
                      <a:lnTo>
                        <a:pt x="113" y="301"/>
                      </a:lnTo>
                      <a:lnTo>
                        <a:pt x="102" y="302"/>
                      </a:lnTo>
                      <a:lnTo>
                        <a:pt x="102" y="302"/>
                      </a:lnTo>
                      <a:lnTo>
                        <a:pt x="96" y="293"/>
                      </a:lnTo>
                      <a:lnTo>
                        <a:pt x="92" y="284"/>
                      </a:lnTo>
                      <a:lnTo>
                        <a:pt x="85" y="267"/>
                      </a:lnTo>
                      <a:lnTo>
                        <a:pt x="81" y="251"/>
                      </a:lnTo>
                      <a:lnTo>
                        <a:pt x="79" y="236"/>
                      </a:lnTo>
                      <a:lnTo>
                        <a:pt x="79" y="236"/>
                      </a:lnTo>
                      <a:lnTo>
                        <a:pt x="85" y="227"/>
                      </a:lnTo>
                      <a:lnTo>
                        <a:pt x="92" y="220"/>
                      </a:lnTo>
                      <a:lnTo>
                        <a:pt x="100" y="213"/>
                      </a:lnTo>
                      <a:lnTo>
                        <a:pt x="110" y="205"/>
                      </a:lnTo>
                      <a:lnTo>
                        <a:pt x="131" y="193"/>
                      </a:lnTo>
                      <a:lnTo>
                        <a:pt x="153" y="181"/>
                      </a:lnTo>
                      <a:lnTo>
                        <a:pt x="173" y="169"/>
                      </a:lnTo>
                      <a:lnTo>
                        <a:pt x="183" y="163"/>
                      </a:lnTo>
                      <a:lnTo>
                        <a:pt x="191" y="156"/>
                      </a:lnTo>
                      <a:lnTo>
                        <a:pt x="199" y="148"/>
                      </a:lnTo>
                      <a:lnTo>
                        <a:pt x="205" y="140"/>
                      </a:lnTo>
                      <a:lnTo>
                        <a:pt x="210" y="131"/>
                      </a:lnTo>
                      <a:lnTo>
                        <a:pt x="212" y="122"/>
                      </a:lnTo>
                      <a:lnTo>
                        <a:pt x="212" y="122"/>
                      </a:lnTo>
                      <a:lnTo>
                        <a:pt x="216" y="125"/>
                      </a:lnTo>
                      <a:lnTo>
                        <a:pt x="219" y="129"/>
                      </a:lnTo>
                      <a:lnTo>
                        <a:pt x="227" y="133"/>
                      </a:lnTo>
                      <a:lnTo>
                        <a:pt x="234" y="137"/>
                      </a:lnTo>
                      <a:lnTo>
                        <a:pt x="238" y="141"/>
                      </a:lnTo>
                      <a:lnTo>
                        <a:pt x="240" y="145"/>
                      </a:lnTo>
                      <a:lnTo>
                        <a:pt x="240" y="145"/>
                      </a:lnTo>
                      <a:lnTo>
                        <a:pt x="241" y="141"/>
                      </a:lnTo>
                      <a:lnTo>
                        <a:pt x="241" y="136"/>
                      </a:lnTo>
                      <a:lnTo>
                        <a:pt x="239" y="131"/>
                      </a:lnTo>
                      <a:lnTo>
                        <a:pt x="235" y="126"/>
                      </a:lnTo>
                      <a:lnTo>
                        <a:pt x="228" y="116"/>
                      </a:lnTo>
                      <a:lnTo>
                        <a:pt x="225" y="109"/>
                      </a:lnTo>
                      <a:lnTo>
                        <a:pt x="223" y="105"/>
                      </a:lnTo>
                      <a:lnTo>
                        <a:pt x="223" y="105"/>
                      </a:lnTo>
                      <a:lnTo>
                        <a:pt x="228" y="105"/>
                      </a:lnTo>
                      <a:lnTo>
                        <a:pt x="233" y="105"/>
                      </a:lnTo>
                      <a:lnTo>
                        <a:pt x="242" y="106"/>
                      </a:lnTo>
                      <a:lnTo>
                        <a:pt x="251" y="108"/>
                      </a:lnTo>
                      <a:lnTo>
                        <a:pt x="261" y="109"/>
                      </a:lnTo>
                      <a:lnTo>
                        <a:pt x="261" y="109"/>
                      </a:lnTo>
                      <a:lnTo>
                        <a:pt x="253" y="100"/>
                      </a:lnTo>
                      <a:lnTo>
                        <a:pt x="246" y="91"/>
                      </a:lnTo>
                      <a:lnTo>
                        <a:pt x="232" y="76"/>
                      </a:lnTo>
                      <a:lnTo>
                        <a:pt x="232" y="76"/>
                      </a:lnTo>
                      <a:lnTo>
                        <a:pt x="239" y="67"/>
                      </a:lnTo>
                      <a:lnTo>
                        <a:pt x="247" y="57"/>
                      </a:lnTo>
                      <a:lnTo>
                        <a:pt x="256" y="49"/>
                      </a:lnTo>
                      <a:lnTo>
                        <a:pt x="267" y="42"/>
                      </a:lnTo>
                      <a:lnTo>
                        <a:pt x="267" y="42"/>
                      </a:lnTo>
                      <a:lnTo>
                        <a:pt x="264" y="38"/>
                      </a:lnTo>
                      <a:lnTo>
                        <a:pt x="264" y="38"/>
                      </a:lnTo>
                      <a:close/>
                      <a:moveTo>
                        <a:pt x="91" y="204"/>
                      </a:moveTo>
                      <a:lnTo>
                        <a:pt x="91" y="204"/>
                      </a:lnTo>
                      <a:lnTo>
                        <a:pt x="82" y="213"/>
                      </a:lnTo>
                      <a:lnTo>
                        <a:pt x="76" y="222"/>
                      </a:lnTo>
                      <a:lnTo>
                        <a:pt x="71" y="232"/>
                      </a:lnTo>
                      <a:lnTo>
                        <a:pt x="68" y="242"/>
                      </a:lnTo>
                      <a:lnTo>
                        <a:pt x="68" y="242"/>
                      </a:lnTo>
                      <a:lnTo>
                        <a:pt x="71" y="254"/>
                      </a:lnTo>
                      <a:lnTo>
                        <a:pt x="75" y="265"/>
                      </a:lnTo>
                      <a:lnTo>
                        <a:pt x="84" y="285"/>
                      </a:lnTo>
                      <a:lnTo>
                        <a:pt x="90" y="304"/>
                      </a:lnTo>
                      <a:lnTo>
                        <a:pt x="92" y="313"/>
                      </a:lnTo>
                      <a:lnTo>
                        <a:pt x="93" y="322"/>
                      </a:lnTo>
                      <a:lnTo>
                        <a:pt x="93" y="322"/>
                      </a:lnTo>
                      <a:lnTo>
                        <a:pt x="87" y="314"/>
                      </a:lnTo>
                      <a:lnTo>
                        <a:pt x="80" y="306"/>
                      </a:lnTo>
                      <a:lnTo>
                        <a:pt x="74" y="295"/>
                      </a:lnTo>
                      <a:lnTo>
                        <a:pt x="69" y="285"/>
                      </a:lnTo>
                      <a:lnTo>
                        <a:pt x="60" y="265"/>
                      </a:lnTo>
                      <a:lnTo>
                        <a:pt x="58" y="255"/>
                      </a:lnTo>
                      <a:lnTo>
                        <a:pt x="57" y="248"/>
                      </a:lnTo>
                      <a:lnTo>
                        <a:pt x="57" y="248"/>
                      </a:lnTo>
                      <a:lnTo>
                        <a:pt x="57" y="237"/>
                      </a:lnTo>
                      <a:lnTo>
                        <a:pt x="60" y="226"/>
                      </a:lnTo>
                      <a:lnTo>
                        <a:pt x="65" y="216"/>
                      </a:lnTo>
                      <a:lnTo>
                        <a:pt x="73" y="208"/>
                      </a:lnTo>
                      <a:lnTo>
                        <a:pt x="82" y="200"/>
                      </a:lnTo>
                      <a:lnTo>
                        <a:pt x="92" y="193"/>
                      </a:lnTo>
                      <a:lnTo>
                        <a:pt x="115" y="180"/>
                      </a:lnTo>
                      <a:lnTo>
                        <a:pt x="138" y="168"/>
                      </a:lnTo>
                      <a:lnTo>
                        <a:pt x="150" y="162"/>
                      </a:lnTo>
                      <a:lnTo>
                        <a:pt x="161" y="154"/>
                      </a:lnTo>
                      <a:lnTo>
                        <a:pt x="171" y="147"/>
                      </a:lnTo>
                      <a:lnTo>
                        <a:pt x="179" y="139"/>
                      </a:lnTo>
                      <a:lnTo>
                        <a:pt x="185" y="129"/>
                      </a:lnTo>
                      <a:lnTo>
                        <a:pt x="191" y="118"/>
                      </a:lnTo>
                      <a:lnTo>
                        <a:pt x="191" y="118"/>
                      </a:lnTo>
                      <a:lnTo>
                        <a:pt x="195" y="125"/>
                      </a:lnTo>
                      <a:lnTo>
                        <a:pt x="198" y="131"/>
                      </a:lnTo>
                      <a:lnTo>
                        <a:pt x="196" y="137"/>
                      </a:lnTo>
                      <a:lnTo>
                        <a:pt x="194" y="143"/>
                      </a:lnTo>
                      <a:lnTo>
                        <a:pt x="189" y="148"/>
                      </a:lnTo>
                      <a:lnTo>
                        <a:pt x="183" y="153"/>
                      </a:lnTo>
                      <a:lnTo>
                        <a:pt x="166" y="164"/>
                      </a:lnTo>
                      <a:lnTo>
                        <a:pt x="147" y="174"/>
                      </a:lnTo>
                      <a:lnTo>
                        <a:pt x="126" y="183"/>
                      </a:lnTo>
                      <a:lnTo>
                        <a:pt x="107" y="193"/>
                      </a:lnTo>
                      <a:lnTo>
                        <a:pt x="98" y="199"/>
                      </a:lnTo>
                      <a:lnTo>
                        <a:pt x="91" y="204"/>
                      </a:lnTo>
                      <a:lnTo>
                        <a:pt x="91" y="204"/>
                      </a:lnTo>
                      <a:close/>
                      <a:moveTo>
                        <a:pt x="234" y="89"/>
                      </a:moveTo>
                      <a:lnTo>
                        <a:pt x="234" y="89"/>
                      </a:lnTo>
                      <a:lnTo>
                        <a:pt x="234" y="92"/>
                      </a:lnTo>
                      <a:lnTo>
                        <a:pt x="233" y="95"/>
                      </a:lnTo>
                      <a:lnTo>
                        <a:pt x="230" y="96"/>
                      </a:lnTo>
                      <a:lnTo>
                        <a:pt x="227" y="95"/>
                      </a:lnTo>
                      <a:lnTo>
                        <a:pt x="219" y="94"/>
                      </a:lnTo>
                      <a:lnTo>
                        <a:pt x="215" y="90"/>
                      </a:lnTo>
                      <a:lnTo>
                        <a:pt x="215" y="90"/>
                      </a:lnTo>
                      <a:lnTo>
                        <a:pt x="213" y="95"/>
                      </a:lnTo>
                      <a:lnTo>
                        <a:pt x="212" y="101"/>
                      </a:lnTo>
                      <a:lnTo>
                        <a:pt x="215" y="107"/>
                      </a:lnTo>
                      <a:lnTo>
                        <a:pt x="218" y="113"/>
                      </a:lnTo>
                      <a:lnTo>
                        <a:pt x="218" y="113"/>
                      </a:lnTo>
                      <a:lnTo>
                        <a:pt x="215" y="112"/>
                      </a:lnTo>
                      <a:lnTo>
                        <a:pt x="211" y="111"/>
                      </a:lnTo>
                      <a:lnTo>
                        <a:pt x="204" y="107"/>
                      </a:lnTo>
                      <a:lnTo>
                        <a:pt x="200" y="106"/>
                      </a:lnTo>
                      <a:lnTo>
                        <a:pt x="196" y="106"/>
                      </a:lnTo>
                      <a:lnTo>
                        <a:pt x="191" y="107"/>
                      </a:lnTo>
                      <a:lnTo>
                        <a:pt x="187" y="111"/>
                      </a:lnTo>
                      <a:lnTo>
                        <a:pt x="187" y="111"/>
                      </a:lnTo>
                      <a:lnTo>
                        <a:pt x="184" y="106"/>
                      </a:lnTo>
                      <a:lnTo>
                        <a:pt x="184" y="101"/>
                      </a:lnTo>
                      <a:lnTo>
                        <a:pt x="185" y="97"/>
                      </a:lnTo>
                      <a:lnTo>
                        <a:pt x="188" y="94"/>
                      </a:lnTo>
                      <a:lnTo>
                        <a:pt x="190" y="90"/>
                      </a:lnTo>
                      <a:lnTo>
                        <a:pt x="191" y="85"/>
                      </a:lnTo>
                      <a:lnTo>
                        <a:pt x="190" y="82"/>
                      </a:lnTo>
                      <a:lnTo>
                        <a:pt x="187" y="76"/>
                      </a:lnTo>
                      <a:lnTo>
                        <a:pt x="187" y="76"/>
                      </a:lnTo>
                      <a:lnTo>
                        <a:pt x="196" y="74"/>
                      </a:lnTo>
                      <a:lnTo>
                        <a:pt x="202" y="71"/>
                      </a:lnTo>
                      <a:lnTo>
                        <a:pt x="207" y="65"/>
                      </a:lnTo>
                      <a:lnTo>
                        <a:pt x="211" y="57"/>
                      </a:lnTo>
                      <a:lnTo>
                        <a:pt x="211" y="57"/>
                      </a:lnTo>
                      <a:lnTo>
                        <a:pt x="212" y="55"/>
                      </a:lnTo>
                      <a:lnTo>
                        <a:pt x="212" y="61"/>
                      </a:lnTo>
                      <a:lnTo>
                        <a:pt x="213" y="66"/>
                      </a:lnTo>
                      <a:lnTo>
                        <a:pt x="215" y="68"/>
                      </a:lnTo>
                      <a:lnTo>
                        <a:pt x="217" y="68"/>
                      </a:lnTo>
                      <a:lnTo>
                        <a:pt x="219" y="68"/>
                      </a:lnTo>
                      <a:lnTo>
                        <a:pt x="225" y="65"/>
                      </a:lnTo>
                      <a:lnTo>
                        <a:pt x="225" y="65"/>
                      </a:lnTo>
                      <a:lnTo>
                        <a:pt x="223" y="67"/>
                      </a:lnTo>
                      <a:lnTo>
                        <a:pt x="223" y="71"/>
                      </a:lnTo>
                      <a:lnTo>
                        <a:pt x="223" y="74"/>
                      </a:lnTo>
                      <a:lnTo>
                        <a:pt x="223" y="79"/>
                      </a:lnTo>
                      <a:lnTo>
                        <a:pt x="224" y="83"/>
                      </a:lnTo>
                      <a:lnTo>
                        <a:pt x="227" y="86"/>
                      </a:lnTo>
                      <a:lnTo>
                        <a:pt x="230" y="89"/>
                      </a:lnTo>
                      <a:lnTo>
                        <a:pt x="234" y="89"/>
                      </a:lnTo>
                      <a:lnTo>
                        <a:pt x="234" y="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13" name="Freeform 244"/>
                <p:cNvSpPr>
                  <a:spLocks/>
                </p:cNvSpPr>
                <p:nvPr/>
              </p:nvSpPr>
              <p:spPr bwMode="auto">
                <a:xfrm>
                  <a:off x="1654176" y="4924426"/>
                  <a:ext cx="69850" cy="63500"/>
                </a:xfrm>
                <a:custGeom>
                  <a:avLst/>
                  <a:gdLst>
                    <a:gd name="T0" fmla="*/ 86 w 88"/>
                    <a:gd name="T1" fmla="*/ 79 h 79"/>
                    <a:gd name="T2" fmla="*/ 86 w 88"/>
                    <a:gd name="T3" fmla="*/ 79 h 79"/>
                    <a:gd name="T4" fmla="*/ 88 w 88"/>
                    <a:gd name="T5" fmla="*/ 70 h 79"/>
                    <a:gd name="T6" fmla="*/ 88 w 88"/>
                    <a:gd name="T7" fmla="*/ 61 h 79"/>
                    <a:gd name="T8" fmla="*/ 87 w 88"/>
                    <a:gd name="T9" fmla="*/ 53 h 79"/>
                    <a:gd name="T10" fmla="*/ 85 w 88"/>
                    <a:gd name="T11" fmla="*/ 44 h 79"/>
                    <a:gd name="T12" fmla="*/ 81 w 88"/>
                    <a:gd name="T13" fmla="*/ 37 h 79"/>
                    <a:gd name="T14" fmla="*/ 76 w 88"/>
                    <a:gd name="T15" fmla="*/ 30 h 79"/>
                    <a:gd name="T16" fmla="*/ 70 w 88"/>
                    <a:gd name="T17" fmla="*/ 22 h 79"/>
                    <a:gd name="T18" fmla="*/ 64 w 88"/>
                    <a:gd name="T19" fmla="*/ 16 h 79"/>
                    <a:gd name="T20" fmla="*/ 57 w 88"/>
                    <a:gd name="T21" fmla="*/ 11 h 79"/>
                    <a:gd name="T22" fmla="*/ 48 w 88"/>
                    <a:gd name="T23" fmla="*/ 7 h 79"/>
                    <a:gd name="T24" fmla="*/ 41 w 88"/>
                    <a:gd name="T25" fmla="*/ 4 h 79"/>
                    <a:gd name="T26" fmla="*/ 32 w 88"/>
                    <a:gd name="T27" fmla="*/ 2 h 79"/>
                    <a:gd name="T28" fmla="*/ 24 w 88"/>
                    <a:gd name="T29" fmla="*/ 0 h 79"/>
                    <a:gd name="T30" fmla="*/ 15 w 88"/>
                    <a:gd name="T31" fmla="*/ 0 h 79"/>
                    <a:gd name="T32" fmla="*/ 7 w 88"/>
                    <a:gd name="T33" fmla="*/ 2 h 79"/>
                    <a:gd name="T34" fmla="*/ 0 w 88"/>
                    <a:gd name="T35" fmla="*/ 4 h 79"/>
                    <a:gd name="T36" fmla="*/ 0 w 88"/>
                    <a:gd name="T37" fmla="*/ 4 h 79"/>
                    <a:gd name="T38" fmla="*/ 7 w 88"/>
                    <a:gd name="T39" fmla="*/ 11 h 79"/>
                    <a:gd name="T40" fmla="*/ 17 w 88"/>
                    <a:gd name="T41" fmla="*/ 19 h 79"/>
                    <a:gd name="T42" fmla="*/ 41 w 88"/>
                    <a:gd name="T43" fmla="*/ 34 h 79"/>
                    <a:gd name="T44" fmla="*/ 53 w 88"/>
                    <a:gd name="T45" fmla="*/ 44 h 79"/>
                    <a:gd name="T46" fmla="*/ 65 w 88"/>
                    <a:gd name="T47" fmla="*/ 54 h 79"/>
                    <a:gd name="T48" fmla="*/ 76 w 88"/>
                    <a:gd name="T49" fmla="*/ 66 h 79"/>
                    <a:gd name="T50" fmla="*/ 86 w 88"/>
                    <a:gd name="T51" fmla="*/ 79 h 79"/>
                    <a:gd name="T52" fmla="*/ 86 w 88"/>
                    <a:gd name="T5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8" h="79">
                      <a:moveTo>
                        <a:pt x="86" y="79"/>
                      </a:moveTo>
                      <a:lnTo>
                        <a:pt x="86" y="79"/>
                      </a:lnTo>
                      <a:lnTo>
                        <a:pt x="88" y="70"/>
                      </a:lnTo>
                      <a:lnTo>
                        <a:pt x="88" y="61"/>
                      </a:lnTo>
                      <a:lnTo>
                        <a:pt x="87" y="53"/>
                      </a:lnTo>
                      <a:lnTo>
                        <a:pt x="85" y="44"/>
                      </a:lnTo>
                      <a:lnTo>
                        <a:pt x="81" y="37"/>
                      </a:lnTo>
                      <a:lnTo>
                        <a:pt x="76" y="30"/>
                      </a:lnTo>
                      <a:lnTo>
                        <a:pt x="70" y="22"/>
                      </a:lnTo>
                      <a:lnTo>
                        <a:pt x="64" y="16"/>
                      </a:lnTo>
                      <a:lnTo>
                        <a:pt x="57" y="11"/>
                      </a:lnTo>
                      <a:lnTo>
                        <a:pt x="48" y="7"/>
                      </a:lnTo>
                      <a:lnTo>
                        <a:pt x="41" y="4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5" y="0"/>
                      </a:lnTo>
                      <a:lnTo>
                        <a:pt x="7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7" y="11"/>
                      </a:lnTo>
                      <a:lnTo>
                        <a:pt x="17" y="19"/>
                      </a:lnTo>
                      <a:lnTo>
                        <a:pt x="41" y="34"/>
                      </a:lnTo>
                      <a:lnTo>
                        <a:pt x="53" y="44"/>
                      </a:lnTo>
                      <a:lnTo>
                        <a:pt x="65" y="54"/>
                      </a:lnTo>
                      <a:lnTo>
                        <a:pt x="76" y="66"/>
                      </a:lnTo>
                      <a:lnTo>
                        <a:pt x="86" y="79"/>
                      </a:lnTo>
                      <a:lnTo>
                        <a:pt x="86" y="7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fr-FR"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99" name="Rectangle 98"/>
            <p:cNvSpPr/>
            <p:nvPr/>
          </p:nvSpPr>
          <p:spPr>
            <a:xfrm>
              <a:off x="1979778" y="980728"/>
              <a:ext cx="6840694" cy="568863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sp>
        <p:nvSpPr>
          <p:cNvPr id="117" name="Freeform 243"/>
          <p:cNvSpPr>
            <a:spLocks noEditPoints="1"/>
          </p:cNvSpPr>
          <p:nvPr/>
        </p:nvSpPr>
        <p:spPr bwMode="auto">
          <a:xfrm>
            <a:off x="6959600" y="1196976"/>
            <a:ext cx="3182938" cy="5311775"/>
          </a:xfrm>
          <a:custGeom>
            <a:avLst/>
            <a:gdLst>
              <a:gd name="T0" fmla="*/ 2147483646 w 344"/>
              <a:gd name="T1" fmla="*/ 2147483646 h 688"/>
              <a:gd name="T2" fmla="*/ 2147483646 w 344"/>
              <a:gd name="T3" fmla="*/ 2147483646 h 688"/>
              <a:gd name="T4" fmla="*/ 2147483646 w 344"/>
              <a:gd name="T5" fmla="*/ 0 h 688"/>
              <a:gd name="T6" fmla="*/ 2147483646 w 344"/>
              <a:gd name="T7" fmla="*/ 2147483646 h 688"/>
              <a:gd name="T8" fmla="*/ 2147483646 w 344"/>
              <a:gd name="T9" fmla="*/ 2147483646 h 688"/>
              <a:gd name="T10" fmla="*/ 2147483646 w 344"/>
              <a:gd name="T11" fmla="*/ 2147483646 h 688"/>
              <a:gd name="T12" fmla="*/ 2147483646 w 344"/>
              <a:gd name="T13" fmla="*/ 2147483646 h 688"/>
              <a:gd name="T14" fmla="*/ 2147483646 w 344"/>
              <a:gd name="T15" fmla="*/ 2147483646 h 688"/>
              <a:gd name="T16" fmla="*/ 2147483646 w 344"/>
              <a:gd name="T17" fmla="*/ 2147483646 h 688"/>
              <a:gd name="T18" fmla="*/ 2147483646 w 344"/>
              <a:gd name="T19" fmla="*/ 2147483646 h 688"/>
              <a:gd name="T20" fmla="*/ 2147483646 w 344"/>
              <a:gd name="T21" fmla="*/ 2147483646 h 688"/>
              <a:gd name="T22" fmla="*/ 2147483646 w 344"/>
              <a:gd name="T23" fmla="*/ 2147483646 h 688"/>
              <a:gd name="T24" fmla="*/ 2147483646 w 344"/>
              <a:gd name="T25" fmla="*/ 2147483646 h 688"/>
              <a:gd name="T26" fmla="*/ 2147483646 w 344"/>
              <a:gd name="T27" fmla="*/ 2147483646 h 688"/>
              <a:gd name="T28" fmla="*/ 2147483646 w 344"/>
              <a:gd name="T29" fmla="*/ 2147483646 h 688"/>
              <a:gd name="T30" fmla="*/ 2147483646 w 344"/>
              <a:gd name="T31" fmla="*/ 2147483646 h 688"/>
              <a:gd name="T32" fmla="*/ 513600356 w 344"/>
              <a:gd name="T33" fmla="*/ 2147483646 h 688"/>
              <a:gd name="T34" fmla="*/ 85596975 w 344"/>
              <a:gd name="T35" fmla="*/ 2147483646 h 688"/>
              <a:gd name="T36" fmla="*/ 1711995019 w 344"/>
              <a:gd name="T37" fmla="*/ 2147483646 h 688"/>
              <a:gd name="T38" fmla="*/ 2147483646 w 344"/>
              <a:gd name="T39" fmla="*/ 2147483646 h 688"/>
              <a:gd name="T40" fmla="*/ 2147483646 w 344"/>
              <a:gd name="T41" fmla="*/ 2147483646 h 688"/>
              <a:gd name="T42" fmla="*/ 2147483646 w 344"/>
              <a:gd name="T43" fmla="*/ 2147483646 h 688"/>
              <a:gd name="T44" fmla="*/ 2147483646 w 344"/>
              <a:gd name="T45" fmla="*/ 2147483646 h 688"/>
              <a:gd name="T46" fmla="*/ 2147483646 w 344"/>
              <a:gd name="T47" fmla="*/ 2147483646 h 688"/>
              <a:gd name="T48" fmla="*/ 2147483646 w 344"/>
              <a:gd name="T49" fmla="*/ 2147483646 h 688"/>
              <a:gd name="T50" fmla="*/ 2147483646 w 344"/>
              <a:gd name="T51" fmla="*/ 2147483646 h 688"/>
              <a:gd name="T52" fmla="*/ 2147483646 w 344"/>
              <a:gd name="T53" fmla="*/ 2147483646 h 688"/>
              <a:gd name="T54" fmla="*/ 2147483646 w 344"/>
              <a:gd name="T55" fmla="*/ 2147483646 h 688"/>
              <a:gd name="T56" fmla="*/ 2147483646 w 344"/>
              <a:gd name="T57" fmla="*/ 2147483646 h 688"/>
              <a:gd name="T58" fmla="*/ 2147483646 w 344"/>
              <a:gd name="T59" fmla="*/ 2147483646 h 688"/>
              <a:gd name="T60" fmla="*/ 2147483646 w 344"/>
              <a:gd name="T61" fmla="*/ 2147483646 h 688"/>
              <a:gd name="T62" fmla="*/ 2147483646 w 344"/>
              <a:gd name="T63" fmla="*/ 2147483646 h 688"/>
              <a:gd name="T64" fmla="*/ 2147483646 w 344"/>
              <a:gd name="T65" fmla="*/ 2147483646 h 688"/>
              <a:gd name="T66" fmla="*/ 2147483646 w 344"/>
              <a:gd name="T67" fmla="*/ 2147483646 h 688"/>
              <a:gd name="T68" fmla="*/ 2147483646 w 344"/>
              <a:gd name="T69" fmla="*/ 2147483646 h 688"/>
              <a:gd name="T70" fmla="*/ 2147483646 w 344"/>
              <a:gd name="T71" fmla="*/ 2147483646 h 688"/>
              <a:gd name="T72" fmla="*/ 2147483646 w 344"/>
              <a:gd name="T73" fmla="*/ 2147483646 h 688"/>
              <a:gd name="T74" fmla="*/ 2147483646 w 344"/>
              <a:gd name="T75" fmla="*/ 2147483646 h 688"/>
              <a:gd name="T76" fmla="*/ 2147483646 w 344"/>
              <a:gd name="T77" fmla="*/ 2147483646 h 688"/>
              <a:gd name="T78" fmla="*/ 2147483646 w 344"/>
              <a:gd name="T79" fmla="*/ 2147483646 h 688"/>
              <a:gd name="T80" fmla="*/ 2147483646 w 344"/>
              <a:gd name="T81" fmla="*/ 2147483646 h 688"/>
              <a:gd name="T82" fmla="*/ 2147483646 w 344"/>
              <a:gd name="T83" fmla="*/ 2147483646 h 688"/>
              <a:gd name="T84" fmla="*/ 2147483646 w 344"/>
              <a:gd name="T85" fmla="*/ 2147483646 h 688"/>
              <a:gd name="T86" fmla="*/ 2147483646 w 344"/>
              <a:gd name="T87" fmla="*/ 2147483646 h 688"/>
              <a:gd name="T88" fmla="*/ 2147483646 w 344"/>
              <a:gd name="T89" fmla="*/ 2147483646 h 688"/>
              <a:gd name="T90" fmla="*/ 2147483646 w 344"/>
              <a:gd name="T91" fmla="*/ 2147483646 h 688"/>
              <a:gd name="T92" fmla="*/ 2147483646 w 344"/>
              <a:gd name="T93" fmla="*/ 2147483646 h 688"/>
              <a:gd name="T94" fmla="*/ 2147483646 w 344"/>
              <a:gd name="T95" fmla="*/ 2147483646 h 688"/>
              <a:gd name="T96" fmla="*/ 2147483646 w 344"/>
              <a:gd name="T97" fmla="*/ 2147483646 h 688"/>
              <a:gd name="T98" fmla="*/ 2147483646 w 344"/>
              <a:gd name="T99" fmla="*/ 2147483646 h 688"/>
              <a:gd name="T100" fmla="*/ 2147483646 w 344"/>
              <a:gd name="T101" fmla="*/ 2147483646 h 688"/>
              <a:gd name="T102" fmla="*/ 2147483646 w 344"/>
              <a:gd name="T103" fmla="*/ 2147483646 h 688"/>
              <a:gd name="T104" fmla="*/ 2147483646 w 344"/>
              <a:gd name="T105" fmla="*/ 2147483646 h 688"/>
              <a:gd name="T106" fmla="*/ 2147483646 w 344"/>
              <a:gd name="T107" fmla="*/ 2147483646 h 688"/>
              <a:gd name="T108" fmla="*/ 2147483646 w 344"/>
              <a:gd name="T109" fmla="*/ 2147483646 h 688"/>
              <a:gd name="T110" fmla="*/ 2147483646 w 344"/>
              <a:gd name="T111" fmla="*/ 2147483646 h 688"/>
              <a:gd name="T112" fmla="*/ 2147483646 w 344"/>
              <a:gd name="T113" fmla="*/ 2147483646 h 688"/>
              <a:gd name="T114" fmla="*/ 2147483646 w 344"/>
              <a:gd name="T115" fmla="*/ 2147483646 h 688"/>
              <a:gd name="T116" fmla="*/ 2147483646 w 344"/>
              <a:gd name="T117" fmla="*/ 2147483646 h 688"/>
              <a:gd name="T118" fmla="*/ 2147483646 w 344"/>
              <a:gd name="T119" fmla="*/ 2147483646 h 688"/>
              <a:gd name="T120" fmla="*/ 2147483646 w 344"/>
              <a:gd name="T121" fmla="*/ 2147483646 h 688"/>
              <a:gd name="T122" fmla="*/ 2147483646 w 344"/>
              <a:gd name="T123" fmla="*/ 2147483646 h 6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4"/>
              <a:gd name="T187" fmla="*/ 0 h 688"/>
              <a:gd name="T188" fmla="*/ 344 w 344"/>
              <a:gd name="T189" fmla="*/ 688 h 68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4" h="688">
                <a:moveTo>
                  <a:pt x="264" y="38"/>
                </a:moveTo>
                <a:lnTo>
                  <a:pt x="264" y="38"/>
                </a:lnTo>
                <a:lnTo>
                  <a:pt x="261" y="37"/>
                </a:lnTo>
                <a:lnTo>
                  <a:pt x="256" y="38"/>
                </a:lnTo>
                <a:lnTo>
                  <a:pt x="245" y="43"/>
                </a:lnTo>
                <a:lnTo>
                  <a:pt x="235" y="49"/>
                </a:lnTo>
                <a:lnTo>
                  <a:pt x="224" y="55"/>
                </a:lnTo>
                <a:lnTo>
                  <a:pt x="225" y="48"/>
                </a:lnTo>
                <a:lnTo>
                  <a:pt x="227" y="42"/>
                </a:lnTo>
                <a:lnTo>
                  <a:pt x="232" y="28"/>
                </a:lnTo>
                <a:lnTo>
                  <a:pt x="233" y="22"/>
                </a:lnTo>
                <a:lnTo>
                  <a:pt x="235" y="15"/>
                </a:lnTo>
                <a:lnTo>
                  <a:pt x="235" y="8"/>
                </a:lnTo>
                <a:lnTo>
                  <a:pt x="234" y="0"/>
                </a:lnTo>
                <a:lnTo>
                  <a:pt x="230" y="3"/>
                </a:lnTo>
                <a:lnTo>
                  <a:pt x="215" y="33"/>
                </a:lnTo>
                <a:lnTo>
                  <a:pt x="205" y="48"/>
                </a:lnTo>
                <a:lnTo>
                  <a:pt x="194" y="62"/>
                </a:lnTo>
                <a:lnTo>
                  <a:pt x="189" y="56"/>
                </a:lnTo>
                <a:lnTo>
                  <a:pt x="184" y="52"/>
                </a:lnTo>
                <a:lnTo>
                  <a:pt x="174" y="44"/>
                </a:lnTo>
                <a:lnTo>
                  <a:pt x="173" y="50"/>
                </a:lnTo>
                <a:lnTo>
                  <a:pt x="174" y="59"/>
                </a:lnTo>
                <a:lnTo>
                  <a:pt x="177" y="66"/>
                </a:lnTo>
                <a:lnTo>
                  <a:pt x="182" y="74"/>
                </a:lnTo>
                <a:lnTo>
                  <a:pt x="177" y="77"/>
                </a:lnTo>
                <a:lnTo>
                  <a:pt x="172" y="78"/>
                </a:lnTo>
                <a:lnTo>
                  <a:pt x="165" y="77"/>
                </a:lnTo>
                <a:lnTo>
                  <a:pt x="158" y="76"/>
                </a:lnTo>
                <a:lnTo>
                  <a:pt x="153" y="76"/>
                </a:lnTo>
                <a:lnTo>
                  <a:pt x="149" y="78"/>
                </a:lnTo>
                <a:lnTo>
                  <a:pt x="156" y="83"/>
                </a:lnTo>
                <a:lnTo>
                  <a:pt x="162" y="88"/>
                </a:lnTo>
                <a:lnTo>
                  <a:pt x="167" y="92"/>
                </a:lnTo>
                <a:lnTo>
                  <a:pt x="171" y="99"/>
                </a:lnTo>
                <a:lnTo>
                  <a:pt x="174" y="111"/>
                </a:lnTo>
                <a:lnTo>
                  <a:pt x="178" y="120"/>
                </a:lnTo>
                <a:lnTo>
                  <a:pt x="166" y="131"/>
                </a:lnTo>
                <a:lnTo>
                  <a:pt x="153" y="142"/>
                </a:lnTo>
                <a:lnTo>
                  <a:pt x="125" y="162"/>
                </a:lnTo>
                <a:lnTo>
                  <a:pt x="97" y="181"/>
                </a:lnTo>
                <a:lnTo>
                  <a:pt x="85" y="192"/>
                </a:lnTo>
                <a:lnTo>
                  <a:pt x="74" y="202"/>
                </a:lnTo>
                <a:lnTo>
                  <a:pt x="64" y="214"/>
                </a:lnTo>
                <a:lnTo>
                  <a:pt x="57" y="225"/>
                </a:lnTo>
                <a:lnTo>
                  <a:pt x="51" y="237"/>
                </a:lnTo>
                <a:lnTo>
                  <a:pt x="50" y="244"/>
                </a:lnTo>
                <a:lnTo>
                  <a:pt x="50" y="250"/>
                </a:lnTo>
                <a:lnTo>
                  <a:pt x="50" y="257"/>
                </a:lnTo>
                <a:lnTo>
                  <a:pt x="50" y="265"/>
                </a:lnTo>
                <a:lnTo>
                  <a:pt x="52" y="273"/>
                </a:lnTo>
                <a:lnTo>
                  <a:pt x="54" y="280"/>
                </a:lnTo>
                <a:lnTo>
                  <a:pt x="58" y="289"/>
                </a:lnTo>
                <a:lnTo>
                  <a:pt x="63" y="299"/>
                </a:lnTo>
                <a:lnTo>
                  <a:pt x="75" y="317"/>
                </a:lnTo>
                <a:lnTo>
                  <a:pt x="65" y="322"/>
                </a:lnTo>
                <a:lnTo>
                  <a:pt x="58" y="328"/>
                </a:lnTo>
                <a:lnTo>
                  <a:pt x="53" y="334"/>
                </a:lnTo>
                <a:lnTo>
                  <a:pt x="50" y="341"/>
                </a:lnTo>
                <a:lnTo>
                  <a:pt x="53" y="347"/>
                </a:lnTo>
                <a:lnTo>
                  <a:pt x="57" y="353"/>
                </a:lnTo>
                <a:lnTo>
                  <a:pt x="60" y="364"/>
                </a:lnTo>
                <a:lnTo>
                  <a:pt x="64" y="376"/>
                </a:lnTo>
                <a:lnTo>
                  <a:pt x="67" y="382"/>
                </a:lnTo>
                <a:lnTo>
                  <a:pt x="71" y="388"/>
                </a:lnTo>
                <a:lnTo>
                  <a:pt x="56" y="402"/>
                </a:lnTo>
                <a:lnTo>
                  <a:pt x="42" y="416"/>
                </a:lnTo>
                <a:lnTo>
                  <a:pt x="35" y="427"/>
                </a:lnTo>
                <a:lnTo>
                  <a:pt x="28" y="438"/>
                </a:lnTo>
                <a:lnTo>
                  <a:pt x="20" y="449"/>
                </a:lnTo>
                <a:lnTo>
                  <a:pt x="16" y="460"/>
                </a:lnTo>
                <a:lnTo>
                  <a:pt x="11" y="472"/>
                </a:lnTo>
                <a:lnTo>
                  <a:pt x="6" y="484"/>
                </a:lnTo>
                <a:lnTo>
                  <a:pt x="3" y="496"/>
                </a:lnTo>
                <a:lnTo>
                  <a:pt x="1" y="509"/>
                </a:lnTo>
                <a:lnTo>
                  <a:pt x="0" y="521"/>
                </a:lnTo>
                <a:lnTo>
                  <a:pt x="0" y="533"/>
                </a:lnTo>
                <a:lnTo>
                  <a:pt x="1" y="546"/>
                </a:lnTo>
                <a:lnTo>
                  <a:pt x="3" y="558"/>
                </a:lnTo>
                <a:lnTo>
                  <a:pt x="6" y="570"/>
                </a:lnTo>
                <a:lnTo>
                  <a:pt x="10" y="582"/>
                </a:lnTo>
                <a:lnTo>
                  <a:pt x="14" y="595"/>
                </a:lnTo>
                <a:lnTo>
                  <a:pt x="20" y="606"/>
                </a:lnTo>
                <a:lnTo>
                  <a:pt x="29" y="620"/>
                </a:lnTo>
                <a:lnTo>
                  <a:pt x="40" y="633"/>
                </a:lnTo>
                <a:lnTo>
                  <a:pt x="51" y="646"/>
                </a:lnTo>
                <a:lnTo>
                  <a:pt x="64" y="655"/>
                </a:lnTo>
                <a:lnTo>
                  <a:pt x="77" y="664"/>
                </a:lnTo>
                <a:lnTo>
                  <a:pt x="92" y="672"/>
                </a:lnTo>
                <a:lnTo>
                  <a:pt x="107" y="678"/>
                </a:lnTo>
                <a:lnTo>
                  <a:pt x="122" y="683"/>
                </a:lnTo>
                <a:lnTo>
                  <a:pt x="138" y="686"/>
                </a:lnTo>
                <a:lnTo>
                  <a:pt x="155" y="688"/>
                </a:lnTo>
                <a:lnTo>
                  <a:pt x="171" y="688"/>
                </a:lnTo>
                <a:lnTo>
                  <a:pt x="188" y="687"/>
                </a:lnTo>
                <a:lnTo>
                  <a:pt x="205" y="683"/>
                </a:lnTo>
                <a:lnTo>
                  <a:pt x="221" y="678"/>
                </a:lnTo>
                <a:lnTo>
                  <a:pt x="238" y="672"/>
                </a:lnTo>
                <a:lnTo>
                  <a:pt x="253" y="664"/>
                </a:lnTo>
                <a:lnTo>
                  <a:pt x="269" y="655"/>
                </a:lnTo>
                <a:lnTo>
                  <a:pt x="282" y="644"/>
                </a:lnTo>
                <a:lnTo>
                  <a:pt x="295" y="632"/>
                </a:lnTo>
                <a:lnTo>
                  <a:pt x="307" y="620"/>
                </a:lnTo>
                <a:lnTo>
                  <a:pt x="316" y="607"/>
                </a:lnTo>
                <a:lnTo>
                  <a:pt x="325" y="592"/>
                </a:lnTo>
                <a:lnTo>
                  <a:pt x="332" y="578"/>
                </a:lnTo>
                <a:lnTo>
                  <a:pt x="337" y="562"/>
                </a:lnTo>
                <a:lnTo>
                  <a:pt x="342" y="546"/>
                </a:lnTo>
                <a:lnTo>
                  <a:pt x="344" y="530"/>
                </a:lnTo>
                <a:lnTo>
                  <a:pt x="344" y="513"/>
                </a:lnTo>
                <a:lnTo>
                  <a:pt x="344" y="498"/>
                </a:lnTo>
                <a:lnTo>
                  <a:pt x="342" y="482"/>
                </a:lnTo>
                <a:lnTo>
                  <a:pt x="338" y="466"/>
                </a:lnTo>
                <a:lnTo>
                  <a:pt x="332" y="450"/>
                </a:lnTo>
                <a:lnTo>
                  <a:pt x="325" y="435"/>
                </a:lnTo>
                <a:lnTo>
                  <a:pt x="318" y="424"/>
                </a:lnTo>
                <a:lnTo>
                  <a:pt x="310" y="414"/>
                </a:lnTo>
                <a:lnTo>
                  <a:pt x="302" y="404"/>
                </a:lnTo>
                <a:lnTo>
                  <a:pt x="293" y="396"/>
                </a:lnTo>
                <a:lnTo>
                  <a:pt x="284" y="388"/>
                </a:lnTo>
                <a:lnTo>
                  <a:pt x="274" y="381"/>
                </a:lnTo>
                <a:lnTo>
                  <a:pt x="264" y="375"/>
                </a:lnTo>
                <a:lnTo>
                  <a:pt x="253" y="369"/>
                </a:lnTo>
                <a:lnTo>
                  <a:pt x="241" y="364"/>
                </a:lnTo>
                <a:lnTo>
                  <a:pt x="230" y="361"/>
                </a:lnTo>
                <a:lnTo>
                  <a:pt x="218" y="357"/>
                </a:lnTo>
                <a:lnTo>
                  <a:pt x="206" y="354"/>
                </a:lnTo>
                <a:lnTo>
                  <a:pt x="194" y="353"/>
                </a:lnTo>
                <a:lnTo>
                  <a:pt x="182" y="353"/>
                </a:lnTo>
                <a:lnTo>
                  <a:pt x="168" y="353"/>
                </a:lnTo>
                <a:lnTo>
                  <a:pt x="156" y="354"/>
                </a:lnTo>
                <a:lnTo>
                  <a:pt x="145" y="331"/>
                </a:lnTo>
                <a:lnTo>
                  <a:pt x="139" y="322"/>
                </a:lnTo>
                <a:lnTo>
                  <a:pt x="134" y="313"/>
                </a:lnTo>
                <a:lnTo>
                  <a:pt x="128" y="306"/>
                </a:lnTo>
                <a:lnTo>
                  <a:pt x="121" y="302"/>
                </a:lnTo>
                <a:lnTo>
                  <a:pt x="117" y="301"/>
                </a:lnTo>
                <a:lnTo>
                  <a:pt x="113" y="301"/>
                </a:lnTo>
                <a:lnTo>
                  <a:pt x="102" y="302"/>
                </a:lnTo>
                <a:lnTo>
                  <a:pt x="96" y="293"/>
                </a:lnTo>
                <a:lnTo>
                  <a:pt x="92" y="284"/>
                </a:lnTo>
                <a:lnTo>
                  <a:pt x="85" y="267"/>
                </a:lnTo>
                <a:lnTo>
                  <a:pt x="81" y="251"/>
                </a:lnTo>
                <a:lnTo>
                  <a:pt x="79" y="236"/>
                </a:lnTo>
                <a:lnTo>
                  <a:pt x="85" y="227"/>
                </a:lnTo>
                <a:lnTo>
                  <a:pt x="92" y="220"/>
                </a:lnTo>
                <a:lnTo>
                  <a:pt x="100" y="213"/>
                </a:lnTo>
                <a:lnTo>
                  <a:pt x="110" y="205"/>
                </a:lnTo>
                <a:lnTo>
                  <a:pt x="131" y="193"/>
                </a:lnTo>
                <a:lnTo>
                  <a:pt x="153" y="181"/>
                </a:lnTo>
                <a:lnTo>
                  <a:pt x="173" y="169"/>
                </a:lnTo>
                <a:lnTo>
                  <a:pt x="183" y="163"/>
                </a:lnTo>
                <a:lnTo>
                  <a:pt x="191" y="156"/>
                </a:lnTo>
                <a:lnTo>
                  <a:pt x="199" y="148"/>
                </a:lnTo>
                <a:lnTo>
                  <a:pt x="205" y="140"/>
                </a:lnTo>
                <a:lnTo>
                  <a:pt x="210" y="131"/>
                </a:lnTo>
                <a:lnTo>
                  <a:pt x="212" y="122"/>
                </a:lnTo>
                <a:lnTo>
                  <a:pt x="216" y="125"/>
                </a:lnTo>
                <a:lnTo>
                  <a:pt x="219" y="129"/>
                </a:lnTo>
                <a:lnTo>
                  <a:pt x="227" y="133"/>
                </a:lnTo>
                <a:lnTo>
                  <a:pt x="234" y="137"/>
                </a:lnTo>
                <a:lnTo>
                  <a:pt x="238" y="141"/>
                </a:lnTo>
                <a:lnTo>
                  <a:pt x="240" y="145"/>
                </a:lnTo>
                <a:lnTo>
                  <a:pt x="241" y="141"/>
                </a:lnTo>
                <a:lnTo>
                  <a:pt x="241" y="136"/>
                </a:lnTo>
                <a:lnTo>
                  <a:pt x="239" y="131"/>
                </a:lnTo>
                <a:lnTo>
                  <a:pt x="235" y="126"/>
                </a:lnTo>
                <a:lnTo>
                  <a:pt x="228" y="116"/>
                </a:lnTo>
                <a:lnTo>
                  <a:pt x="225" y="109"/>
                </a:lnTo>
                <a:lnTo>
                  <a:pt x="223" y="105"/>
                </a:lnTo>
                <a:lnTo>
                  <a:pt x="228" y="105"/>
                </a:lnTo>
                <a:lnTo>
                  <a:pt x="233" y="105"/>
                </a:lnTo>
                <a:lnTo>
                  <a:pt x="242" y="106"/>
                </a:lnTo>
                <a:lnTo>
                  <a:pt x="251" y="108"/>
                </a:lnTo>
                <a:lnTo>
                  <a:pt x="261" y="109"/>
                </a:lnTo>
                <a:lnTo>
                  <a:pt x="253" y="100"/>
                </a:lnTo>
                <a:lnTo>
                  <a:pt x="246" y="91"/>
                </a:lnTo>
                <a:lnTo>
                  <a:pt x="232" y="76"/>
                </a:lnTo>
                <a:lnTo>
                  <a:pt x="239" y="67"/>
                </a:lnTo>
                <a:lnTo>
                  <a:pt x="247" y="57"/>
                </a:lnTo>
                <a:lnTo>
                  <a:pt x="256" y="49"/>
                </a:lnTo>
                <a:lnTo>
                  <a:pt x="267" y="42"/>
                </a:lnTo>
                <a:lnTo>
                  <a:pt x="264" y="38"/>
                </a:lnTo>
                <a:close/>
                <a:moveTo>
                  <a:pt x="91" y="204"/>
                </a:moveTo>
                <a:lnTo>
                  <a:pt x="91" y="204"/>
                </a:lnTo>
                <a:lnTo>
                  <a:pt x="82" y="213"/>
                </a:lnTo>
                <a:lnTo>
                  <a:pt x="76" y="222"/>
                </a:lnTo>
                <a:lnTo>
                  <a:pt x="71" y="232"/>
                </a:lnTo>
                <a:lnTo>
                  <a:pt x="68" y="242"/>
                </a:lnTo>
                <a:lnTo>
                  <a:pt x="71" y="254"/>
                </a:lnTo>
                <a:lnTo>
                  <a:pt x="75" y="265"/>
                </a:lnTo>
                <a:lnTo>
                  <a:pt x="84" y="285"/>
                </a:lnTo>
                <a:lnTo>
                  <a:pt x="90" y="304"/>
                </a:lnTo>
                <a:lnTo>
                  <a:pt x="92" y="313"/>
                </a:lnTo>
                <a:lnTo>
                  <a:pt x="93" y="322"/>
                </a:lnTo>
                <a:lnTo>
                  <a:pt x="87" y="314"/>
                </a:lnTo>
                <a:lnTo>
                  <a:pt x="80" y="306"/>
                </a:lnTo>
                <a:lnTo>
                  <a:pt x="74" y="295"/>
                </a:lnTo>
                <a:lnTo>
                  <a:pt x="69" y="285"/>
                </a:lnTo>
                <a:lnTo>
                  <a:pt x="60" y="265"/>
                </a:lnTo>
                <a:lnTo>
                  <a:pt x="58" y="255"/>
                </a:lnTo>
                <a:lnTo>
                  <a:pt x="57" y="248"/>
                </a:lnTo>
                <a:lnTo>
                  <a:pt x="57" y="237"/>
                </a:lnTo>
                <a:lnTo>
                  <a:pt x="60" y="226"/>
                </a:lnTo>
                <a:lnTo>
                  <a:pt x="65" y="216"/>
                </a:lnTo>
                <a:lnTo>
                  <a:pt x="73" y="208"/>
                </a:lnTo>
                <a:lnTo>
                  <a:pt x="82" y="200"/>
                </a:lnTo>
                <a:lnTo>
                  <a:pt x="92" y="193"/>
                </a:lnTo>
                <a:lnTo>
                  <a:pt x="115" y="180"/>
                </a:lnTo>
                <a:lnTo>
                  <a:pt x="138" y="168"/>
                </a:lnTo>
                <a:lnTo>
                  <a:pt x="150" y="162"/>
                </a:lnTo>
                <a:lnTo>
                  <a:pt x="161" y="154"/>
                </a:lnTo>
                <a:lnTo>
                  <a:pt x="171" y="147"/>
                </a:lnTo>
                <a:lnTo>
                  <a:pt x="179" y="139"/>
                </a:lnTo>
                <a:lnTo>
                  <a:pt x="185" y="129"/>
                </a:lnTo>
                <a:lnTo>
                  <a:pt x="191" y="118"/>
                </a:lnTo>
                <a:lnTo>
                  <a:pt x="195" y="125"/>
                </a:lnTo>
                <a:lnTo>
                  <a:pt x="198" y="131"/>
                </a:lnTo>
                <a:lnTo>
                  <a:pt x="196" y="137"/>
                </a:lnTo>
                <a:lnTo>
                  <a:pt x="194" y="143"/>
                </a:lnTo>
                <a:lnTo>
                  <a:pt x="189" y="148"/>
                </a:lnTo>
                <a:lnTo>
                  <a:pt x="183" y="153"/>
                </a:lnTo>
                <a:lnTo>
                  <a:pt x="166" y="164"/>
                </a:lnTo>
                <a:lnTo>
                  <a:pt x="147" y="174"/>
                </a:lnTo>
                <a:lnTo>
                  <a:pt x="126" y="183"/>
                </a:lnTo>
                <a:lnTo>
                  <a:pt x="107" y="193"/>
                </a:lnTo>
                <a:lnTo>
                  <a:pt x="98" y="199"/>
                </a:lnTo>
                <a:lnTo>
                  <a:pt x="91" y="204"/>
                </a:lnTo>
                <a:close/>
                <a:moveTo>
                  <a:pt x="234" y="89"/>
                </a:moveTo>
                <a:lnTo>
                  <a:pt x="234" y="89"/>
                </a:lnTo>
                <a:lnTo>
                  <a:pt x="234" y="92"/>
                </a:lnTo>
                <a:lnTo>
                  <a:pt x="233" y="95"/>
                </a:lnTo>
                <a:lnTo>
                  <a:pt x="230" y="96"/>
                </a:lnTo>
                <a:lnTo>
                  <a:pt x="227" y="95"/>
                </a:lnTo>
                <a:lnTo>
                  <a:pt x="219" y="94"/>
                </a:lnTo>
                <a:lnTo>
                  <a:pt x="215" y="90"/>
                </a:lnTo>
                <a:lnTo>
                  <a:pt x="213" y="95"/>
                </a:lnTo>
                <a:lnTo>
                  <a:pt x="212" y="101"/>
                </a:lnTo>
                <a:lnTo>
                  <a:pt x="215" y="107"/>
                </a:lnTo>
                <a:lnTo>
                  <a:pt x="218" y="113"/>
                </a:lnTo>
                <a:lnTo>
                  <a:pt x="215" y="112"/>
                </a:lnTo>
                <a:lnTo>
                  <a:pt x="211" y="111"/>
                </a:lnTo>
                <a:lnTo>
                  <a:pt x="204" y="107"/>
                </a:lnTo>
                <a:lnTo>
                  <a:pt x="200" y="106"/>
                </a:lnTo>
                <a:lnTo>
                  <a:pt x="196" y="106"/>
                </a:lnTo>
                <a:lnTo>
                  <a:pt x="191" y="107"/>
                </a:lnTo>
                <a:lnTo>
                  <a:pt x="187" y="111"/>
                </a:lnTo>
                <a:lnTo>
                  <a:pt x="184" y="106"/>
                </a:lnTo>
                <a:lnTo>
                  <a:pt x="184" y="101"/>
                </a:lnTo>
                <a:lnTo>
                  <a:pt x="185" y="97"/>
                </a:lnTo>
                <a:lnTo>
                  <a:pt x="188" y="94"/>
                </a:lnTo>
                <a:lnTo>
                  <a:pt x="190" y="90"/>
                </a:lnTo>
                <a:lnTo>
                  <a:pt x="191" y="85"/>
                </a:lnTo>
                <a:lnTo>
                  <a:pt x="190" y="82"/>
                </a:lnTo>
                <a:lnTo>
                  <a:pt x="187" y="76"/>
                </a:lnTo>
                <a:lnTo>
                  <a:pt x="196" y="74"/>
                </a:lnTo>
                <a:lnTo>
                  <a:pt x="202" y="71"/>
                </a:lnTo>
                <a:lnTo>
                  <a:pt x="207" y="65"/>
                </a:lnTo>
                <a:lnTo>
                  <a:pt x="211" y="57"/>
                </a:lnTo>
                <a:lnTo>
                  <a:pt x="212" y="55"/>
                </a:lnTo>
                <a:lnTo>
                  <a:pt x="212" y="61"/>
                </a:lnTo>
                <a:lnTo>
                  <a:pt x="213" y="66"/>
                </a:lnTo>
                <a:lnTo>
                  <a:pt x="215" y="68"/>
                </a:lnTo>
                <a:lnTo>
                  <a:pt x="217" y="68"/>
                </a:lnTo>
                <a:lnTo>
                  <a:pt x="219" y="68"/>
                </a:lnTo>
                <a:lnTo>
                  <a:pt x="225" y="65"/>
                </a:lnTo>
                <a:lnTo>
                  <a:pt x="223" y="67"/>
                </a:lnTo>
                <a:lnTo>
                  <a:pt x="223" y="71"/>
                </a:lnTo>
                <a:lnTo>
                  <a:pt x="223" y="74"/>
                </a:lnTo>
                <a:lnTo>
                  <a:pt x="223" y="79"/>
                </a:lnTo>
                <a:lnTo>
                  <a:pt x="224" y="83"/>
                </a:lnTo>
                <a:lnTo>
                  <a:pt x="227" y="86"/>
                </a:lnTo>
                <a:lnTo>
                  <a:pt x="230" y="89"/>
                </a:lnTo>
                <a:lnTo>
                  <a:pt x="234" y="89"/>
                </a:lnTo>
                <a:close/>
              </a:path>
            </a:pathLst>
          </a:custGeom>
          <a:solidFill>
            <a:srgbClr val="DBEEF4">
              <a:alpha val="30196"/>
            </a:srgbClr>
          </a:solidFill>
          <a:ln w="9525">
            <a:solidFill>
              <a:srgbClr val="B7DEE8">
                <a:alpha val="50195"/>
              </a:srgbClr>
            </a:solidFill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18" name="TextBox 117"/>
          <p:cNvSpPr txBox="1"/>
          <p:nvPr/>
        </p:nvSpPr>
        <p:spPr>
          <a:xfrm>
            <a:off x="4008438" y="1412876"/>
            <a:ext cx="5975350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IN" sz="2200" dirty="0">
                <a:latin typeface="+mn-lt"/>
                <a:cs typeface="+mn-cs"/>
              </a:rPr>
              <a:t>Some of the examples of threats for an organization are as follows:</a:t>
            </a:r>
          </a:p>
          <a:p>
            <a:pPr>
              <a:defRPr/>
            </a:pPr>
            <a:endParaRPr lang="en-IN" sz="2200" dirty="0">
              <a:latin typeface="+mn-lt"/>
              <a:cs typeface="+mn-cs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Entry of foreign competitors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Introduction of new substitute products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Decline in product life cycle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Changing customer needs/tastes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New strategies adopted by rival firms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Increased government regulation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IN" sz="2200" dirty="0">
                <a:latin typeface="+mn-lt"/>
                <a:cs typeface="+mn-cs"/>
              </a:rPr>
              <a:t>Economic slowdown</a:t>
            </a:r>
          </a:p>
        </p:txBody>
      </p:sp>
    </p:spTree>
    <p:extLst>
      <p:ext uri="{BB962C8B-B14F-4D97-AF65-F5344CB8AC3E}">
        <p14:creationId xmlns:p14="http://schemas.microsoft.com/office/powerpoint/2010/main" val="22319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Competitive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Advantage</a:t>
            </a:r>
            <a:endParaRPr dirty="0">
              <a:latin typeface="+mn-lt"/>
            </a:endParaRPr>
          </a:p>
        </p:txBody>
      </p:sp>
      <p:sp>
        <p:nvSpPr>
          <p:cNvPr id="128" name="Google Shape;128;p7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about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gaining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maintaining</a:t>
            </a:r>
            <a:r>
              <a:rPr lang="uk-UA" b="1" dirty="0">
                <a:latin typeface="+mn-lt"/>
              </a:rPr>
              <a:t>  </a:t>
            </a:r>
            <a:r>
              <a:rPr lang="uk-UA" b="1" dirty="0" err="1">
                <a:latin typeface="+mn-lt"/>
              </a:rPr>
              <a:t>competitive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 smtClean="0">
                <a:latin typeface="+mn-lt"/>
              </a:rPr>
              <a:t>advantage</a:t>
            </a:r>
            <a:endParaRPr lang="en-US" b="1" dirty="0" smtClean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This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defined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“</a:t>
            </a:r>
            <a:r>
              <a:rPr lang="uk-UA" b="1" dirty="0" err="1">
                <a:latin typeface="+mn-lt"/>
              </a:rPr>
              <a:t>anything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firm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especially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compared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rival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firms</a:t>
            </a:r>
            <a:r>
              <a:rPr lang="uk-UA" b="1" dirty="0">
                <a:latin typeface="+mn-lt"/>
              </a:rPr>
              <a:t>” </a:t>
            </a:r>
            <a:r>
              <a:rPr lang="uk-UA" b="1" dirty="0" err="1">
                <a:latin typeface="+mn-lt"/>
              </a:rPr>
              <a:t>When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firm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something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rival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firms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cannot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owns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something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rival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firms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desire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represent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competitive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advantage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3481" y="5357826"/>
            <a:ext cx="3214710" cy="64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2645" y="4883140"/>
            <a:ext cx="1428760" cy="142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3"/>
          <p:cNvSpPr txBox="1">
            <a:spLocks noGrp="1"/>
          </p:cNvSpPr>
          <p:nvPr>
            <p:ph type="title"/>
          </p:nvPr>
        </p:nvSpPr>
        <p:spPr>
          <a:xfrm>
            <a:off x="1475695" y="249464"/>
            <a:ext cx="924061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second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phase</a:t>
            </a:r>
            <a:r>
              <a:rPr lang="uk-UA" b="1" dirty="0">
                <a:latin typeface="+mn-lt"/>
              </a:rPr>
              <a:t> - </a:t>
            </a:r>
            <a:r>
              <a:rPr lang="uk-UA" b="1" dirty="0" err="1">
                <a:latin typeface="+mn-lt"/>
              </a:rPr>
              <a:t>Strategy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Formulation</a:t>
            </a:r>
            <a:endParaRPr b="1" dirty="0">
              <a:latin typeface="+mn-lt"/>
            </a:endParaRPr>
          </a:p>
        </p:txBody>
      </p:sp>
      <p:sp>
        <p:nvSpPr>
          <p:cNvPr id="581" name="Google Shape;581;p73"/>
          <p:cNvSpPr txBox="1">
            <a:spLocks noGrp="1"/>
          </p:cNvSpPr>
          <p:nvPr>
            <p:ph type="body" idx="1"/>
          </p:nvPr>
        </p:nvSpPr>
        <p:spPr>
          <a:xfrm>
            <a:off x="1475695" y="1591492"/>
            <a:ext cx="8229600" cy="45259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starting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point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of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process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initial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assessment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of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firm</a:t>
            </a:r>
            <a:r>
              <a:rPr lang="uk-UA" sz="1700" dirty="0">
                <a:latin typeface="+mn-lt"/>
              </a:rPr>
              <a:t>. </a:t>
            </a:r>
            <a:r>
              <a:rPr lang="uk-UA" sz="1700" dirty="0" err="1">
                <a:latin typeface="+mn-lt"/>
              </a:rPr>
              <a:t>At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phase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managers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must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clearly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identify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company’s</a:t>
            </a:r>
            <a:r>
              <a:rPr lang="uk-UA" sz="1700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vision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and</a:t>
            </a:r>
            <a:r>
              <a:rPr lang="uk-UA" sz="1700" b="1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mission</a:t>
            </a:r>
            <a:r>
              <a:rPr lang="uk-UA" sz="1700" dirty="0">
                <a:latin typeface="+mn-lt"/>
              </a:rPr>
              <a:t>.</a:t>
            </a:r>
            <a:endParaRPr sz="170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r>
              <a:rPr lang="uk-UA" sz="1700" dirty="0" err="1">
                <a:latin typeface="+mn-lt"/>
              </a:rPr>
              <a:t>Vision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ultimate</a:t>
            </a:r>
            <a:r>
              <a:rPr lang="uk-UA" sz="1700" dirty="0">
                <a:latin typeface="+mn-lt"/>
              </a:rPr>
              <a:t> </a:t>
            </a:r>
            <a:r>
              <a:rPr lang="uk-UA" sz="1700" b="1" dirty="0" err="1">
                <a:latin typeface="+mn-lt"/>
              </a:rPr>
              <a:t>goal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for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firm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and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the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direction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for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its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employees</a:t>
            </a:r>
            <a:r>
              <a:rPr lang="uk-UA" sz="1700" dirty="0">
                <a:latin typeface="+mn-lt"/>
              </a:rPr>
              <a:t>.</a:t>
            </a:r>
            <a:endParaRPr sz="170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r>
              <a:rPr lang="uk-UA" sz="1700" dirty="0" err="1">
                <a:latin typeface="+mn-lt"/>
              </a:rPr>
              <a:t>In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addition</a:t>
            </a:r>
            <a:r>
              <a:rPr lang="uk-UA" sz="1700" dirty="0">
                <a:latin typeface="+mn-lt"/>
              </a:rPr>
              <a:t>, </a:t>
            </a:r>
            <a:r>
              <a:rPr lang="uk-UA" sz="1700" dirty="0" err="1">
                <a:latin typeface="+mn-lt"/>
              </a:rPr>
              <a:t>mission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describes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company’s</a:t>
            </a:r>
            <a:r>
              <a:rPr lang="uk-UA" sz="1700" dirty="0">
                <a:latin typeface="+mn-lt"/>
              </a:rPr>
              <a:t> </a:t>
            </a:r>
            <a:r>
              <a:rPr lang="uk-UA" sz="1700" dirty="0" err="1">
                <a:latin typeface="+mn-lt"/>
              </a:rPr>
              <a:t>business</a:t>
            </a:r>
            <a:r>
              <a:rPr lang="uk-UA" sz="1700" dirty="0">
                <a:latin typeface="+mn-lt"/>
              </a:rPr>
              <a:t>. </a:t>
            </a:r>
            <a:endParaRPr sz="1700" dirty="0">
              <a:latin typeface="+mn-lt"/>
            </a:endParaRPr>
          </a:p>
        </p:txBody>
      </p:sp>
      <p:pic>
        <p:nvPicPr>
          <p:cNvPr id="582" name="Google Shape;58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006" y="4716283"/>
            <a:ext cx="2847975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9"/>
          <p:cNvSpPr txBox="1">
            <a:spLocks noGrp="1"/>
          </p:cNvSpPr>
          <p:nvPr>
            <p:ph type="body" idx="1"/>
          </p:nvPr>
        </p:nvSpPr>
        <p:spPr>
          <a:xfrm>
            <a:off x="3309918" y="1749245"/>
            <a:ext cx="7072362" cy="4965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i="1" dirty="0" err="1">
                <a:latin typeface="+mn-lt"/>
              </a:rPr>
              <a:t>Definition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“</a:t>
            </a:r>
            <a:r>
              <a:rPr lang="uk-UA" b="1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expresses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ultimate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objectives</a:t>
            </a:r>
            <a:r>
              <a:rPr lang="uk-UA" dirty="0">
                <a:latin typeface="+mn-lt"/>
              </a:rPr>
              <a:t>.”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closely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related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term</a:t>
            </a:r>
            <a:r>
              <a:rPr lang="uk-UA" dirty="0">
                <a:latin typeface="+mn-lt"/>
              </a:rPr>
              <a:t> ‘</a:t>
            </a:r>
            <a:r>
              <a:rPr lang="uk-UA" b="1" dirty="0" err="1">
                <a:latin typeface="+mn-lt"/>
              </a:rPr>
              <a:t>strategic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intent</a:t>
            </a:r>
            <a:r>
              <a:rPr lang="uk-UA" dirty="0">
                <a:latin typeface="+mn-lt"/>
              </a:rPr>
              <a:t>’ – a </a:t>
            </a:r>
            <a:r>
              <a:rPr lang="uk-UA" dirty="0" err="1">
                <a:latin typeface="+mn-lt"/>
              </a:rPr>
              <a:t>desired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leadership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position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currently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unachievable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due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lack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resources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capabilities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focuses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future</a:t>
            </a:r>
            <a:r>
              <a:rPr lang="uk-UA" dirty="0">
                <a:latin typeface="+mn-lt"/>
              </a:rPr>
              <a:t>;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source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inspiration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motivation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Often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describes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just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industry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society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hopes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effect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620" name="Google Shape;62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9029" y="5403526"/>
            <a:ext cx="2142465" cy="14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9"/>
          <p:cNvSpPr txBox="1"/>
          <p:nvPr/>
        </p:nvSpPr>
        <p:spPr>
          <a:xfrm>
            <a:off x="838200" y="3065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uk-UA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1. STRATEGY FORMULATION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081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0"/>
          <p:cNvSpPr txBox="1">
            <a:spLocks noGrp="1"/>
          </p:cNvSpPr>
          <p:nvPr>
            <p:ph type="title"/>
          </p:nvPr>
        </p:nvSpPr>
        <p:spPr>
          <a:xfrm>
            <a:off x="939800" y="9340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i="1"/>
              <a:t>Benefits</a:t>
            </a:r>
            <a:endParaRPr/>
          </a:p>
        </p:txBody>
      </p:sp>
      <p:sp>
        <p:nvSpPr>
          <p:cNvPr id="627" name="Google Shape;627;p80"/>
          <p:cNvSpPr txBox="1">
            <a:spLocks noGrp="1"/>
          </p:cNvSpPr>
          <p:nvPr>
            <p:ph type="body" idx="1"/>
          </p:nvPr>
        </p:nvSpPr>
        <p:spPr>
          <a:xfrm>
            <a:off x="838200" y="2279630"/>
            <a:ext cx="10515600" cy="266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Motivates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inspires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employees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Provides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purpose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Sets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stretch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goals</a:t>
            </a:r>
            <a:r>
              <a:rPr lang="uk-UA" dirty="0">
                <a:latin typeface="+mn-lt"/>
              </a:rPr>
              <a:t> (</a:t>
            </a:r>
            <a:r>
              <a:rPr lang="uk-UA" dirty="0" err="1">
                <a:latin typeface="+mn-lt"/>
              </a:rPr>
              <a:t>goals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impossible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achieve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current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resources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capabilities</a:t>
            </a:r>
            <a:r>
              <a:rPr lang="uk-UA" dirty="0">
                <a:latin typeface="+mn-lt"/>
              </a:rPr>
              <a:t>)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Guides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managers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effectively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allocating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resources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628" name="Google Shape;62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2880" y="4555405"/>
            <a:ext cx="3157542" cy="189329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80"/>
          <p:cNvSpPr txBox="1"/>
          <p:nvPr/>
        </p:nvSpPr>
        <p:spPr>
          <a:xfrm>
            <a:off x="838200" y="2324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uk-UA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1. STRATEGY FORMULATION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02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1"/>
          <p:cNvSpPr txBox="1">
            <a:spLocks noGrp="1"/>
          </p:cNvSpPr>
          <p:nvPr>
            <p:ph type="title"/>
          </p:nvPr>
        </p:nvSpPr>
        <p:spPr>
          <a:xfrm>
            <a:off x="970280" y="619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endParaRPr dirty="0">
              <a:latin typeface="+mn-lt"/>
            </a:endParaRPr>
          </a:p>
        </p:txBody>
      </p:sp>
      <p:sp>
        <p:nvSpPr>
          <p:cNvPr id="635" name="Google Shape;635;p81"/>
          <p:cNvSpPr txBox="1">
            <a:spLocks noGrp="1"/>
          </p:cNvSpPr>
          <p:nvPr>
            <p:ph type="body" idx="1"/>
          </p:nvPr>
        </p:nvSpPr>
        <p:spPr>
          <a:xfrm>
            <a:off x="838200" y="226250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effective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following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features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unambiguous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clear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must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harmonize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culture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values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dreams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aspirations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rational</a:t>
            </a:r>
            <a:r>
              <a:rPr lang="uk-UA" dirty="0">
                <a:latin typeface="+mn-lt"/>
              </a:rPr>
              <a:t>/</a:t>
            </a:r>
            <a:r>
              <a:rPr lang="uk-UA" dirty="0" err="1">
                <a:latin typeface="+mn-lt"/>
              </a:rPr>
              <a:t>realistic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shorter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so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easier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memorize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28575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636" name="Google Shape;63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207" y="5314560"/>
            <a:ext cx="3574098" cy="1016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5649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dirty="0" err="1">
                <a:latin typeface="+mn-lt"/>
              </a:rPr>
              <a:t>These</a:t>
            </a:r>
            <a:r>
              <a:rPr lang="uk-UA" dirty="0">
                <a:latin typeface="+mn-lt"/>
              </a:rPr>
              <a:t> </a:t>
            </a:r>
            <a:r>
              <a:rPr lang="uk-UA" b="1" i="1" dirty="0" err="1">
                <a:latin typeface="+mn-lt"/>
              </a:rPr>
              <a:t>steps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guidelines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help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write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effective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</a:t>
            </a:r>
            <a:endParaRPr dirty="0">
              <a:latin typeface="+mn-lt"/>
            </a:endParaRPr>
          </a:p>
        </p:txBody>
      </p:sp>
      <p:sp>
        <p:nvSpPr>
          <p:cNvPr id="642" name="Google Shape;642;p82"/>
          <p:cNvSpPr txBox="1">
            <a:spLocks noGrp="1"/>
          </p:cNvSpPr>
          <p:nvPr>
            <p:ph type="body" idx="1"/>
          </p:nvPr>
        </p:nvSpPr>
        <p:spPr>
          <a:xfrm>
            <a:off x="1495426" y="2037805"/>
            <a:ext cx="9201149" cy="399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1. </a:t>
            </a:r>
            <a:r>
              <a:rPr lang="uk-UA" b="1" dirty="0" err="1">
                <a:latin typeface="+mn-lt"/>
              </a:rPr>
              <a:t>Gather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team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managers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employees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shareholders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2. </a:t>
            </a:r>
            <a:r>
              <a:rPr lang="uk-UA" b="1" dirty="0" err="1">
                <a:latin typeface="+mn-lt"/>
              </a:rPr>
              <a:t>Ask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everyone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write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their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own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version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3. </a:t>
            </a:r>
            <a:r>
              <a:rPr lang="uk-UA" b="1" dirty="0" err="1">
                <a:latin typeface="+mn-lt"/>
              </a:rPr>
              <a:t>Revise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present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version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</p:txBody>
      </p:sp>
      <p:pic>
        <p:nvPicPr>
          <p:cNvPr id="643" name="Google Shape;643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5795" y="4292715"/>
            <a:ext cx="3157542" cy="1893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2840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5564" y="4532517"/>
            <a:ext cx="3157542" cy="1893292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83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What's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?</a:t>
            </a:r>
            <a:endParaRPr b="1" dirty="0">
              <a:latin typeface="+mn-lt"/>
            </a:endParaRPr>
          </a:p>
        </p:txBody>
      </p:sp>
      <p:sp>
        <p:nvSpPr>
          <p:cNvPr id="650" name="Google Shape;650;p83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/>
              <a:t>    </a:t>
            </a:r>
            <a:r>
              <a:rPr lang="uk-UA" dirty="0" err="1">
                <a:latin typeface="+mn-lt"/>
              </a:rPr>
              <a:t>When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developing</a:t>
            </a:r>
            <a:r>
              <a:rPr lang="uk-UA" dirty="0">
                <a:latin typeface="+mn-lt"/>
              </a:rPr>
              <a:t> a </a:t>
            </a: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following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questions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answered</a:t>
            </a:r>
            <a:r>
              <a:rPr lang="uk-UA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going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forward</a:t>
            </a:r>
            <a:r>
              <a:rPr lang="uk-UA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When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How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8870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4"/>
          <p:cNvSpPr txBox="1">
            <a:spLocks noGrp="1"/>
          </p:cNvSpPr>
          <p:nvPr>
            <p:ph type="title"/>
          </p:nvPr>
        </p:nvSpPr>
        <p:spPr>
          <a:xfrm>
            <a:off x="1615440" y="681038"/>
            <a:ext cx="875569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Practical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skills</a:t>
            </a:r>
            <a:r>
              <a:rPr lang="uk-UA" b="1" dirty="0">
                <a:latin typeface="+mn-lt"/>
              </a:rPr>
              <a:t> “</a:t>
            </a:r>
            <a:r>
              <a:rPr lang="uk-UA" b="1" cap="none" dirty="0">
                <a:latin typeface="+mn-lt"/>
              </a:rPr>
              <a:t>HOW TO WRITE A GOOD VISION STATEMENT</a:t>
            </a:r>
            <a:r>
              <a:rPr lang="uk-UA" b="1" cap="none" dirty="0"/>
              <a:t>”</a:t>
            </a:r>
            <a:endParaRPr b="1" dirty="0"/>
          </a:p>
        </p:txBody>
      </p:sp>
      <p:sp>
        <p:nvSpPr>
          <p:cNvPr id="656" name="Google Shape;656;p84"/>
          <p:cNvSpPr txBox="1">
            <a:spLocks noGrp="1"/>
          </p:cNvSpPr>
          <p:nvPr>
            <p:ph type="body" idx="1"/>
          </p:nvPr>
        </p:nvSpPr>
        <p:spPr>
          <a:xfrm>
            <a:off x="1874838" y="1739266"/>
            <a:ext cx="7614602" cy="458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There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few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common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rules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pretty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follow</a:t>
            </a:r>
            <a:r>
              <a:rPr lang="uk-UA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short</a:t>
            </a:r>
            <a:r>
              <a:rPr lang="uk-UA" dirty="0">
                <a:latin typeface="+mn-lt"/>
              </a:rPr>
              <a:t> 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specific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 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words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open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interpretation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simple</a:t>
            </a:r>
            <a:r>
              <a:rPr lang="uk-UA" dirty="0">
                <a:latin typeface="+mn-lt"/>
              </a:rPr>
              <a:t> 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ambitious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dirty="0" err="1">
                <a:latin typeface="+mn-lt"/>
              </a:rPr>
              <a:t>align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Values</a:t>
            </a:r>
            <a:r>
              <a:rPr lang="uk-UA" dirty="0">
                <a:latin typeface="+mn-lt"/>
              </a:rPr>
              <a:t> 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600"/>
              <a:buFont typeface="Arial"/>
              <a:buNone/>
            </a:pPr>
            <a:endParaRPr sz="2600" dirty="0">
              <a:solidFill>
                <a:srgbClr val="17375E"/>
              </a:solidFill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600"/>
              <a:buNone/>
            </a:pPr>
            <a:endParaRPr sz="2600" dirty="0">
              <a:solidFill>
                <a:srgbClr val="17375E"/>
              </a:solidFill>
              <a:latin typeface="+mn-lt"/>
            </a:endParaRPr>
          </a:p>
        </p:txBody>
      </p:sp>
      <p:pic>
        <p:nvPicPr>
          <p:cNvPr id="657" name="Google Shape;657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5608" y="4811621"/>
            <a:ext cx="2905125" cy="157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2915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5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examples</a:t>
            </a:r>
            <a:endParaRPr dirty="0">
              <a:latin typeface="+mn-lt"/>
            </a:endParaRPr>
          </a:p>
        </p:txBody>
      </p:sp>
      <p:sp>
        <p:nvSpPr>
          <p:cNvPr id="663" name="Google Shape;663;p85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i="1" dirty="0" err="1">
                <a:latin typeface="+mn-lt"/>
              </a:rPr>
              <a:t>Good</a:t>
            </a:r>
            <a:r>
              <a:rPr lang="uk-UA" b="1" i="1" dirty="0">
                <a:latin typeface="+mn-lt"/>
              </a:rPr>
              <a:t> </a:t>
            </a:r>
            <a:r>
              <a:rPr lang="uk-UA" b="1" i="1" dirty="0" err="1">
                <a:latin typeface="+mn-lt"/>
              </a:rPr>
              <a:t>examples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Chevron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global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energy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company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admired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partnership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performance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Feeding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America</a:t>
            </a:r>
            <a:r>
              <a:rPr lang="uk-UA" dirty="0">
                <a:latin typeface="+mn-lt"/>
              </a:rPr>
              <a:t>: A </a:t>
            </a:r>
            <a:r>
              <a:rPr lang="uk-UA" dirty="0" err="1">
                <a:latin typeface="+mn-lt"/>
              </a:rPr>
              <a:t>hunger-free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America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Habitat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Humanity</a:t>
            </a:r>
            <a:r>
              <a:rPr lang="uk-UA" dirty="0">
                <a:latin typeface="+mn-lt"/>
              </a:rPr>
              <a:t>: A </a:t>
            </a:r>
            <a:r>
              <a:rPr lang="uk-UA" dirty="0" err="1">
                <a:latin typeface="+mn-lt"/>
              </a:rPr>
              <a:t>world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where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everyone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decent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place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live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Microsoft</a:t>
            </a:r>
            <a:r>
              <a:rPr lang="uk-UA" dirty="0">
                <a:latin typeface="+mn-lt"/>
              </a:rPr>
              <a:t>: A </a:t>
            </a:r>
            <a:r>
              <a:rPr lang="uk-UA" dirty="0" err="1">
                <a:latin typeface="+mn-lt"/>
              </a:rPr>
              <a:t>computer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desk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home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Save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Children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world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every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child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attains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right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survival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protection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development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participation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664" name="Google Shape;664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8371" y="4942959"/>
            <a:ext cx="2248303" cy="1714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131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8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Vision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examples</a:t>
            </a:r>
            <a:endParaRPr dirty="0">
              <a:latin typeface="+mn-lt"/>
            </a:endParaRPr>
          </a:p>
        </p:txBody>
      </p:sp>
      <p:sp>
        <p:nvSpPr>
          <p:cNvPr id="670" name="Google Shape;670;p86"/>
          <p:cNvSpPr txBox="1">
            <a:spLocks noGrp="1"/>
          </p:cNvSpPr>
          <p:nvPr>
            <p:ph type="body" idx="1"/>
          </p:nvPr>
        </p:nvSpPr>
        <p:spPr>
          <a:xfrm>
            <a:off x="464347" y="1400783"/>
            <a:ext cx="8930640" cy="5182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 err="1">
                <a:latin typeface="+mn-lt"/>
              </a:rPr>
              <a:t>Bad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examples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General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Motors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design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build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world’s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vehicles</a:t>
            </a:r>
            <a:r>
              <a:rPr lang="uk-UA" dirty="0">
                <a:latin typeface="+mn-lt"/>
              </a:rPr>
              <a:t>. (</a:t>
            </a:r>
            <a:r>
              <a:rPr lang="uk-UA" dirty="0" err="1">
                <a:latin typeface="+mn-lt"/>
              </a:rPr>
              <a:t>Best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? GM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specified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their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objective</a:t>
            </a:r>
            <a:r>
              <a:rPr lang="uk-UA" dirty="0">
                <a:latin typeface="+mn-lt"/>
              </a:rPr>
              <a:t>)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Ikea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Ikea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create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better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everyday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life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. (</a:t>
            </a:r>
            <a:r>
              <a:rPr lang="uk-UA" dirty="0" err="1">
                <a:latin typeface="+mn-lt"/>
              </a:rPr>
              <a:t>This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impossible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achieve</a:t>
            </a:r>
            <a:r>
              <a:rPr lang="uk-UA" dirty="0">
                <a:latin typeface="+mn-lt"/>
              </a:rPr>
              <a:t>)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Samsung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Inspire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World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Create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Future</a:t>
            </a:r>
            <a:r>
              <a:rPr lang="uk-UA" dirty="0">
                <a:latin typeface="+mn-lt"/>
              </a:rPr>
              <a:t>. (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vague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doesn’t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objectives</a:t>
            </a:r>
            <a:r>
              <a:rPr lang="uk-UA" dirty="0">
                <a:latin typeface="+mn-lt"/>
              </a:rPr>
              <a:t>)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Toyota</a:t>
            </a:r>
            <a:r>
              <a:rPr lang="uk-UA" dirty="0">
                <a:latin typeface="+mn-lt"/>
              </a:rPr>
              <a:t>: </a:t>
            </a:r>
            <a:r>
              <a:rPr lang="uk-UA" dirty="0" err="1">
                <a:latin typeface="+mn-lt"/>
              </a:rPr>
              <a:t>Toyota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mobility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enriching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lives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around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world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safest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responsible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moving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Through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commitment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quality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constant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innovation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respect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planet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aim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exceed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expectations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rewarded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smile</a:t>
            </a:r>
            <a:r>
              <a:rPr lang="uk-UA" dirty="0">
                <a:latin typeface="+mn-lt"/>
              </a:rPr>
              <a:t>. </a:t>
            </a:r>
            <a:r>
              <a:rPr lang="uk-UA" dirty="0" err="1">
                <a:latin typeface="+mn-lt"/>
              </a:rPr>
              <a:t>We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meet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our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challenging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goals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engaging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talent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passion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believe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always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better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way</a:t>
            </a:r>
            <a:r>
              <a:rPr lang="uk-UA" dirty="0">
                <a:latin typeface="+mn-lt"/>
              </a:rPr>
              <a:t>. (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long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sounds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like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mission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than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true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)</a:t>
            </a:r>
            <a:endParaRPr dirty="0">
              <a:latin typeface="+mn-lt"/>
            </a:endParaRPr>
          </a:p>
        </p:txBody>
      </p:sp>
      <p:pic>
        <p:nvPicPr>
          <p:cNvPr id="671" name="Google Shape;671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4987" y="5117605"/>
            <a:ext cx="1967261" cy="1500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892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9"/>
          <p:cNvSpPr txBox="1">
            <a:spLocks noGrp="1"/>
          </p:cNvSpPr>
          <p:nvPr>
            <p:ph type="body" idx="1"/>
          </p:nvPr>
        </p:nvSpPr>
        <p:spPr>
          <a:xfrm>
            <a:off x="1653862" y="1538798"/>
            <a:ext cx="7899420" cy="45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role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intends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serve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it’s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describes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operating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thus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provides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framework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which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strategies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formulated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describes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does</a:t>
            </a:r>
            <a:r>
              <a:rPr lang="uk-UA" dirty="0">
                <a:latin typeface="+mn-lt"/>
              </a:rPr>
              <a:t> (</a:t>
            </a:r>
            <a:r>
              <a:rPr lang="uk-UA" dirty="0" err="1">
                <a:latin typeface="+mn-lt"/>
              </a:rPr>
              <a:t>i.e</a:t>
            </a:r>
            <a:r>
              <a:rPr lang="uk-UA" dirty="0">
                <a:latin typeface="+mn-lt"/>
              </a:rPr>
              <a:t>., </a:t>
            </a:r>
            <a:r>
              <a:rPr lang="uk-UA" dirty="0" err="1">
                <a:latin typeface="+mn-lt"/>
              </a:rPr>
              <a:t>present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capabilities</a:t>
            </a:r>
            <a:r>
              <a:rPr lang="uk-UA" dirty="0">
                <a:latin typeface="+mn-lt"/>
              </a:rPr>
              <a:t>), </a:t>
            </a:r>
            <a:r>
              <a:rPr lang="uk-UA" dirty="0" err="1">
                <a:latin typeface="+mn-lt"/>
              </a:rPr>
              <a:t>who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serves</a:t>
            </a:r>
            <a:r>
              <a:rPr lang="uk-UA" dirty="0">
                <a:latin typeface="+mn-lt"/>
              </a:rPr>
              <a:t> (</a:t>
            </a:r>
            <a:r>
              <a:rPr lang="uk-UA" dirty="0" err="1">
                <a:latin typeface="+mn-lt"/>
              </a:rPr>
              <a:t>i.e</a:t>
            </a:r>
            <a:r>
              <a:rPr lang="uk-UA" dirty="0">
                <a:latin typeface="+mn-lt"/>
              </a:rPr>
              <a:t>., </a:t>
            </a:r>
            <a:r>
              <a:rPr lang="uk-UA" dirty="0" err="1">
                <a:latin typeface="+mn-lt"/>
              </a:rPr>
              <a:t>stakeholders</a:t>
            </a:r>
            <a:r>
              <a:rPr lang="uk-UA" dirty="0">
                <a:latin typeface="+mn-lt"/>
              </a:rPr>
              <a:t>)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makes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unique</a:t>
            </a:r>
            <a:r>
              <a:rPr lang="uk-UA" dirty="0">
                <a:latin typeface="+mn-lt"/>
              </a:rPr>
              <a:t> (</a:t>
            </a:r>
            <a:r>
              <a:rPr lang="uk-UA" dirty="0" err="1">
                <a:latin typeface="+mn-lt"/>
              </a:rPr>
              <a:t>i.e</a:t>
            </a:r>
            <a:r>
              <a:rPr lang="uk-UA" dirty="0">
                <a:latin typeface="+mn-lt"/>
              </a:rPr>
              <a:t>., </a:t>
            </a:r>
            <a:r>
              <a:rPr lang="uk-UA" dirty="0" err="1">
                <a:latin typeface="+mn-lt"/>
              </a:rPr>
              <a:t>reason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existence</a:t>
            </a:r>
            <a:r>
              <a:rPr lang="uk-UA" dirty="0">
                <a:latin typeface="+mn-lt"/>
              </a:rPr>
              <a:t>).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</p:txBody>
      </p:sp>
      <p:pic>
        <p:nvPicPr>
          <p:cNvPr id="692" name="Google Shape;692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6298" y="4963885"/>
            <a:ext cx="1968138" cy="147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9"/>
          <p:cNvSpPr txBox="1">
            <a:spLocks noGrp="1"/>
          </p:cNvSpPr>
          <p:nvPr>
            <p:ph type="title"/>
          </p:nvPr>
        </p:nvSpPr>
        <p:spPr>
          <a:xfrm>
            <a:off x="1179991" y="2780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Step</a:t>
            </a:r>
            <a:r>
              <a:rPr lang="uk-UA" dirty="0">
                <a:latin typeface="+mn-lt"/>
              </a:rPr>
              <a:t> 1. STRATEGY FORMULATION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60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Strategists</a:t>
            </a:r>
            <a:endParaRPr dirty="0">
              <a:latin typeface="+mn-lt"/>
            </a:endParaRPr>
          </a:p>
        </p:txBody>
      </p:sp>
      <p:sp>
        <p:nvSpPr>
          <p:cNvPr id="136" name="Google Shape;136;p8"/>
          <p:cNvSpPr txBox="1">
            <a:spLocks noGrp="1"/>
          </p:cNvSpPr>
          <p:nvPr>
            <p:ph type="body" idx="1"/>
          </p:nvPr>
        </p:nvSpPr>
        <p:spPr>
          <a:xfrm>
            <a:off x="1105988" y="1715862"/>
            <a:ext cx="9201003" cy="48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Strategists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individuals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responsible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success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failure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They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track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industry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trends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develop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forecasting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models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scenario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analyses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evaluate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corporate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divisional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performance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spot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emerging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market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opportunities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identify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threats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develop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creative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action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plans</a:t>
            </a:r>
            <a:r>
              <a:rPr lang="uk-UA" b="1" dirty="0">
                <a:latin typeface="+mn-lt"/>
              </a:rPr>
              <a:t>.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Strategists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differ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much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themselves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differences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must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considered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formulation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implementation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evaluation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. </a:t>
            </a:r>
            <a:r>
              <a:rPr lang="uk-UA" b="1" dirty="0" err="1">
                <a:latin typeface="+mn-lt"/>
              </a:rPr>
              <a:t>Some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strategists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will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not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consider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some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types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because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their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personal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philosophies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Strategists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differ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their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attitudes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values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ethics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willingness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take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risks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concern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social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responsibility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concern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profitability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concern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short-run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versus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long-run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aims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management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style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</p:txBody>
      </p:sp>
      <p:pic>
        <p:nvPicPr>
          <p:cNvPr id="137" name="Google Shape;13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1799" y="5450863"/>
            <a:ext cx="1651814" cy="123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6677" y="218273"/>
            <a:ext cx="2005758" cy="112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0897" y="5556982"/>
            <a:ext cx="2043076" cy="1046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0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i="1" dirty="0" err="1">
                <a:latin typeface="+mn-lt"/>
              </a:rPr>
              <a:t>Definition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“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 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description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actually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does</a:t>
            </a:r>
            <a:r>
              <a:rPr lang="uk-UA" dirty="0">
                <a:latin typeface="+mn-lt"/>
              </a:rPr>
              <a:t> –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–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.”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concentrates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present</a:t>
            </a:r>
            <a:r>
              <a:rPr lang="uk-UA" dirty="0">
                <a:latin typeface="+mn-lt"/>
              </a:rPr>
              <a:t>;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defines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customer</a:t>
            </a:r>
            <a:r>
              <a:rPr lang="uk-UA" dirty="0">
                <a:latin typeface="+mn-lt"/>
              </a:rPr>
              <a:t>(s), </a:t>
            </a:r>
            <a:r>
              <a:rPr lang="uk-UA" dirty="0" err="1">
                <a:latin typeface="+mn-lt"/>
              </a:rPr>
              <a:t>critical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processes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informs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you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about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desired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level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performance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699" name="Google Shape;699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384" y="4662855"/>
            <a:ext cx="2476191" cy="183809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1. STRATEGY FORMULATION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0236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3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Why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creating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important</a:t>
            </a:r>
            <a:r>
              <a:rPr lang="uk-UA" b="1" dirty="0">
                <a:latin typeface="+mn-lt"/>
              </a:rPr>
              <a:t>?</a:t>
            </a:r>
            <a:endParaRPr b="1" dirty="0">
              <a:latin typeface="+mn-lt"/>
            </a:endParaRPr>
          </a:p>
        </p:txBody>
      </p:sp>
      <p:sp>
        <p:nvSpPr>
          <p:cNvPr id="721" name="Google Shape;721;p93"/>
          <p:cNvSpPr txBox="1">
            <a:spLocks noGrp="1"/>
          </p:cNvSpPr>
          <p:nvPr>
            <p:ph type="body" idx="1"/>
          </p:nvPr>
        </p:nvSpPr>
        <p:spPr>
          <a:xfrm>
            <a:off x="838200" y="1402081"/>
            <a:ext cx="9472642" cy="524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b="1" dirty="0" err="1">
                <a:latin typeface="+mn-lt"/>
              </a:rPr>
              <a:t>Benefits</a:t>
            </a:r>
            <a:r>
              <a:rPr lang="uk-UA" sz="2000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dirty="0" err="1">
                <a:latin typeface="+mn-lt"/>
              </a:rPr>
              <a:t>Informs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organization’s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stakeholders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about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its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plans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goals</a:t>
            </a:r>
            <a:r>
              <a:rPr lang="uk-UA" sz="2000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dirty="0" err="1">
                <a:latin typeface="+mn-lt"/>
              </a:rPr>
              <a:t>Unifies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employees</a:t>
            </a:r>
            <a:r>
              <a:rPr lang="uk-UA" sz="2000" dirty="0">
                <a:latin typeface="+mn-lt"/>
              </a:rPr>
              <a:t>’ </a:t>
            </a:r>
            <a:r>
              <a:rPr lang="uk-UA" sz="2000" dirty="0" err="1">
                <a:latin typeface="+mn-lt"/>
              </a:rPr>
              <a:t>efforts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pursuing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company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goals</a:t>
            </a:r>
            <a:r>
              <a:rPr lang="uk-UA" sz="2000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dirty="0" err="1">
                <a:latin typeface="+mn-lt"/>
              </a:rPr>
              <a:t>Serves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effective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public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relations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tool</a:t>
            </a:r>
            <a:r>
              <a:rPr lang="uk-UA" sz="2000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dirty="0" err="1">
                <a:latin typeface="+mn-lt"/>
              </a:rPr>
              <a:t>Provides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basis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for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allocating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resources</a:t>
            </a:r>
            <a:r>
              <a:rPr lang="uk-UA" sz="2000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dirty="0" err="1">
                <a:latin typeface="+mn-lt"/>
              </a:rPr>
              <a:t>Guides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strategic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daily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decision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making</a:t>
            </a:r>
            <a:r>
              <a:rPr lang="uk-UA" sz="2000" dirty="0">
                <a:latin typeface="+mn-lt"/>
              </a:rPr>
              <a:t>;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dirty="0" err="1">
                <a:latin typeface="+mn-lt"/>
              </a:rPr>
              <a:t>Shows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that</a:t>
            </a:r>
            <a:r>
              <a:rPr lang="uk-UA" sz="2000" dirty="0">
                <a:latin typeface="+mn-lt"/>
              </a:rPr>
              <a:t> a </a:t>
            </a:r>
            <a:r>
              <a:rPr lang="uk-UA" sz="2000" dirty="0" err="1">
                <a:latin typeface="+mn-lt"/>
              </a:rPr>
              <a:t>company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proactive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r>
              <a:rPr lang="uk-UA" sz="2000" b="1" dirty="0" err="1">
                <a:latin typeface="+mn-lt"/>
              </a:rPr>
              <a:t>Features</a:t>
            </a:r>
            <a:r>
              <a:rPr lang="uk-UA" sz="2000" b="1" dirty="0">
                <a:latin typeface="+mn-lt"/>
              </a:rPr>
              <a:t> </a:t>
            </a:r>
            <a:r>
              <a:rPr lang="uk-UA" sz="2000" b="1" dirty="0" err="1">
                <a:latin typeface="+mn-lt"/>
              </a:rPr>
              <a:t>of</a:t>
            </a:r>
            <a:r>
              <a:rPr lang="uk-UA" sz="2000" b="1" dirty="0">
                <a:latin typeface="+mn-lt"/>
              </a:rPr>
              <a:t> a </a:t>
            </a:r>
            <a:r>
              <a:rPr lang="uk-UA" sz="2000" b="1" dirty="0" err="1">
                <a:latin typeface="+mn-lt"/>
              </a:rPr>
              <a:t>Mission</a:t>
            </a:r>
            <a:endParaRPr sz="2000"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Mission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must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feasible</a:t>
            </a:r>
            <a:r>
              <a:rPr lang="uk-UA" sz="2000" dirty="0">
                <a:latin typeface="+mn-lt"/>
              </a:rPr>
              <a:t> 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attainable</a:t>
            </a:r>
            <a:r>
              <a:rPr lang="uk-UA" sz="2000" dirty="0">
                <a:latin typeface="+mn-lt"/>
              </a:rPr>
              <a:t>. </a:t>
            </a: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possible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achieve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Mission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clear</a:t>
            </a:r>
            <a:r>
              <a:rPr lang="uk-UA" sz="2000" dirty="0">
                <a:latin typeface="+mn-lt"/>
              </a:rPr>
              <a:t> </a:t>
            </a:r>
            <a:r>
              <a:rPr lang="uk-UA" sz="2000" dirty="0" err="1">
                <a:latin typeface="+mn-lt"/>
              </a:rPr>
              <a:t>enough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that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action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can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taken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inspiring</a:t>
            </a:r>
            <a:r>
              <a:rPr lang="uk-UA" sz="2000" dirty="0">
                <a:latin typeface="+mn-lt"/>
              </a:rPr>
              <a:t> </a:t>
            </a:r>
            <a:r>
              <a:rPr lang="uk-UA" sz="2000" dirty="0" err="1">
                <a:latin typeface="+mn-lt"/>
              </a:rPr>
              <a:t>for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management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staff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society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large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precise</a:t>
            </a:r>
            <a:r>
              <a:rPr lang="uk-UA" sz="2000" dirty="0">
                <a:latin typeface="+mn-lt"/>
              </a:rPr>
              <a:t> </a:t>
            </a:r>
            <a:r>
              <a:rPr lang="uk-UA" sz="2000" dirty="0" err="1">
                <a:latin typeface="+mn-lt"/>
              </a:rPr>
              <a:t>enough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i.e</a:t>
            </a:r>
            <a:r>
              <a:rPr lang="uk-UA" sz="2000" dirty="0">
                <a:latin typeface="+mn-lt"/>
              </a:rPr>
              <a:t>., </a:t>
            </a: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neither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broad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nor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narrow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unique</a:t>
            </a:r>
            <a:r>
              <a:rPr lang="uk-UA" sz="2000" dirty="0">
                <a:latin typeface="+mn-lt"/>
              </a:rPr>
              <a:t> 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distinctive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leave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impact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in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everyone’s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mind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analytical</a:t>
            </a:r>
            <a:r>
              <a:rPr lang="uk-UA" sz="2000" dirty="0" err="1">
                <a:latin typeface="+mn-lt"/>
              </a:rPr>
              <a:t>,i.e</a:t>
            </a:r>
            <a:r>
              <a:rPr lang="uk-UA" sz="2000" dirty="0">
                <a:latin typeface="+mn-lt"/>
              </a:rPr>
              <a:t>., </a:t>
            </a: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analyze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key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components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of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strategy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 </a:t>
            </a:r>
            <a:r>
              <a:rPr lang="uk-UA" sz="2000" b="1" dirty="0" err="1">
                <a:latin typeface="+mn-lt"/>
              </a:rPr>
              <a:t>credible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i.e</a:t>
            </a:r>
            <a:r>
              <a:rPr lang="uk-UA" sz="2000" dirty="0">
                <a:latin typeface="+mn-lt"/>
              </a:rPr>
              <a:t>., </a:t>
            </a:r>
            <a:r>
              <a:rPr lang="uk-UA" sz="2000" dirty="0" err="1">
                <a:latin typeface="+mn-lt"/>
              </a:rPr>
              <a:t>all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stakeholders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able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believe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it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ct val="100000"/>
              <a:buNone/>
            </a:pPr>
            <a:endParaRPr sz="1700" dirty="0"/>
          </a:p>
        </p:txBody>
      </p:sp>
      <p:pic>
        <p:nvPicPr>
          <p:cNvPr id="722" name="Google Shape;72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8770" y="1590905"/>
            <a:ext cx="2476191" cy="1838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368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6"/>
          <p:cNvSpPr txBox="1">
            <a:spLocks noGrp="1"/>
          </p:cNvSpPr>
          <p:nvPr>
            <p:ph type="title"/>
          </p:nvPr>
        </p:nvSpPr>
        <p:spPr>
          <a:xfrm>
            <a:off x="1026160" y="680310"/>
            <a:ext cx="9345581" cy="81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What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Include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?</a:t>
            </a:r>
            <a:br>
              <a:rPr lang="uk-UA" b="1" dirty="0">
                <a:latin typeface="+mn-lt"/>
              </a:rPr>
            </a:br>
            <a:endParaRPr b="1" dirty="0">
              <a:latin typeface="+mn-lt"/>
            </a:endParaRPr>
          </a:p>
        </p:txBody>
      </p:sp>
      <p:sp>
        <p:nvSpPr>
          <p:cNvPr id="742" name="Google Shape;742;p96"/>
          <p:cNvSpPr txBox="1">
            <a:spLocks noGrp="1"/>
          </p:cNvSpPr>
          <p:nvPr>
            <p:ph type="body" idx="1"/>
          </p:nvPr>
        </p:nvSpPr>
        <p:spPr>
          <a:xfrm>
            <a:off x="1427680" y="1571612"/>
            <a:ext cx="6658122" cy="45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dirty="0"/>
              <a:t>    </a:t>
            </a:r>
            <a:r>
              <a:rPr lang="uk-UA" dirty="0" err="1">
                <a:latin typeface="+mn-lt"/>
              </a:rPr>
              <a:t>When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developing</a:t>
            </a:r>
            <a:r>
              <a:rPr lang="uk-UA" dirty="0">
                <a:latin typeface="+mn-lt"/>
              </a:rPr>
              <a:t> a 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seen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following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questions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answered</a:t>
            </a:r>
            <a:r>
              <a:rPr lang="uk-UA" dirty="0"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What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today</a:t>
            </a:r>
            <a:r>
              <a:rPr lang="uk-UA" b="1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28575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whom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it</a:t>
            </a:r>
            <a:r>
              <a:rPr lang="uk-UA" b="1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28575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uk-UA" b="1" dirty="0" err="1">
                <a:latin typeface="+mn-lt"/>
              </a:rPr>
              <a:t>How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it</a:t>
            </a:r>
            <a:r>
              <a:rPr lang="uk-UA" b="1" dirty="0">
                <a:latin typeface="+mn-lt"/>
              </a:rPr>
              <a:t>?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743" name="Google Shape;743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5802" y="4598036"/>
            <a:ext cx="2857520" cy="1714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3281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7"/>
          <p:cNvSpPr txBox="1">
            <a:spLocks noGrp="1"/>
          </p:cNvSpPr>
          <p:nvPr>
            <p:ph type="ctrTitle"/>
          </p:nvPr>
        </p:nvSpPr>
        <p:spPr>
          <a:xfrm>
            <a:off x="3805426" y="3241041"/>
            <a:ext cx="6324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ofia"/>
              <a:buNone/>
            </a:pPr>
            <a:r>
              <a:rPr lang="uk-UA" b="1" u="sng">
                <a:solidFill>
                  <a:srgbClr val="002060"/>
                </a:solidFill>
              </a:rPr>
              <a:t>Facebook</a:t>
            </a:r>
            <a:r>
              <a:rPr lang="uk-UA" b="1">
                <a:solidFill>
                  <a:srgbClr val="002060"/>
                </a:solidFill>
              </a:rPr>
              <a:t/>
            </a:r>
            <a:br>
              <a:rPr lang="uk-UA" b="1">
                <a:solidFill>
                  <a:srgbClr val="002060"/>
                </a:solidFill>
              </a:rPr>
            </a:br>
            <a:r>
              <a:rPr lang="uk-UA" sz="4000">
                <a:solidFill>
                  <a:srgbClr val="002060"/>
                </a:solidFill>
              </a:rPr>
              <a:t>Facebook’s mission is to give people the power to share and make the world more open and connected.</a:t>
            </a:r>
            <a:endParaRPr/>
          </a:p>
        </p:txBody>
      </p:sp>
      <p:sp>
        <p:nvSpPr>
          <p:cNvPr id="749" name="Google Shape;749;p97"/>
          <p:cNvSpPr txBox="1"/>
          <p:nvPr/>
        </p:nvSpPr>
        <p:spPr>
          <a:xfrm>
            <a:off x="3805426" y="680310"/>
            <a:ext cx="6566315" cy="6108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Mission statement examples</a:t>
            </a:r>
            <a:endParaRPr sz="3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283" y="4500570"/>
            <a:ext cx="2152381" cy="2123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3005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8"/>
          <p:cNvSpPr txBox="1">
            <a:spLocks noGrp="1"/>
          </p:cNvSpPr>
          <p:nvPr>
            <p:ph type="ctrTitle"/>
          </p:nvPr>
        </p:nvSpPr>
        <p:spPr>
          <a:xfrm>
            <a:off x="3805426" y="3220721"/>
            <a:ext cx="6324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ofia"/>
              <a:buNone/>
            </a:pPr>
            <a:r>
              <a:rPr lang="uk-UA" b="1" u="sng">
                <a:solidFill>
                  <a:srgbClr val="002060"/>
                </a:solidFill>
              </a:rPr>
              <a:t>Google</a:t>
            </a:r>
            <a:r>
              <a:rPr lang="uk-UA">
                <a:solidFill>
                  <a:srgbClr val="002060"/>
                </a:solidFill>
              </a:rPr>
              <a:t/>
            </a:r>
            <a:br>
              <a:rPr lang="uk-UA">
                <a:solidFill>
                  <a:srgbClr val="002060"/>
                </a:solidFill>
              </a:rPr>
            </a:br>
            <a:r>
              <a:rPr lang="uk-UA" sz="4000">
                <a:solidFill>
                  <a:srgbClr val="002060"/>
                </a:solidFill>
              </a:rPr>
              <a:t>Google’s mission is to organize the world‘s information and make it universally accessible and useful.</a:t>
            </a:r>
            <a:endParaRPr/>
          </a:p>
        </p:txBody>
      </p:sp>
      <p:sp>
        <p:nvSpPr>
          <p:cNvPr id="756" name="Google Shape;756;p98"/>
          <p:cNvSpPr txBox="1"/>
          <p:nvPr/>
        </p:nvSpPr>
        <p:spPr>
          <a:xfrm>
            <a:off x="3805426" y="680310"/>
            <a:ext cx="6566315" cy="6108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Mission statement examples</a:t>
            </a:r>
            <a:endParaRPr sz="3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" name="Google Shape;75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4500570"/>
            <a:ext cx="2152381" cy="2123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9470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9"/>
          <p:cNvSpPr txBox="1">
            <a:spLocks noGrp="1"/>
          </p:cNvSpPr>
          <p:nvPr>
            <p:ph type="ctrTitle"/>
          </p:nvPr>
        </p:nvSpPr>
        <p:spPr>
          <a:xfrm>
            <a:off x="4047141" y="3647441"/>
            <a:ext cx="6324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ofia"/>
              <a:buNone/>
            </a:pPr>
            <a:r>
              <a:rPr lang="uk-UA" b="1" u="sng">
                <a:solidFill>
                  <a:srgbClr val="002060"/>
                </a:solidFill>
              </a:rPr>
              <a:t>Microsoft</a:t>
            </a:r>
            <a:r>
              <a:rPr lang="uk-UA">
                <a:solidFill>
                  <a:srgbClr val="002060"/>
                </a:solidFill>
              </a:rPr>
              <a:t> </a:t>
            </a:r>
            <a:br>
              <a:rPr lang="uk-UA">
                <a:solidFill>
                  <a:srgbClr val="002060"/>
                </a:solidFill>
              </a:rPr>
            </a:br>
            <a:r>
              <a:rPr lang="uk-UA" sz="4000">
                <a:solidFill>
                  <a:srgbClr val="002060"/>
                </a:solidFill>
              </a:rPr>
              <a:t>Microsoft’s mission is to enable people and businesses throughout the world to realize their full potential.</a:t>
            </a:r>
            <a:endParaRPr/>
          </a:p>
        </p:txBody>
      </p:sp>
      <p:sp>
        <p:nvSpPr>
          <p:cNvPr id="763" name="Google Shape;763;p99"/>
          <p:cNvSpPr txBox="1"/>
          <p:nvPr/>
        </p:nvSpPr>
        <p:spPr>
          <a:xfrm>
            <a:off x="3805426" y="680310"/>
            <a:ext cx="6566315" cy="6108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Mission statement examples</a:t>
            </a:r>
            <a:endParaRPr sz="3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4" name="Google Shape;764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283" y="4500570"/>
            <a:ext cx="2152381" cy="2123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8210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00"/>
          <p:cNvSpPr txBox="1">
            <a:spLocks noGrp="1"/>
          </p:cNvSpPr>
          <p:nvPr>
            <p:ph type="ctrTitle"/>
          </p:nvPr>
        </p:nvSpPr>
        <p:spPr>
          <a:xfrm>
            <a:off x="3926283" y="3190241"/>
            <a:ext cx="6324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ofia"/>
              <a:buNone/>
            </a:pPr>
            <a:r>
              <a:rPr lang="uk-UA" b="1" u="sng">
                <a:solidFill>
                  <a:srgbClr val="002060"/>
                </a:solidFill>
              </a:rPr>
              <a:t>Yahoo!</a:t>
            </a:r>
            <a:r>
              <a:rPr lang="uk-UA">
                <a:solidFill>
                  <a:srgbClr val="002060"/>
                </a:solidFill>
              </a:rPr>
              <a:t>  </a:t>
            </a:r>
            <a:br>
              <a:rPr lang="uk-UA">
                <a:solidFill>
                  <a:srgbClr val="002060"/>
                </a:solidFill>
              </a:rPr>
            </a:br>
            <a:r>
              <a:rPr lang="uk-UA" sz="4000">
                <a:solidFill>
                  <a:srgbClr val="002060"/>
                </a:solidFill>
              </a:rPr>
              <a:t>Yahoo!’s mission is to be the most essential global Internet service for consumers and businesses</a:t>
            </a:r>
            <a:endParaRPr/>
          </a:p>
        </p:txBody>
      </p:sp>
      <p:sp>
        <p:nvSpPr>
          <p:cNvPr id="770" name="Google Shape;770;p100"/>
          <p:cNvSpPr txBox="1"/>
          <p:nvPr/>
        </p:nvSpPr>
        <p:spPr>
          <a:xfrm>
            <a:off x="3805426" y="680310"/>
            <a:ext cx="6566315" cy="6108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Mission statement examples</a:t>
            </a:r>
            <a:endParaRPr sz="3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1" name="Google Shape;77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283" y="4572008"/>
            <a:ext cx="2152381" cy="2123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2843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1"/>
          <p:cNvSpPr txBox="1">
            <a:spLocks noGrp="1"/>
          </p:cNvSpPr>
          <p:nvPr>
            <p:ph type="ctrTitle"/>
          </p:nvPr>
        </p:nvSpPr>
        <p:spPr>
          <a:xfrm>
            <a:off x="3493846" y="5017328"/>
            <a:ext cx="8698154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Sofia"/>
              <a:buNone/>
            </a:pPr>
            <a:r>
              <a:rPr lang="uk-UA" b="1" u="sng">
                <a:solidFill>
                  <a:srgbClr val="002060"/>
                </a:solidFill>
              </a:rPr>
              <a:t/>
            </a:r>
            <a:br>
              <a:rPr lang="uk-UA" b="1" u="sng">
                <a:solidFill>
                  <a:srgbClr val="002060"/>
                </a:solidFill>
              </a:rPr>
            </a:br>
            <a:r>
              <a:rPr lang="uk-UA" b="1" u="sng">
                <a:solidFill>
                  <a:srgbClr val="002060"/>
                </a:solidFill>
              </a:rPr>
              <a:t>Apple</a:t>
            </a:r>
            <a:r>
              <a:rPr lang="uk-UA">
                <a:solidFill>
                  <a:srgbClr val="002060"/>
                </a:solidFill>
              </a:rPr>
              <a:t> </a:t>
            </a:r>
            <a:br>
              <a:rPr lang="uk-UA">
                <a:solidFill>
                  <a:srgbClr val="002060"/>
                </a:solidFill>
              </a:rPr>
            </a:br>
            <a:r>
              <a:rPr lang="uk-UA" sz="4000">
                <a:solidFill>
                  <a:srgbClr val="002060"/>
                </a:solidFill>
              </a:rPr>
              <a:t>Apple is committed to bringing the best personal computing experience to students, educators, creative professionals and consumers around the world through its innovative hardware, software and Internet offerings.</a:t>
            </a:r>
            <a:endParaRPr/>
          </a:p>
        </p:txBody>
      </p:sp>
      <p:sp>
        <p:nvSpPr>
          <p:cNvPr id="777" name="Google Shape;777;p101"/>
          <p:cNvSpPr txBox="1"/>
          <p:nvPr/>
        </p:nvSpPr>
        <p:spPr>
          <a:xfrm>
            <a:off x="4066683" y="732561"/>
            <a:ext cx="6566315" cy="6108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Mission statement examples</a:t>
            </a:r>
            <a:endParaRPr sz="36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611" y="4363543"/>
            <a:ext cx="2152381" cy="2123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967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5"/>
          <p:cNvSpPr txBox="1">
            <a:spLocks noGrp="1"/>
          </p:cNvSpPr>
          <p:nvPr>
            <p:ph type="body" idx="1"/>
          </p:nvPr>
        </p:nvSpPr>
        <p:spPr>
          <a:xfrm>
            <a:off x="2166910" y="1749245"/>
            <a:ext cx="7899420" cy="45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A </a:t>
            </a:r>
            <a:r>
              <a:rPr lang="uk-UA" b="1" dirty="0" err="1">
                <a:latin typeface="+mn-lt"/>
              </a:rPr>
              <a:t>goal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desired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future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objective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tries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achieve</a:t>
            </a:r>
            <a:r>
              <a:rPr lang="uk-UA" dirty="0">
                <a:latin typeface="+mn-lt"/>
              </a:rPr>
              <a:t>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Goals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specify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particular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what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must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done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if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attain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mission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 err="1">
                <a:latin typeface="+mn-lt"/>
              </a:rPr>
              <a:t>Goals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make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mission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more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prominent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concrete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co-ordinate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integrate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various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functional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departmental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areas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organization</a:t>
            </a:r>
            <a:r>
              <a:rPr lang="uk-UA" dirty="0">
                <a:latin typeface="+mn-lt"/>
              </a:rPr>
              <a:t>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</p:txBody>
      </p:sp>
      <p:pic>
        <p:nvPicPr>
          <p:cNvPr id="805" name="Google Shape;805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9852" y="5033826"/>
            <a:ext cx="6413500" cy="1824174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Step</a:t>
            </a:r>
            <a:r>
              <a:rPr lang="uk-UA" b="1" dirty="0">
                <a:latin typeface="+mn-lt"/>
              </a:rPr>
              <a:t> </a:t>
            </a:r>
            <a:r>
              <a:rPr lang="uk-UA" dirty="0">
                <a:latin typeface="+mn-lt"/>
              </a:rPr>
              <a:t>3</a:t>
            </a:r>
            <a:r>
              <a:rPr lang="uk-UA" b="1" dirty="0">
                <a:latin typeface="+mn-lt"/>
              </a:rPr>
              <a:t>. STRATEGY FORMULATION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87558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>
                <a:latin typeface="+mn-lt"/>
              </a:rPr>
              <a:t>PURSUING THE GOALS THROUGH  SMART</a:t>
            </a:r>
            <a:endParaRPr dirty="0">
              <a:latin typeface="+mn-lt"/>
            </a:endParaRPr>
          </a:p>
        </p:txBody>
      </p:sp>
      <p:pic>
        <p:nvPicPr>
          <p:cNvPr id="812" name="Google Shape;812;p106" descr="C:\Users\ANGAD\Desktop\smart-goal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7030" y="1662341"/>
            <a:ext cx="6572296" cy="4894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7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Vision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Mission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Statements</a:t>
            </a:r>
            <a:endParaRPr dirty="0">
              <a:latin typeface="+mn-lt"/>
            </a:endParaRPr>
          </a:p>
        </p:txBody>
      </p:sp>
      <p:sp>
        <p:nvSpPr>
          <p:cNvPr id="145" name="Google Shape;145;p9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are</a:t>
            </a:r>
            <a:r>
              <a:rPr lang="uk-UA" b="1" dirty="0">
                <a:latin typeface="+mn-lt"/>
              </a:rPr>
              <a:t> “</a:t>
            </a:r>
            <a:r>
              <a:rPr lang="uk-UA" b="1" dirty="0" err="1">
                <a:latin typeface="+mn-lt"/>
              </a:rPr>
              <a:t>enduring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purpose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distinguish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one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from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other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similar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firms</a:t>
            </a:r>
            <a:r>
              <a:rPr lang="uk-UA" b="1" dirty="0">
                <a:latin typeface="+mn-lt"/>
              </a:rPr>
              <a:t>. A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identifies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scope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firm’s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operations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product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market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terms</a:t>
            </a:r>
            <a:r>
              <a:rPr lang="uk-UA" b="1" dirty="0">
                <a:latin typeface="+mn-lt"/>
              </a:rPr>
              <a:t>.”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b="1" dirty="0">
                <a:latin typeface="+mn-lt"/>
              </a:rPr>
              <a:t>A </a:t>
            </a:r>
            <a:r>
              <a:rPr lang="uk-UA" b="1" dirty="0" err="1">
                <a:latin typeface="+mn-lt"/>
              </a:rPr>
              <a:t>mission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statement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is</a:t>
            </a:r>
            <a:r>
              <a:rPr lang="uk-UA" b="1" dirty="0">
                <a:latin typeface="+mn-lt"/>
              </a:rPr>
              <a:t> a </a:t>
            </a:r>
            <a:r>
              <a:rPr lang="uk-UA" b="1" dirty="0" err="1">
                <a:latin typeface="+mn-lt"/>
              </a:rPr>
              <a:t>constant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reminder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employees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of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exists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founders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envisioned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when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put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their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fame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fortune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risk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breathe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life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their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dreams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0389" y="5097911"/>
            <a:ext cx="2143108" cy="142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09"/>
          <p:cNvSpPr txBox="1">
            <a:spLocks noGrp="1"/>
          </p:cNvSpPr>
          <p:nvPr>
            <p:ph type="title"/>
          </p:nvPr>
        </p:nvSpPr>
        <p:spPr>
          <a:xfrm>
            <a:off x="801188" y="227012"/>
            <a:ext cx="103719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Road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Map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sz="3600" dirty="0" err="1">
                <a:latin typeface="+mn-lt"/>
              </a:rPr>
              <a:t>Work</a:t>
            </a:r>
            <a:r>
              <a:rPr lang="uk-UA" sz="3600" dirty="0">
                <a:latin typeface="+mn-lt"/>
              </a:rPr>
              <a:t> </a:t>
            </a:r>
            <a:r>
              <a:rPr lang="uk-UA" sz="3600" dirty="0" err="1">
                <a:latin typeface="+mn-lt"/>
              </a:rPr>
              <a:t>breakdown</a:t>
            </a:r>
            <a:r>
              <a:rPr lang="uk-UA" sz="3600" dirty="0">
                <a:latin typeface="+mn-lt"/>
              </a:rPr>
              <a:t> </a:t>
            </a:r>
            <a:r>
              <a:rPr lang="uk-UA" sz="3600" dirty="0" err="1">
                <a:latin typeface="+mn-lt"/>
              </a:rPr>
              <a:t>structure</a:t>
            </a:r>
            <a:r>
              <a:rPr lang="uk-UA" sz="3600" dirty="0">
                <a:latin typeface="+mn-lt"/>
              </a:rPr>
              <a:t> (WBS)</a:t>
            </a:r>
            <a:endParaRPr dirty="0">
              <a:latin typeface="+mn-lt"/>
            </a:endParaRPr>
          </a:p>
        </p:txBody>
      </p:sp>
      <p:sp>
        <p:nvSpPr>
          <p:cNvPr id="831" name="Google Shape;831;p109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r>
              <a:rPr lang="uk-UA" sz="2000" dirty="0">
                <a:latin typeface="+mn-lt"/>
              </a:rPr>
              <a:t>A </a:t>
            </a:r>
            <a:r>
              <a:rPr lang="uk-UA" sz="2000" dirty="0" err="1">
                <a:latin typeface="+mn-lt"/>
              </a:rPr>
              <a:t>tool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used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define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group</a:t>
            </a:r>
            <a:r>
              <a:rPr lang="uk-UA" sz="2000" dirty="0">
                <a:latin typeface="+mn-lt"/>
              </a:rPr>
              <a:t> a </a:t>
            </a:r>
            <a:r>
              <a:rPr lang="uk-UA" sz="2000" dirty="0" err="1">
                <a:latin typeface="+mn-lt"/>
              </a:rPr>
              <a:t>project's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discrete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work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elements</a:t>
            </a:r>
            <a:r>
              <a:rPr lang="uk-UA" sz="2000" dirty="0">
                <a:latin typeface="+mn-lt"/>
              </a:rPr>
              <a:t> (</a:t>
            </a:r>
            <a:r>
              <a:rPr lang="uk-UA" sz="2000" dirty="0" err="1">
                <a:latin typeface="+mn-lt"/>
              </a:rPr>
              <a:t>tasks</a:t>
            </a:r>
            <a:r>
              <a:rPr lang="uk-UA" sz="2000" dirty="0">
                <a:latin typeface="+mn-lt"/>
              </a:rPr>
              <a:t>) </a:t>
            </a:r>
            <a:r>
              <a:rPr lang="uk-UA" sz="2000" dirty="0" err="1">
                <a:latin typeface="+mn-lt"/>
              </a:rPr>
              <a:t>in</a:t>
            </a:r>
            <a:r>
              <a:rPr lang="uk-UA" sz="2000" dirty="0">
                <a:latin typeface="+mn-lt"/>
              </a:rPr>
              <a:t> a </a:t>
            </a:r>
            <a:r>
              <a:rPr lang="uk-UA" sz="2000" dirty="0" err="1">
                <a:latin typeface="+mn-lt"/>
              </a:rPr>
              <a:t>way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that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helps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organize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define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total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work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scope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of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project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project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divided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into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hierarchical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groups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of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tasks</a:t>
            </a:r>
            <a:r>
              <a:rPr lang="uk-UA" sz="2000" dirty="0">
                <a:latin typeface="+mn-lt"/>
              </a:rPr>
              <a:t> (</a:t>
            </a:r>
            <a:r>
              <a:rPr lang="uk-UA" sz="2000" dirty="0" err="1">
                <a:latin typeface="+mn-lt"/>
              </a:rPr>
              <a:t>work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packages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work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units</a:t>
            </a:r>
            <a:r>
              <a:rPr lang="uk-UA" sz="2000" dirty="0">
                <a:latin typeface="+mn-lt"/>
              </a:rPr>
              <a:t>).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uk-UA" sz="2000" dirty="0" err="1">
                <a:latin typeface="+mn-lt"/>
              </a:rPr>
              <a:t>Tasks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work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packages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work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units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should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budgetable</a:t>
            </a:r>
            <a:r>
              <a:rPr lang="uk-UA" sz="2000" dirty="0">
                <a:latin typeface="+mn-lt"/>
              </a:rPr>
              <a:t> (</a:t>
            </a:r>
            <a:r>
              <a:rPr lang="uk-UA" sz="2000" dirty="0" err="1">
                <a:latin typeface="+mn-lt"/>
              </a:rPr>
              <a:t>money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labour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hours</a:t>
            </a:r>
            <a:r>
              <a:rPr lang="uk-UA" sz="2000" dirty="0">
                <a:latin typeface="+mn-lt"/>
              </a:rPr>
              <a:t>, </a:t>
            </a:r>
            <a:r>
              <a:rPr lang="uk-UA" sz="2000" dirty="0" err="1">
                <a:latin typeface="+mn-lt"/>
              </a:rPr>
              <a:t>and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other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resources</a:t>
            </a:r>
            <a:r>
              <a:rPr lang="uk-UA" sz="2000" dirty="0">
                <a:latin typeface="+mn-lt"/>
              </a:rPr>
              <a:t>).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</a:pPr>
            <a:r>
              <a:rPr lang="uk-UA" sz="2000" dirty="0" err="1">
                <a:latin typeface="+mn-lt"/>
              </a:rPr>
              <a:t>The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technique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of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creating</a:t>
            </a:r>
            <a:r>
              <a:rPr lang="uk-UA" sz="2000" dirty="0">
                <a:latin typeface="+mn-lt"/>
              </a:rPr>
              <a:t> a WBS </a:t>
            </a:r>
            <a:r>
              <a:rPr lang="uk-UA" sz="2000" dirty="0" err="1">
                <a:latin typeface="+mn-lt"/>
              </a:rPr>
              <a:t>is</a:t>
            </a:r>
            <a:r>
              <a:rPr lang="uk-UA" sz="2000" dirty="0">
                <a:latin typeface="+mn-lt"/>
              </a:rPr>
              <a:t> </a:t>
            </a:r>
            <a:r>
              <a:rPr lang="uk-UA" sz="2000" dirty="0" err="1">
                <a:latin typeface="+mn-lt"/>
              </a:rPr>
              <a:t>non-uniform</a:t>
            </a:r>
            <a:r>
              <a:rPr lang="uk-UA" sz="2000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endParaRPr sz="200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  <p:pic>
        <p:nvPicPr>
          <p:cNvPr id="832" name="Google Shape;832;p109" descr="http://creately.com/blog/wp-content/uploads/2012/03/work-breakdown-structure-templates-1024x35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0263" y="4384675"/>
            <a:ext cx="5302250" cy="2357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382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0"/>
          <p:cNvSpPr txBox="1">
            <a:spLocks noGrp="1"/>
          </p:cNvSpPr>
          <p:nvPr>
            <p:ph type="title"/>
          </p:nvPr>
        </p:nvSpPr>
        <p:spPr>
          <a:xfrm>
            <a:off x="566057" y="365126"/>
            <a:ext cx="94732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b="1" dirty="0" err="1">
                <a:latin typeface="+mn-lt"/>
              </a:rPr>
              <a:t>Road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Map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business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strategy</a:t>
            </a:r>
            <a:endParaRPr dirty="0">
              <a:latin typeface="+mn-lt"/>
            </a:endParaRPr>
          </a:p>
        </p:txBody>
      </p:sp>
      <p:sp>
        <p:nvSpPr>
          <p:cNvPr id="838" name="Google Shape;838;p110"/>
          <p:cNvSpPr txBox="1">
            <a:spLocks noGrp="1"/>
          </p:cNvSpPr>
          <p:nvPr>
            <p:ph type="body" idx="1"/>
          </p:nvPr>
        </p:nvSpPr>
        <p:spPr>
          <a:xfrm>
            <a:off x="994410" y="1886586"/>
            <a:ext cx="7886700" cy="450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000"/>
              <a:buFont typeface="Arial"/>
              <a:buNone/>
            </a:pPr>
            <a:r>
              <a:rPr lang="uk-UA" sz="3000" b="1">
                <a:solidFill>
                  <a:srgbClr val="00B0F0"/>
                </a:solidFill>
              </a:rPr>
              <a:t>Possible levels in a Road Map:</a:t>
            </a:r>
            <a:endParaRPr sz="3000" b="1">
              <a:solidFill>
                <a:srgbClr val="00B0F0"/>
              </a:solidFill>
            </a:endParaRPr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uk-UA" sz="4400" u="sng"/>
              <a:t>Goals</a:t>
            </a:r>
            <a:r>
              <a:rPr lang="uk-UA" sz="4400"/>
              <a:t> </a:t>
            </a:r>
            <a:endParaRPr sz="4400"/>
          </a:p>
          <a:p>
            <a:pPr marL="742950" lvl="0" indent="-742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uk-UA" sz="4400"/>
              <a:t>	Sub-goals</a:t>
            </a:r>
            <a:endParaRPr sz="4400"/>
          </a:p>
          <a:p>
            <a:pPr marL="1200150" lvl="1" indent="-742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uk-UA" sz="4000"/>
              <a:t>	</a:t>
            </a:r>
            <a:r>
              <a:rPr lang="uk-UA" sz="4000" u="sng"/>
              <a:t>Deliverables</a:t>
            </a:r>
            <a:endParaRPr/>
          </a:p>
          <a:p>
            <a:pPr marL="1657350" lvl="2" indent="-742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uk-UA" sz="3600"/>
              <a:t>	Sub-deliverables</a:t>
            </a:r>
            <a:endParaRPr/>
          </a:p>
          <a:p>
            <a:pPr marL="1885950" lvl="3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uk-UA" sz="3200"/>
              <a:t>	   Work packages</a:t>
            </a:r>
            <a:endParaRPr/>
          </a:p>
          <a:p>
            <a:pPr marL="2343150" lvl="4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uk-UA" sz="3200"/>
              <a:t>		</a:t>
            </a:r>
            <a:r>
              <a:rPr lang="uk-UA" sz="3200" u="sng"/>
              <a:t>Work units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/>
          </a:p>
        </p:txBody>
      </p:sp>
      <p:pic>
        <p:nvPicPr>
          <p:cNvPr id="839" name="Google Shape;839;p110" descr="http://creately.com/blog/wp-content/uploads/2012/03/work-breakdown-structure-templates-1024x35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5151" y="2690814"/>
            <a:ext cx="3559175" cy="158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5973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1"/>
          <p:cNvSpPr txBox="1">
            <a:spLocks noGrp="1"/>
          </p:cNvSpPr>
          <p:nvPr>
            <p:ph type="title"/>
          </p:nvPr>
        </p:nvSpPr>
        <p:spPr>
          <a:xfrm>
            <a:off x="2152650" y="365125"/>
            <a:ext cx="78867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/>
              <a:t>Road Map example</a:t>
            </a:r>
            <a:endParaRPr/>
          </a:p>
        </p:txBody>
      </p:sp>
      <p:pic>
        <p:nvPicPr>
          <p:cNvPr id="845" name="Google Shape;845;p1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62196" y="962932"/>
            <a:ext cx="7608524" cy="572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7046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sz="4000"/>
              <a:t>GANTT chart example</a:t>
            </a:r>
            <a:endParaRPr/>
          </a:p>
        </p:txBody>
      </p:sp>
      <p:pic>
        <p:nvPicPr>
          <p:cNvPr id="878" name="Google Shape;878;p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4826" y="1735138"/>
            <a:ext cx="8424863" cy="425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1920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"/>
          <p:cNvSpPr txBox="1">
            <a:spLocks noGrp="1"/>
          </p:cNvSpPr>
          <p:nvPr>
            <p:ph type="body" idx="1"/>
          </p:nvPr>
        </p:nvSpPr>
        <p:spPr>
          <a:xfrm>
            <a:off x="1415143" y="1600201"/>
            <a:ext cx="879565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dirty="0" err="1">
                <a:solidFill>
                  <a:schemeClr val="dk1"/>
                </a:solidFill>
                <a:latin typeface="+mn-lt"/>
              </a:rPr>
              <a:t>The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strategy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implementation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process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consists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of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following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6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steps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:</a:t>
            </a:r>
            <a:endParaRPr b="1" dirty="0">
              <a:solidFill>
                <a:schemeClr val="dk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b="1" dirty="0" err="1">
                <a:solidFill>
                  <a:schemeClr val="dk1"/>
                </a:solidFill>
                <a:latin typeface="+mn-lt"/>
              </a:rPr>
              <a:t>Setting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annual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objectives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;</a:t>
            </a:r>
            <a:endParaRPr b="1" dirty="0">
              <a:solidFill>
                <a:schemeClr val="dk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b="1" dirty="0" err="1">
                <a:solidFill>
                  <a:schemeClr val="dk1"/>
                </a:solidFill>
                <a:latin typeface="+mn-lt"/>
              </a:rPr>
              <a:t>Revising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policies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 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meet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the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objectives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;</a:t>
            </a:r>
            <a:endParaRPr b="1" dirty="0">
              <a:solidFill>
                <a:schemeClr val="dk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b="1" dirty="0" err="1">
                <a:solidFill>
                  <a:schemeClr val="dk1"/>
                </a:solidFill>
                <a:latin typeface="+mn-lt"/>
              </a:rPr>
              <a:t>Allocating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resources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 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strategically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important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areas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;</a:t>
            </a:r>
            <a:endParaRPr b="1" dirty="0">
              <a:solidFill>
                <a:schemeClr val="dk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b="1" dirty="0" err="1">
                <a:solidFill>
                  <a:schemeClr val="dk1"/>
                </a:solidFill>
                <a:latin typeface="+mn-lt"/>
              </a:rPr>
              <a:t>Changing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organizational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structure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 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meet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new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strategy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;</a:t>
            </a:r>
            <a:endParaRPr b="1" dirty="0">
              <a:solidFill>
                <a:schemeClr val="dk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b="1" dirty="0" err="1">
                <a:solidFill>
                  <a:schemeClr val="dk1"/>
                </a:solidFill>
                <a:latin typeface="+mn-lt"/>
              </a:rPr>
              <a:t>Managing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resistance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change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;</a:t>
            </a:r>
            <a:endParaRPr b="1" dirty="0">
              <a:solidFill>
                <a:schemeClr val="dk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uk-UA" b="1" dirty="0" err="1">
                <a:solidFill>
                  <a:schemeClr val="dk1"/>
                </a:solidFill>
                <a:latin typeface="+mn-lt"/>
              </a:rPr>
              <a:t>Introducing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new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reward</a:t>
            </a:r>
            <a:r>
              <a:rPr lang="uk-UA" b="1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b="1" dirty="0" err="1">
                <a:solidFill>
                  <a:schemeClr val="dk1"/>
                </a:solidFill>
                <a:latin typeface="+mn-lt"/>
              </a:rPr>
              <a:t>system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 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for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performance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results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if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needed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.</a:t>
            </a: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588" name="Google Shape;588;p74"/>
          <p:cNvSpPr txBox="1"/>
          <p:nvPr/>
        </p:nvSpPr>
        <p:spPr>
          <a:xfrm>
            <a:off x="1175655" y="411163"/>
            <a:ext cx="959031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sz="3200" b="1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3200" b="1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3200" b="1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third</a:t>
            </a:r>
            <a:r>
              <a:rPr lang="uk-UA" sz="3200" b="1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3200" b="1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phase</a:t>
            </a:r>
            <a:r>
              <a:rPr lang="uk-UA" sz="3200" b="1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- </a:t>
            </a:r>
            <a:r>
              <a:rPr lang="uk-UA" sz="3200" b="1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Strategy</a:t>
            </a:r>
            <a:r>
              <a:rPr lang="uk-UA" sz="3200" b="1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3200" b="1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Implementation</a:t>
            </a:r>
            <a:endParaRPr sz="3200" b="1" dirty="0">
              <a:solidFill>
                <a:srgbClr val="0598CE"/>
              </a:solidFill>
              <a:latin typeface="+mn-lt"/>
              <a:ea typeface="Sofia"/>
              <a:cs typeface="Sofia"/>
              <a:sym typeface="Sofia"/>
            </a:endParaRPr>
          </a:p>
        </p:txBody>
      </p:sp>
      <p:pic>
        <p:nvPicPr>
          <p:cNvPr id="589" name="Google Shape;58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5214" y="4586831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44"/>
          <p:cNvSpPr txBox="1"/>
          <p:nvPr/>
        </p:nvSpPr>
        <p:spPr>
          <a:xfrm>
            <a:off x="355600" y="1306514"/>
            <a:ext cx="6154738" cy="401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Model Canvas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is a </a:t>
            </a:r>
            <a:r>
              <a:rPr lang="uk-UA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strategic management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and </a:t>
            </a:r>
            <a:r>
              <a:rPr lang="uk-UA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lean startup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template for developing new or documenting existing </a:t>
            </a:r>
            <a:r>
              <a:rPr lang="uk-UA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business models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It is a visual chart with elements describing a firm's or product's </a:t>
            </a:r>
            <a:r>
              <a:rPr lang="uk-UA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value proposition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infrastructure, customers, and finances. It assists firms in aligning their activities by illustrating potential trade-offs.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uk-UA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Model Canvas 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initially proposed by </a:t>
            </a:r>
            <a:r>
              <a:rPr lang="uk-UA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Alexander Osterwalder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based on his earlier work on Business Model Ontology.</a:t>
            </a:r>
            <a:r>
              <a:rPr lang="uk-UA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Since the release of Osterwalder's work in 2008, new canvases for specific niches have appeared.</a:t>
            </a:r>
            <a:endParaRPr/>
          </a:p>
        </p:txBody>
      </p:sp>
      <p:sp>
        <p:nvSpPr>
          <p:cNvPr id="1076" name="Google Shape;1076;p144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5400" marR="0" lvl="0" indent="0" algn="r" rtl="0">
              <a:lnSpc>
                <a:spcPct val="103166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2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44"/>
          <p:cNvSpPr txBox="1">
            <a:spLocks noGrp="1"/>
          </p:cNvSpPr>
          <p:nvPr>
            <p:ph type="title"/>
          </p:nvPr>
        </p:nvSpPr>
        <p:spPr>
          <a:xfrm>
            <a:off x="2798764" y="365125"/>
            <a:ext cx="7240587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4000"/>
              <a:buFont typeface="Sofia"/>
              <a:buNone/>
            </a:pPr>
            <a:r>
              <a:rPr lang="uk-UA" sz="4000" b="1" dirty="0" err="1">
                <a:latin typeface="+mn-lt"/>
              </a:rPr>
              <a:t>Business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Model</a:t>
            </a:r>
            <a:r>
              <a:rPr lang="uk-UA" sz="4000" b="1" dirty="0">
                <a:latin typeface="+mn-lt"/>
              </a:rPr>
              <a:t> </a:t>
            </a:r>
            <a:r>
              <a:rPr lang="uk-UA" sz="4000" b="1" dirty="0" err="1">
                <a:latin typeface="+mn-lt"/>
              </a:rPr>
              <a:t>Canvas</a:t>
            </a:r>
            <a:endParaRPr sz="4000" b="1" dirty="0">
              <a:latin typeface="+mn-lt"/>
            </a:endParaRPr>
          </a:p>
        </p:txBody>
      </p:sp>
      <p:pic>
        <p:nvPicPr>
          <p:cNvPr id="1078" name="Google Shape;1078;p144" descr="https://upload.wikimedia.org/wikipedia/commons/thumb/1/10/Business_Model_Canvas.png/1280px-Business_Model_Canva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44018" y="1828006"/>
            <a:ext cx="5275262" cy="372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6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</a:pPr>
            <a:r>
              <a:rPr lang="uk-UA" sz="4000" b="1"/>
              <a:t>Business Model Canvas</a:t>
            </a:r>
            <a:endParaRPr sz="4000" b="1"/>
          </a:p>
        </p:txBody>
      </p:sp>
      <p:pic>
        <p:nvPicPr>
          <p:cNvPr id="1084" name="Google Shape;1084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6671" y="1026160"/>
            <a:ext cx="9099730" cy="567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4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/>
              <a:t>Efficiency of  the Strategic-Planning Process</a:t>
            </a:r>
            <a:endParaRPr/>
          </a:p>
        </p:txBody>
      </p:sp>
      <p:pic>
        <p:nvPicPr>
          <p:cNvPr id="1090" name="Google Shape;1090;p1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98152" y="2073116"/>
            <a:ext cx="6044248" cy="4022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46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/>
              <a:t>Efficiency of  the Strategic-Planning Process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691" y="1552575"/>
            <a:ext cx="5096586" cy="5239481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87559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5"/>
          <p:cNvSpPr txBox="1">
            <a:spLocks noGrp="1"/>
          </p:cNvSpPr>
          <p:nvPr>
            <p:ph type="body" idx="1"/>
          </p:nvPr>
        </p:nvSpPr>
        <p:spPr>
          <a:xfrm>
            <a:off x="1666875" y="1571625"/>
            <a:ext cx="8858250" cy="455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dirty="0" err="1">
                <a:solidFill>
                  <a:schemeClr val="dk1"/>
                </a:solidFill>
                <a:latin typeface="+mn-lt"/>
              </a:rPr>
              <a:t>Implementation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must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be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monitored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be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successful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dirty="0" err="1">
                <a:solidFill>
                  <a:schemeClr val="dk1"/>
                </a:solidFill>
                <a:latin typeface="+mn-lt"/>
              </a:rPr>
              <a:t>Performance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has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be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measurable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and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comparable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.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Managers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have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to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compare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their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actual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results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with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estimated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results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and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see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if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they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are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successful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in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achieving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their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objectives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.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If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objectives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are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not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met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managers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should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dirty="0" err="1">
                <a:solidFill>
                  <a:schemeClr val="dk1"/>
                </a:solidFill>
                <a:latin typeface="+mn-lt"/>
              </a:rPr>
              <a:t>Change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the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reward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system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dirty="0" err="1">
                <a:solidFill>
                  <a:schemeClr val="dk1"/>
                </a:solidFill>
                <a:latin typeface="+mn-lt"/>
              </a:rPr>
              <a:t>Introduce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new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or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revise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existing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 </a:t>
            </a:r>
            <a:r>
              <a:rPr lang="uk-UA" dirty="0" err="1">
                <a:solidFill>
                  <a:schemeClr val="dk1"/>
                </a:solidFill>
                <a:latin typeface="+mn-lt"/>
              </a:rPr>
              <a:t>policies</a:t>
            </a:r>
            <a:r>
              <a:rPr lang="uk-UA" dirty="0">
                <a:solidFill>
                  <a:schemeClr val="dk1"/>
                </a:solidFill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595" name="Google Shape;595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sz="3200" b="1" i="0" u="none" strike="noStrike" cap="none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The</a:t>
            </a:r>
            <a:r>
              <a:rPr lang="uk-UA" sz="3200" b="1" i="0" u="none" strike="noStrike" cap="none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3200" b="1" i="0" u="none" strike="noStrike" cap="none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forth</a:t>
            </a:r>
            <a:r>
              <a:rPr lang="uk-UA" sz="3200" b="1" i="0" u="none" strike="noStrike" cap="none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3200" b="1" i="0" u="none" strike="noStrike" cap="none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phase</a:t>
            </a:r>
            <a:r>
              <a:rPr lang="uk-UA" sz="3200" b="1" i="0" u="none" strike="noStrike" cap="none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- </a:t>
            </a:r>
            <a:r>
              <a:rPr lang="uk-UA" sz="3200" b="1" i="0" u="none" strike="noStrike" cap="none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Strategy</a:t>
            </a:r>
            <a:r>
              <a:rPr lang="uk-UA" sz="3200" b="1" i="0" u="none" strike="noStrike" cap="none" dirty="0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 </a:t>
            </a:r>
            <a:r>
              <a:rPr lang="uk-UA" sz="3200" b="1" i="0" u="none" strike="noStrike" cap="none" dirty="0" err="1">
                <a:solidFill>
                  <a:srgbClr val="0598CE"/>
                </a:solidFill>
                <a:latin typeface="+mn-lt"/>
                <a:ea typeface="Sofia"/>
                <a:cs typeface="Sofia"/>
                <a:sym typeface="Sofia"/>
              </a:rPr>
              <a:t>Monitoring</a:t>
            </a:r>
            <a:endParaRPr sz="3200" b="1" i="0" u="none" strike="noStrike" cap="none" dirty="0">
              <a:solidFill>
                <a:srgbClr val="0598CE"/>
              </a:solidFill>
              <a:latin typeface="+mn-lt"/>
              <a:ea typeface="Sofia"/>
              <a:cs typeface="Sofia"/>
              <a:sym typeface="Sofia"/>
            </a:endParaRPr>
          </a:p>
        </p:txBody>
      </p:sp>
      <p:pic>
        <p:nvPicPr>
          <p:cNvPr id="596" name="Google Shape;59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6337" y="4543289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4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r>
              <a:rPr lang="uk-UA" dirty="0" err="1">
                <a:latin typeface="+mn-lt"/>
              </a:rPr>
              <a:t>External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Opportunities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Threats</a:t>
            </a:r>
            <a:endParaRPr dirty="0">
              <a:latin typeface="+mn-lt"/>
            </a:endParaRPr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1"/>
          </p:nvPr>
        </p:nvSpPr>
        <p:spPr>
          <a:xfrm>
            <a:off x="1495426" y="1552575"/>
            <a:ext cx="9201149" cy="448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uk-UA" b="1" dirty="0"/>
              <a:t>      </a:t>
            </a:r>
            <a:r>
              <a:rPr lang="uk-UA" b="1" dirty="0" err="1">
                <a:latin typeface="+mn-lt"/>
              </a:rPr>
              <a:t>External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Opportunities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Threats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refer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economic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social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cultural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demographic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environmental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political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legal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governmental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technological</a:t>
            </a:r>
            <a:r>
              <a:rPr lang="uk-UA" b="1" dirty="0">
                <a:latin typeface="+mn-lt"/>
              </a:rPr>
              <a:t>,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competitive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trends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events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that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could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significantly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benefit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harm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an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organization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in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future</a:t>
            </a:r>
            <a:r>
              <a:rPr lang="uk-UA" b="1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b="1" dirty="0">
              <a:latin typeface="+mn-lt"/>
            </a:endParaRPr>
          </a:p>
        </p:txBody>
      </p:sp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101" y="4493909"/>
            <a:ext cx="3678474" cy="169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47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Seventeen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Guidelines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Strategic-Planning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Effective</a:t>
            </a:r>
            <a:endParaRPr b="1" dirty="0">
              <a:latin typeface="+mn-lt"/>
            </a:endParaRPr>
          </a:p>
        </p:txBody>
      </p:sp>
      <p:sp>
        <p:nvSpPr>
          <p:cNvPr id="1096" name="Google Shape;1096;p147"/>
          <p:cNvSpPr txBox="1">
            <a:spLocks noGrp="1"/>
          </p:cNvSpPr>
          <p:nvPr>
            <p:ph type="body" idx="1"/>
          </p:nvPr>
        </p:nvSpPr>
        <p:spPr>
          <a:xfrm>
            <a:off x="701040" y="1554162"/>
            <a:ext cx="9814560" cy="501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people-oriented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paper-oriented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2.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learning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process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managers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employees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3.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present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ideas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clearly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support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numbers</a:t>
            </a:r>
            <a:r>
              <a:rPr lang="uk-UA" dirty="0">
                <a:latin typeface="+mn-lt"/>
              </a:rPr>
              <a:t>. 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4.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simple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creative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5.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have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variety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assignments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team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memberships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meeting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formats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even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planning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calendar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6.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employees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disagree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with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present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corporate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strategy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7.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accept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bad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news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8.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welcome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open-mindedness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and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wish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learn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48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ct val="100000"/>
              <a:buFont typeface="Sofia"/>
              <a:buNone/>
            </a:pPr>
            <a:r>
              <a:rPr lang="uk-UA" b="1" dirty="0" err="1">
                <a:latin typeface="+mn-lt"/>
              </a:rPr>
              <a:t>Seventeen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Guidelines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for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the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Strategic-Planning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Process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to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Be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Effective</a:t>
            </a:r>
            <a:endParaRPr b="1" dirty="0">
              <a:latin typeface="+mn-lt"/>
            </a:endParaRPr>
          </a:p>
        </p:txBody>
      </p:sp>
      <p:sp>
        <p:nvSpPr>
          <p:cNvPr id="1102" name="Google Shape;1102;p148"/>
          <p:cNvSpPr txBox="1">
            <a:spLocks noGrp="1"/>
          </p:cNvSpPr>
          <p:nvPr>
            <p:ph type="body" idx="1"/>
          </p:nvPr>
        </p:nvSpPr>
        <p:spPr>
          <a:xfrm>
            <a:off x="538480" y="1554162"/>
            <a:ext cx="9977120" cy="494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9.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bureaucratic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10.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become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like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ritual</a:t>
            </a:r>
            <a:r>
              <a:rPr lang="uk-UA" dirty="0">
                <a:latin typeface="+mn-lt"/>
              </a:rPr>
              <a:t>;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allow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changes</a:t>
            </a:r>
            <a:r>
              <a:rPr lang="uk-UA" dirty="0">
                <a:latin typeface="+mn-lt"/>
              </a:rPr>
              <a:t>. 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11.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formal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predictable</a:t>
            </a:r>
            <a:r>
              <a:rPr lang="uk-UA" dirty="0">
                <a:latin typeface="+mn-lt"/>
              </a:rPr>
              <a:t>, </a:t>
            </a:r>
            <a:r>
              <a:rPr lang="uk-UA" dirty="0" err="1">
                <a:latin typeface="+mn-lt"/>
              </a:rPr>
              <a:t>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rigid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12.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contain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jargon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13.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a </a:t>
            </a:r>
            <a:r>
              <a:rPr lang="uk-UA" dirty="0" err="1">
                <a:latin typeface="+mn-lt"/>
              </a:rPr>
              <a:t>formal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system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for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control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14.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disregard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qualitative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information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15. </a:t>
            </a:r>
            <a:r>
              <a:rPr lang="uk-UA" dirty="0" err="1">
                <a:latin typeface="+mn-lt"/>
              </a:rPr>
              <a:t>It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should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controlled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by</a:t>
            </a:r>
            <a:r>
              <a:rPr lang="uk-UA" dirty="0">
                <a:latin typeface="+mn-lt"/>
              </a:rPr>
              <a:t> “</a:t>
            </a:r>
            <a:r>
              <a:rPr lang="uk-UA" dirty="0" err="1">
                <a:latin typeface="+mn-lt"/>
              </a:rPr>
              <a:t>technicians</a:t>
            </a:r>
            <a:r>
              <a:rPr lang="uk-UA" dirty="0">
                <a:latin typeface="+mn-lt"/>
              </a:rPr>
              <a:t>.”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16. </a:t>
            </a:r>
            <a:r>
              <a:rPr lang="uk-UA" dirty="0" err="1">
                <a:latin typeface="+mn-lt"/>
              </a:rPr>
              <a:t>Do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not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too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many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strategies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at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once</a:t>
            </a:r>
            <a:r>
              <a:rPr lang="uk-UA" dirty="0">
                <a:latin typeface="+mn-lt"/>
              </a:rPr>
              <a:t>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uk-UA" dirty="0">
                <a:latin typeface="+mn-lt"/>
              </a:rPr>
              <a:t>17. </a:t>
            </a:r>
            <a:r>
              <a:rPr lang="uk-UA" dirty="0" err="1">
                <a:latin typeface="+mn-lt"/>
              </a:rPr>
              <a:t>Use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the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following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approach</a:t>
            </a:r>
            <a:r>
              <a:rPr lang="uk-UA" dirty="0">
                <a:latin typeface="+mn-lt"/>
              </a:rPr>
              <a:t>: “</a:t>
            </a:r>
            <a:r>
              <a:rPr lang="uk-UA" dirty="0" err="1">
                <a:latin typeface="+mn-lt"/>
              </a:rPr>
              <a:t>Good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ethics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is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good</a:t>
            </a:r>
            <a:r>
              <a:rPr lang="uk-UA" dirty="0">
                <a:latin typeface="+mn-lt"/>
              </a:rPr>
              <a:t> </a:t>
            </a:r>
            <a:r>
              <a:rPr lang="uk-UA" dirty="0" err="1">
                <a:latin typeface="+mn-lt"/>
              </a:rPr>
              <a:t>business</a:t>
            </a:r>
            <a:r>
              <a:rPr lang="uk-UA" dirty="0">
                <a:latin typeface="+mn-lt"/>
              </a:rPr>
              <a:t>”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49"/>
          <p:cNvSpPr txBox="1">
            <a:spLocks noGrp="1"/>
          </p:cNvSpPr>
          <p:nvPr>
            <p:ph type="title"/>
          </p:nvPr>
        </p:nvSpPr>
        <p:spPr>
          <a:xfrm>
            <a:off x="1495426" y="779154"/>
            <a:ext cx="9201149" cy="6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98CE"/>
              </a:buClr>
              <a:buSzPts val="3200"/>
              <a:buFont typeface="Sofia"/>
              <a:buNone/>
            </a:pPr>
            <a:endParaRPr/>
          </a:p>
        </p:txBody>
      </p:sp>
      <p:pic>
        <p:nvPicPr>
          <p:cNvPr id="1108" name="Google Shape;1108;p1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5000" y="0"/>
            <a:ext cx="10922000" cy="6807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50"/>
          <p:cNvSpPr txBox="1">
            <a:spLocks noGrp="1"/>
          </p:cNvSpPr>
          <p:nvPr>
            <p:ph type="ctrTitle"/>
          </p:nvPr>
        </p:nvSpPr>
        <p:spPr>
          <a:xfrm>
            <a:off x="1524000" y="2198499"/>
            <a:ext cx="9144000" cy="131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dirty="0" smtClean="0"/>
              <a:t>Thank you</a:t>
            </a:r>
            <a:endParaRPr dirty="0"/>
          </a:p>
        </p:txBody>
      </p:sp>
      <p:sp>
        <p:nvSpPr>
          <p:cNvPr id="1114" name="Google Shape;1114;p150"/>
          <p:cNvSpPr txBox="1">
            <a:spLocks noGrp="1"/>
          </p:cNvSpPr>
          <p:nvPr>
            <p:ph type="subTitle" idx="1"/>
          </p:nvPr>
        </p:nvSpPr>
        <p:spPr>
          <a:xfrm>
            <a:off x="1736437" y="4235532"/>
            <a:ext cx="9144000" cy="8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uk-UA" sz="2800" dirty="0" err="1"/>
              <a:t>Valentyna</a:t>
            </a:r>
            <a:r>
              <a:rPr lang="uk-UA" sz="2800" dirty="0"/>
              <a:t> </a:t>
            </a:r>
            <a:r>
              <a:rPr lang="uk-UA" sz="2800" dirty="0" err="1"/>
              <a:t>Yakubiv</a:t>
            </a:r>
            <a:endParaRPr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4098</Words>
  <Application>Microsoft Office PowerPoint</Application>
  <PresentationFormat>Широкоэкранный</PresentationFormat>
  <Paragraphs>495</Paragraphs>
  <Slides>93</Slides>
  <Notes>83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06" baseType="lpstr">
      <vt:lpstr>Noto Sans Symbols</vt:lpstr>
      <vt:lpstr>Calibri</vt:lpstr>
      <vt:lpstr>Open Sans</vt:lpstr>
      <vt:lpstr>Arial Black</vt:lpstr>
      <vt:lpstr>Arial</vt:lpstr>
      <vt:lpstr>Cambria</vt:lpstr>
      <vt:lpstr>MS PGothic</vt:lpstr>
      <vt:lpstr>Sofia</vt:lpstr>
      <vt:lpstr>MS PGothic</vt:lpstr>
      <vt:lpstr>Garamond</vt:lpstr>
      <vt:lpstr>Trebuchet MS</vt:lpstr>
      <vt:lpstr>Office Theme</vt:lpstr>
      <vt:lpstr>Документ Microsoft Word</vt:lpstr>
      <vt:lpstr>Business strategies in high-innovation potential areas (Nanotechnology, Industry 4.0, Artificial intelligence)</vt:lpstr>
      <vt:lpstr>Business strategies in high-innovation potential areas (Nanotechnology, Industry 4.0, Artificial intelligence)</vt:lpstr>
      <vt:lpstr>1.Business strategies: the role and key terms</vt:lpstr>
      <vt:lpstr>1.Business strategies: the role and key terms</vt:lpstr>
      <vt:lpstr>1.Business strategies: the role and key terms</vt:lpstr>
      <vt:lpstr>Competitive Advantage</vt:lpstr>
      <vt:lpstr>Strategists</vt:lpstr>
      <vt:lpstr>Vision and Mission Statements</vt:lpstr>
      <vt:lpstr>External Opportunities and Threats</vt:lpstr>
      <vt:lpstr>Internal Strengths and Weaknesses</vt:lpstr>
      <vt:lpstr>Long-Term Objectives </vt:lpstr>
      <vt:lpstr>Strategies</vt:lpstr>
      <vt:lpstr>Annual Objectives</vt:lpstr>
      <vt:lpstr>Policies</vt:lpstr>
      <vt:lpstr>3 Top AI business strategies in 2023</vt:lpstr>
      <vt:lpstr>3 Top AI business strategies in 2023</vt:lpstr>
      <vt:lpstr>3 Top AI business strategies in 2023</vt:lpstr>
      <vt:lpstr>3 Top AI business strategies in 2023</vt:lpstr>
      <vt:lpstr>3 Top Industry 4.0 business strstegy in 2023</vt:lpstr>
      <vt:lpstr>3 Top Industry 4.0 business strstegy in 2023</vt:lpstr>
      <vt:lpstr>3 Top Industry 4.0 business strstegy in 2023</vt:lpstr>
      <vt:lpstr>3 Top Industry 4.0 business strstegy in 2023</vt:lpstr>
      <vt:lpstr>Let’s think about your startup in Nanotechnology, Industry 4.0, Artificial intelligence </vt:lpstr>
      <vt:lpstr>How to Get a Startup Idea:  10 Actionable Frameworks</vt:lpstr>
      <vt:lpstr>How to Get a Startup Idea:  10 Actionable Frameworks</vt:lpstr>
      <vt:lpstr>How to Get a Startup Idea:  10 Actionable Frameworks</vt:lpstr>
      <vt:lpstr>Let’s think about your startup in Nanotechnology, Industry 4.0, Artificial intelligence </vt:lpstr>
      <vt:lpstr>Business strategy process</vt:lpstr>
      <vt:lpstr>Business strategy process</vt:lpstr>
      <vt:lpstr>Business strategy process</vt:lpstr>
      <vt:lpstr>Business strategy process</vt:lpstr>
      <vt:lpstr> Business strategy process</vt:lpstr>
      <vt:lpstr>The first phase - Strategic Analysis</vt:lpstr>
      <vt:lpstr>PESTLE analysis</vt:lpstr>
      <vt:lpstr>Understanding the tool</vt:lpstr>
      <vt:lpstr>PESTLE Analysis is useful for four main reasons:</vt:lpstr>
      <vt:lpstr>PESTLE analysis</vt:lpstr>
      <vt:lpstr>PESTLE analysis</vt:lpstr>
      <vt:lpstr>PESTLE analysis</vt:lpstr>
      <vt:lpstr>PESTLE analysis</vt:lpstr>
      <vt:lpstr>PESTLE analysis. Step 1</vt:lpstr>
      <vt:lpstr>PESTLE analysis. Step 2</vt:lpstr>
      <vt:lpstr>Stakeholders’ analysis in strategic planning</vt:lpstr>
      <vt:lpstr>Stakeholders’ analysis in strategic planning</vt:lpstr>
      <vt:lpstr>Stakeholders’ analysis in strategic planning</vt:lpstr>
      <vt:lpstr>Step 1. Identify Your Stakeholders</vt:lpstr>
      <vt:lpstr>Step 1. Identify Your Stakeholders</vt:lpstr>
      <vt:lpstr>Step 1. Identify Your Stakeholders</vt:lpstr>
      <vt:lpstr>Step 2. Prioritize Your Stakeholders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second phase - Strategy Formulation</vt:lpstr>
      <vt:lpstr>Презентация PowerPoint</vt:lpstr>
      <vt:lpstr>Benefits</vt:lpstr>
      <vt:lpstr>Vision statement</vt:lpstr>
      <vt:lpstr>These steps and guidelines to help you write an effective Vision statement</vt:lpstr>
      <vt:lpstr>What's in a Vision Statement?</vt:lpstr>
      <vt:lpstr>Practical skills “HOW TO WRITE A GOOD VISION STATEMENT”</vt:lpstr>
      <vt:lpstr>Vision statement examples</vt:lpstr>
      <vt:lpstr>Vision statement examples</vt:lpstr>
      <vt:lpstr>Step 1. STRATEGY FORMULATION</vt:lpstr>
      <vt:lpstr>Step 1. STRATEGY FORMULATION</vt:lpstr>
      <vt:lpstr>Why creating a mission is important?</vt:lpstr>
      <vt:lpstr>What to Include in a Mission Statement? </vt:lpstr>
      <vt:lpstr>Facebook Facebook’s mission is to give people the power to share and make the world more open and connected.</vt:lpstr>
      <vt:lpstr>Google Google’s mission is to organize the world‘s information and make it universally accessible and useful.</vt:lpstr>
      <vt:lpstr>Microsoft  Microsoft’s mission is to enable people and businesses throughout the world to realize their full potential.</vt:lpstr>
      <vt:lpstr>Yahoo!   Yahoo!’s mission is to be the most essential global Internet service for consumers and businesses</vt:lpstr>
      <vt:lpstr> Apple  Apple is committed to bringing the best personal computing experience to students, educators, creative professionals and consumers around the world through its innovative hardware, software and Internet offerings.</vt:lpstr>
      <vt:lpstr>Step 3. STRATEGY FORMULATION</vt:lpstr>
      <vt:lpstr>PURSUING THE GOALS THROUGH  SMART</vt:lpstr>
      <vt:lpstr>Strategy Road Map or Work breakdown structure (WBS)</vt:lpstr>
      <vt:lpstr>Road Map in business strategy</vt:lpstr>
      <vt:lpstr>Road Map example</vt:lpstr>
      <vt:lpstr>GANTT chart example</vt:lpstr>
      <vt:lpstr>Презентация PowerPoint</vt:lpstr>
      <vt:lpstr>Business Model Canvas</vt:lpstr>
      <vt:lpstr>Business Model Canvas</vt:lpstr>
      <vt:lpstr>Efficiency of  the Strategic-Planning Process</vt:lpstr>
      <vt:lpstr>Efficiency of  the Strategic-Planning Process</vt:lpstr>
      <vt:lpstr>The forth phase - Strategy Monitoring</vt:lpstr>
      <vt:lpstr>Seventeen Guidelines for the Strategic-Planning Process to Be Effective</vt:lpstr>
      <vt:lpstr>Seventeen Guidelines for the Strategic-Planning Process to Be Effective</vt:lpstr>
      <vt:lpstr>Презентация PowerPoint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strategies in high-innovation potential areas (Nanotechnology, Industry 4.0, Artificial intelligence)</dc:title>
  <dc:creator>Jasna Vuksanovič Škrlj</dc:creator>
  <cp:lastModifiedBy>Lenovo</cp:lastModifiedBy>
  <cp:revision>8</cp:revision>
  <dcterms:created xsi:type="dcterms:W3CDTF">2022-08-09T09:43:32Z</dcterms:created>
  <dcterms:modified xsi:type="dcterms:W3CDTF">2023-09-03T13:15:52Z</dcterms:modified>
</cp:coreProperties>
</file>