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handoutMasterIdLst>
    <p:handoutMasterId r:id="rId46"/>
  </p:handoutMasterIdLst>
  <p:sldIdLst>
    <p:sldId id="256" r:id="rId2"/>
    <p:sldId id="258" r:id="rId3"/>
    <p:sldId id="608" r:id="rId4"/>
    <p:sldId id="262" r:id="rId5"/>
    <p:sldId id="609" r:id="rId6"/>
    <p:sldId id="599" r:id="rId7"/>
    <p:sldId id="596" r:id="rId8"/>
    <p:sldId id="601" r:id="rId9"/>
    <p:sldId id="602" r:id="rId10"/>
    <p:sldId id="597" r:id="rId11"/>
    <p:sldId id="600" r:id="rId12"/>
    <p:sldId id="607" r:id="rId13"/>
    <p:sldId id="598" r:id="rId14"/>
    <p:sldId id="604" r:id="rId15"/>
    <p:sldId id="610" r:id="rId16"/>
    <p:sldId id="605" r:id="rId17"/>
    <p:sldId id="606" r:id="rId18"/>
    <p:sldId id="603" r:id="rId19"/>
    <p:sldId id="611" r:id="rId20"/>
    <p:sldId id="612" r:id="rId21"/>
    <p:sldId id="273" r:id="rId22"/>
    <p:sldId id="614" r:id="rId23"/>
    <p:sldId id="613" r:id="rId24"/>
    <p:sldId id="616" r:id="rId25"/>
    <p:sldId id="615" r:id="rId26"/>
    <p:sldId id="621" r:id="rId27"/>
    <p:sldId id="617" r:id="rId28"/>
    <p:sldId id="618" r:id="rId29"/>
    <p:sldId id="619" r:id="rId30"/>
    <p:sldId id="631" r:id="rId31"/>
    <p:sldId id="628" r:id="rId32"/>
    <p:sldId id="263" r:id="rId33"/>
    <p:sldId id="627" r:id="rId34"/>
    <p:sldId id="629" r:id="rId35"/>
    <p:sldId id="630" r:id="rId36"/>
    <p:sldId id="632" r:id="rId37"/>
    <p:sldId id="633" r:id="rId38"/>
    <p:sldId id="622" r:id="rId39"/>
    <p:sldId id="623" r:id="rId40"/>
    <p:sldId id="624" r:id="rId41"/>
    <p:sldId id="264" r:id="rId42"/>
    <p:sldId id="265" r:id="rId43"/>
    <p:sldId id="261" r:id="rId44"/>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Trebuchet MS" panose="020B0603020202020204" pitchFamily="34" charset="0"/>
      <p:regular r:id="rId51"/>
      <p:bold r:id="rId52"/>
      <p:italic r:id="rId53"/>
      <p:boldItalic r:id="rId54"/>
    </p:embeddedFont>
  </p:embeddedFontLst>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98CE"/>
    <a:srgbClr val="262626"/>
    <a:srgbClr val="9BD6EB"/>
    <a:srgbClr val="16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A6E7FD-2E6C-49C3-898C-832F3C734B59}" v="5" dt="2023-07-09T13:08:32.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70" autoAdjust="0"/>
    <p:restoredTop sz="94660"/>
  </p:normalViewPr>
  <p:slideViewPr>
    <p:cSldViewPr snapToGrid="0">
      <p:cViewPr varScale="1">
        <p:scale>
          <a:sx n="106" d="100"/>
          <a:sy n="106" d="100"/>
        </p:scale>
        <p:origin x="588" y="96"/>
      </p:cViewPr>
      <p:guideLst/>
    </p:cSldViewPr>
  </p:slideViewPr>
  <p:notesTextViewPr>
    <p:cViewPr>
      <p:scale>
        <a:sx n="1" d="1"/>
        <a:sy n="1" d="1"/>
      </p:scale>
      <p:origin x="0" y="0"/>
    </p:cViewPr>
  </p:notesTextViewPr>
  <p:sorterViewPr>
    <p:cViewPr>
      <p:scale>
        <a:sx n="130" d="100"/>
        <a:sy n="130" d="100"/>
      </p:scale>
      <p:origin x="0" y="0"/>
    </p:cViewPr>
  </p:sorterViewPr>
  <p:notesViewPr>
    <p:cSldViewPr snapToGrid="0">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Goriup" userId="c3f72a43b7d14d6a" providerId="LiveId" clId="{97A6E7FD-2E6C-49C3-898C-832F3C734B59}"/>
    <pc:docChg chg="undo custSel modSld">
      <pc:chgData name="Paul Goriup" userId="c3f72a43b7d14d6a" providerId="LiveId" clId="{97A6E7FD-2E6C-49C3-898C-832F3C734B59}" dt="2023-07-09T13:09:05.854" v="113" actId="1076"/>
      <pc:docMkLst>
        <pc:docMk/>
      </pc:docMkLst>
      <pc:sldChg chg="delSp modSp mod">
        <pc:chgData name="Paul Goriup" userId="c3f72a43b7d14d6a" providerId="LiveId" clId="{97A6E7FD-2E6C-49C3-898C-832F3C734B59}" dt="2023-07-09T13:07:34.462" v="9" actId="20577"/>
        <pc:sldMkLst>
          <pc:docMk/>
          <pc:sldMk cId="3560822807" sldId="265"/>
        </pc:sldMkLst>
        <pc:spChg chg="mod">
          <ac:chgData name="Paul Goriup" userId="c3f72a43b7d14d6a" providerId="LiveId" clId="{97A6E7FD-2E6C-49C3-898C-832F3C734B59}" dt="2023-07-09T13:07:34.462" v="9" actId="20577"/>
          <ac:spMkLst>
            <pc:docMk/>
            <pc:sldMk cId="3560822807" sldId="265"/>
            <ac:spMk id="2" creationId="{B38D4CCE-4556-413B-8A31-0C2E6699D270}"/>
          </ac:spMkLst>
        </pc:spChg>
        <pc:graphicFrameChg chg="del mod">
          <ac:chgData name="Paul Goriup" userId="c3f72a43b7d14d6a" providerId="LiveId" clId="{97A6E7FD-2E6C-49C3-898C-832F3C734B59}" dt="2023-07-09T13:07:31.820" v="7"/>
          <ac:graphicFrameMkLst>
            <pc:docMk/>
            <pc:sldMk cId="3560822807" sldId="265"/>
            <ac:graphicFrameMk id="4" creationId="{C0DAEC29-2A8E-BA00-A95E-A49F2CFE7605}"/>
          </ac:graphicFrameMkLst>
        </pc:graphicFrameChg>
      </pc:sldChg>
      <pc:sldChg chg="addSp modSp mod">
        <pc:chgData name="Paul Goriup" userId="c3f72a43b7d14d6a" providerId="LiveId" clId="{97A6E7FD-2E6C-49C3-898C-832F3C734B59}" dt="2023-07-09T13:09:05.854" v="113" actId="1076"/>
        <pc:sldMkLst>
          <pc:docMk/>
          <pc:sldMk cId="2942691051" sldId="603"/>
        </pc:sldMkLst>
        <pc:spChg chg="mod">
          <ac:chgData name="Paul Goriup" userId="c3f72a43b7d14d6a" providerId="LiveId" clId="{97A6E7FD-2E6C-49C3-898C-832F3C734B59}" dt="2023-07-09T13:08:05.383" v="32" actId="20577"/>
          <ac:spMkLst>
            <pc:docMk/>
            <pc:sldMk cId="2942691051" sldId="603"/>
            <ac:spMk id="2" creationId="{B38D4CCE-4556-413B-8A31-0C2E6699D270}"/>
          </ac:spMkLst>
        </pc:spChg>
        <pc:spChg chg="add mod">
          <ac:chgData name="Paul Goriup" userId="c3f72a43b7d14d6a" providerId="LiveId" clId="{97A6E7FD-2E6C-49C3-898C-832F3C734B59}" dt="2023-07-09T13:09:05.854" v="113" actId="1076"/>
          <ac:spMkLst>
            <pc:docMk/>
            <pc:sldMk cId="2942691051" sldId="603"/>
            <ac:spMk id="5" creationId="{41DAA47E-C91E-C46D-E09C-7BFBCF68271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D98E6B-6868-A0B8-35DE-04A9065F7F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a:extLst>
              <a:ext uri="{FF2B5EF4-FFF2-40B4-BE49-F238E27FC236}">
                <a16:creationId xmlns:a16="http://schemas.microsoft.com/office/drawing/2014/main" id="{7B7E0CC5-6D56-0AE9-2D45-47E0BCAD62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504DA7-4B09-4584-B5A0-C8A1A981FF22}" type="datetimeFigureOut">
              <a:rPr lang="sl-SI" smtClean="0"/>
              <a:t>9. 07. 2023</a:t>
            </a:fld>
            <a:endParaRPr lang="sl-SI"/>
          </a:p>
        </p:txBody>
      </p:sp>
      <p:sp>
        <p:nvSpPr>
          <p:cNvPr id="4" name="Footer Placeholder 3">
            <a:extLst>
              <a:ext uri="{FF2B5EF4-FFF2-40B4-BE49-F238E27FC236}">
                <a16:creationId xmlns:a16="http://schemas.microsoft.com/office/drawing/2014/main" id="{240CE5DC-DC3A-BE12-70E8-089286C6D9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Slide Number Placeholder 4">
            <a:extLst>
              <a:ext uri="{FF2B5EF4-FFF2-40B4-BE49-F238E27FC236}">
                <a16:creationId xmlns:a16="http://schemas.microsoft.com/office/drawing/2014/main" id="{F99EA010-8AA2-E960-94FD-BFF402F389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10A2E0-7F45-4957-871F-7C75184ED22E}" type="slidenum">
              <a:rPr lang="sl-SI" smtClean="0"/>
              <a:t>‹#›</a:t>
            </a:fld>
            <a:endParaRPr lang="sl-SI"/>
          </a:p>
        </p:txBody>
      </p:sp>
    </p:spTree>
    <p:extLst>
      <p:ext uri="{BB962C8B-B14F-4D97-AF65-F5344CB8AC3E}">
        <p14:creationId xmlns:p14="http://schemas.microsoft.com/office/powerpoint/2010/main" val="1124207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69FA1-1402-4301-AC37-F8B0F08987CB}" type="datetimeFigureOut">
              <a:rPr lang="en-GB" smtClean="0"/>
              <a:t>09/07/2023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B6963-7310-498A-8242-709E98709625}" type="slidenum">
              <a:rPr lang="en-GB" smtClean="0"/>
              <a:t>‹#›</a:t>
            </a:fld>
            <a:endParaRPr lang="en-GB"/>
          </a:p>
        </p:txBody>
      </p:sp>
    </p:spTree>
    <p:extLst>
      <p:ext uri="{BB962C8B-B14F-4D97-AF65-F5344CB8AC3E}">
        <p14:creationId xmlns:p14="http://schemas.microsoft.com/office/powerpoint/2010/main" val="396808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734669-1C74-477C-B399-DC7997206D5D}" type="slidenum">
              <a:rPr lang="en-US" smtClean="0"/>
              <a:t>21</a:t>
            </a:fld>
            <a:endParaRPr lang="en-US"/>
          </a:p>
        </p:txBody>
      </p:sp>
    </p:spTree>
    <p:extLst>
      <p:ext uri="{BB962C8B-B14F-4D97-AF65-F5344CB8AC3E}">
        <p14:creationId xmlns:p14="http://schemas.microsoft.com/office/powerpoint/2010/main" val="2727083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0EA5A4-3DC3-7A28-C532-9A4637CEA886}"/>
              </a:ext>
            </a:extLst>
          </p:cNvPr>
          <p:cNvSpPr/>
          <p:nvPr userDrawn="1"/>
        </p:nvSpPr>
        <p:spPr>
          <a:xfrm>
            <a:off x="0" y="2281881"/>
            <a:ext cx="12191999"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Title 1">
            <a:extLst>
              <a:ext uri="{FF2B5EF4-FFF2-40B4-BE49-F238E27FC236}">
                <a16:creationId xmlns:a16="http://schemas.microsoft.com/office/drawing/2014/main" id="{62294B45-5E01-4D24-2AD5-43CCA4DB853D}"/>
              </a:ext>
            </a:extLst>
          </p:cNvPr>
          <p:cNvSpPr>
            <a:spLocks noGrp="1"/>
          </p:cNvSpPr>
          <p:nvPr>
            <p:ph type="ctrTitle" hasCustomPrompt="1"/>
          </p:nvPr>
        </p:nvSpPr>
        <p:spPr>
          <a:xfrm>
            <a:off x="1495425" y="2804166"/>
            <a:ext cx="9201149" cy="1315452"/>
          </a:xfrm>
        </p:spPr>
        <p:txBody>
          <a:bodyPr anchor="ctr">
            <a:noAutofit/>
          </a:bodyPr>
          <a:lstStyle>
            <a:lvl1pPr marL="0" indent="0" algn="l">
              <a:buFont typeface="+mj-lt"/>
              <a:buNone/>
              <a:defRPr sz="3600" b="1">
                <a:solidFill>
                  <a:schemeClr val="bg1"/>
                </a:solidFill>
                <a:latin typeface="Trebuchet MS" panose="020B0603020202020204" pitchFamily="34" charset="0"/>
              </a:defRPr>
            </a:lvl1pPr>
          </a:lstStyle>
          <a:p>
            <a:r>
              <a:rPr lang="sl-SI" dirty="0"/>
              <a:t>Title of</a:t>
            </a:r>
            <a:br>
              <a:rPr lang="sl-SI" dirty="0"/>
            </a:br>
            <a:r>
              <a:rPr lang="sl-SI" dirty="0"/>
              <a:t>the presentation</a:t>
            </a:r>
          </a:p>
        </p:txBody>
      </p:sp>
      <p:sp>
        <p:nvSpPr>
          <p:cNvPr id="23" name="Subtitle 2">
            <a:extLst>
              <a:ext uri="{FF2B5EF4-FFF2-40B4-BE49-F238E27FC236}">
                <a16:creationId xmlns:a16="http://schemas.microsoft.com/office/drawing/2014/main" id="{4118EE7B-0608-77B1-057A-DD1193E5D996}"/>
              </a:ext>
            </a:extLst>
          </p:cNvPr>
          <p:cNvSpPr>
            <a:spLocks noGrp="1"/>
          </p:cNvSpPr>
          <p:nvPr>
            <p:ph type="subTitle" idx="1" hasCustomPrompt="1"/>
          </p:nvPr>
        </p:nvSpPr>
        <p:spPr>
          <a:xfrm>
            <a:off x="1495425" y="4147487"/>
            <a:ext cx="9201149" cy="890999"/>
          </a:xfrm>
        </p:spPr>
        <p:txBody>
          <a:bodyPr anchor="ctr">
            <a:normAutofit/>
          </a:bodyPr>
          <a:lstStyle>
            <a:lvl1pPr marL="0" indent="0" algn="l">
              <a:buNone/>
              <a:defRPr sz="1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Name of the speaker</a:t>
            </a:r>
          </a:p>
          <a:p>
            <a:r>
              <a:rPr lang="sl-SI" dirty="0"/>
              <a:t>Institution</a:t>
            </a:r>
          </a:p>
        </p:txBody>
      </p:sp>
      <p:pic>
        <p:nvPicPr>
          <p:cNvPr id="5" name="Graphic 4">
            <a:extLst>
              <a:ext uri="{FF2B5EF4-FFF2-40B4-BE49-F238E27FC236}">
                <a16:creationId xmlns:a16="http://schemas.microsoft.com/office/drawing/2014/main" id="{2CFC1C33-A1F8-DD96-8537-BB86306996A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1074" y="817561"/>
            <a:ext cx="4342818" cy="720504"/>
          </a:xfrm>
          <a:prstGeom prst="rect">
            <a:avLst/>
          </a:prstGeom>
        </p:spPr>
      </p:pic>
      <p:sp>
        <p:nvSpPr>
          <p:cNvPr id="6" name="Subtitle 2">
            <a:extLst>
              <a:ext uri="{FF2B5EF4-FFF2-40B4-BE49-F238E27FC236}">
                <a16:creationId xmlns:a16="http://schemas.microsoft.com/office/drawing/2014/main" id="{25EC3759-B180-5F42-2417-D11E62D4AD8C}"/>
              </a:ext>
            </a:extLst>
          </p:cNvPr>
          <p:cNvSpPr txBox="1">
            <a:spLocks/>
          </p:cNvSpPr>
          <p:nvPr userDrawn="1"/>
        </p:nvSpPr>
        <p:spPr>
          <a:xfrm>
            <a:off x="8610600" y="5957355"/>
            <a:ext cx="3026884" cy="36512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Bio Sans" panose="020B0506020202040204" pitchFamily="34" charset="-18"/>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sl-SI" b="0" dirty="0">
                <a:latin typeface="Sofia Pro" panose="00000500000000000000" pitchFamily="50" charset="0"/>
              </a:rPr>
              <a:t>www.reginna4-0.eu</a:t>
            </a:r>
          </a:p>
        </p:txBody>
      </p:sp>
      <p:pic>
        <p:nvPicPr>
          <p:cNvPr id="7" name="Graphic 6">
            <a:extLst>
              <a:ext uri="{FF2B5EF4-FFF2-40B4-BE49-F238E27FC236}">
                <a16:creationId xmlns:a16="http://schemas.microsoft.com/office/drawing/2014/main" id="{8AC67329-6F57-F381-9B1D-A04041758F3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78083" y="5712491"/>
            <a:ext cx="4305809" cy="609989"/>
          </a:xfrm>
          <a:prstGeom prst="rect">
            <a:avLst/>
          </a:prstGeom>
        </p:spPr>
      </p:pic>
    </p:spTree>
    <p:extLst>
      <p:ext uri="{BB962C8B-B14F-4D97-AF65-F5344CB8AC3E}">
        <p14:creationId xmlns:p14="http://schemas.microsoft.com/office/powerpoint/2010/main" val="3650186680"/>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A44C-AC31-0B04-7904-BCFC07314508}"/>
              </a:ext>
            </a:extLst>
          </p:cNvPr>
          <p:cNvSpPr>
            <a:spLocks noGrp="1"/>
          </p:cNvSpPr>
          <p:nvPr>
            <p:ph type="title" hasCustomPrompt="1"/>
          </p:nvPr>
        </p:nvSpPr>
        <p:spPr>
          <a:xfrm>
            <a:off x="1495426" y="779154"/>
            <a:ext cx="9201149" cy="621629"/>
          </a:xfrm>
        </p:spPr>
        <p:txBody>
          <a:bodyPr>
            <a:normAutofit/>
          </a:bodyPr>
          <a:lstStyle>
            <a:lvl1pPr>
              <a:defRPr sz="3200" b="1">
                <a:solidFill>
                  <a:srgbClr val="0598CE"/>
                </a:solidFill>
                <a:latin typeface="Sofia Pro" panose="00000500000000000000" pitchFamily="50" charset="0"/>
              </a:defRPr>
            </a:lvl1pPr>
          </a:lstStyle>
          <a:p>
            <a:r>
              <a:rPr lang="sl-SI" dirty="0"/>
              <a:t>Slide title</a:t>
            </a:r>
          </a:p>
        </p:txBody>
      </p:sp>
      <p:sp>
        <p:nvSpPr>
          <p:cNvPr id="3" name="Content Placeholder 2">
            <a:extLst>
              <a:ext uri="{FF2B5EF4-FFF2-40B4-BE49-F238E27FC236}">
                <a16:creationId xmlns:a16="http://schemas.microsoft.com/office/drawing/2014/main" id="{63D3D028-7CF1-0C7A-72E6-06A9B4C11E14}"/>
              </a:ext>
            </a:extLst>
          </p:cNvPr>
          <p:cNvSpPr>
            <a:spLocks noGrp="1"/>
          </p:cNvSpPr>
          <p:nvPr>
            <p:ph idx="1" hasCustomPrompt="1"/>
          </p:nvPr>
        </p:nvSpPr>
        <p:spPr>
          <a:xfrm>
            <a:off x="1495426" y="1552575"/>
            <a:ext cx="9201149" cy="4481640"/>
          </a:xfrm>
        </p:spPr>
        <p:txBody>
          <a:bodyPr>
            <a:noAutofit/>
          </a:bodyPr>
          <a:lstStyle>
            <a:lvl1pPr marL="0" indent="0">
              <a:buFont typeface="Arial" panose="020B0604020202020204" pitchFamily="34" charset="0"/>
              <a:buNone/>
              <a:defRPr sz="1800" b="0">
                <a:solidFill>
                  <a:srgbClr val="262626"/>
                </a:solidFill>
                <a:latin typeface="Sofia Pro" panose="00000500000000000000" pitchFamily="50" charset="0"/>
              </a:defRPr>
            </a:lvl1pPr>
          </a:lstStyle>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 </a:t>
            </a:r>
            <a:r>
              <a:rPr lang="en-US" dirty="0" err="1"/>
              <a:t>praesentium</a:t>
            </a:r>
            <a:r>
              <a:rPr lang="en-US" dirty="0"/>
              <a:t> </a:t>
            </a:r>
            <a:r>
              <a:rPr lang="en-US" dirty="0" err="1"/>
              <a:t>voluptatum</a:t>
            </a:r>
            <a:r>
              <a:rPr lang="en-US" dirty="0"/>
              <a:t> </a:t>
            </a:r>
            <a:r>
              <a:rPr lang="en-US" dirty="0" err="1"/>
              <a:t>deleniti</a:t>
            </a:r>
            <a:r>
              <a:rPr lang="en-US" dirty="0"/>
              <a:t> </a:t>
            </a:r>
            <a:r>
              <a:rPr lang="en-US" dirty="0" err="1"/>
              <a:t>atque</a:t>
            </a:r>
            <a:r>
              <a:rPr lang="en-US" dirty="0"/>
              <a:t> </a:t>
            </a:r>
            <a:r>
              <a:rPr lang="en-US" dirty="0" err="1"/>
              <a:t>corrupti</a:t>
            </a:r>
            <a:r>
              <a:rPr lang="en-US" dirty="0"/>
              <a:t> quos </a:t>
            </a:r>
            <a:r>
              <a:rPr lang="en-US" dirty="0" err="1"/>
              <a:t>dolores</a:t>
            </a:r>
            <a:r>
              <a:rPr lang="en-US" dirty="0"/>
              <a:t>.</a:t>
            </a:r>
          </a:p>
          <a:p>
            <a:pPr lvl="0"/>
            <a:r>
              <a:rPr lang="en-US" dirty="0" err="1"/>
              <a:t>Eet</a:t>
            </a:r>
            <a:r>
              <a:rPr lang="en-US" dirty="0"/>
              <a:t> </a:t>
            </a:r>
            <a:r>
              <a:rPr lang="en-US" dirty="0" err="1"/>
              <a:t>quas</a:t>
            </a:r>
            <a:r>
              <a:rPr lang="en-US" dirty="0"/>
              <a:t> </a:t>
            </a:r>
            <a:r>
              <a:rPr lang="en-US" dirty="0" err="1"/>
              <a:t>molestias</a:t>
            </a:r>
            <a:r>
              <a:rPr lang="en-US" dirty="0"/>
              <a:t> </a:t>
            </a:r>
            <a:r>
              <a:rPr lang="en-US" dirty="0" err="1"/>
              <a:t>excepturi</a:t>
            </a:r>
            <a:r>
              <a:rPr lang="en-US" dirty="0"/>
              <a:t> </a:t>
            </a:r>
            <a:r>
              <a:rPr lang="en-US" dirty="0" err="1"/>
              <a:t>sint</a:t>
            </a:r>
            <a:r>
              <a:rPr lang="en-US" dirty="0"/>
              <a:t> </a:t>
            </a:r>
            <a:r>
              <a:rPr lang="en-US" dirty="0" err="1"/>
              <a:t>occaecati</a:t>
            </a:r>
            <a:r>
              <a:rPr lang="en-US" dirty="0"/>
              <a:t> </a:t>
            </a:r>
            <a:r>
              <a:rPr lang="en-US" dirty="0" err="1"/>
              <a:t>cupiditate</a:t>
            </a:r>
            <a:r>
              <a:rPr lang="en-US" dirty="0"/>
              <a:t> non provident, </a:t>
            </a:r>
            <a:r>
              <a:rPr lang="en-US" dirty="0" err="1"/>
              <a:t>similique</a:t>
            </a:r>
            <a:r>
              <a:rPr lang="en-US" dirty="0"/>
              <a:t> sunt in culpa qui </a:t>
            </a:r>
            <a:r>
              <a:rPr lang="en-US" dirty="0" err="1"/>
              <a:t>officia</a:t>
            </a:r>
            <a:r>
              <a:rPr lang="en-US" dirty="0"/>
              <a:t> </a:t>
            </a:r>
            <a:r>
              <a:rPr lang="en-US" dirty="0" err="1"/>
              <a:t>deserunt</a:t>
            </a:r>
            <a:r>
              <a:rPr lang="en-US" dirty="0"/>
              <a:t> </a:t>
            </a:r>
            <a:r>
              <a:rPr lang="en-US" dirty="0" err="1"/>
              <a:t>mollitia</a:t>
            </a:r>
            <a:r>
              <a:rPr lang="en-US" dirty="0"/>
              <a:t> animi, id </a:t>
            </a:r>
            <a:r>
              <a:rPr lang="en-US" dirty="0" err="1"/>
              <a:t>est</a:t>
            </a:r>
            <a:r>
              <a:rPr lang="en-US" dirty="0"/>
              <a:t> </a:t>
            </a:r>
            <a:r>
              <a:rPr lang="en-US" dirty="0" err="1"/>
              <a:t>laborum</a:t>
            </a:r>
            <a:r>
              <a:rPr lang="en-US" dirty="0"/>
              <a:t> et </a:t>
            </a:r>
            <a:r>
              <a:rPr lang="en-US" dirty="0" err="1"/>
              <a:t>dolorum</a:t>
            </a:r>
            <a:r>
              <a:rPr lang="en-US" dirty="0"/>
              <a:t> </a:t>
            </a:r>
            <a:r>
              <a:rPr lang="en-US" dirty="0" err="1"/>
              <a:t>fuga</a:t>
            </a:r>
            <a:r>
              <a:rPr lang="en-US" dirty="0"/>
              <a:t>. Et </a:t>
            </a:r>
            <a:r>
              <a:rPr lang="en-US" dirty="0" err="1"/>
              <a:t>harum</a:t>
            </a:r>
            <a:r>
              <a:rPr lang="en-US" dirty="0"/>
              <a:t> </a:t>
            </a:r>
            <a:r>
              <a:rPr lang="en-US" dirty="0" err="1"/>
              <a:t>quidem</a:t>
            </a:r>
            <a:r>
              <a:rPr lang="en-US" dirty="0"/>
              <a:t> rerum facilis </a:t>
            </a:r>
            <a:r>
              <a:rPr lang="en-US" dirty="0" err="1"/>
              <a:t>est</a:t>
            </a:r>
            <a:r>
              <a:rPr lang="en-US" dirty="0"/>
              <a:t> et </a:t>
            </a:r>
            <a:r>
              <a:rPr lang="en-US" dirty="0" err="1"/>
              <a:t>expedita</a:t>
            </a:r>
            <a:r>
              <a:rPr lang="en-US" dirty="0"/>
              <a:t> </a:t>
            </a:r>
            <a:r>
              <a:rPr lang="en-US" dirty="0" err="1"/>
              <a:t>distinctio</a:t>
            </a:r>
            <a:r>
              <a:rPr lang="en-US" dirty="0"/>
              <a:t>. </a:t>
            </a:r>
          </a:p>
          <a:p>
            <a:pPr lvl="0"/>
            <a:r>
              <a:rPr lang="en-US" dirty="0"/>
              <a:t>Nam libero tempore, cum </a:t>
            </a:r>
            <a:r>
              <a:rPr lang="en-US" dirty="0" err="1"/>
              <a:t>soluta</a:t>
            </a:r>
            <a:r>
              <a:rPr lang="en-US" dirty="0"/>
              <a:t> nobis </a:t>
            </a:r>
            <a:r>
              <a:rPr lang="en-US" dirty="0" err="1"/>
              <a:t>est</a:t>
            </a:r>
            <a:r>
              <a:rPr lang="en-US" dirty="0"/>
              <a:t> </a:t>
            </a:r>
            <a:r>
              <a:rPr lang="en-US" dirty="0" err="1"/>
              <a:t>eligendi</a:t>
            </a:r>
            <a:r>
              <a:rPr lang="en-US" dirty="0"/>
              <a:t> </a:t>
            </a:r>
            <a:r>
              <a:rPr lang="en-US" dirty="0" err="1"/>
              <a:t>optio</a:t>
            </a:r>
            <a:r>
              <a:rPr lang="en-US" dirty="0"/>
              <a:t> </a:t>
            </a:r>
            <a:r>
              <a:rPr lang="en-US" dirty="0" err="1"/>
              <a:t>cumque</a:t>
            </a:r>
            <a:r>
              <a:rPr lang="en-US" dirty="0"/>
              <a:t> nihil </a:t>
            </a:r>
            <a:r>
              <a:rPr lang="en-US" dirty="0" err="1"/>
              <a:t>impedit</a:t>
            </a:r>
            <a:r>
              <a:rPr lang="en-US" dirty="0"/>
              <a:t> quo minus id </a:t>
            </a:r>
            <a:r>
              <a:rPr lang="en-US" dirty="0" err="1"/>
              <a:t>quod</a:t>
            </a:r>
            <a:r>
              <a:rPr lang="en-US" dirty="0"/>
              <a:t> </a:t>
            </a:r>
            <a:r>
              <a:rPr lang="en-US" dirty="0" err="1"/>
              <a:t>maxime</a:t>
            </a:r>
            <a:r>
              <a:rPr lang="en-US" dirty="0"/>
              <a:t> </a:t>
            </a:r>
            <a:r>
              <a:rPr lang="en-US" dirty="0" err="1"/>
              <a:t>placeat</a:t>
            </a:r>
            <a:r>
              <a:rPr lang="en-US" dirty="0"/>
              <a:t> </a:t>
            </a:r>
            <a:r>
              <a:rPr lang="en-US" dirty="0" err="1"/>
              <a:t>facere</a:t>
            </a:r>
            <a:r>
              <a:rPr lang="en-US" dirty="0"/>
              <a:t> </a:t>
            </a:r>
            <a:r>
              <a:rPr lang="en-US" dirty="0" err="1"/>
              <a:t>possimus</a:t>
            </a:r>
            <a:r>
              <a:rPr lang="en-US" dirty="0"/>
              <a:t>, </a:t>
            </a:r>
            <a:r>
              <a:rPr lang="en-US" dirty="0" err="1"/>
              <a:t>omnis</a:t>
            </a:r>
            <a:r>
              <a:rPr lang="en-US" dirty="0"/>
              <a:t> </a:t>
            </a:r>
            <a:r>
              <a:rPr lang="en-US" dirty="0" err="1"/>
              <a:t>voluptas</a:t>
            </a:r>
            <a:r>
              <a:rPr lang="en-US" dirty="0"/>
              <a:t> </a:t>
            </a:r>
            <a:r>
              <a:rPr lang="en-US" dirty="0" err="1"/>
              <a:t>assumenda</a:t>
            </a:r>
            <a:r>
              <a:rPr lang="en-US" dirty="0"/>
              <a:t> </a:t>
            </a:r>
            <a:r>
              <a:rPr lang="en-US" dirty="0" err="1"/>
              <a:t>est</a:t>
            </a:r>
            <a:r>
              <a:rPr lang="en-US" dirty="0"/>
              <a:t>, </a:t>
            </a:r>
            <a:r>
              <a:rPr lang="en-US" dirty="0" err="1"/>
              <a:t>omnis</a:t>
            </a:r>
            <a:r>
              <a:rPr lang="en-US" dirty="0"/>
              <a:t> dolor </a:t>
            </a:r>
            <a:r>
              <a:rPr lang="en-US" dirty="0" err="1"/>
              <a:t>repellendus</a:t>
            </a:r>
            <a:r>
              <a:rPr lang="en-US" dirty="0"/>
              <a:t>. </a:t>
            </a:r>
          </a:p>
        </p:txBody>
      </p:sp>
      <p:sp>
        <p:nvSpPr>
          <p:cNvPr id="5" name="Rectangle 4">
            <a:extLst>
              <a:ext uri="{FF2B5EF4-FFF2-40B4-BE49-F238E27FC236}">
                <a16:creationId xmlns:a16="http://schemas.microsoft.com/office/drawing/2014/main" id="{03258F2E-6B5B-7B5B-78CA-02410F12910A}"/>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6" name="Graphic 5">
            <a:extLst>
              <a:ext uri="{FF2B5EF4-FFF2-40B4-BE49-F238E27FC236}">
                <a16:creationId xmlns:a16="http://schemas.microsoft.com/office/drawing/2014/main" id="{13C5C1CE-65C1-3F13-F614-C5B36A48069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
        <p:nvSpPr>
          <p:cNvPr id="8" name="Slide Number Placeholder 5">
            <a:extLst>
              <a:ext uri="{FF2B5EF4-FFF2-40B4-BE49-F238E27FC236}">
                <a16:creationId xmlns:a16="http://schemas.microsoft.com/office/drawing/2014/main" id="{5F3B8E67-ADBA-0063-D092-4504475283CF}"/>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Tree>
    <p:extLst>
      <p:ext uri="{BB962C8B-B14F-4D97-AF65-F5344CB8AC3E}">
        <p14:creationId xmlns:p14="http://schemas.microsoft.com/office/powerpoint/2010/main" val="1003621188"/>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3D028-7CF1-0C7A-72E6-06A9B4C11E14}"/>
              </a:ext>
            </a:extLst>
          </p:cNvPr>
          <p:cNvSpPr>
            <a:spLocks noGrp="1"/>
          </p:cNvSpPr>
          <p:nvPr>
            <p:ph idx="1"/>
          </p:nvPr>
        </p:nvSpPr>
        <p:spPr>
          <a:xfrm>
            <a:off x="1495426" y="779155"/>
            <a:ext cx="9201149" cy="4407162"/>
          </a:xfrm>
        </p:spPr>
        <p:txBody>
          <a:bodyPr>
            <a:noAutofit/>
          </a:bodyPr>
          <a:lstStyle>
            <a:lvl1pPr marL="0" indent="0">
              <a:buFont typeface="Arial" panose="020B0604020202020204" pitchFamily="34" charset="0"/>
              <a:buNone/>
              <a:defRPr sz="1800" b="0">
                <a:solidFill>
                  <a:srgbClr val="262626"/>
                </a:solidFill>
                <a:latin typeface="Sofia Pro" panose="00000500000000000000" pitchFamily="50" charset="0"/>
              </a:defRPr>
            </a:lvl1pPr>
          </a:lstStyle>
          <a:p>
            <a:pPr lvl="0"/>
            <a:endParaRPr lang="en-US" dirty="0"/>
          </a:p>
        </p:txBody>
      </p:sp>
      <p:sp>
        <p:nvSpPr>
          <p:cNvPr id="4" name="Content Placeholder 2">
            <a:extLst>
              <a:ext uri="{FF2B5EF4-FFF2-40B4-BE49-F238E27FC236}">
                <a16:creationId xmlns:a16="http://schemas.microsoft.com/office/drawing/2014/main" id="{E8CBB080-D682-4B22-8011-1B54DC73F692}"/>
              </a:ext>
            </a:extLst>
          </p:cNvPr>
          <p:cNvSpPr>
            <a:spLocks noGrp="1"/>
          </p:cNvSpPr>
          <p:nvPr>
            <p:ph idx="14" hasCustomPrompt="1"/>
          </p:nvPr>
        </p:nvSpPr>
        <p:spPr>
          <a:xfrm>
            <a:off x="1495424" y="5454316"/>
            <a:ext cx="9201149" cy="579900"/>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6" name="Slide Number Placeholder 5">
            <a:extLst>
              <a:ext uri="{FF2B5EF4-FFF2-40B4-BE49-F238E27FC236}">
                <a16:creationId xmlns:a16="http://schemas.microsoft.com/office/drawing/2014/main" id="{C6894DD7-ED24-E6A2-820F-7420E7800AC8}"/>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
        <p:nvSpPr>
          <p:cNvPr id="7" name="Rectangle 6">
            <a:extLst>
              <a:ext uri="{FF2B5EF4-FFF2-40B4-BE49-F238E27FC236}">
                <a16:creationId xmlns:a16="http://schemas.microsoft.com/office/drawing/2014/main" id="{DB4E1038-43ED-856B-B454-AE21A065CF08}"/>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8" name="Graphic 7">
            <a:extLst>
              <a:ext uri="{FF2B5EF4-FFF2-40B4-BE49-F238E27FC236}">
                <a16:creationId xmlns:a16="http://schemas.microsoft.com/office/drawing/2014/main" id="{0A0146F5-1EF6-A7A2-066E-AED93EF34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Tree>
    <p:extLst>
      <p:ext uri="{BB962C8B-B14F-4D97-AF65-F5344CB8AC3E}">
        <p14:creationId xmlns:p14="http://schemas.microsoft.com/office/powerpoint/2010/main" val="72766497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Conten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EC6588-67F7-9BE5-B5C5-8964D0A6DD65}"/>
              </a:ext>
            </a:extLst>
          </p:cNvPr>
          <p:cNvSpPr/>
          <p:nvPr userDrawn="1"/>
        </p:nvSpPr>
        <p:spPr>
          <a:xfrm>
            <a:off x="1" y="0"/>
            <a:ext cx="6096000" cy="6857999"/>
          </a:xfrm>
          <a:prstGeom prst="rect">
            <a:avLst/>
          </a:prstGeom>
          <a:solidFill>
            <a:srgbClr val="9B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Content Placeholder 2">
            <a:extLst>
              <a:ext uri="{FF2B5EF4-FFF2-40B4-BE49-F238E27FC236}">
                <a16:creationId xmlns:a16="http://schemas.microsoft.com/office/drawing/2014/main" id="{282EDEBA-0715-4213-5C7C-47BB0C0EE8F0}"/>
              </a:ext>
            </a:extLst>
          </p:cNvPr>
          <p:cNvSpPr>
            <a:spLocks noGrp="1"/>
          </p:cNvSpPr>
          <p:nvPr>
            <p:ph idx="13" hasCustomPrompt="1"/>
          </p:nvPr>
        </p:nvSpPr>
        <p:spPr>
          <a:xfrm>
            <a:off x="6705599" y="779154"/>
            <a:ext cx="3990976" cy="5255061"/>
          </a:xfrm>
        </p:spPr>
        <p:txBody>
          <a:bodyPr>
            <a:noAutofit/>
          </a:bodyPr>
          <a:lstStyle>
            <a:lvl1pPr marL="0" indent="0">
              <a:buFont typeface="Arial" panose="020B0604020202020204" pitchFamily="34" charset="0"/>
              <a:buNone/>
              <a:defRPr sz="1800" b="0">
                <a:solidFill>
                  <a:srgbClr val="262626"/>
                </a:solidFill>
                <a:latin typeface="Sofia Pro" panose="00000500000000000000" pitchFamily="50" charset="0"/>
              </a:defRPr>
            </a:lvl1pPr>
          </a:lstStyle>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anim</a:t>
            </a:r>
            <a:r>
              <a:rPr lang="en-US" dirty="0"/>
              <a:t> id </a:t>
            </a:r>
            <a:r>
              <a:rPr lang="en-US" dirty="0" err="1"/>
              <a:t>est</a:t>
            </a:r>
            <a:r>
              <a:rPr lang="en-US" dirty="0"/>
              <a:t> </a:t>
            </a:r>
            <a:r>
              <a:rPr lang="en-US" dirty="0" err="1"/>
              <a:t>laborum</a:t>
            </a:r>
            <a:r>
              <a:rPr lang="en-US" dirty="0"/>
              <a:t>.</a:t>
            </a:r>
          </a:p>
        </p:txBody>
      </p:sp>
      <p:sp>
        <p:nvSpPr>
          <p:cNvPr id="13" name="Content Placeholder 2">
            <a:extLst>
              <a:ext uri="{FF2B5EF4-FFF2-40B4-BE49-F238E27FC236}">
                <a16:creationId xmlns:a16="http://schemas.microsoft.com/office/drawing/2014/main" id="{A3D1A79D-91EE-6669-DB20-BD83BB8CE428}"/>
              </a:ext>
            </a:extLst>
          </p:cNvPr>
          <p:cNvSpPr>
            <a:spLocks noGrp="1"/>
          </p:cNvSpPr>
          <p:nvPr>
            <p:ph idx="14" hasCustomPrompt="1"/>
          </p:nvPr>
        </p:nvSpPr>
        <p:spPr>
          <a:xfrm>
            <a:off x="857250" y="5098474"/>
            <a:ext cx="4629151" cy="935742"/>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4" name="Content Placeholder 2">
            <a:extLst>
              <a:ext uri="{FF2B5EF4-FFF2-40B4-BE49-F238E27FC236}">
                <a16:creationId xmlns:a16="http://schemas.microsoft.com/office/drawing/2014/main" id="{9303B1F8-60D5-C5EC-A51C-01CD498D5580}"/>
              </a:ext>
            </a:extLst>
          </p:cNvPr>
          <p:cNvSpPr>
            <a:spLocks noGrp="1"/>
          </p:cNvSpPr>
          <p:nvPr>
            <p:ph idx="15"/>
          </p:nvPr>
        </p:nvSpPr>
        <p:spPr>
          <a:xfrm>
            <a:off x="857250" y="779154"/>
            <a:ext cx="4629151" cy="4051321"/>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endParaRPr lang="en-US" dirty="0"/>
          </a:p>
        </p:txBody>
      </p:sp>
      <p:sp>
        <p:nvSpPr>
          <p:cNvPr id="3" name="Slide Number Placeholder 5">
            <a:extLst>
              <a:ext uri="{FF2B5EF4-FFF2-40B4-BE49-F238E27FC236}">
                <a16:creationId xmlns:a16="http://schemas.microsoft.com/office/drawing/2014/main" id="{696FF689-CA85-E81D-39F0-0CC525B08690}"/>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
        <p:nvSpPr>
          <p:cNvPr id="4" name="Rectangle 3">
            <a:extLst>
              <a:ext uri="{FF2B5EF4-FFF2-40B4-BE49-F238E27FC236}">
                <a16:creationId xmlns:a16="http://schemas.microsoft.com/office/drawing/2014/main" id="{FF6771DC-29A4-1889-65DE-0CD44BB3B4A1}"/>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Graphic 4">
            <a:extLst>
              <a:ext uri="{FF2B5EF4-FFF2-40B4-BE49-F238E27FC236}">
                <a16:creationId xmlns:a16="http://schemas.microsoft.com/office/drawing/2014/main" id="{67AF6B59-B297-54B8-A9A8-902F8CB675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Tree>
    <p:extLst>
      <p:ext uri="{BB962C8B-B14F-4D97-AF65-F5344CB8AC3E}">
        <p14:creationId xmlns:p14="http://schemas.microsoft.com/office/powerpoint/2010/main" val="3319648272"/>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E8C16D-0F71-9252-5D90-3A47E6F0BF38}"/>
              </a:ext>
            </a:extLst>
          </p:cNvPr>
          <p:cNvSpPr/>
          <p:nvPr userDrawn="1"/>
        </p:nvSpPr>
        <p:spPr>
          <a:xfrm>
            <a:off x="1" y="0"/>
            <a:ext cx="6096000" cy="6857999"/>
          </a:xfrm>
          <a:prstGeom prst="rect">
            <a:avLst/>
          </a:prstGeom>
          <a:solidFill>
            <a:srgbClr val="9B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Title 1">
            <a:extLst>
              <a:ext uri="{FF2B5EF4-FFF2-40B4-BE49-F238E27FC236}">
                <a16:creationId xmlns:a16="http://schemas.microsoft.com/office/drawing/2014/main" id="{C040326B-D7C6-C608-F1D1-C7454E04354D}"/>
              </a:ext>
            </a:extLst>
          </p:cNvPr>
          <p:cNvSpPr>
            <a:spLocks noGrp="1"/>
          </p:cNvSpPr>
          <p:nvPr>
            <p:ph type="title" hasCustomPrompt="1"/>
          </p:nvPr>
        </p:nvSpPr>
        <p:spPr>
          <a:xfrm>
            <a:off x="857250" y="779154"/>
            <a:ext cx="4629151" cy="621629"/>
          </a:xfrm>
        </p:spPr>
        <p:txBody>
          <a:bodyPr>
            <a:normAutofit/>
          </a:bodyPr>
          <a:lstStyle>
            <a:lvl1pPr>
              <a:defRPr sz="3200" b="1">
                <a:solidFill>
                  <a:srgbClr val="262626"/>
                </a:solidFill>
                <a:latin typeface="Sofia Pro" panose="00000500000000000000" pitchFamily="50" charset="0"/>
              </a:defRPr>
            </a:lvl1pPr>
          </a:lstStyle>
          <a:p>
            <a:r>
              <a:rPr lang="sl-SI" dirty="0"/>
              <a:t>Slide title</a:t>
            </a:r>
          </a:p>
        </p:txBody>
      </p:sp>
      <p:sp>
        <p:nvSpPr>
          <p:cNvPr id="11" name="Content Placeholder 2">
            <a:extLst>
              <a:ext uri="{FF2B5EF4-FFF2-40B4-BE49-F238E27FC236}">
                <a16:creationId xmlns:a16="http://schemas.microsoft.com/office/drawing/2014/main" id="{B2B2F955-509F-1D97-8E38-6E1C610C82C8}"/>
              </a:ext>
            </a:extLst>
          </p:cNvPr>
          <p:cNvSpPr>
            <a:spLocks noGrp="1"/>
          </p:cNvSpPr>
          <p:nvPr>
            <p:ph idx="1" hasCustomPrompt="1"/>
          </p:nvPr>
        </p:nvSpPr>
        <p:spPr>
          <a:xfrm>
            <a:off x="857251" y="1552575"/>
            <a:ext cx="4629150" cy="4481640"/>
          </a:xfrm>
        </p:spPr>
        <p:txBody>
          <a:bodyPr>
            <a:noAutofit/>
          </a:bodyPr>
          <a:lstStyle>
            <a:lvl1pPr marL="285750" indent="-285750">
              <a:buFont typeface="Arial" panose="020B0604020202020204" pitchFamily="34" charset="0"/>
              <a:buChar char="•"/>
              <a:defRPr sz="1800" b="0">
                <a:solidFill>
                  <a:srgbClr val="262626"/>
                </a:solidFill>
                <a:latin typeface="Sofia Pro" panose="00000500000000000000" pitchFamily="50" charset="0"/>
              </a:defRPr>
            </a:lvl1pPr>
          </a:lstStyle>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endParaRPr lang="sl-SI"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endParaRPr lang="sl-SI" dirty="0"/>
          </a:p>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endParaRPr lang="sl-SI"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endParaRPr lang="sl-SI" dirty="0"/>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sl-SI" dirty="0"/>
              <a:t>.</a:t>
            </a:r>
            <a:endParaRPr lang="en-US" dirty="0"/>
          </a:p>
        </p:txBody>
      </p:sp>
      <p:sp>
        <p:nvSpPr>
          <p:cNvPr id="15" name="Content Placeholder 2">
            <a:extLst>
              <a:ext uri="{FF2B5EF4-FFF2-40B4-BE49-F238E27FC236}">
                <a16:creationId xmlns:a16="http://schemas.microsoft.com/office/drawing/2014/main" id="{E8EFCFCB-2C49-F94A-9139-944514ABEBE6}"/>
              </a:ext>
            </a:extLst>
          </p:cNvPr>
          <p:cNvSpPr>
            <a:spLocks noGrp="1"/>
          </p:cNvSpPr>
          <p:nvPr>
            <p:ph idx="13" hasCustomPrompt="1"/>
          </p:nvPr>
        </p:nvSpPr>
        <p:spPr>
          <a:xfrm>
            <a:off x="6705599" y="1552575"/>
            <a:ext cx="3990976" cy="4481640"/>
          </a:xfrm>
        </p:spPr>
        <p:txBody>
          <a:bodyPr>
            <a:noAutofit/>
          </a:bodyPr>
          <a:lstStyle>
            <a:lvl1pPr marL="285750" indent="-285750">
              <a:buFont typeface="Arial" panose="020B0604020202020204" pitchFamily="34" charset="0"/>
              <a:buChar char="•"/>
              <a:defRPr sz="1800" b="0">
                <a:solidFill>
                  <a:srgbClr val="262626"/>
                </a:solidFill>
                <a:latin typeface="Sofia Pro" panose="00000500000000000000" pitchFamily="50" charset="0"/>
              </a:defRPr>
            </a:lvl1pPr>
          </a:lstStyle>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endParaRPr lang="sl-SI"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endParaRPr lang="sl-SI"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21" name="Content Placeholder 2">
            <a:extLst>
              <a:ext uri="{FF2B5EF4-FFF2-40B4-BE49-F238E27FC236}">
                <a16:creationId xmlns:a16="http://schemas.microsoft.com/office/drawing/2014/main" id="{E3E213E8-BBA8-86A3-71A6-4058C7E591E2}"/>
              </a:ext>
            </a:extLst>
          </p:cNvPr>
          <p:cNvSpPr>
            <a:spLocks noGrp="1"/>
          </p:cNvSpPr>
          <p:nvPr>
            <p:ph idx="14" hasCustomPrompt="1"/>
          </p:nvPr>
        </p:nvSpPr>
        <p:spPr>
          <a:xfrm>
            <a:off x="6705599" y="779154"/>
            <a:ext cx="3990976" cy="621629"/>
          </a:xfrm>
        </p:spPr>
        <p:txBody>
          <a:bodyPr anchor="ctr">
            <a:noAutofit/>
          </a:bodyPr>
          <a:lstStyle>
            <a:lvl1pPr marL="0" indent="0">
              <a:buFont typeface="Arial" panose="020B0604020202020204" pitchFamily="34" charset="0"/>
              <a:buNone/>
              <a:defRPr sz="3200" b="1">
                <a:solidFill>
                  <a:srgbClr val="262626"/>
                </a:solidFill>
                <a:latin typeface="Sofia Pro" panose="00000500000000000000" pitchFamily="50" charset="0"/>
              </a:defRPr>
            </a:lvl1pPr>
          </a:lstStyle>
          <a:p>
            <a:pPr lvl="0"/>
            <a:r>
              <a:rPr lang="sl-SI" dirty="0"/>
              <a:t>Slide title</a:t>
            </a:r>
            <a:endParaRPr lang="en-US" dirty="0"/>
          </a:p>
        </p:txBody>
      </p:sp>
      <p:sp>
        <p:nvSpPr>
          <p:cNvPr id="4" name="Slide Number Placeholder 5">
            <a:extLst>
              <a:ext uri="{FF2B5EF4-FFF2-40B4-BE49-F238E27FC236}">
                <a16:creationId xmlns:a16="http://schemas.microsoft.com/office/drawing/2014/main" id="{5DD8AD8B-F401-0A42-5083-D8B067C0E81A}"/>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
        <p:nvSpPr>
          <p:cNvPr id="5" name="Rectangle 4">
            <a:extLst>
              <a:ext uri="{FF2B5EF4-FFF2-40B4-BE49-F238E27FC236}">
                <a16:creationId xmlns:a16="http://schemas.microsoft.com/office/drawing/2014/main" id="{36B387A2-C46E-AF47-DF84-90DF1F8117F2}"/>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6" name="Graphic 5">
            <a:extLst>
              <a:ext uri="{FF2B5EF4-FFF2-40B4-BE49-F238E27FC236}">
                <a16:creationId xmlns:a16="http://schemas.microsoft.com/office/drawing/2014/main" id="{B96D6FE0-A014-DE5B-B5CE-7484CB5D24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Tree>
    <p:extLst>
      <p:ext uri="{BB962C8B-B14F-4D97-AF65-F5344CB8AC3E}">
        <p14:creationId xmlns:p14="http://schemas.microsoft.com/office/powerpoint/2010/main" val="2172579765"/>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hot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AE9E58-85EE-9538-8036-D7C92AA382E4}"/>
              </a:ext>
            </a:extLst>
          </p:cNvPr>
          <p:cNvSpPr/>
          <p:nvPr userDrawn="1"/>
        </p:nvSpPr>
        <p:spPr>
          <a:xfrm>
            <a:off x="1" y="0"/>
            <a:ext cx="6096000" cy="6857999"/>
          </a:xfrm>
          <a:prstGeom prst="rect">
            <a:avLst/>
          </a:prstGeom>
          <a:solidFill>
            <a:srgbClr val="9B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Content Placeholder 2">
            <a:extLst>
              <a:ext uri="{FF2B5EF4-FFF2-40B4-BE49-F238E27FC236}">
                <a16:creationId xmlns:a16="http://schemas.microsoft.com/office/drawing/2014/main" id="{553A0CA4-84F2-89F4-7FC8-7CEF0B032669}"/>
              </a:ext>
            </a:extLst>
          </p:cNvPr>
          <p:cNvSpPr>
            <a:spLocks noGrp="1"/>
          </p:cNvSpPr>
          <p:nvPr>
            <p:ph idx="14" hasCustomPrompt="1"/>
          </p:nvPr>
        </p:nvSpPr>
        <p:spPr>
          <a:xfrm>
            <a:off x="857250" y="5098474"/>
            <a:ext cx="4629151" cy="935742"/>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5" name="Content Placeholder 2">
            <a:extLst>
              <a:ext uri="{FF2B5EF4-FFF2-40B4-BE49-F238E27FC236}">
                <a16:creationId xmlns:a16="http://schemas.microsoft.com/office/drawing/2014/main" id="{7CE3DC73-CB0F-17B4-8281-11DAC49D8826}"/>
              </a:ext>
            </a:extLst>
          </p:cNvPr>
          <p:cNvSpPr>
            <a:spLocks noGrp="1"/>
          </p:cNvSpPr>
          <p:nvPr>
            <p:ph idx="15"/>
          </p:nvPr>
        </p:nvSpPr>
        <p:spPr>
          <a:xfrm>
            <a:off x="857250" y="779154"/>
            <a:ext cx="4629151" cy="4051321"/>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endParaRPr lang="en-US" dirty="0"/>
          </a:p>
        </p:txBody>
      </p:sp>
      <p:sp>
        <p:nvSpPr>
          <p:cNvPr id="16" name="Content Placeholder 2">
            <a:extLst>
              <a:ext uri="{FF2B5EF4-FFF2-40B4-BE49-F238E27FC236}">
                <a16:creationId xmlns:a16="http://schemas.microsoft.com/office/drawing/2014/main" id="{61D6F170-B630-516F-ED05-BFDC5CD4B8E8}"/>
              </a:ext>
            </a:extLst>
          </p:cNvPr>
          <p:cNvSpPr>
            <a:spLocks noGrp="1"/>
          </p:cNvSpPr>
          <p:nvPr>
            <p:ph idx="16"/>
          </p:nvPr>
        </p:nvSpPr>
        <p:spPr>
          <a:xfrm>
            <a:off x="6705600" y="779155"/>
            <a:ext cx="3990976" cy="4068812"/>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endParaRPr lang="en-US" dirty="0"/>
          </a:p>
        </p:txBody>
      </p:sp>
      <p:sp>
        <p:nvSpPr>
          <p:cNvPr id="19" name="Content Placeholder 2">
            <a:extLst>
              <a:ext uri="{FF2B5EF4-FFF2-40B4-BE49-F238E27FC236}">
                <a16:creationId xmlns:a16="http://schemas.microsoft.com/office/drawing/2014/main" id="{49A9603B-B674-BF45-B8A0-E1F865B71FDF}"/>
              </a:ext>
            </a:extLst>
          </p:cNvPr>
          <p:cNvSpPr>
            <a:spLocks noGrp="1"/>
          </p:cNvSpPr>
          <p:nvPr>
            <p:ph idx="17" hasCustomPrompt="1"/>
          </p:nvPr>
        </p:nvSpPr>
        <p:spPr>
          <a:xfrm>
            <a:off x="6705600" y="5098474"/>
            <a:ext cx="3990976" cy="935742"/>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3" name="Slide Number Placeholder 5">
            <a:extLst>
              <a:ext uri="{FF2B5EF4-FFF2-40B4-BE49-F238E27FC236}">
                <a16:creationId xmlns:a16="http://schemas.microsoft.com/office/drawing/2014/main" id="{D21E7BAD-FA04-28B4-06D3-8A3672313ED3}"/>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
        <p:nvSpPr>
          <p:cNvPr id="4" name="Rectangle 3">
            <a:extLst>
              <a:ext uri="{FF2B5EF4-FFF2-40B4-BE49-F238E27FC236}">
                <a16:creationId xmlns:a16="http://schemas.microsoft.com/office/drawing/2014/main" id="{0359C97C-2363-407A-A427-899C4BE912C7}"/>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Graphic 4">
            <a:extLst>
              <a:ext uri="{FF2B5EF4-FFF2-40B4-BE49-F238E27FC236}">
                <a16:creationId xmlns:a16="http://schemas.microsoft.com/office/drawing/2014/main" id="{EA71B2D2-99BD-7537-6753-5DC65EFE2B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Tree>
    <p:extLst>
      <p:ext uri="{BB962C8B-B14F-4D97-AF65-F5344CB8AC3E}">
        <p14:creationId xmlns:p14="http://schemas.microsoft.com/office/powerpoint/2010/main" val="192566478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974C09-EB98-CEBE-EC24-2CFA8ABF3B91}"/>
              </a:ext>
            </a:extLst>
          </p:cNvPr>
          <p:cNvSpPr/>
          <p:nvPr userDrawn="1"/>
        </p:nvSpPr>
        <p:spPr>
          <a:xfrm>
            <a:off x="0" y="0"/>
            <a:ext cx="12191999" cy="6858000"/>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Title 1">
            <a:extLst>
              <a:ext uri="{FF2B5EF4-FFF2-40B4-BE49-F238E27FC236}">
                <a16:creationId xmlns:a16="http://schemas.microsoft.com/office/drawing/2014/main" id="{15E06CF6-2718-9634-4960-E56A226058A6}"/>
              </a:ext>
            </a:extLst>
          </p:cNvPr>
          <p:cNvSpPr>
            <a:spLocks noGrp="1"/>
          </p:cNvSpPr>
          <p:nvPr>
            <p:ph type="ctrTitle" hasCustomPrompt="1"/>
          </p:nvPr>
        </p:nvSpPr>
        <p:spPr>
          <a:xfrm>
            <a:off x="1524000" y="2198499"/>
            <a:ext cx="9144000" cy="1315452"/>
          </a:xfrm>
        </p:spPr>
        <p:txBody>
          <a:bodyPr anchor="ctr">
            <a:noAutofit/>
          </a:bodyPr>
          <a:lstStyle>
            <a:lvl1pPr marL="0" indent="0" algn="l">
              <a:buFont typeface="+mj-lt"/>
              <a:buNone/>
              <a:defRPr sz="3600" b="1">
                <a:solidFill>
                  <a:schemeClr val="bg1"/>
                </a:solidFill>
                <a:latin typeface="Sofia Pro" panose="00000500000000000000" pitchFamily="50" charset="0"/>
              </a:defRPr>
            </a:lvl1pPr>
          </a:lstStyle>
          <a:p>
            <a:r>
              <a:rPr lang="sl-SI" dirty="0"/>
              <a:t>Thank you!</a:t>
            </a:r>
          </a:p>
        </p:txBody>
      </p:sp>
      <p:sp>
        <p:nvSpPr>
          <p:cNvPr id="12" name="Subtitle 2">
            <a:extLst>
              <a:ext uri="{FF2B5EF4-FFF2-40B4-BE49-F238E27FC236}">
                <a16:creationId xmlns:a16="http://schemas.microsoft.com/office/drawing/2014/main" id="{1A26B302-9A74-94A9-3DC5-0FAB9F447183}"/>
              </a:ext>
            </a:extLst>
          </p:cNvPr>
          <p:cNvSpPr txBox="1">
            <a:spLocks/>
          </p:cNvSpPr>
          <p:nvPr userDrawn="1"/>
        </p:nvSpPr>
        <p:spPr>
          <a:xfrm>
            <a:off x="8610600" y="5957355"/>
            <a:ext cx="3026884" cy="36512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Bio Sans" panose="020B0506020202040204" pitchFamily="34" charset="-18"/>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sl-SI" b="0" dirty="0">
                <a:latin typeface="Sofia Pro" panose="00000500000000000000" pitchFamily="50" charset="0"/>
              </a:rPr>
              <a:t>www.reginna4-0.eu</a:t>
            </a:r>
          </a:p>
        </p:txBody>
      </p:sp>
      <p:sp>
        <p:nvSpPr>
          <p:cNvPr id="15" name="Subtitle 2">
            <a:extLst>
              <a:ext uri="{FF2B5EF4-FFF2-40B4-BE49-F238E27FC236}">
                <a16:creationId xmlns:a16="http://schemas.microsoft.com/office/drawing/2014/main" id="{2C401F91-6ECA-8FC5-CC07-ADAF20A1733C}"/>
              </a:ext>
            </a:extLst>
          </p:cNvPr>
          <p:cNvSpPr>
            <a:spLocks noGrp="1"/>
          </p:cNvSpPr>
          <p:nvPr>
            <p:ph type="subTitle" idx="1" hasCustomPrompt="1"/>
          </p:nvPr>
        </p:nvSpPr>
        <p:spPr>
          <a:xfrm>
            <a:off x="1524000" y="3662878"/>
            <a:ext cx="9144000" cy="890999"/>
          </a:xfrm>
        </p:spPr>
        <p:txBody>
          <a:bodyPr anchor="ctr">
            <a:normAutofit/>
          </a:bodyPr>
          <a:lstStyle>
            <a:lvl1pPr marL="0" indent="0" algn="l">
              <a:buNone/>
              <a:defRPr sz="1800" b="0">
                <a:solidFill>
                  <a:schemeClr val="bg1"/>
                </a:solidFill>
                <a:latin typeface="Sofia Pro"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Name of the speaker</a:t>
            </a:r>
          </a:p>
          <a:p>
            <a:r>
              <a:rPr lang="sl-SI" dirty="0"/>
              <a:t>Institution</a:t>
            </a:r>
          </a:p>
        </p:txBody>
      </p:sp>
      <p:pic>
        <p:nvPicPr>
          <p:cNvPr id="4" name="Graphic 3">
            <a:extLst>
              <a:ext uri="{FF2B5EF4-FFF2-40B4-BE49-F238E27FC236}">
                <a16:creationId xmlns:a16="http://schemas.microsoft.com/office/drawing/2014/main" id="{207727E5-7B8A-D7C6-7BBE-93CAF9BED8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083" y="852147"/>
            <a:ext cx="2978815" cy="494206"/>
          </a:xfrm>
          <a:prstGeom prst="rect">
            <a:avLst/>
          </a:prstGeom>
        </p:spPr>
      </p:pic>
      <p:pic>
        <p:nvPicPr>
          <p:cNvPr id="3" name="Graphic 2">
            <a:extLst>
              <a:ext uri="{FF2B5EF4-FFF2-40B4-BE49-F238E27FC236}">
                <a16:creationId xmlns:a16="http://schemas.microsoft.com/office/drawing/2014/main" id="{D50982E1-5E1F-BEB5-EC42-0143C2C0E04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78083" y="5712491"/>
            <a:ext cx="4305809" cy="609989"/>
          </a:xfrm>
          <a:prstGeom prst="rect">
            <a:avLst/>
          </a:prstGeom>
        </p:spPr>
      </p:pic>
    </p:spTree>
    <p:extLst>
      <p:ext uri="{BB962C8B-B14F-4D97-AF65-F5344CB8AC3E}">
        <p14:creationId xmlns:p14="http://schemas.microsoft.com/office/powerpoint/2010/main" val="316319324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7E516-A9E5-7217-A9E1-EDBCFDC71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sl-SI" dirty="0"/>
          </a:p>
        </p:txBody>
      </p:sp>
      <p:sp>
        <p:nvSpPr>
          <p:cNvPr id="3" name="Text Placeholder 2">
            <a:extLst>
              <a:ext uri="{FF2B5EF4-FFF2-40B4-BE49-F238E27FC236}">
                <a16:creationId xmlns:a16="http://schemas.microsoft.com/office/drawing/2014/main" id="{49B81AE3-6636-F902-CC6D-82E52E7FC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4" name="Date Placeholder 3">
            <a:extLst>
              <a:ext uri="{FF2B5EF4-FFF2-40B4-BE49-F238E27FC236}">
                <a16:creationId xmlns:a16="http://schemas.microsoft.com/office/drawing/2014/main" id="{56438649-9AE8-2BC7-3C18-05E400072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fia Pro" panose="00000500000000000000" pitchFamily="50" charset="0"/>
              </a:defRPr>
            </a:lvl1pPr>
          </a:lstStyle>
          <a:p>
            <a:fld id="{9B5A42DC-EEE2-4706-B7B0-4CDF2FD6B306}" type="datetimeFigureOut">
              <a:rPr lang="sl-SI" smtClean="0"/>
              <a:pPr/>
              <a:t>9. 07. 2023</a:t>
            </a:fld>
            <a:endParaRPr lang="sl-SI" dirty="0"/>
          </a:p>
        </p:txBody>
      </p:sp>
      <p:sp>
        <p:nvSpPr>
          <p:cNvPr id="5" name="Footer Placeholder 4">
            <a:extLst>
              <a:ext uri="{FF2B5EF4-FFF2-40B4-BE49-F238E27FC236}">
                <a16:creationId xmlns:a16="http://schemas.microsoft.com/office/drawing/2014/main" id="{ABA3C7D9-7DA4-BF4A-A439-C2E0F95AD9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fia Pro" panose="00000500000000000000" pitchFamily="50" charset="0"/>
              </a:defRPr>
            </a:lvl1pPr>
          </a:lstStyle>
          <a:p>
            <a:endParaRPr lang="sl-SI" dirty="0"/>
          </a:p>
        </p:txBody>
      </p:sp>
      <p:sp>
        <p:nvSpPr>
          <p:cNvPr id="6" name="Slide Number Placeholder 5">
            <a:extLst>
              <a:ext uri="{FF2B5EF4-FFF2-40B4-BE49-F238E27FC236}">
                <a16:creationId xmlns:a16="http://schemas.microsoft.com/office/drawing/2014/main" id="{C475B8F8-3D1F-D391-8525-3672A9778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fia Pro" panose="00000500000000000000" pitchFamily="50" charset="0"/>
              </a:defRPr>
            </a:lvl1pPr>
          </a:lstStyle>
          <a:p>
            <a:fld id="{07E36FA3-781A-4A81-AF3C-E8C672DB7829}" type="slidenum">
              <a:rPr lang="sl-SI" smtClean="0"/>
              <a:pPr/>
              <a:t>‹#›</a:t>
            </a:fld>
            <a:endParaRPr lang="sl-SI" dirty="0"/>
          </a:p>
        </p:txBody>
      </p:sp>
    </p:spTree>
    <p:extLst>
      <p:ext uri="{BB962C8B-B14F-4D97-AF65-F5344CB8AC3E}">
        <p14:creationId xmlns:p14="http://schemas.microsoft.com/office/powerpoint/2010/main" val="1981797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Sofia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1B1F-67F8-8116-26B8-56139F06C34A}"/>
              </a:ext>
            </a:extLst>
          </p:cNvPr>
          <p:cNvSpPr>
            <a:spLocks noGrp="1"/>
          </p:cNvSpPr>
          <p:nvPr>
            <p:ph type="ctrTitle"/>
          </p:nvPr>
        </p:nvSpPr>
        <p:spPr/>
        <p:txBody>
          <a:bodyPr/>
          <a:lstStyle/>
          <a:p>
            <a:r>
              <a:rPr lang="en-GB" dirty="0"/>
              <a:t>A case study of the application of Tourism 4.0 technology in Odesa, Ukraine</a:t>
            </a:r>
            <a:endParaRPr lang="sl-SI" dirty="0"/>
          </a:p>
        </p:txBody>
      </p:sp>
      <p:sp>
        <p:nvSpPr>
          <p:cNvPr id="3" name="Subtitle 2">
            <a:extLst>
              <a:ext uri="{FF2B5EF4-FFF2-40B4-BE49-F238E27FC236}">
                <a16:creationId xmlns:a16="http://schemas.microsoft.com/office/drawing/2014/main" id="{4B71EC07-70FD-287D-43DC-0D8C678C4D0F}"/>
              </a:ext>
            </a:extLst>
          </p:cNvPr>
          <p:cNvSpPr>
            <a:spLocks noGrp="1"/>
          </p:cNvSpPr>
          <p:nvPr>
            <p:ph type="subTitle" idx="1"/>
          </p:nvPr>
        </p:nvSpPr>
        <p:spPr/>
        <p:txBody>
          <a:bodyPr>
            <a:normAutofit fontScale="85000" lnSpcReduction="20000"/>
          </a:bodyPr>
          <a:lstStyle/>
          <a:p>
            <a:endParaRPr lang="en-GB" dirty="0"/>
          </a:p>
          <a:p>
            <a:r>
              <a:rPr lang="en-GB" dirty="0"/>
              <a:t>Paul Goriup</a:t>
            </a:r>
          </a:p>
          <a:p>
            <a:r>
              <a:rPr lang="en-GB" dirty="0"/>
              <a:t>NGO Agricola, Odesa, Ukraine</a:t>
            </a:r>
            <a:endParaRPr lang="sl-SI" dirty="0"/>
          </a:p>
        </p:txBody>
      </p:sp>
    </p:spTree>
    <p:extLst>
      <p:ext uri="{BB962C8B-B14F-4D97-AF65-F5344CB8AC3E}">
        <p14:creationId xmlns:p14="http://schemas.microsoft.com/office/powerpoint/2010/main" val="162209608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sl-SI" dirty="0">
                <a:latin typeface="Trebuchet MS" panose="020B0603020202020204" pitchFamily="34" charset="0"/>
              </a:rPr>
              <a:t>TripAdvisor data</a:t>
            </a:r>
            <a:br>
              <a:rPr lang="sl-SI" dirty="0">
                <a:latin typeface="Trebuchet MS" panose="020B0603020202020204" pitchFamily="34" charset="0"/>
              </a:rPr>
            </a:br>
            <a:endParaRPr lang="sl-SI" dirty="0">
              <a:latin typeface="Trebuchet MS" panose="020B0603020202020204" pitchFamily="34" charset="0"/>
            </a:endParaRPr>
          </a:p>
        </p:txBody>
      </p:sp>
      <p:sp>
        <p:nvSpPr>
          <p:cNvPr id="5" name="Content Placeholder 4">
            <a:extLst>
              <a:ext uri="{FF2B5EF4-FFF2-40B4-BE49-F238E27FC236}">
                <a16:creationId xmlns:a16="http://schemas.microsoft.com/office/drawing/2014/main" id="{9A50B860-99D6-3860-8F70-979CA2AEA74B}"/>
              </a:ext>
            </a:extLst>
          </p:cNvPr>
          <p:cNvSpPr>
            <a:spLocks noGrp="1"/>
          </p:cNvSpPr>
          <p:nvPr>
            <p:ph idx="1"/>
          </p:nvPr>
        </p:nvSpPr>
        <p:spPr>
          <a:xfrm>
            <a:off x="1495426" y="1552575"/>
            <a:ext cx="9201149" cy="3938768"/>
          </a:xfrm>
        </p:spPr>
        <p:txBody>
          <a:bodyPr/>
          <a:lstStyle/>
          <a:p>
            <a:r>
              <a:rPr lang="en-GB" dirty="0">
                <a:latin typeface="Trebuchet MS" panose="020B0603020202020204" pitchFamily="34" charset="0"/>
              </a:rPr>
              <a:t>TripAdvisor displays user-generated content and has a comparison-shopping website that offers online travel services. Users can leave comments and/or quality ratings of tourist attractions, events, locations, restaurants, stores, accommodations, etc. </a:t>
            </a:r>
          </a:p>
          <a:p>
            <a:r>
              <a:rPr lang="en-GB" dirty="0">
                <a:latin typeface="Trebuchet MS" panose="020B0603020202020204" pitchFamily="34" charset="0"/>
              </a:rPr>
              <a:t>The data structure of the information collected about Odesa from TripAdvisor was again an excel table with about 14,000 rows for individual ratings and columns with different attributes linked with each rating. The information had the following attributes for each user input row:</a:t>
            </a:r>
          </a:p>
          <a:p>
            <a:pPr marL="285750" indent="-285750">
              <a:buFont typeface="Arial" panose="020B0604020202020204" pitchFamily="34" charset="0"/>
              <a:buChar char="•"/>
            </a:pPr>
            <a:r>
              <a:rPr lang="en-GB" dirty="0">
                <a:latin typeface="Trebuchet MS" panose="020B0603020202020204" pitchFamily="34" charset="0"/>
              </a:rPr>
              <a:t>location data (location name, geo-location with longitude and latitude, all location’s scores, location rating average),  </a:t>
            </a:r>
          </a:p>
          <a:p>
            <a:pPr marL="285750" indent="-285750">
              <a:buFont typeface="Arial" panose="020B0604020202020204" pitchFamily="34" charset="0"/>
              <a:buChar char="•"/>
            </a:pPr>
            <a:r>
              <a:rPr lang="en-GB" dirty="0">
                <a:latin typeface="Trebuchet MS" panose="020B0603020202020204" pitchFamily="34" charset="0"/>
              </a:rPr>
              <a:t>user data (user »name«, date of location experience),</a:t>
            </a:r>
          </a:p>
          <a:p>
            <a:pPr marL="285750" indent="-285750">
              <a:buFont typeface="Arial" panose="020B0604020202020204" pitchFamily="34" charset="0"/>
              <a:buChar char="•"/>
            </a:pPr>
            <a:r>
              <a:rPr lang="en-GB" dirty="0">
                <a:latin typeface="Trebuchet MS" panose="020B0603020202020204" pitchFamily="34" charset="0"/>
              </a:rPr>
              <a:t>user rating data (given location rating score (1-5), date of rating).</a:t>
            </a:r>
          </a:p>
          <a:p>
            <a:endParaRPr lang="en-GB" dirty="0">
              <a:latin typeface="Trebuchet MS" panose="020B0603020202020204" pitchFamily="34" charset="0"/>
            </a:endParaRPr>
          </a:p>
        </p:txBody>
      </p:sp>
    </p:spTree>
    <p:extLst>
      <p:ext uri="{BB962C8B-B14F-4D97-AF65-F5344CB8AC3E}">
        <p14:creationId xmlns:p14="http://schemas.microsoft.com/office/powerpoint/2010/main" val="207225187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en-GB" dirty="0">
                <a:latin typeface="Trebuchet MS" panose="020B0603020202020204" pitchFamily="34" charset="0"/>
              </a:rPr>
              <a:t>Number of monthly ratings posted to TripAdvisor from 2016 to 2020</a:t>
            </a:r>
            <a:endParaRPr lang="sl-SI" dirty="0">
              <a:latin typeface="Trebuchet MS" panose="020B0603020202020204" pitchFamily="34" charset="0"/>
            </a:endParaRPr>
          </a:p>
        </p:txBody>
      </p:sp>
      <p:pic>
        <p:nvPicPr>
          <p:cNvPr id="4" name="Picture 3">
            <a:extLst>
              <a:ext uri="{FF2B5EF4-FFF2-40B4-BE49-F238E27FC236}">
                <a16:creationId xmlns:a16="http://schemas.microsoft.com/office/drawing/2014/main" id="{279F45C4-C122-F0F4-9E82-E263F7603E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04518" y="1552575"/>
            <a:ext cx="8640000" cy="4587611"/>
          </a:xfrm>
          <a:prstGeom prst="rect">
            <a:avLst/>
          </a:prstGeom>
        </p:spPr>
      </p:pic>
    </p:spTree>
    <p:extLst>
      <p:ext uri="{BB962C8B-B14F-4D97-AF65-F5344CB8AC3E}">
        <p14:creationId xmlns:p14="http://schemas.microsoft.com/office/powerpoint/2010/main" val="78903938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Experiences in Odesa rated on TripAdvisor</a:t>
            </a:r>
            <a:endParaRPr lang="sl-SI" dirty="0">
              <a:latin typeface="Trebuchet MS" panose="020B0603020202020204" pitchFamily="34" charset="0"/>
            </a:endParaRPr>
          </a:p>
        </p:txBody>
      </p:sp>
      <p:pic>
        <p:nvPicPr>
          <p:cNvPr id="5" name="Picture 4">
            <a:extLst>
              <a:ext uri="{FF2B5EF4-FFF2-40B4-BE49-F238E27FC236}">
                <a16:creationId xmlns:a16="http://schemas.microsoft.com/office/drawing/2014/main" id="{49349BEF-9AD0-10F4-2818-AD1471751F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95426" y="1527242"/>
            <a:ext cx="8640000" cy="4551604"/>
          </a:xfrm>
          <a:prstGeom prst="rect">
            <a:avLst/>
          </a:prstGeom>
        </p:spPr>
      </p:pic>
    </p:spTree>
    <p:extLst>
      <p:ext uri="{BB962C8B-B14F-4D97-AF65-F5344CB8AC3E}">
        <p14:creationId xmlns:p14="http://schemas.microsoft.com/office/powerpoint/2010/main" val="206431926"/>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Skyscanner.com</a:t>
            </a:r>
            <a:endParaRPr lang="sl-SI" dirty="0">
              <a:latin typeface="Trebuchet MS" panose="020B0603020202020204" pitchFamily="34" charset="0"/>
            </a:endParaRPr>
          </a:p>
        </p:txBody>
      </p:sp>
      <p:sp>
        <p:nvSpPr>
          <p:cNvPr id="5" name="Content Placeholder 4">
            <a:extLst>
              <a:ext uri="{FF2B5EF4-FFF2-40B4-BE49-F238E27FC236}">
                <a16:creationId xmlns:a16="http://schemas.microsoft.com/office/drawing/2014/main" id="{9A50B860-99D6-3860-8F70-979CA2AEA74B}"/>
              </a:ext>
            </a:extLst>
          </p:cNvPr>
          <p:cNvSpPr>
            <a:spLocks noGrp="1"/>
          </p:cNvSpPr>
          <p:nvPr>
            <p:ph idx="1"/>
          </p:nvPr>
        </p:nvSpPr>
        <p:spPr>
          <a:xfrm>
            <a:off x="1495426" y="1552575"/>
            <a:ext cx="9201149" cy="1169771"/>
          </a:xfrm>
        </p:spPr>
        <p:txBody>
          <a:bodyPr/>
          <a:lstStyle/>
          <a:p>
            <a:r>
              <a:rPr lang="en-GB" sz="2000" dirty="0">
                <a:latin typeface="Trebuchet MS" panose="020B0603020202020204" pitchFamily="34" charset="0"/>
              </a:rPr>
              <a:t>Skyscanner is a highly popular air travel booking site. We collected data on the searches and bookings of flights from foreign countries to Odesa airport. This allowed us to chart from where people flying to Odessa originated.</a:t>
            </a:r>
          </a:p>
        </p:txBody>
      </p:sp>
    </p:spTree>
    <p:extLst>
      <p:ext uri="{BB962C8B-B14F-4D97-AF65-F5344CB8AC3E}">
        <p14:creationId xmlns:p14="http://schemas.microsoft.com/office/powerpoint/2010/main" val="33513408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en-GB" dirty="0">
                <a:latin typeface="Trebuchet MS" panose="020B0603020202020204" pitchFamily="34" charset="0"/>
              </a:rPr>
              <a:t>Skyscanner – popular flight searches from airports to Odesa</a:t>
            </a:r>
            <a:endParaRPr lang="sl-SI" dirty="0">
              <a:latin typeface="Trebuchet MS" panose="020B0603020202020204" pitchFamily="34" charset="0"/>
            </a:endParaRPr>
          </a:p>
        </p:txBody>
      </p:sp>
      <p:pic>
        <p:nvPicPr>
          <p:cNvPr id="4" name="Picture 3">
            <a:extLst>
              <a:ext uri="{FF2B5EF4-FFF2-40B4-BE49-F238E27FC236}">
                <a16:creationId xmlns:a16="http://schemas.microsoft.com/office/drawing/2014/main" id="{5FD025FB-4802-FBEF-928E-34B2C21135B1}"/>
              </a:ext>
            </a:extLst>
          </p:cNvPr>
          <p:cNvPicPr>
            <a:picLocks noChangeAspect="1"/>
          </p:cNvPicPr>
          <p:nvPr/>
        </p:nvPicPr>
        <p:blipFill>
          <a:blip r:embed="rId2"/>
          <a:stretch>
            <a:fillRect/>
          </a:stretch>
        </p:blipFill>
        <p:spPr>
          <a:xfrm>
            <a:off x="1538520" y="1578720"/>
            <a:ext cx="8665765" cy="5152910"/>
          </a:xfrm>
          <a:prstGeom prst="rect">
            <a:avLst/>
          </a:prstGeom>
        </p:spPr>
      </p:pic>
    </p:spTree>
    <p:extLst>
      <p:ext uri="{BB962C8B-B14F-4D97-AF65-F5344CB8AC3E}">
        <p14:creationId xmlns:p14="http://schemas.microsoft.com/office/powerpoint/2010/main" val="238178683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sl-SI" dirty="0">
                <a:latin typeface="Trebuchet MS" panose="020B0603020202020204" pitchFamily="34" charset="0"/>
              </a:rPr>
              <a:t>Mobile data </a:t>
            </a:r>
          </a:p>
        </p:txBody>
      </p:sp>
      <p:sp>
        <p:nvSpPr>
          <p:cNvPr id="5" name="Content Placeholder 4">
            <a:extLst>
              <a:ext uri="{FF2B5EF4-FFF2-40B4-BE49-F238E27FC236}">
                <a16:creationId xmlns:a16="http://schemas.microsoft.com/office/drawing/2014/main" id="{9A50B860-99D6-3860-8F70-979CA2AEA74B}"/>
              </a:ext>
            </a:extLst>
          </p:cNvPr>
          <p:cNvSpPr>
            <a:spLocks noGrp="1"/>
          </p:cNvSpPr>
          <p:nvPr>
            <p:ph idx="1"/>
          </p:nvPr>
        </p:nvSpPr>
        <p:spPr>
          <a:xfrm>
            <a:off x="1495426" y="1552575"/>
            <a:ext cx="9201149" cy="4077163"/>
          </a:xfrm>
        </p:spPr>
        <p:txBody>
          <a:bodyPr/>
          <a:lstStyle/>
          <a:p>
            <a:r>
              <a:rPr lang="en-GB" sz="2000" dirty="0">
                <a:latin typeface="Trebuchet MS" panose="020B0603020202020204" pitchFamily="34" charset="0"/>
              </a:rPr>
              <a:t>In order to get a more detailed picture of daily (and even hourly) tourist flow in Odesa we purchased anonymized data from one of the biggest Ukrainian mobile providers. </a:t>
            </a:r>
          </a:p>
          <a:p>
            <a:r>
              <a:rPr lang="en-GB" sz="2000" dirty="0">
                <a:latin typeface="Trebuchet MS" panose="020B0603020202020204" pitchFamily="34" charset="0"/>
              </a:rPr>
              <a:t>The data came in several files/data tables that have input rows for each anonymized mobile phone user. Table columns had various attributes linked with each user. All of the data files contained information about the location and time of a mobile user, while other information was specific for each file. The files were of different sizes that spanned from about 200.000 to more than 12,000,000 inputs:</a:t>
            </a:r>
          </a:p>
          <a:p>
            <a:pPr marL="342900" indent="-342900">
              <a:buFont typeface="Arial" panose="020B0604020202020204" pitchFamily="34" charset="0"/>
              <a:buChar char="•"/>
            </a:pPr>
            <a:r>
              <a:rPr lang="en-GB" sz="2000" dirty="0">
                <a:latin typeface="Trebuchet MS" panose="020B0603020202020204" pitchFamily="34" charset="0"/>
              </a:rPr>
              <a:t>location data (area and region name, geo-location with longitude and latitude),</a:t>
            </a:r>
          </a:p>
          <a:p>
            <a:pPr marL="342900" indent="-342900">
              <a:buFont typeface="Arial" panose="020B0604020202020204" pitchFamily="34" charset="0"/>
              <a:buChar char="•"/>
            </a:pPr>
            <a:r>
              <a:rPr lang="en-GB" sz="2000" dirty="0">
                <a:latin typeface="Trebuchet MS" panose="020B0603020202020204" pitchFamily="34" charset="0"/>
              </a:rPr>
              <a:t>time data (event date, event time, number of days of stay),</a:t>
            </a:r>
          </a:p>
          <a:p>
            <a:pPr marL="342900" indent="-342900">
              <a:buFont typeface="Arial" panose="020B0604020202020204" pitchFamily="34" charset="0"/>
              <a:buChar char="•"/>
            </a:pPr>
            <a:r>
              <a:rPr lang="en-GB" sz="2000" dirty="0">
                <a:latin typeface="Trebuchet MS" panose="020B0603020202020204" pitchFamily="34" charset="0"/>
              </a:rPr>
              <a:t>user’s data (nationality, age interval, income standard, gender).</a:t>
            </a:r>
          </a:p>
          <a:p>
            <a:endParaRPr lang="en-GB" dirty="0">
              <a:latin typeface="Trebuchet MS" panose="020B0603020202020204" pitchFamily="34" charset="0"/>
            </a:endParaRPr>
          </a:p>
        </p:txBody>
      </p:sp>
    </p:spTree>
    <p:extLst>
      <p:ext uri="{BB962C8B-B14F-4D97-AF65-F5344CB8AC3E}">
        <p14:creationId xmlns:p14="http://schemas.microsoft.com/office/powerpoint/2010/main" val="359948107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a:bodyPr>
          <a:lstStyle/>
          <a:p>
            <a:r>
              <a:rPr lang="en-GB" dirty="0">
                <a:latin typeface="Trebuchet MS" panose="020B0603020202020204" pitchFamily="34" charset="0"/>
              </a:rPr>
              <a:t>Mobile data – where visitors mostly come from</a:t>
            </a:r>
            <a:endParaRPr lang="sl-SI" dirty="0">
              <a:latin typeface="Trebuchet MS" panose="020B0603020202020204" pitchFamily="34" charset="0"/>
            </a:endParaRPr>
          </a:p>
        </p:txBody>
      </p:sp>
      <p:pic>
        <p:nvPicPr>
          <p:cNvPr id="4" name="Picture 3">
            <a:extLst>
              <a:ext uri="{FF2B5EF4-FFF2-40B4-BE49-F238E27FC236}">
                <a16:creationId xmlns:a16="http://schemas.microsoft.com/office/drawing/2014/main" id="{1480B34E-695D-40AE-D1AF-5B74E24B7E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25480" y="1677970"/>
            <a:ext cx="8640000" cy="4400876"/>
          </a:xfrm>
          <a:prstGeom prst="rect">
            <a:avLst/>
          </a:prstGeom>
        </p:spPr>
      </p:pic>
    </p:spTree>
    <p:extLst>
      <p:ext uri="{BB962C8B-B14F-4D97-AF65-F5344CB8AC3E}">
        <p14:creationId xmlns:p14="http://schemas.microsoft.com/office/powerpoint/2010/main" val="152925951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Mobile data – who is going where, when</a:t>
            </a:r>
            <a:endParaRPr lang="sl-SI" dirty="0">
              <a:latin typeface="Trebuchet MS" panose="020B0603020202020204" pitchFamily="34" charset="0"/>
            </a:endParaRPr>
          </a:p>
        </p:txBody>
      </p:sp>
      <p:pic>
        <p:nvPicPr>
          <p:cNvPr id="4" name="Picture 3">
            <a:extLst>
              <a:ext uri="{FF2B5EF4-FFF2-40B4-BE49-F238E27FC236}">
                <a16:creationId xmlns:a16="http://schemas.microsoft.com/office/drawing/2014/main" id="{6CD0EAAD-902E-1318-C474-70B37ADDB0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95426" y="1551432"/>
            <a:ext cx="8640000" cy="4882470"/>
          </a:xfrm>
          <a:prstGeom prst="rect">
            <a:avLst/>
          </a:prstGeom>
        </p:spPr>
      </p:pic>
    </p:spTree>
    <p:extLst>
      <p:ext uri="{BB962C8B-B14F-4D97-AF65-F5344CB8AC3E}">
        <p14:creationId xmlns:p14="http://schemas.microsoft.com/office/powerpoint/2010/main" val="348773315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en-GB" dirty="0">
                <a:latin typeface="Trebuchet MS" panose="020B0603020202020204" pitchFamily="34" charset="0"/>
              </a:rPr>
              <a:t>Practice with Excel 3D Maps (ecological example)</a:t>
            </a:r>
            <a:br>
              <a:rPr lang="en-GB" dirty="0">
                <a:latin typeface="Trebuchet MS" panose="020B0603020202020204" pitchFamily="34" charset="0"/>
              </a:rPr>
            </a:br>
            <a:endParaRPr lang="sl-SI" dirty="0">
              <a:latin typeface="Trebuchet MS" panose="020B0603020202020204" pitchFamily="34" charset="0"/>
            </a:endParaRPr>
          </a:p>
        </p:txBody>
      </p:sp>
      <p:grpSp>
        <p:nvGrpSpPr>
          <p:cNvPr id="3" name="Group 2">
            <a:extLst>
              <a:ext uri="{FF2B5EF4-FFF2-40B4-BE49-F238E27FC236}">
                <a16:creationId xmlns:a16="http://schemas.microsoft.com/office/drawing/2014/main" id="{12BC4DE6-76CF-1E0D-CF4F-B616C07BE7CF}"/>
              </a:ext>
            </a:extLst>
          </p:cNvPr>
          <p:cNvGrpSpPr/>
          <p:nvPr/>
        </p:nvGrpSpPr>
        <p:grpSpPr>
          <a:xfrm>
            <a:off x="1403528" y="1631977"/>
            <a:ext cx="8640000" cy="1806370"/>
            <a:chOff x="0" y="0"/>
            <a:chExt cx="5576397" cy="997527"/>
          </a:xfrm>
        </p:grpSpPr>
        <p:grpSp>
          <p:nvGrpSpPr>
            <p:cNvPr id="4" name="Group 3">
              <a:extLst>
                <a:ext uri="{FF2B5EF4-FFF2-40B4-BE49-F238E27FC236}">
                  <a16:creationId xmlns:a16="http://schemas.microsoft.com/office/drawing/2014/main" id="{1A58170F-112A-1F48-30E4-191EE242DFE7}"/>
                </a:ext>
              </a:extLst>
            </p:cNvPr>
            <p:cNvGrpSpPr/>
            <p:nvPr/>
          </p:nvGrpSpPr>
          <p:grpSpPr>
            <a:xfrm>
              <a:off x="0" y="0"/>
              <a:ext cx="5576397" cy="997527"/>
              <a:chOff x="0" y="0"/>
              <a:chExt cx="5576397" cy="997527"/>
            </a:xfrm>
          </p:grpSpPr>
          <p:pic>
            <p:nvPicPr>
              <p:cNvPr id="7" name="Picture 6">
                <a:extLst>
                  <a:ext uri="{FF2B5EF4-FFF2-40B4-BE49-F238E27FC236}">
                    <a16:creationId xmlns:a16="http://schemas.microsoft.com/office/drawing/2014/main" id="{8351CD91-CBA6-6EFA-D399-1FF504D4332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135082" y="0"/>
                <a:ext cx="5441315" cy="888365"/>
              </a:xfrm>
              <a:prstGeom prst="rect">
                <a:avLst/>
              </a:prstGeom>
              <a:ln>
                <a:no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AA4154A3-A7E6-1F3A-A1D1-8B0BC42DFD93}"/>
                  </a:ext>
                </a:extLst>
              </p:cNvPr>
              <p:cNvSpPr/>
              <p:nvPr/>
            </p:nvSpPr>
            <p:spPr>
              <a:xfrm>
                <a:off x="0" y="228600"/>
                <a:ext cx="727363" cy="4208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Oval 8">
                <a:extLst>
                  <a:ext uri="{FF2B5EF4-FFF2-40B4-BE49-F238E27FC236}">
                    <a16:creationId xmlns:a16="http://schemas.microsoft.com/office/drawing/2014/main" id="{7EBD694C-2C53-1E7A-7CC6-6A349176FF80}"/>
                  </a:ext>
                </a:extLst>
              </p:cNvPr>
              <p:cNvSpPr/>
              <p:nvPr/>
            </p:nvSpPr>
            <p:spPr>
              <a:xfrm>
                <a:off x="4031673" y="202623"/>
                <a:ext cx="1085850" cy="7949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Oval 9">
                <a:extLst>
                  <a:ext uri="{FF2B5EF4-FFF2-40B4-BE49-F238E27FC236}">
                    <a16:creationId xmlns:a16="http://schemas.microsoft.com/office/drawing/2014/main" id="{6F7BA4B8-1C3A-4F90-4B6B-D8334C5C7325}"/>
                  </a:ext>
                </a:extLst>
              </p:cNvPr>
              <p:cNvSpPr/>
              <p:nvPr/>
            </p:nvSpPr>
            <p:spPr>
              <a:xfrm>
                <a:off x="3787487" y="25977"/>
                <a:ext cx="337704" cy="2130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6" name="Oval 5">
              <a:extLst>
                <a:ext uri="{FF2B5EF4-FFF2-40B4-BE49-F238E27FC236}">
                  <a16:creationId xmlns:a16="http://schemas.microsoft.com/office/drawing/2014/main" id="{A5E0AD86-20BB-F287-FDB5-1CD26FECF15E}"/>
                </a:ext>
              </a:extLst>
            </p:cNvPr>
            <p:cNvSpPr/>
            <p:nvPr/>
          </p:nvSpPr>
          <p:spPr>
            <a:xfrm>
              <a:off x="2940628" y="446809"/>
              <a:ext cx="332393" cy="4208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13" name="Picture 12">
            <a:extLst>
              <a:ext uri="{FF2B5EF4-FFF2-40B4-BE49-F238E27FC236}">
                <a16:creationId xmlns:a16="http://schemas.microsoft.com/office/drawing/2014/main" id="{251CFB0B-27A9-BF14-C844-0432C123F4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5426" y="3560551"/>
            <a:ext cx="8640000" cy="2164867"/>
          </a:xfrm>
          <a:prstGeom prst="rect">
            <a:avLst/>
          </a:prstGeom>
        </p:spPr>
      </p:pic>
      <p:sp>
        <p:nvSpPr>
          <p:cNvPr id="5" name="TextBox 4">
            <a:extLst>
              <a:ext uri="{FF2B5EF4-FFF2-40B4-BE49-F238E27FC236}">
                <a16:creationId xmlns:a16="http://schemas.microsoft.com/office/drawing/2014/main" id="{41DAA47E-C91E-C46D-E09C-7BFBCF68271C}"/>
              </a:ext>
            </a:extLst>
          </p:cNvPr>
          <p:cNvSpPr txBox="1"/>
          <p:nvPr/>
        </p:nvSpPr>
        <p:spPr>
          <a:xfrm>
            <a:off x="1612822" y="1261439"/>
            <a:ext cx="7514237" cy="369332"/>
          </a:xfrm>
          <a:prstGeom prst="rect">
            <a:avLst/>
          </a:prstGeom>
          <a:noFill/>
        </p:spPr>
        <p:txBody>
          <a:bodyPr wrap="none" rtlCol="0">
            <a:spAutoFit/>
          </a:bodyPr>
          <a:lstStyle/>
          <a:p>
            <a:r>
              <a:rPr lang="en-GB" dirty="0"/>
              <a:t>Any excel table with spatial data can be easily mapped and filtered in 3D maps</a:t>
            </a:r>
          </a:p>
        </p:txBody>
      </p:sp>
    </p:spTree>
    <p:extLst>
      <p:ext uri="{BB962C8B-B14F-4D97-AF65-F5344CB8AC3E}">
        <p14:creationId xmlns:p14="http://schemas.microsoft.com/office/powerpoint/2010/main" val="2942691051"/>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Practice with Excel 3D Maps</a:t>
            </a:r>
            <a:endParaRPr lang="sl-SI" dirty="0">
              <a:latin typeface="Trebuchet MS" panose="020B0603020202020204" pitchFamily="34" charset="0"/>
            </a:endParaRPr>
          </a:p>
        </p:txBody>
      </p:sp>
      <p:pic>
        <p:nvPicPr>
          <p:cNvPr id="11" name="Picture 10">
            <a:extLst>
              <a:ext uri="{FF2B5EF4-FFF2-40B4-BE49-F238E27FC236}">
                <a16:creationId xmlns:a16="http://schemas.microsoft.com/office/drawing/2014/main" id="{CA9AEE3E-9323-5E37-C348-75DC58ECF3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498691" y="1559795"/>
            <a:ext cx="3495537" cy="440267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F5DBF819-AA97-C58B-1D1F-E7D8780071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3950" y="1559795"/>
            <a:ext cx="6848180" cy="4441883"/>
          </a:xfrm>
          <a:prstGeom prst="rect">
            <a:avLst/>
          </a:prstGeom>
        </p:spPr>
      </p:pic>
    </p:spTree>
    <p:extLst>
      <p:ext uri="{BB962C8B-B14F-4D97-AF65-F5344CB8AC3E}">
        <p14:creationId xmlns:p14="http://schemas.microsoft.com/office/powerpoint/2010/main" val="1970739441"/>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73F816-19B9-43E5-1A87-659FBA6A4480}"/>
              </a:ext>
            </a:extLst>
          </p:cNvPr>
          <p:cNvSpPr txBox="1">
            <a:spLocks/>
          </p:cNvSpPr>
          <p:nvPr/>
        </p:nvSpPr>
        <p:spPr>
          <a:xfrm>
            <a:off x="6155209" y="230514"/>
            <a:ext cx="9201149" cy="6216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ofia Pro" panose="00000500000000000000" pitchFamily="50" charset="0"/>
                <a:ea typeface="+mj-ea"/>
                <a:cs typeface="+mj-cs"/>
              </a:defRPr>
            </a:lvl1pPr>
          </a:lstStyle>
          <a:p>
            <a:r>
              <a:rPr lang="en-GB" sz="3600" dirty="0">
                <a:solidFill>
                  <a:srgbClr val="0598CE"/>
                </a:solidFill>
                <a:latin typeface="Trebuchet MS" panose="020B0603020202020204" pitchFamily="34" charset="0"/>
              </a:rPr>
              <a:t>A little bit about Odesa</a:t>
            </a:r>
            <a:endParaRPr lang="sl-SI" sz="3600" dirty="0">
              <a:solidFill>
                <a:srgbClr val="0598CE"/>
              </a:solidFill>
              <a:latin typeface="Trebuchet MS" panose="020B0603020202020204" pitchFamily="34" charset="0"/>
            </a:endParaRPr>
          </a:p>
        </p:txBody>
      </p:sp>
      <p:sp>
        <p:nvSpPr>
          <p:cNvPr id="6" name="Content Placeholder 2">
            <a:extLst>
              <a:ext uri="{FF2B5EF4-FFF2-40B4-BE49-F238E27FC236}">
                <a16:creationId xmlns:a16="http://schemas.microsoft.com/office/drawing/2014/main" id="{139730DD-AB18-42BC-4ED8-F78C874A76C6}"/>
              </a:ext>
            </a:extLst>
          </p:cNvPr>
          <p:cNvSpPr txBox="1">
            <a:spLocks/>
          </p:cNvSpPr>
          <p:nvPr/>
        </p:nvSpPr>
        <p:spPr>
          <a:xfrm>
            <a:off x="6291072" y="965606"/>
            <a:ext cx="5032858" cy="50686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Trebuchet MS" panose="020B0603020202020204" pitchFamily="34" charset="0"/>
              </a:rPr>
              <a:t>Founded by Tatars around 1240 as a small fishing settlement, Odesa was incorporated in Tsarist Russia in 1794 after the defeat of the Ottoman Turks</a:t>
            </a:r>
          </a:p>
          <a:p>
            <a:r>
              <a:rPr lang="en-GB" sz="1800" dirty="0">
                <a:latin typeface="Trebuchet MS" panose="020B0603020202020204" pitchFamily="34" charset="0"/>
              </a:rPr>
              <a:t>Established under a Charter from Catherine the Great, the city was planned and built by Renaissance architects, military officers, traders and a multitude of labourers: Ukrainians, Jews, Greeks, Bulgarians, Romanians, Italians, French, British, Germans, Poles, Armenians …. But remaining under Russian governance</a:t>
            </a:r>
          </a:p>
        </p:txBody>
      </p:sp>
      <p:pic>
        <p:nvPicPr>
          <p:cNvPr id="8" name="Picture 7" descr="A picture containing map, text, atlas&#10;&#10;Description automatically generated">
            <a:extLst>
              <a:ext uri="{FF2B5EF4-FFF2-40B4-BE49-F238E27FC236}">
                <a16:creationId xmlns:a16="http://schemas.microsoft.com/office/drawing/2014/main" id="{D0F8425B-5220-0B97-67A5-A6944DCD7D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185" y="131791"/>
            <a:ext cx="5842896" cy="4172437"/>
          </a:xfrm>
          <a:prstGeom prst="rect">
            <a:avLst/>
          </a:prstGeom>
        </p:spPr>
      </p:pic>
      <p:pic>
        <p:nvPicPr>
          <p:cNvPr id="12" name="Picture 11">
            <a:extLst>
              <a:ext uri="{FF2B5EF4-FFF2-40B4-BE49-F238E27FC236}">
                <a16:creationId xmlns:a16="http://schemas.microsoft.com/office/drawing/2014/main" id="{169CF301-D248-AD3F-F564-33DA7E40CA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55272" y="4909165"/>
            <a:ext cx="2700000" cy="1804250"/>
          </a:xfrm>
          <a:prstGeom prst="rect">
            <a:avLst/>
          </a:prstGeom>
        </p:spPr>
      </p:pic>
      <p:pic>
        <p:nvPicPr>
          <p:cNvPr id="10" name="Picture 9">
            <a:extLst>
              <a:ext uri="{FF2B5EF4-FFF2-40B4-BE49-F238E27FC236}">
                <a16:creationId xmlns:a16="http://schemas.microsoft.com/office/drawing/2014/main" id="{89D3CF38-5639-9030-37BF-76CEFC1939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218845">
            <a:off x="19853" y="4048052"/>
            <a:ext cx="2700000" cy="1860321"/>
          </a:xfrm>
          <a:prstGeom prst="rect">
            <a:avLst/>
          </a:prstGeom>
        </p:spPr>
      </p:pic>
      <p:pic>
        <p:nvPicPr>
          <p:cNvPr id="14" name="Picture 13">
            <a:extLst>
              <a:ext uri="{FF2B5EF4-FFF2-40B4-BE49-F238E27FC236}">
                <a16:creationId xmlns:a16="http://schemas.microsoft.com/office/drawing/2014/main" id="{40330FF7-A768-5F83-527D-B8511916748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61760">
            <a:off x="4941072" y="4404333"/>
            <a:ext cx="2700000" cy="1787097"/>
          </a:xfrm>
          <a:prstGeom prst="rect">
            <a:avLst/>
          </a:prstGeom>
        </p:spPr>
      </p:pic>
    </p:spTree>
    <p:extLst>
      <p:ext uri="{BB962C8B-B14F-4D97-AF65-F5344CB8AC3E}">
        <p14:creationId xmlns:p14="http://schemas.microsoft.com/office/powerpoint/2010/main" val="93531171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en-GB" dirty="0">
                <a:latin typeface="Trebuchet MS" panose="020B0603020202020204" pitchFamily="34" charset="0"/>
              </a:rPr>
              <a:t>TOURISM IMPACT MODEL</a:t>
            </a:r>
            <a:br>
              <a:rPr lang="sl-SI" dirty="0">
                <a:latin typeface="Trebuchet MS" panose="020B0603020202020204" pitchFamily="34" charset="0"/>
              </a:rPr>
            </a:br>
            <a:endParaRPr lang="sl-SI"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CDB8DB40-7687-AF46-3734-AEAAB7D8FF89}"/>
              </a:ext>
            </a:extLst>
          </p:cNvPr>
          <p:cNvSpPr>
            <a:spLocks noGrp="1"/>
          </p:cNvSpPr>
          <p:nvPr>
            <p:ph idx="1"/>
          </p:nvPr>
        </p:nvSpPr>
        <p:spPr>
          <a:xfrm>
            <a:off x="1560354" y="1314506"/>
            <a:ext cx="9201149" cy="4481640"/>
          </a:xfrm>
        </p:spPr>
        <p:txBody>
          <a:bodyPr/>
          <a:lstStyle/>
          <a:p>
            <a:r>
              <a:rPr lang="en-GB" sz="2000" b="1" dirty="0">
                <a:latin typeface="Trebuchet MS" panose="020B0603020202020204" pitchFamily="34" charset="0"/>
              </a:rPr>
              <a:t>Strategic data-driven process</a:t>
            </a:r>
          </a:p>
          <a:p>
            <a:pPr marL="342900" indent="-342900">
              <a:buFont typeface="Arial" panose="020B0604020202020204" pitchFamily="34" charset="0"/>
              <a:buChar char="•"/>
            </a:pPr>
            <a:r>
              <a:rPr lang="en-GB" sz="2000" dirty="0">
                <a:latin typeface="Trebuchet MS" panose="020B0603020202020204" pitchFamily="34" charset="0"/>
              </a:rPr>
              <a:t>Based on indicators for sustainable tourism (EU Directives, UN Sustainable Development Goals)</a:t>
            </a:r>
          </a:p>
          <a:p>
            <a:pPr marL="342900" indent="-342900">
              <a:buFont typeface="Arial" panose="020B0604020202020204" pitchFamily="34" charset="0"/>
              <a:buChar char="•"/>
            </a:pPr>
            <a:r>
              <a:rPr lang="en-GB" sz="2000" dirty="0">
                <a:latin typeface="Trebuchet MS" panose="020B0603020202020204" pitchFamily="34" charset="0"/>
              </a:rPr>
              <a:t>Use of AI and high-performance data analytics to combine datasets from different sources</a:t>
            </a:r>
          </a:p>
          <a:p>
            <a:r>
              <a:rPr lang="en-GB" sz="2000" dirty="0">
                <a:latin typeface="Trebuchet MS" panose="020B0603020202020204" pitchFamily="34" charset="0"/>
              </a:rPr>
              <a:t> </a:t>
            </a:r>
          </a:p>
          <a:p>
            <a:r>
              <a:rPr lang="en-GB" sz="2000" b="1" dirty="0">
                <a:latin typeface="Trebuchet MS" panose="020B0603020202020204" pitchFamily="34" charset="0"/>
              </a:rPr>
              <a:t>State-of-art planning for a specific location</a:t>
            </a:r>
          </a:p>
          <a:p>
            <a:pPr marL="342900" indent="-342900">
              <a:buFont typeface="Arial" panose="020B0604020202020204" pitchFamily="34" charset="0"/>
              <a:buChar char="•"/>
            </a:pPr>
            <a:r>
              <a:rPr lang="en-GB" sz="2000" dirty="0">
                <a:latin typeface="Trebuchet MS" panose="020B0603020202020204" pitchFamily="34" charset="0"/>
              </a:rPr>
              <a:t>Scenario testing of impact of tourism by manipulating various indicators </a:t>
            </a:r>
          </a:p>
          <a:p>
            <a:pPr marL="342900" indent="-342900">
              <a:buFont typeface="Arial" panose="020B0604020202020204" pitchFamily="34" charset="0"/>
              <a:buChar char="•"/>
            </a:pPr>
            <a:r>
              <a:rPr lang="en-GB" sz="2000" dirty="0">
                <a:latin typeface="Trebuchet MS" panose="020B0603020202020204" pitchFamily="34" charset="0"/>
              </a:rPr>
              <a:t>A vital tool for setting tourism management priorities</a:t>
            </a:r>
          </a:p>
          <a:p>
            <a:r>
              <a:rPr lang="en-GB" sz="2000" dirty="0">
                <a:latin typeface="Trebuchet MS" panose="020B0603020202020204" pitchFamily="34" charset="0"/>
              </a:rPr>
              <a:t> </a:t>
            </a:r>
          </a:p>
          <a:p>
            <a:r>
              <a:rPr lang="en-GB" sz="2000" b="1" dirty="0">
                <a:latin typeface="Trebuchet MS" panose="020B0603020202020204" pitchFamily="34" charset="0"/>
              </a:rPr>
              <a:t>Active monitoring and forecasting</a:t>
            </a:r>
          </a:p>
          <a:p>
            <a:pPr marL="342900" indent="-342900">
              <a:buFont typeface="Arial" panose="020B0604020202020204" pitchFamily="34" charset="0"/>
              <a:buChar char="•"/>
            </a:pPr>
            <a:r>
              <a:rPr lang="en-GB" sz="2000" dirty="0">
                <a:latin typeface="Trebuchet MS" panose="020B0603020202020204" pitchFamily="34" charset="0"/>
              </a:rPr>
              <a:t>Digitalization of processes and iterative modelling</a:t>
            </a:r>
          </a:p>
          <a:p>
            <a:pPr marL="342900" indent="-342900">
              <a:buFont typeface="Arial" panose="020B0604020202020204" pitchFamily="34" charset="0"/>
              <a:buChar char="•"/>
            </a:pPr>
            <a:r>
              <a:rPr lang="en-GB" sz="2000" dirty="0">
                <a:latin typeface="Trebuchet MS" panose="020B0603020202020204" pitchFamily="34" charset="0"/>
              </a:rPr>
              <a:t>Real time alerts and responses</a:t>
            </a:r>
          </a:p>
          <a:p>
            <a:r>
              <a:rPr lang="en-GB" dirty="0">
                <a:latin typeface="Trebuchet MS" panose="020B0603020202020204" pitchFamily="34" charset="0"/>
              </a:rPr>
              <a:t> </a:t>
            </a:r>
          </a:p>
          <a:p>
            <a:endParaRPr lang="sl-SI" dirty="0">
              <a:latin typeface="Trebuchet MS" panose="020B0603020202020204" pitchFamily="34" charset="0"/>
            </a:endParaRPr>
          </a:p>
        </p:txBody>
      </p:sp>
    </p:spTree>
    <p:extLst>
      <p:ext uri="{BB962C8B-B14F-4D97-AF65-F5344CB8AC3E}">
        <p14:creationId xmlns:p14="http://schemas.microsoft.com/office/powerpoint/2010/main" val="628248940"/>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0E0009C-1F1A-BD4F-A95E-87047E91DB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83780" y="186555"/>
            <a:ext cx="1144868" cy="513794"/>
          </a:xfrm>
          <a:prstGeom prst="rect">
            <a:avLst/>
          </a:prstGeom>
        </p:spPr>
      </p:pic>
      <p:pic>
        <p:nvPicPr>
          <p:cNvPr id="3" name="Picture 2">
            <a:extLst>
              <a:ext uri="{FF2B5EF4-FFF2-40B4-BE49-F238E27FC236}">
                <a16:creationId xmlns:a16="http://schemas.microsoft.com/office/drawing/2014/main" id="{5E7C8BE5-87C7-A94B-8402-530347BC2C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23593" y="823811"/>
            <a:ext cx="8640000" cy="5721676"/>
          </a:xfrm>
          <a:prstGeom prst="rect">
            <a:avLst/>
          </a:prstGeom>
        </p:spPr>
      </p:pic>
    </p:spTree>
    <p:extLst>
      <p:ext uri="{BB962C8B-B14F-4D97-AF65-F5344CB8AC3E}">
        <p14:creationId xmlns:p14="http://schemas.microsoft.com/office/powerpoint/2010/main" val="1470220856"/>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en-GB" dirty="0">
                <a:latin typeface="Trebuchet MS" panose="020B0603020202020204" pitchFamily="34" charset="0"/>
              </a:rPr>
              <a:t>TIM – Generator of sustainable progress</a:t>
            </a:r>
            <a:br>
              <a:rPr lang="en-GB" dirty="0">
                <a:latin typeface="Trebuchet MS" panose="020B0603020202020204" pitchFamily="34" charset="0"/>
              </a:rPr>
            </a:br>
            <a:endParaRPr lang="sl-SI" dirty="0">
              <a:latin typeface="Trebuchet MS" panose="020B0603020202020204" pitchFamily="34" charset="0"/>
            </a:endParaRPr>
          </a:p>
        </p:txBody>
      </p:sp>
      <p:pic>
        <p:nvPicPr>
          <p:cNvPr id="4" name="Content Placeholder 16">
            <a:extLst>
              <a:ext uri="{FF2B5EF4-FFF2-40B4-BE49-F238E27FC236}">
                <a16:creationId xmlns:a16="http://schemas.microsoft.com/office/drawing/2014/main" id="{E25AA4C9-02A7-F387-A7F0-0A8F67F49C94}"/>
              </a:ext>
            </a:extLst>
          </p:cNvPr>
          <p:cNvPicPr>
            <a:picLocks noChangeAspect="1"/>
          </p:cNvPicPr>
          <p:nvPr/>
        </p:nvPicPr>
        <p:blipFill>
          <a:blip r:embed="rId2"/>
          <a:srcRect/>
          <a:stretch/>
        </p:blipFill>
        <p:spPr>
          <a:xfrm>
            <a:off x="1388534" y="1690629"/>
            <a:ext cx="8640000" cy="4170297"/>
          </a:xfrm>
          <a:prstGeom prst="rect">
            <a:avLst/>
          </a:prstGeom>
        </p:spPr>
      </p:pic>
    </p:spTree>
    <p:extLst>
      <p:ext uri="{BB962C8B-B14F-4D97-AF65-F5344CB8AC3E}">
        <p14:creationId xmlns:p14="http://schemas.microsoft.com/office/powerpoint/2010/main" val="3509795501"/>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Data sources - categories</a:t>
            </a:r>
            <a:endParaRPr lang="sl-SI"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CDB8DB40-7687-AF46-3734-AEAAB7D8FF89}"/>
              </a:ext>
            </a:extLst>
          </p:cNvPr>
          <p:cNvSpPr>
            <a:spLocks noGrp="1"/>
          </p:cNvSpPr>
          <p:nvPr>
            <p:ph idx="1"/>
          </p:nvPr>
        </p:nvSpPr>
        <p:spPr>
          <a:xfrm>
            <a:off x="665693" y="3999221"/>
            <a:ext cx="2001307" cy="2079625"/>
          </a:xfrm>
        </p:spPr>
        <p:txBody>
          <a:bodyPr/>
          <a:lstStyle/>
          <a:p>
            <a:pPr marL="342900" indent="-342900">
              <a:buFont typeface="Arial" panose="020B0604020202020204" pitchFamily="34" charset="0"/>
              <a:buChar char="•"/>
            </a:pPr>
            <a:r>
              <a:rPr lang="en-GB" sz="2000" dirty="0">
                <a:latin typeface="Trebuchet MS" panose="020B0603020202020204" pitchFamily="34" charset="0"/>
              </a:rPr>
              <a:t>Geography</a:t>
            </a:r>
          </a:p>
          <a:p>
            <a:pPr marL="342900" indent="-342900">
              <a:buFont typeface="Arial" panose="020B0604020202020204" pitchFamily="34" charset="0"/>
              <a:buChar char="•"/>
            </a:pPr>
            <a:r>
              <a:rPr lang="en-GB" sz="2000" dirty="0">
                <a:latin typeface="Trebuchet MS" panose="020B0603020202020204" pitchFamily="34" charset="0"/>
              </a:rPr>
              <a:t>Environment</a:t>
            </a:r>
          </a:p>
          <a:p>
            <a:pPr marL="342900" indent="-342900">
              <a:buFont typeface="Arial" panose="020B0604020202020204" pitchFamily="34" charset="0"/>
              <a:buChar char="•"/>
            </a:pPr>
            <a:r>
              <a:rPr lang="en-GB" sz="2000" dirty="0">
                <a:latin typeface="Trebuchet MS" panose="020B0603020202020204" pitchFamily="34" charset="0"/>
              </a:rPr>
              <a:t>Society</a:t>
            </a:r>
          </a:p>
          <a:p>
            <a:pPr marL="342900" indent="-342900">
              <a:buFont typeface="Arial" panose="020B0604020202020204" pitchFamily="34" charset="0"/>
              <a:buChar char="•"/>
            </a:pPr>
            <a:r>
              <a:rPr lang="en-GB" sz="2000" dirty="0">
                <a:latin typeface="Trebuchet MS" panose="020B0603020202020204" pitchFamily="34" charset="0"/>
              </a:rPr>
              <a:t>Culture</a:t>
            </a:r>
          </a:p>
          <a:p>
            <a:pPr marL="342900" indent="-342900">
              <a:buFont typeface="Arial" panose="020B0604020202020204" pitchFamily="34" charset="0"/>
              <a:buChar char="•"/>
            </a:pPr>
            <a:r>
              <a:rPr lang="en-GB" sz="2000" dirty="0">
                <a:latin typeface="Trebuchet MS" panose="020B0603020202020204" pitchFamily="34" charset="0"/>
              </a:rPr>
              <a:t>Economy</a:t>
            </a:r>
            <a:endParaRPr lang="sl-SI" sz="2000" dirty="0">
              <a:latin typeface="Trebuchet MS" panose="020B0603020202020204" pitchFamily="34" charset="0"/>
            </a:endParaRPr>
          </a:p>
        </p:txBody>
      </p:sp>
      <p:pic>
        <p:nvPicPr>
          <p:cNvPr id="4" name="Slika 2">
            <a:extLst>
              <a:ext uri="{FF2B5EF4-FFF2-40B4-BE49-F238E27FC236}">
                <a16:creationId xmlns:a16="http://schemas.microsoft.com/office/drawing/2014/main" id="{7CE0DE71-181F-DF18-E6F7-F1BCD5655C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6221" y="1564431"/>
            <a:ext cx="6480000" cy="5041335"/>
          </a:xfrm>
          <a:prstGeom prst="rect">
            <a:avLst/>
          </a:prstGeom>
        </p:spPr>
      </p:pic>
    </p:spTree>
    <p:extLst>
      <p:ext uri="{BB962C8B-B14F-4D97-AF65-F5344CB8AC3E}">
        <p14:creationId xmlns:p14="http://schemas.microsoft.com/office/powerpoint/2010/main" val="112784126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Data sources - frequency</a:t>
            </a:r>
            <a:endParaRPr lang="sl-SI"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CDB8DB40-7687-AF46-3734-AEAAB7D8FF89}"/>
              </a:ext>
            </a:extLst>
          </p:cNvPr>
          <p:cNvSpPr>
            <a:spLocks noGrp="1"/>
          </p:cNvSpPr>
          <p:nvPr>
            <p:ph idx="1"/>
          </p:nvPr>
        </p:nvSpPr>
        <p:spPr>
          <a:xfrm>
            <a:off x="665693" y="2768601"/>
            <a:ext cx="2280707" cy="3310246"/>
          </a:xfrm>
        </p:spPr>
        <p:txBody>
          <a:bodyPr/>
          <a:lstStyle/>
          <a:p>
            <a:pPr marL="342900" indent="-342900">
              <a:buFont typeface="Arial" panose="020B0604020202020204" pitchFamily="34" charset="0"/>
              <a:buChar char="•"/>
            </a:pPr>
            <a:r>
              <a:rPr lang="en-GB" sz="2000" dirty="0">
                <a:latin typeface="Trebuchet MS" panose="020B0603020202020204" pitchFamily="34" charset="0"/>
              </a:rPr>
              <a:t>Hourly</a:t>
            </a:r>
          </a:p>
          <a:p>
            <a:pPr marL="342900" indent="-342900">
              <a:buFont typeface="Arial" panose="020B0604020202020204" pitchFamily="34" charset="0"/>
              <a:buChar char="•"/>
            </a:pPr>
            <a:r>
              <a:rPr lang="en-GB" sz="2000" dirty="0">
                <a:latin typeface="Trebuchet MS" panose="020B0603020202020204" pitchFamily="34" charset="0"/>
              </a:rPr>
              <a:t>Daily</a:t>
            </a:r>
          </a:p>
          <a:p>
            <a:pPr marL="342900" indent="-342900">
              <a:buFont typeface="Arial" panose="020B0604020202020204" pitchFamily="34" charset="0"/>
              <a:buChar char="•"/>
            </a:pPr>
            <a:r>
              <a:rPr lang="en-GB" sz="2000" dirty="0">
                <a:latin typeface="Trebuchet MS" panose="020B0603020202020204" pitchFamily="34" charset="0"/>
              </a:rPr>
              <a:t>Monthly</a:t>
            </a:r>
          </a:p>
          <a:p>
            <a:pPr marL="342900" indent="-342900">
              <a:buFont typeface="Arial" panose="020B0604020202020204" pitchFamily="34" charset="0"/>
              <a:buChar char="•"/>
            </a:pPr>
            <a:r>
              <a:rPr lang="en-GB" sz="2000" dirty="0">
                <a:latin typeface="Trebuchet MS" panose="020B0603020202020204" pitchFamily="34" charset="0"/>
              </a:rPr>
              <a:t>Biannually/</a:t>
            </a:r>
            <a:br>
              <a:rPr lang="en-GB" sz="2000" dirty="0">
                <a:latin typeface="Trebuchet MS" panose="020B0603020202020204" pitchFamily="34" charset="0"/>
              </a:rPr>
            </a:br>
            <a:r>
              <a:rPr lang="en-GB" sz="2000" dirty="0">
                <a:latin typeface="Trebuchet MS" panose="020B0603020202020204" pitchFamily="34" charset="0"/>
              </a:rPr>
              <a:t>quarterly</a:t>
            </a:r>
          </a:p>
          <a:p>
            <a:pPr marL="342900" indent="-342900">
              <a:buFont typeface="Arial" panose="020B0604020202020204" pitchFamily="34" charset="0"/>
              <a:buChar char="•"/>
            </a:pPr>
            <a:r>
              <a:rPr lang="en-GB" sz="2000" dirty="0">
                <a:latin typeface="Trebuchet MS" panose="020B0603020202020204" pitchFamily="34" charset="0"/>
              </a:rPr>
              <a:t>Annually </a:t>
            </a:r>
            <a:br>
              <a:rPr lang="en-GB" sz="2000" dirty="0">
                <a:latin typeface="Trebuchet MS" panose="020B0603020202020204" pitchFamily="34" charset="0"/>
              </a:rPr>
            </a:br>
            <a:r>
              <a:rPr lang="en-GB" sz="2000" dirty="0">
                <a:latin typeface="Trebuchet MS" panose="020B0603020202020204" pitchFamily="34" charset="0"/>
              </a:rPr>
              <a:t>(</a:t>
            </a:r>
            <a:r>
              <a:rPr lang="en-GB" sz="2000" dirty="0" err="1">
                <a:latin typeface="Trebuchet MS" panose="020B0603020202020204" pitchFamily="34" charset="0"/>
              </a:rPr>
              <a:t>multiannually</a:t>
            </a:r>
            <a:r>
              <a:rPr lang="en-GB" sz="2000" dirty="0">
                <a:latin typeface="Trebuchet MS" panose="020B0603020202020204" pitchFamily="34" charset="0"/>
              </a:rPr>
              <a:t>)</a:t>
            </a:r>
          </a:p>
          <a:p>
            <a:pPr marL="342900" indent="-342900">
              <a:buFont typeface="Arial" panose="020B0604020202020204" pitchFamily="34" charset="0"/>
              <a:buChar char="•"/>
            </a:pPr>
            <a:endParaRPr lang="sl-SI" sz="2000" dirty="0">
              <a:latin typeface="Trebuchet MS" panose="020B0603020202020204" pitchFamily="34" charset="0"/>
            </a:endParaRPr>
          </a:p>
        </p:txBody>
      </p:sp>
      <p:pic>
        <p:nvPicPr>
          <p:cNvPr id="5" name="Slika 2">
            <a:extLst>
              <a:ext uri="{FF2B5EF4-FFF2-40B4-BE49-F238E27FC236}">
                <a16:creationId xmlns:a16="http://schemas.microsoft.com/office/drawing/2014/main" id="{24A94308-7DBE-8FBB-0E44-1DB024EADA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7934" y="1205455"/>
            <a:ext cx="7637240" cy="5252084"/>
          </a:xfrm>
          <a:prstGeom prst="rect">
            <a:avLst/>
          </a:prstGeom>
        </p:spPr>
      </p:pic>
    </p:spTree>
    <p:extLst>
      <p:ext uri="{BB962C8B-B14F-4D97-AF65-F5344CB8AC3E}">
        <p14:creationId xmlns:p14="http://schemas.microsoft.com/office/powerpoint/2010/main" val="2110270125"/>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sl-SI" dirty="0">
                <a:latin typeface="Trebuchet MS" panose="020B0603020202020204" pitchFamily="34" charset="0"/>
              </a:rPr>
              <a:t>TIM positioning chart</a:t>
            </a:r>
            <a:br>
              <a:rPr lang="sl-SI" dirty="0">
                <a:latin typeface="Trebuchet MS" panose="020B0603020202020204" pitchFamily="34" charset="0"/>
              </a:rPr>
            </a:br>
            <a:endParaRPr lang="sl-SI" dirty="0">
              <a:latin typeface="Trebuchet MS" panose="020B0603020202020204" pitchFamily="34" charset="0"/>
            </a:endParaRPr>
          </a:p>
        </p:txBody>
      </p:sp>
      <p:pic>
        <p:nvPicPr>
          <p:cNvPr id="4" name="Picture 3">
            <a:extLst>
              <a:ext uri="{FF2B5EF4-FFF2-40B4-BE49-F238E27FC236}">
                <a16:creationId xmlns:a16="http://schemas.microsoft.com/office/drawing/2014/main" id="{E0D1CA2A-C3FC-0586-9648-4F59317277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4240" y="779154"/>
            <a:ext cx="6527800" cy="5778500"/>
          </a:xfrm>
          <a:prstGeom prst="rect">
            <a:avLst/>
          </a:prstGeom>
        </p:spPr>
      </p:pic>
    </p:spTree>
    <p:extLst>
      <p:ext uri="{BB962C8B-B14F-4D97-AF65-F5344CB8AC3E}">
        <p14:creationId xmlns:p14="http://schemas.microsoft.com/office/powerpoint/2010/main" val="3382648452"/>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sl-SI" dirty="0">
                <a:latin typeface="Trebuchet MS" panose="020B0603020202020204" pitchFamily="34" charset="0"/>
              </a:rPr>
              <a:t>TIM positioning chart</a:t>
            </a:r>
            <a:br>
              <a:rPr lang="sl-SI" dirty="0">
                <a:latin typeface="Trebuchet MS" panose="020B0603020202020204" pitchFamily="34" charset="0"/>
              </a:rPr>
            </a:br>
            <a:endParaRPr lang="sl-SI" dirty="0">
              <a:latin typeface="Trebuchet MS" panose="020B0603020202020204" pitchFamily="34" charset="0"/>
            </a:endParaRPr>
          </a:p>
        </p:txBody>
      </p:sp>
      <p:pic>
        <p:nvPicPr>
          <p:cNvPr id="3" name="Picture 2">
            <a:extLst>
              <a:ext uri="{FF2B5EF4-FFF2-40B4-BE49-F238E27FC236}">
                <a16:creationId xmlns:a16="http://schemas.microsoft.com/office/drawing/2014/main" id="{D90A6DD5-BC2F-9DD0-9966-0954C66142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3841" y="1089968"/>
            <a:ext cx="6100220" cy="5400000"/>
          </a:xfrm>
          <a:prstGeom prst="rect">
            <a:avLst/>
          </a:prstGeom>
        </p:spPr>
      </p:pic>
    </p:spTree>
    <p:extLst>
      <p:ext uri="{BB962C8B-B14F-4D97-AF65-F5344CB8AC3E}">
        <p14:creationId xmlns:p14="http://schemas.microsoft.com/office/powerpoint/2010/main" val="923508534"/>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sl-SI" dirty="0">
                <a:latin typeface="Trebuchet MS" panose="020B0603020202020204" pitchFamily="34" charset="0"/>
              </a:rPr>
              <a:t>TIM positioning chart</a:t>
            </a:r>
            <a:br>
              <a:rPr lang="sl-SI" dirty="0">
                <a:latin typeface="Trebuchet MS" panose="020B0603020202020204" pitchFamily="34" charset="0"/>
              </a:rPr>
            </a:br>
            <a:endParaRPr lang="sl-SI" dirty="0">
              <a:latin typeface="Trebuchet MS" panose="020B0603020202020204" pitchFamily="34" charset="0"/>
            </a:endParaRPr>
          </a:p>
        </p:txBody>
      </p:sp>
      <p:pic>
        <p:nvPicPr>
          <p:cNvPr id="4" name="Picture 3">
            <a:extLst>
              <a:ext uri="{FF2B5EF4-FFF2-40B4-BE49-F238E27FC236}">
                <a16:creationId xmlns:a16="http://schemas.microsoft.com/office/drawing/2014/main" id="{64B41F10-DAD9-B828-A3CE-995EFFE29E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28373" y="1089968"/>
            <a:ext cx="6100220" cy="5400000"/>
          </a:xfrm>
          <a:prstGeom prst="rect">
            <a:avLst/>
          </a:prstGeom>
        </p:spPr>
      </p:pic>
    </p:spTree>
    <p:extLst>
      <p:ext uri="{BB962C8B-B14F-4D97-AF65-F5344CB8AC3E}">
        <p14:creationId xmlns:p14="http://schemas.microsoft.com/office/powerpoint/2010/main" val="2387058588"/>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sl-SI" dirty="0">
                <a:latin typeface="Trebuchet MS" panose="020B0603020202020204" pitchFamily="34" charset="0"/>
              </a:rPr>
              <a:t>TIM positioning chart</a:t>
            </a:r>
            <a:br>
              <a:rPr lang="en-GB" dirty="0">
                <a:latin typeface="Trebuchet MS" panose="020B0603020202020204" pitchFamily="34" charset="0"/>
              </a:rPr>
            </a:br>
            <a:br>
              <a:rPr lang="sl-SI" dirty="0">
                <a:latin typeface="Trebuchet MS" panose="020B0603020202020204" pitchFamily="34" charset="0"/>
              </a:rPr>
            </a:br>
            <a:endParaRPr lang="sl-SI" dirty="0">
              <a:latin typeface="Trebuchet MS" panose="020B0603020202020204" pitchFamily="34" charset="0"/>
            </a:endParaRPr>
          </a:p>
        </p:txBody>
      </p:sp>
      <p:pic>
        <p:nvPicPr>
          <p:cNvPr id="3" name="Picture 2">
            <a:extLst>
              <a:ext uri="{FF2B5EF4-FFF2-40B4-BE49-F238E27FC236}">
                <a16:creationId xmlns:a16="http://schemas.microsoft.com/office/drawing/2014/main" id="{1E79194A-51C4-1173-4E30-B5176C81C2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9573" y="929217"/>
            <a:ext cx="6527800" cy="5778500"/>
          </a:xfrm>
          <a:prstGeom prst="rect">
            <a:avLst/>
          </a:prstGeom>
        </p:spPr>
      </p:pic>
      <p:sp>
        <p:nvSpPr>
          <p:cNvPr id="5" name="TextBox 4">
            <a:extLst>
              <a:ext uri="{FF2B5EF4-FFF2-40B4-BE49-F238E27FC236}">
                <a16:creationId xmlns:a16="http://schemas.microsoft.com/office/drawing/2014/main" id="{33FF62E9-D914-B5AF-2E1D-28C986CAC051}"/>
              </a:ext>
            </a:extLst>
          </p:cNvPr>
          <p:cNvSpPr txBox="1"/>
          <p:nvPr/>
        </p:nvSpPr>
        <p:spPr>
          <a:xfrm>
            <a:off x="8571520" y="1007754"/>
            <a:ext cx="2692400" cy="2308324"/>
          </a:xfrm>
          <a:prstGeom prst="rect">
            <a:avLst/>
          </a:prstGeom>
          <a:noFill/>
        </p:spPr>
        <p:txBody>
          <a:bodyPr wrap="square">
            <a:spAutoFit/>
          </a:bodyPr>
          <a:lstStyle/>
          <a:p>
            <a:r>
              <a:rPr lang="en-GB" dirty="0">
                <a:latin typeface="Trebuchet MS" panose="020B0603020202020204" pitchFamily="34" charset="0"/>
              </a:rPr>
              <a:t>Colour of the circle presents the general condition of the location:</a:t>
            </a:r>
            <a:br>
              <a:rPr lang="en-GB" dirty="0">
                <a:latin typeface="Trebuchet MS" panose="020B0603020202020204" pitchFamily="34" charset="0"/>
              </a:rPr>
            </a:br>
            <a:r>
              <a:rPr lang="en-GB" dirty="0">
                <a:latin typeface="Trebuchet MS" panose="020B0603020202020204" pitchFamily="34" charset="0"/>
              </a:rPr>
              <a:t> </a:t>
            </a:r>
            <a:br>
              <a:rPr lang="en-GB" dirty="0">
                <a:latin typeface="Trebuchet MS" panose="020B0603020202020204" pitchFamily="34" charset="0"/>
              </a:rPr>
            </a:br>
            <a:r>
              <a:rPr lang="en-GB" dirty="0">
                <a:latin typeface="Trebuchet MS" panose="020B0603020202020204" pitchFamily="34" charset="0"/>
              </a:rPr>
              <a:t>red - poor, </a:t>
            </a:r>
            <a:br>
              <a:rPr lang="en-GB" dirty="0">
                <a:latin typeface="Trebuchet MS" panose="020B0603020202020204" pitchFamily="34" charset="0"/>
              </a:rPr>
            </a:br>
            <a:r>
              <a:rPr lang="en-GB" dirty="0">
                <a:latin typeface="Trebuchet MS" panose="020B0603020202020204" pitchFamily="34" charset="0"/>
              </a:rPr>
              <a:t>orange - mediocre,</a:t>
            </a:r>
            <a:br>
              <a:rPr lang="en-GB" dirty="0">
                <a:latin typeface="Trebuchet MS" panose="020B0603020202020204" pitchFamily="34" charset="0"/>
              </a:rPr>
            </a:br>
            <a:r>
              <a:rPr lang="en-GB" dirty="0">
                <a:latin typeface="Trebuchet MS" panose="020B0603020202020204" pitchFamily="34" charset="0"/>
              </a:rPr>
              <a:t>green - great. </a:t>
            </a:r>
            <a:endParaRPr lang="en-GB" dirty="0"/>
          </a:p>
        </p:txBody>
      </p:sp>
    </p:spTree>
    <p:extLst>
      <p:ext uri="{BB962C8B-B14F-4D97-AF65-F5344CB8AC3E}">
        <p14:creationId xmlns:p14="http://schemas.microsoft.com/office/powerpoint/2010/main" val="2157295673"/>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sl-SI" dirty="0">
                <a:latin typeface="Trebuchet MS" panose="020B0603020202020204" pitchFamily="34" charset="0"/>
              </a:rPr>
              <a:t>TIM positioning chart</a:t>
            </a:r>
            <a:br>
              <a:rPr lang="en-GB" dirty="0">
                <a:latin typeface="Trebuchet MS" panose="020B0603020202020204" pitchFamily="34" charset="0"/>
              </a:rPr>
            </a:br>
            <a:br>
              <a:rPr lang="sl-SI" dirty="0">
                <a:latin typeface="Trebuchet MS" panose="020B0603020202020204" pitchFamily="34" charset="0"/>
              </a:rPr>
            </a:br>
            <a:endParaRPr lang="sl-SI" dirty="0">
              <a:latin typeface="Trebuchet MS" panose="020B0603020202020204" pitchFamily="34" charset="0"/>
            </a:endParaRPr>
          </a:p>
        </p:txBody>
      </p:sp>
      <p:sp>
        <p:nvSpPr>
          <p:cNvPr id="5" name="TextBox 4">
            <a:extLst>
              <a:ext uri="{FF2B5EF4-FFF2-40B4-BE49-F238E27FC236}">
                <a16:creationId xmlns:a16="http://schemas.microsoft.com/office/drawing/2014/main" id="{33FF62E9-D914-B5AF-2E1D-28C986CAC051}"/>
              </a:ext>
            </a:extLst>
          </p:cNvPr>
          <p:cNvSpPr txBox="1"/>
          <p:nvPr/>
        </p:nvSpPr>
        <p:spPr>
          <a:xfrm>
            <a:off x="8571520" y="1007754"/>
            <a:ext cx="2692400" cy="369332"/>
          </a:xfrm>
          <a:prstGeom prst="rect">
            <a:avLst/>
          </a:prstGeom>
          <a:noFill/>
        </p:spPr>
        <p:txBody>
          <a:bodyPr wrap="square">
            <a:spAutoFit/>
          </a:bodyPr>
          <a:lstStyle/>
          <a:p>
            <a:r>
              <a:rPr lang="en-GB" dirty="0">
                <a:latin typeface="Trebuchet MS" panose="020B0603020202020204" pitchFamily="34" charset="0"/>
              </a:rPr>
              <a:t>Final result</a:t>
            </a:r>
          </a:p>
        </p:txBody>
      </p:sp>
      <p:pic>
        <p:nvPicPr>
          <p:cNvPr id="6" name="Picture 5">
            <a:extLst>
              <a:ext uri="{FF2B5EF4-FFF2-40B4-BE49-F238E27FC236}">
                <a16:creationId xmlns:a16="http://schemas.microsoft.com/office/drawing/2014/main" id="{CADC87C7-6DEC-9C99-70D6-1751CC026B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1896" y="1089968"/>
            <a:ext cx="6100220" cy="5400000"/>
          </a:xfrm>
          <a:prstGeom prst="rect">
            <a:avLst/>
          </a:prstGeom>
        </p:spPr>
      </p:pic>
    </p:spTree>
    <p:extLst>
      <p:ext uri="{BB962C8B-B14F-4D97-AF65-F5344CB8AC3E}">
        <p14:creationId xmlns:p14="http://schemas.microsoft.com/office/powerpoint/2010/main" val="416491371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73F816-19B9-43E5-1A87-659FBA6A4480}"/>
              </a:ext>
            </a:extLst>
          </p:cNvPr>
          <p:cNvSpPr txBox="1">
            <a:spLocks/>
          </p:cNvSpPr>
          <p:nvPr/>
        </p:nvSpPr>
        <p:spPr>
          <a:xfrm>
            <a:off x="6155209" y="230514"/>
            <a:ext cx="9201149" cy="6216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ofia Pro" panose="00000500000000000000" pitchFamily="50" charset="0"/>
                <a:ea typeface="+mj-ea"/>
                <a:cs typeface="+mj-cs"/>
              </a:defRPr>
            </a:lvl1pPr>
          </a:lstStyle>
          <a:p>
            <a:r>
              <a:rPr lang="en-GB" sz="3600" dirty="0">
                <a:solidFill>
                  <a:srgbClr val="0598CE"/>
                </a:solidFill>
                <a:latin typeface="Trebuchet MS" panose="020B0603020202020204" pitchFamily="34" charset="0"/>
              </a:rPr>
              <a:t>A little bit about Odesa</a:t>
            </a:r>
            <a:endParaRPr lang="sl-SI" sz="3600" dirty="0">
              <a:solidFill>
                <a:srgbClr val="0598CE"/>
              </a:solidFill>
              <a:latin typeface="Trebuchet MS" panose="020B0603020202020204" pitchFamily="34" charset="0"/>
            </a:endParaRPr>
          </a:p>
        </p:txBody>
      </p:sp>
      <p:sp>
        <p:nvSpPr>
          <p:cNvPr id="6" name="Content Placeholder 2">
            <a:extLst>
              <a:ext uri="{FF2B5EF4-FFF2-40B4-BE49-F238E27FC236}">
                <a16:creationId xmlns:a16="http://schemas.microsoft.com/office/drawing/2014/main" id="{139730DD-AB18-42BC-4ED8-F78C874A76C6}"/>
              </a:ext>
            </a:extLst>
          </p:cNvPr>
          <p:cNvSpPr txBox="1">
            <a:spLocks/>
          </p:cNvSpPr>
          <p:nvPr/>
        </p:nvSpPr>
        <p:spPr>
          <a:xfrm>
            <a:off x="6254496" y="965606"/>
            <a:ext cx="5106010" cy="58923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Trebuchet MS" panose="020B0603020202020204" pitchFamily="34" charset="0"/>
              </a:rPr>
              <a:t>Thanks to the rich agricultural hinterland and access to the Black Sea, Odesa  became (and remains) the largest maritime settlement on the Black Sea coast (over 1 million inhabitants) and one the wealthiest cities in the Empire and later the Soviet Union</a:t>
            </a:r>
          </a:p>
          <a:p>
            <a:r>
              <a:rPr lang="en-GB" sz="1800" dirty="0">
                <a:latin typeface="Trebuchet MS" panose="020B0603020202020204" pitchFamily="34" charset="0"/>
              </a:rPr>
              <a:t>This heritage and wealth conferred a unique cosmopolitan culture on the city with a great variety of private mansions and palaces, public buildings, institutions and a thriving artistic community. Combining all this with a temperate climate and beaches made Odesa a top tourist destination, known as </a:t>
            </a:r>
            <a:r>
              <a:rPr lang="en-US" sz="1800" dirty="0">
                <a:latin typeface="Calibri" panose="020F0502020204030204" pitchFamily="34" charset="0"/>
                <a:ea typeface="Calibri" panose="020F0502020204030204" pitchFamily="34" charset="0"/>
                <a:cs typeface="DejaVu Sans"/>
              </a:rPr>
              <a:t>"pearl of the Black Sea“,</a:t>
            </a:r>
            <a:r>
              <a:rPr lang="en-GB" sz="1800" dirty="0">
                <a:latin typeface="Trebuchet MS" panose="020B0603020202020204" pitchFamily="34" charset="0"/>
              </a:rPr>
              <a:t> during the 20</a:t>
            </a:r>
            <a:r>
              <a:rPr lang="en-GB" sz="1800" baseline="30000" dirty="0">
                <a:latin typeface="Trebuchet MS" panose="020B0603020202020204" pitchFamily="34" charset="0"/>
              </a:rPr>
              <a:t>th</a:t>
            </a:r>
            <a:r>
              <a:rPr lang="en-GB" sz="1800" dirty="0">
                <a:latin typeface="Trebuchet MS" panose="020B0603020202020204" pitchFamily="34" charset="0"/>
              </a:rPr>
              <a:t> century up to the 2010s.</a:t>
            </a:r>
          </a:p>
          <a:p>
            <a:r>
              <a:rPr lang="en-GB" sz="1800" dirty="0">
                <a:latin typeface="Trebuchet MS" panose="020B0603020202020204" pitchFamily="34" charset="0"/>
              </a:rPr>
              <a:t>Since then, the Russian annexation of Crimea in 2014, impact of COVID-19 from 2020 to 2022 and then the Russian invasion in 2023 have had a severe impact on the tourism sector in the city, and of course the whole of modern Ukraine.</a:t>
            </a:r>
            <a:endParaRPr lang="sl-SI" sz="1800" dirty="0">
              <a:latin typeface="Trebuchet MS" panose="020B0603020202020204" pitchFamily="34" charset="0"/>
            </a:endParaRPr>
          </a:p>
        </p:txBody>
      </p:sp>
      <p:pic>
        <p:nvPicPr>
          <p:cNvPr id="3" name="Picture 2">
            <a:extLst>
              <a:ext uri="{FF2B5EF4-FFF2-40B4-BE49-F238E27FC236}">
                <a16:creationId xmlns:a16="http://schemas.microsoft.com/office/drawing/2014/main" id="{134CC2B0-E95C-8124-F8C9-0EBEEF4303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49729">
            <a:off x="1524000" y="0"/>
            <a:ext cx="2700000" cy="2025000"/>
          </a:xfrm>
          <a:prstGeom prst="rect">
            <a:avLst/>
          </a:prstGeom>
        </p:spPr>
      </p:pic>
      <p:pic>
        <p:nvPicPr>
          <p:cNvPr id="7" name="Picture 6">
            <a:extLst>
              <a:ext uri="{FF2B5EF4-FFF2-40B4-BE49-F238E27FC236}">
                <a16:creationId xmlns:a16="http://schemas.microsoft.com/office/drawing/2014/main" id="{3EBCA753-FCB5-EE1F-0CB9-188FE030B6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275073">
            <a:off x="2948799" y="1740617"/>
            <a:ext cx="2700000" cy="2025000"/>
          </a:xfrm>
          <a:prstGeom prst="rect">
            <a:avLst/>
          </a:prstGeom>
        </p:spPr>
      </p:pic>
      <p:pic>
        <p:nvPicPr>
          <p:cNvPr id="9" name="Picture 8">
            <a:extLst>
              <a:ext uri="{FF2B5EF4-FFF2-40B4-BE49-F238E27FC236}">
                <a16:creationId xmlns:a16="http://schemas.microsoft.com/office/drawing/2014/main" id="{64469F6A-54AA-1FDE-D23A-82FCF8BBA3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52410">
            <a:off x="583551" y="2989531"/>
            <a:ext cx="2700000" cy="1800000"/>
          </a:xfrm>
          <a:prstGeom prst="rect">
            <a:avLst/>
          </a:prstGeom>
        </p:spPr>
      </p:pic>
      <p:pic>
        <p:nvPicPr>
          <p:cNvPr id="11" name="Picture 10">
            <a:extLst>
              <a:ext uri="{FF2B5EF4-FFF2-40B4-BE49-F238E27FC236}">
                <a16:creationId xmlns:a16="http://schemas.microsoft.com/office/drawing/2014/main" id="{82C160D0-8D15-AC62-DC07-68DD0CA6948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7505" y="3494265"/>
            <a:ext cx="2700000" cy="1800000"/>
          </a:xfrm>
          <a:prstGeom prst="rect">
            <a:avLst/>
          </a:prstGeom>
        </p:spPr>
      </p:pic>
      <p:pic>
        <p:nvPicPr>
          <p:cNvPr id="13" name="Picture 12">
            <a:extLst>
              <a:ext uri="{FF2B5EF4-FFF2-40B4-BE49-F238E27FC236}">
                <a16:creationId xmlns:a16="http://schemas.microsoft.com/office/drawing/2014/main" id="{393FEBC1-0176-DB64-F8CB-9D0BED72A3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7200" y="553814"/>
            <a:ext cx="1800000" cy="2700000"/>
          </a:xfrm>
          <a:prstGeom prst="rect">
            <a:avLst/>
          </a:prstGeom>
        </p:spPr>
      </p:pic>
      <p:pic>
        <p:nvPicPr>
          <p:cNvPr id="15" name="Picture 14">
            <a:extLst>
              <a:ext uri="{FF2B5EF4-FFF2-40B4-BE49-F238E27FC236}">
                <a16:creationId xmlns:a16="http://schemas.microsoft.com/office/drawing/2014/main" id="{6C6C1016-3E6D-C07E-5BB6-467725FEF8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358177">
            <a:off x="338845" y="4820626"/>
            <a:ext cx="2700000" cy="1800000"/>
          </a:xfrm>
          <a:prstGeom prst="rect">
            <a:avLst/>
          </a:prstGeom>
        </p:spPr>
      </p:pic>
      <p:pic>
        <p:nvPicPr>
          <p:cNvPr id="17" name="Picture 16">
            <a:extLst>
              <a:ext uri="{FF2B5EF4-FFF2-40B4-BE49-F238E27FC236}">
                <a16:creationId xmlns:a16="http://schemas.microsoft.com/office/drawing/2014/main" id="{5FCC86CD-7E5F-BBF2-250A-819C3F2782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48446" y="5022912"/>
            <a:ext cx="2700000" cy="1743038"/>
          </a:xfrm>
          <a:prstGeom prst="rect">
            <a:avLst/>
          </a:prstGeom>
        </p:spPr>
      </p:pic>
    </p:spTree>
    <p:extLst>
      <p:ext uri="{BB962C8B-B14F-4D97-AF65-F5344CB8AC3E}">
        <p14:creationId xmlns:p14="http://schemas.microsoft.com/office/powerpoint/2010/main" val="58337425"/>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518887-436A-7277-366A-6B0D2C7E37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6266" y="1130331"/>
            <a:ext cx="8640000" cy="4597337"/>
          </a:xfrm>
          <a:prstGeom prst="rect">
            <a:avLst/>
          </a:prstGeom>
        </p:spPr>
      </p:pic>
    </p:spTree>
    <p:extLst>
      <p:ext uri="{BB962C8B-B14F-4D97-AF65-F5344CB8AC3E}">
        <p14:creationId xmlns:p14="http://schemas.microsoft.com/office/powerpoint/2010/main" val="1694359930"/>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45F03B-BE9E-24AD-4498-46FF5E83073C}"/>
              </a:ext>
            </a:extLst>
          </p:cNvPr>
          <p:cNvPicPr>
            <a:picLocks noChangeAspect="1"/>
          </p:cNvPicPr>
          <p:nvPr/>
        </p:nvPicPr>
        <p:blipFill>
          <a:blip r:embed="rId2"/>
          <a:stretch>
            <a:fillRect/>
          </a:stretch>
        </p:blipFill>
        <p:spPr>
          <a:xfrm>
            <a:off x="3714750" y="283932"/>
            <a:ext cx="4957388" cy="6478818"/>
          </a:xfrm>
          <a:prstGeom prst="rect">
            <a:avLst/>
          </a:prstGeom>
        </p:spPr>
      </p:pic>
    </p:spTree>
    <p:extLst>
      <p:ext uri="{BB962C8B-B14F-4D97-AF65-F5344CB8AC3E}">
        <p14:creationId xmlns:p14="http://schemas.microsoft.com/office/powerpoint/2010/main" val="1273765862"/>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Odesa Data Providers</a:t>
            </a:r>
            <a:endParaRPr lang="sl-SI"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CDB8DB40-7687-AF46-3734-AEAAB7D8FF89}"/>
              </a:ext>
            </a:extLst>
          </p:cNvPr>
          <p:cNvSpPr>
            <a:spLocks noGrp="1"/>
          </p:cNvSpPr>
          <p:nvPr>
            <p:ph idx="1"/>
          </p:nvPr>
        </p:nvSpPr>
        <p:spPr/>
        <p:txBody>
          <a:bodyPr/>
          <a:lstStyle/>
          <a:p>
            <a:pPr marL="342900" indent="-342900">
              <a:buFont typeface="Arial" panose="020B0604020202020204" pitchFamily="34" charset="0"/>
              <a:buChar char="•"/>
            </a:pPr>
            <a:r>
              <a:rPr lang="en-GB" sz="2000" dirty="0">
                <a:latin typeface="Trebuchet MS" panose="020B0603020202020204" pitchFamily="34" charset="0"/>
              </a:rPr>
              <a:t>Department of Culture and Tourism </a:t>
            </a:r>
          </a:p>
          <a:p>
            <a:pPr marL="342900" indent="-342900">
              <a:buFont typeface="Arial" panose="020B0604020202020204" pitchFamily="34" charset="0"/>
              <a:buChar char="•"/>
            </a:pPr>
            <a:r>
              <a:rPr lang="en-GB" sz="2000" dirty="0">
                <a:latin typeface="Trebuchet MS" panose="020B0603020202020204" pitchFamily="34" charset="0"/>
              </a:rPr>
              <a:t>Department of Architecture and Urban Planning</a:t>
            </a:r>
          </a:p>
          <a:p>
            <a:pPr marL="342900" indent="-342900">
              <a:buFont typeface="Arial" panose="020B0604020202020204" pitchFamily="34" charset="0"/>
              <a:buChar char="•"/>
            </a:pPr>
            <a:r>
              <a:rPr lang="en-GB" sz="2000" dirty="0">
                <a:latin typeface="Trebuchet MS" panose="020B0603020202020204" pitchFamily="34" charset="0"/>
              </a:rPr>
              <a:t>Department of Ecology and Development of Recreational Areas</a:t>
            </a:r>
          </a:p>
          <a:p>
            <a:pPr marL="342900" indent="-342900">
              <a:buFont typeface="Arial" panose="020B0604020202020204" pitchFamily="34" charset="0"/>
              <a:buChar char="•"/>
            </a:pPr>
            <a:r>
              <a:rPr lang="en-GB" sz="2000" dirty="0">
                <a:latin typeface="Trebuchet MS" panose="020B0603020202020204" pitchFamily="34" charset="0"/>
              </a:rPr>
              <a:t>Department of Economic Development</a:t>
            </a:r>
          </a:p>
          <a:p>
            <a:pPr marL="342900" indent="-342900">
              <a:buFont typeface="Arial" panose="020B0604020202020204" pitchFamily="34" charset="0"/>
              <a:buChar char="•"/>
            </a:pPr>
            <a:r>
              <a:rPr lang="en-GB" sz="2000" dirty="0">
                <a:latin typeface="Trebuchet MS" panose="020B0603020202020204" pitchFamily="34" charset="0"/>
              </a:rPr>
              <a:t>Department of Municipal Economy</a:t>
            </a:r>
          </a:p>
          <a:p>
            <a:pPr marL="342900" indent="-342900">
              <a:buFont typeface="Arial" panose="020B0604020202020204" pitchFamily="34" charset="0"/>
              <a:buChar char="•"/>
            </a:pPr>
            <a:r>
              <a:rPr lang="en-GB" sz="2000" dirty="0">
                <a:latin typeface="Trebuchet MS" panose="020B0603020202020204" pitchFamily="34" charset="0"/>
              </a:rPr>
              <a:t>Department of Transport, Communications and Traffic Management</a:t>
            </a:r>
          </a:p>
          <a:p>
            <a:pPr marL="342900" indent="-342900">
              <a:buFont typeface="Arial" panose="020B0604020202020204" pitchFamily="34" charset="0"/>
              <a:buChar char="•"/>
            </a:pPr>
            <a:r>
              <a:rPr lang="en-GB" sz="2000" dirty="0">
                <a:latin typeface="Trebuchet MS" panose="020B0603020202020204" pitchFamily="34" charset="0"/>
              </a:rPr>
              <a:t>Division of Land Resources of the Department of Communal Property</a:t>
            </a:r>
          </a:p>
          <a:p>
            <a:pPr marL="342900" indent="-342900">
              <a:buFont typeface="Arial" panose="020B0604020202020204" pitchFamily="34" charset="0"/>
              <a:buChar char="•"/>
            </a:pPr>
            <a:r>
              <a:rPr lang="en-GB" sz="2000" dirty="0">
                <a:latin typeface="Trebuchet MS" panose="020B0603020202020204" pitchFamily="34" charset="0"/>
              </a:rPr>
              <a:t>Municipal Enterprise "Odessa International Airport"</a:t>
            </a:r>
          </a:p>
          <a:p>
            <a:pPr marL="342900" indent="-342900">
              <a:buFont typeface="Arial" panose="020B0604020202020204" pitchFamily="34" charset="0"/>
              <a:buChar char="•"/>
            </a:pPr>
            <a:r>
              <a:rPr lang="en-GB" sz="2000" dirty="0">
                <a:latin typeface="Trebuchet MS" panose="020B0603020202020204" pitchFamily="34" charset="0"/>
              </a:rPr>
              <a:t>Odessa Seaport</a:t>
            </a:r>
          </a:p>
          <a:p>
            <a:endParaRPr lang="sl-SI" dirty="0">
              <a:latin typeface="Trebuchet MS" panose="020B0603020202020204" pitchFamily="34" charset="0"/>
            </a:endParaRPr>
          </a:p>
        </p:txBody>
      </p:sp>
    </p:spTree>
    <p:extLst>
      <p:ext uri="{BB962C8B-B14F-4D97-AF65-F5344CB8AC3E}">
        <p14:creationId xmlns:p14="http://schemas.microsoft.com/office/powerpoint/2010/main" val="2571817045"/>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B3AB50-775E-B2F3-83D5-15AF279E33C7}"/>
              </a:ext>
            </a:extLst>
          </p:cNvPr>
          <p:cNvPicPr>
            <a:picLocks noChangeAspect="1"/>
          </p:cNvPicPr>
          <p:nvPr/>
        </p:nvPicPr>
        <p:blipFill>
          <a:blip r:embed="rId2"/>
          <a:stretch>
            <a:fillRect/>
          </a:stretch>
        </p:blipFill>
        <p:spPr>
          <a:xfrm>
            <a:off x="1314450" y="395287"/>
            <a:ext cx="9563100" cy="6067425"/>
          </a:xfrm>
          <a:prstGeom prst="rect">
            <a:avLst/>
          </a:prstGeom>
        </p:spPr>
      </p:pic>
    </p:spTree>
    <p:extLst>
      <p:ext uri="{BB962C8B-B14F-4D97-AF65-F5344CB8AC3E}">
        <p14:creationId xmlns:p14="http://schemas.microsoft.com/office/powerpoint/2010/main" val="864672774"/>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45F81-BF39-A7D3-4EB8-F7409FD3ECAB}"/>
              </a:ext>
            </a:extLst>
          </p:cNvPr>
          <p:cNvPicPr>
            <a:picLocks noChangeAspect="1"/>
          </p:cNvPicPr>
          <p:nvPr/>
        </p:nvPicPr>
        <p:blipFill>
          <a:blip r:embed="rId2"/>
          <a:stretch>
            <a:fillRect/>
          </a:stretch>
        </p:blipFill>
        <p:spPr>
          <a:xfrm>
            <a:off x="633412" y="966787"/>
            <a:ext cx="10925175" cy="4924425"/>
          </a:xfrm>
          <a:prstGeom prst="rect">
            <a:avLst/>
          </a:prstGeom>
        </p:spPr>
      </p:pic>
    </p:spTree>
    <p:extLst>
      <p:ext uri="{BB962C8B-B14F-4D97-AF65-F5344CB8AC3E}">
        <p14:creationId xmlns:p14="http://schemas.microsoft.com/office/powerpoint/2010/main" val="220769649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1B0B3-B7F5-2AE9-DC59-217CF8D1B91D}"/>
              </a:ext>
            </a:extLst>
          </p:cNvPr>
          <p:cNvPicPr>
            <a:picLocks noChangeAspect="1"/>
          </p:cNvPicPr>
          <p:nvPr/>
        </p:nvPicPr>
        <p:blipFill>
          <a:blip r:embed="rId2"/>
          <a:stretch>
            <a:fillRect/>
          </a:stretch>
        </p:blipFill>
        <p:spPr>
          <a:xfrm>
            <a:off x="1104900" y="647700"/>
            <a:ext cx="9982200" cy="5562600"/>
          </a:xfrm>
          <a:prstGeom prst="rect">
            <a:avLst/>
          </a:prstGeom>
        </p:spPr>
      </p:pic>
    </p:spTree>
    <p:extLst>
      <p:ext uri="{BB962C8B-B14F-4D97-AF65-F5344CB8AC3E}">
        <p14:creationId xmlns:p14="http://schemas.microsoft.com/office/powerpoint/2010/main" val="4290969507"/>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AE7DA4-552A-A6E9-FDF4-7E47C391C63C}"/>
              </a:ext>
            </a:extLst>
          </p:cNvPr>
          <p:cNvPicPr>
            <a:picLocks noChangeAspect="1"/>
          </p:cNvPicPr>
          <p:nvPr/>
        </p:nvPicPr>
        <p:blipFill>
          <a:blip r:embed="rId2"/>
          <a:stretch>
            <a:fillRect/>
          </a:stretch>
        </p:blipFill>
        <p:spPr>
          <a:xfrm>
            <a:off x="1776609" y="1563462"/>
            <a:ext cx="8638781" cy="3731075"/>
          </a:xfrm>
          <a:prstGeom prst="rect">
            <a:avLst/>
          </a:prstGeom>
        </p:spPr>
      </p:pic>
    </p:spTree>
    <p:extLst>
      <p:ext uri="{BB962C8B-B14F-4D97-AF65-F5344CB8AC3E}">
        <p14:creationId xmlns:p14="http://schemas.microsoft.com/office/powerpoint/2010/main" val="2799303551"/>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EF80CB-DC85-A910-D946-E4F0E07BB3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9736" y="425904"/>
            <a:ext cx="5924550" cy="3638550"/>
          </a:xfrm>
          <a:prstGeom prst="rect">
            <a:avLst/>
          </a:prstGeom>
        </p:spPr>
      </p:pic>
      <p:pic>
        <p:nvPicPr>
          <p:cNvPr id="8" name="Picture 7">
            <a:extLst>
              <a:ext uri="{FF2B5EF4-FFF2-40B4-BE49-F238E27FC236}">
                <a16:creationId xmlns:a16="http://schemas.microsoft.com/office/drawing/2014/main" id="{EBB44360-DD5D-E95A-E846-38E39BB0AB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799262" y="1163955"/>
            <a:ext cx="6838950" cy="5562600"/>
          </a:xfrm>
          <a:prstGeom prst="rect">
            <a:avLst/>
          </a:prstGeom>
          <a:effectLst>
            <a:outerShdw blurRad="139700" sx="102000" sy="102000" algn="ctr" rotWithShape="0">
              <a:schemeClr val="bg1">
                <a:alpha val="78000"/>
              </a:schemeClr>
            </a:outerShdw>
          </a:effectLst>
        </p:spPr>
      </p:pic>
      <p:pic>
        <p:nvPicPr>
          <p:cNvPr id="9" name="Picture 8">
            <a:extLst>
              <a:ext uri="{FF2B5EF4-FFF2-40B4-BE49-F238E27FC236}">
                <a16:creationId xmlns:a16="http://schemas.microsoft.com/office/drawing/2014/main" id="{E1397227-DB4B-0BED-C2DD-3A160AA2D6C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14086" y="1892016"/>
            <a:ext cx="7157369" cy="2524125"/>
          </a:xfrm>
          <a:prstGeom prst="rect">
            <a:avLst/>
          </a:prstGeom>
          <a:effectLst>
            <a:outerShdw blurRad="139700" sx="102000" sy="102000" algn="ctr" rotWithShape="0">
              <a:schemeClr val="bg1">
                <a:alpha val="78000"/>
              </a:schemeClr>
            </a:outerShdw>
          </a:effectLst>
        </p:spPr>
      </p:pic>
    </p:spTree>
    <p:extLst>
      <p:ext uri="{BB962C8B-B14F-4D97-AF65-F5344CB8AC3E}">
        <p14:creationId xmlns:p14="http://schemas.microsoft.com/office/powerpoint/2010/main" val="22938160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Annual visitor days</a:t>
            </a:r>
            <a:endParaRPr lang="sl-SI" dirty="0">
              <a:latin typeface="Trebuchet MS" panose="020B0603020202020204" pitchFamily="34" charset="0"/>
            </a:endParaRPr>
          </a:p>
        </p:txBody>
      </p:sp>
      <p:pic>
        <p:nvPicPr>
          <p:cNvPr id="5" name="Picture 4">
            <a:extLst>
              <a:ext uri="{FF2B5EF4-FFF2-40B4-BE49-F238E27FC236}">
                <a16:creationId xmlns:a16="http://schemas.microsoft.com/office/drawing/2014/main" id="{D821818B-FB3A-089D-DFDE-2AAF391162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95426" y="1666605"/>
            <a:ext cx="8640000" cy="4066582"/>
          </a:xfrm>
          <a:prstGeom prst="rect">
            <a:avLst/>
          </a:prstGeom>
        </p:spPr>
      </p:pic>
    </p:spTree>
    <p:extLst>
      <p:ext uri="{BB962C8B-B14F-4D97-AF65-F5344CB8AC3E}">
        <p14:creationId xmlns:p14="http://schemas.microsoft.com/office/powerpoint/2010/main" val="36920637"/>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Passenger arrivals at Odesa sea port</a:t>
            </a:r>
            <a:endParaRPr lang="sl-SI" dirty="0">
              <a:latin typeface="Trebuchet MS" panose="020B0603020202020204" pitchFamily="34" charset="0"/>
            </a:endParaRPr>
          </a:p>
        </p:txBody>
      </p:sp>
      <p:pic>
        <p:nvPicPr>
          <p:cNvPr id="5" name="Picture 4">
            <a:extLst>
              <a:ext uri="{FF2B5EF4-FFF2-40B4-BE49-F238E27FC236}">
                <a16:creationId xmlns:a16="http://schemas.microsoft.com/office/drawing/2014/main" id="{DAE72217-1E96-7536-9323-AED7E0B997CF}"/>
              </a:ext>
            </a:extLst>
          </p:cNvPr>
          <p:cNvPicPr>
            <a:picLocks noChangeAspect="1"/>
          </p:cNvPicPr>
          <p:nvPr/>
        </p:nvPicPr>
        <p:blipFill>
          <a:blip r:embed="rId2"/>
          <a:stretch>
            <a:fillRect/>
          </a:stretch>
        </p:blipFill>
        <p:spPr>
          <a:xfrm>
            <a:off x="1370375" y="1732582"/>
            <a:ext cx="8640000" cy="4033736"/>
          </a:xfrm>
          <a:prstGeom prst="rect">
            <a:avLst/>
          </a:prstGeom>
        </p:spPr>
      </p:pic>
    </p:spTree>
    <p:extLst>
      <p:ext uri="{BB962C8B-B14F-4D97-AF65-F5344CB8AC3E}">
        <p14:creationId xmlns:p14="http://schemas.microsoft.com/office/powerpoint/2010/main" val="373986812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a:xfrm>
            <a:off x="4008730" y="530437"/>
            <a:ext cx="7121879" cy="1251882"/>
          </a:xfrm>
        </p:spPr>
        <p:txBody>
          <a:bodyPr>
            <a:normAutofit fontScale="90000"/>
          </a:bodyPr>
          <a:lstStyle/>
          <a:p>
            <a:r>
              <a:rPr lang="en-GB" dirty="0">
                <a:latin typeface="Trebuchet MS" panose="020B0603020202020204" pitchFamily="34" charset="0"/>
              </a:rPr>
              <a:t>Co-creating tourism for the future with data analytics 2019 – 2021 (EMFF)</a:t>
            </a:r>
            <a:br>
              <a:rPr lang="en-GB" dirty="0">
                <a:latin typeface="Trebuchet MS" panose="020B0603020202020204" pitchFamily="34" charset="0"/>
              </a:rPr>
            </a:br>
            <a:endParaRPr lang="sl-SI" dirty="0">
              <a:latin typeface="Trebuchet MS" panose="020B0603020202020204" pitchFamily="34" charset="0"/>
            </a:endParaRPr>
          </a:p>
        </p:txBody>
      </p:sp>
      <p:pic>
        <p:nvPicPr>
          <p:cNvPr id="4" name="Content Placeholder 3">
            <a:extLst>
              <a:ext uri="{FF2B5EF4-FFF2-40B4-BE49-F238E27FC236}">
                <a16:creationId xmlns:a16="http://schemas.microsoft.com/office/drawing/2014/main" id="{A75314C2-E39D-D696-A9A7-6950EE1F2A9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031549" y="432540"/>
            <a:ext cx="2977181" cy="1040033"/>
          </a:xfrm>
          <a:prstGeom prst="rect">
            <a:avLst/>
          </a:prstGeom>
        </p:spPr>
      </p:pic>
      <p:pic>
        <p:nvPicPr>
          <p:cNvPr id="10" name="Picture 9">
            <a:extLst>
              <a:ext uri="{FF2B5EF4-FFF2-40B4-BE49-F238E27FC236}">
                <a16:creationId xmlns:a16="http://schemas.microsoft.com/office/drawing/2014/main" id="{14F8E159-E1A1-5BD4-B010-A2FCF4008B0D}"/>
              </a:ext>
            </a:extLst>
          </p:cNvPr>
          <p:cNvPicPr>
            <a:picLocks noChangeAspect="1"/>
          </p:cNvPicPr>
          <p:nvPr/>
        </p:nvPicPr>
        <p:blipFill>
          <a:blip r:embed="rId3"/>
          <a:stretch>
            <a:fillRect/>
          </a:stretch>
        </p:blipFill>
        <p:spPr>
          <a:xfrm>
            <a:off x="1414958" y="1782319"/>
            <a:ext cx="9201149" cy="1103896"/>
          </a:xfrm>
          <a:prstGeom prst="rect">
            <a:avLst/>
          </a:prstGeom>
        </p:spPr>
      </p:pic>
      <p:sp>
        <p:nvSpPr>
          <p:cNvPr id="3" name="Content Placeholder 4">
            <a:extLst>
              <a:ext uri="{FF2B5EF4-FFF2-40B4-BE49-F238E27FC236}">
                <a16:creationId xmlns:a16="http://schemas.microsoft.com/office/drawing/2014/main" id="{C36B2CA7-C436-596B-FA3A-028C1F2BF137}"/>
              </a:ext>
            </a:extLst>
          </p:cNvPr>
          <p:cNvSpPr txBox="1">
            <a:spLocks/>
          </p:cNvSpPr>
          <p:nvPr/>
        </p:nvSpPr>
        <p:spPr>
          <a:xfrm>
            <a:off x="1031549" y="3120910"/>
            <a:ext cx="10121264" cy="2609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262626"/>
                </a:solidFill>
                <a:latin typeface="Sofia Pro"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Trebuchet MS" panose="020B0603020202020204" pitchFamily="34" charset="0"/>
              </a:rPr>
              <a:t>Two data-driven components discussed in this presentation</a:t>
            </a:r>
          </a:p>
          <a:p>
            <a:pPr marL="342900" indent="-342900">
              <a:buAutoNum type="arabicPeriod"/>
            </a:pPr>
            <a:r>
              <a:rPr lang="en-GB" sz="2000" dirty="0">
                <a:latin typeface="Trebuchet MS" panose="020B0603020202020204" pitchFamily="34" charset="0"/>
              </a:rPr>
              <a:t>Big data analytics to profile the tourist sector in and around Odesa city</a:t>
            </a:r>
          </a:p>
          <a:p>
            <a:pPr marL="342900" indent="-342900">
              <a:buAutoNum type="arabicPeriod"/>
            </a:pPr>
            <a:r>
              <a:rPr lang="en-GB" sz="2000" dirty="0">
                <a:latin typeface="Trebuchet MS" panose="020B0603020202020204" pitchFamily="34" charset="0"/>
              </a:rPr>
              <a:t>Assessment of impacts (positive and negative) affecting the environmental, social and economic sustainability of Odesa city through development of a Tourism Impact Model (TIM)</a:t>
            </a:r>
          </a:p>
        </p:txBody>
      </p:sp>
    </p:spTree>
    <p:extLst>
      <p:ext uri="{BB962C8B-B14F-4D97-AF65-F5344CB8AC3E}">
        <p14:creationId xmlns:p14="http://schemas.microsoft.com/office/powerpoint/2010/main" val="4198423293"/>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Monthly electricity consumption</a:t>
            </a:r>
            <a:endParaRPr lang="sl-SI" dirty="0">
              <a:latin typeface="Trebuchet MS" panose="020B0603020202020204" pitchFamily="34" charset="0"/>
            </a:endParaRPr>
          </a:p>
        </p:txBody>
      </p:sp>
      <p:pic>
        <p:nvPicPr>
          <p:cNvPr id="5" name="Picture 4">
            <a:extLst>
              <a:ext uri="{FF2B5EF4-FFF2-40B4-BE49-F238E27FC236}">
                <a16:creationId xmlns:a16="http://schemas.microsoft.com/office/drawing/2014/main" id="{94B42B3D-4DD3-A5E4-1670-4CA0E74A24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9020" y="1766862"/>
            <a:ext cx="8640000" cy="3324276"/>
          </a:xfrm>
          <a:prstGeom prst="rect">
            <a:avLst/>
          </a:prstGeom>
        </p:spPr>
      </p:pic>
    </p:spTree>
    <p:extLst>
      <p:ext uri="{BB962C8B-B14F-4D97-AF65-F5344CB8AC3E}">
        <p14:creationId xmlns:p14="http://schemas.microsoft.com/office/powerpoint/2010/main" val="1417326027"/>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Overall result</a:t>
            </a:r>
            <a:endParaRPr lang="sl-SI" dirty="0">
              <a:latin typeface="Trebuchet MS" panose="020B0603020202020204" pitchFamily="34" charset="0"/>
            </a:endParaRPr>
          </a:p>
        </p:txBody>
      </p:sp>
      <p:pic>
        <p:nvPicPr>
          <p:cNvPr id="5" name="Picture 4">
            <a:extLst>
              <a:ext uri="{FF2B5EF4-FFF2-40B4-BE49-F238E27FC236}">
                <a16:creationId xmlns:a16="http://schemas.microsoft.com/office/drawing/2014/main" id="{D94398FB-738E-42A0-29BB-2DCA3F766E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95426" y="1503420"/>
            <a:ext cx="8313619" cy="4449598"/>
          </a:xfrm>
          <a:prstGeom prst="rect">
            <a:avLst/>
          </a:prstGeom>
        </p:spPr>
      </p:pic>
    </p:spTree>
    <p:extLst>
      <p:ext uri="{BB962C8B-B14F-4D97-AF65-F5344CB8AC3E}">
        <p14:creationId xmlns:p14="http://schemas.microsoft.com/office/powerpoint/2010/main" val="843587605"/>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Conclusions</a:t>
            </a:r>
            <a:endParaRPr lang="sl-SI"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CDB8DB40-7687-AF46-3734-AEAAB7D8FF89}"/>
              </a:ext>
            </a:extLst>
          </p:cNvPr>
          <p:cNvSpPr>
            <a:spLocks noGrp="1"/>
          </p:cNvSpPr>
          <p:nvPr>
            <p:ph idx="1"/>
          </p:nvPr>
        </p:nvSpPr>
        <p:spPr/>
        <p:txBody>
          <a:bodyPr/>
          <a:lstStyle/>
          <a:p>
            <a:pPr marL="342900" indent="-342900">
              <a:buFont typeface="Arial" panose="020B0604020202020204" pitchFamily="34" charset="0"/>
              <a:buChar char="•"/>
            </a:pPr>
            <a:r>
              <a:rPr lang="en-GB" sz="2000" dirty="0">
                <a:latin typeface="Trebuchet MS" panose="020B0603020202020204" pitchFamily="34" charset="0"/>
              </a:rPr>
              <a:t>The current implementation of TIM was not very successful in Odesa as it requires data that is locally not collected, too incomplete or inaccessible so that only partial results could be obtained. There needs to be a big improvement in tourism digitalisation locally, but also more flexibility incorporated in TIM to cope with missing data and ability to detect the “real signal” of tourism impact in destinations with large populations and diverse economic sectors.</a:t>
            </a:r>
          </a:p>
          <a:p>
            <a:pPr marL="342900" indent="-342900">
              <a:buFont typeface="Arial" panose="020B0604020202020204" pitchFamily="34" charset="0"/>
              <a:buChar char="•"/>
            </a:pPr>
            <a:r>
              <a:rPr lang="en-GB" sz="2000" dirty="0">
                <a:latin typeface="Trebuchet MS" panose="020B0603020202020204" pitchFamily="34" charset="0"/>
              </a:rPr>
              <a:t>The big data analytics case study proved more valuable for the Odesa Department of Culture and Tourism in the short term. The development of customer-led tourism big data dashboards would be a useful means for improving tourism planning in many destinations.</a:t>
            </a:r>
          </a:p>
          <a:p>
            <a:pPr marL="342900" indent="-342900">
              <a:buFont typeface="Arial" panose="020B0604020202020204" pitchFamily="34" charset="0"/>
              <a:buChar char="•"/>
            </a:pPr>
            <a:r>
              <a:rPr lang="en-GB" sz="2000" dirty="0">
                <a:latin typeface="Trebuchet MS" panose="020B0603020202020204" pitchFamily="34" charset="0"/>
              </a:rPr>
              <a:t>Local stakeholders were broadly engaged with the project and appreciated the significance of Tourism 4.0 approaches in achieving more sustainable tourism outcomes. </a:t>
            </a:r>
            <a:endParaRPr lang="sl-SI" dirty="0">
              <a:latin typeface="Trebuchet MS" panose="020B0603020202020204" pitchFamily="34" charset="0"/>
            </a:endParaRPr>
          </a:p>
        </p:txBody>
      </p:sp>
    </p:spTree>
    <p:extLst>
      <p:ext uri="{BB962C8B-B14F-4D97-AF65-F5344CB8AC3E}">
        <p14:creationId xmlns:p14="http://schemas.microsoft.com/office/powerpoint/2010/main" val="3560822807"/>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E0EB-C36C-EBC7-5CED-69076B356137}"/>
              </a:ext>
            </a:extLst>
          </p:cNvPr>
          <p:cNvSpPr>
            <a:spLocks noGrp="1"/>
          </p:cNvSpPr>
          <p:nvPr>
            <p:ph type="ctrTitle"/>
          </p:nvPr>
        </p:nvSpPr>
        <p:spPr/>
        <p:txBody>
          <a:bodyPr/>
          <a:lstStyle/>
          <a:p>
            <a:endParaRPr lang="sl-SI" dirty="0">
              <a:latin typeface="Trebuchet MS" panose="020B0603020202020204" pitchFamily="34" charset="0"/>
            </a:endParaRPr>
          </a:p>
        </p:txBody>
      </p:sp>
      <p:sp>
        <p:nvSpPr>
          <p:cNvPr id="3" name="Subtitle 2">
            <a:extLst>
              <a:ext uri="{FF2B5EF4-FFF2-40B4-BE49-F238E27FC236}">
                <a16:creationId xmlns:a16="http://schemas.microsoft.com/office/drawing/2014/main" id="{CF1E1ED3-15DB-9E78-B6A4-1C1E639C75EA}"/>
              </a:ext>
            </a:extLst>
          </p:cNvPr>
          <p:cNvSpPr>
            <a:spLocks noGrp="1"/>
          </p:cNvSpPr>
          <p:nvPr>
            <p:ph type="subTitle" idx="1"/>
          </p:nvPr>
        </p:nvSpPr>
        <p:spPr/>
        <p:txBody>
          <a:bodyPr>
            <a:normAutofit fontScale="77500" lnSpcReduction="20000"/>
          </a:bodyPr>
          <a:lstStyle/>
          <a:p>
            <a:endParaRPr lang="en-GB" dirty="0"/>
          </a:p>
          <a:p>
            <a:r>
              <a:rPr lang="en-GB" sz="2200" dirty="0">
                <a:latin typeface="Trebuchet MS" panose="020B0603020202020204" pitchFamily="34" charset="0"/>
              </a:rPr>
              <a:t>Paul Goriup</a:t>
            </a:r>
          </a:p>
          <a:p>
            <a:r>
              <a:rPr lang="en-GB" sz="2200" dirty="0">
                <a:latin typeface="Trebuchet MS" panose="020B0603020202020204" pitchFamily="34" charset="0"/>
              </a:rPr>
              <a:t>NGO Agricola, Odesa, Ukraine</a:t>
            </a:r>
            <a:endParaRPr lang="sl-SI" sz="2200" dirty="0">
              <a:latin typeface="Trebuchet MS" panose="020B0603020202020204" pitchFamily="34" charset="0"/>
            </a:endParaRPr>
          </a:p>
          <a:p>
            <a:endParaRPr lang="sl-SI" dirty="0">
              <a:latin typeface="Trebuchet MS" panose="020B0603020202020204" pitchFamily="34" charset="0"/>
            </a:endParaRPr>
          </a:p>
        </p:txBody>
      </p:sp>
    </p:spTree>
    <p:extLst>
      <p:ext uri="{BB962C8B-B14F-4D97-AF65-F5344CB8AC3E}">
        <p14:creationId xmlns:p14="http://schemas.microsoft.com/office/powerpoint/2010/main" val="3400070998"/>
      </p:ext>
    </p:extLst>
  </p:cSld>
  <p:clrMapOvr>
    <a:masterClrMapping/>
  </p:clrMapOvr>
  <p:transition>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Big data analytics</a:t>
            </a:r>
            <a:endParaRPr lang="sl-SI" dirty="0">
              <a:latin typeface="Trebuchet MS" panose="020B0603020202020204" pitchFamily="34" charset="0"/>
            </a:endParaRPr>
          </a:p>
        </p:txBody>
      </p:sp>
      <p:sp>
        <p:nvSpPr>
          <p:cNvPr id="5" name="Content Placeholder 4">
            <a:extLst>
              <a:ext uri="{FF2B5EF4-FFF2-40B4-BE49-F238E27FC236}">
                <a16:creationId xmlns:a16="http://schemas.microsoft.com/office/drawing/2014/main" id="{9A50B860-99D6-3860-8F70-979CA2AEA74B}"/>
              </a:ext>
            </a:extLst>
          </p:cNvPr>
          <p:cNvSpPr>
            <a:spLocks noGrp="1"/>
          </p:cNvSpPr>
          <p:nvPr>
            <p:ph idx="1"/>
          </p:nvPr>
        </p:nvSpPr>
        <p:spPr>
          <a:xfrm>
            <a:off x="1495426" y="1552575"/>
            <a:ext cx="9201149" cy="2609774"/>
          </a:xfrm>
        </p:spPr>
        <p:txBody>
          <a:bodyPr/>
          <a:lstStyle/>
          <a:p>
            <a:r>
              <a:rPr lang="en-GB" sz="2000" dirty="0">
                <a:latin typeface="Trebuchet MS" panose="020B0603020202020204" pitchFamily="34" charset="0"/>
              </a:rPr>
              <a:t>Data Analytics performed on the tourism-related data for Odesa and adjacent resorts obtained in collaboration with the Department of Culture and Tourism of Odessa city from</a:t>
            </a:r>
          </a:p>
          <a:p>
            <a:r>
              <a:rPr lang="en-GB" sz="2000" dirty="0">
                <a:latin typeface="Trebuchet MS" panose="020B0603020202020204" pitchFamily="34" charset="0"/>
              </a:rPr>
              <a:t>•	Booking.com </a:t>
            </a:r>
          </a:p>
          <a:p>
            <a:r>
              <a:rPr lang="en-GB" sz="2000" dirty="0">
                <a:latin typeface="Trebuchet MS" panose="020B0603020202020204" pitchFamily="34" charset="0"/>
              </a:rPr>
              <a:t>•	TripAdvisor </a:t>
            </a:r>
          </a:p>
          <a:p>
            <a:r>
              <a:rPr lang="en-GB" sz="2000" dirty="0">
                <a:latin typeface="Trebuchet MS" panose="020B0603020202020204" pitchFamily="34" charset="0"/>
              </a:rPr>
              <a:t>•	Skyscanner </a:t>
            </a:r>
          </a:p>
          <a:p>
            <a:r>
              <a:rPr lang="en-GB" sz="2000" dirty="0">
                <a:latin typeface="Trebuchet MS" panose="020B0603020202020204" pitchFamily="34" charset="0"/>
              </a:rPr>
              <a:t>•	KyivStar mobile phone data </a:t>
            </a:r>
          </a:p>
          <a:p>
            <a:endParaRPr lang="en-GB" dirty="0">
              <a:latin typeface="Trebuchet MS" panose="020B0603020202020204" pitchFamily="34" charset="0"/>
            </a:endParaRPr>
          </a:p>
        </p:txBody>
      </p:sp>
    </p:spTree>
    <p:extLst>
      <p:ext uri="{BB962C8B-B14F-4D97-AF65-F5344CB8AC3E}">
        <p14:creationId xmlns:p14="http://schemas.microsoft.com/office/powerpoint/2010/main" val="1348275989"/>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lstStyle/>
          <a:p>
            <a:r>
              <a:rPr lang="en-GB" dirty="0">
                <a:latin typeface="Trebuchet MS" panose="020B0603020202020204" pitchFamily="34" charset="0"/>
              </a:rPr>
              <a:t>Analysis tool - Microsoft Power BI</a:t>
            </a:r>
            <a:endParaRPr lang="sl-SI" dirty="0">
              <a:latin typeface="Trebuchet MS" panose="020B0603020202020204" pitchFamily="34" charset="0"/>
            </a:endParaRPr>
          </a:p>
        </p:txBody>
      </p:sp>
      <p:sp>
        <p:nvSpPr>
          <p:cNvPr id="5" name="Content Placeholder 4">
            <a:extLst>
              <a:ext uri="{FF2B5EF4-FFF2-40B4-BE49-F238E27FC236}">
                <a16:creationId xmlns:a16="http://schemas.microsoft.com/office/drawing/2014/main" id="{9A50B860-99D6-3860-8F70-979CA2AEA74B}"/>
              </a:ext>
            </a:extLst>
          </p:cNvPr>
          <p:cNvSpPr>
            <a:spLocks noGrp="1"/>
          </p:cNvSpPr>
          <p:nvPr>
            <p:ph idx="1"/>
          </p:nvPr>
        </p:nvSpPr>
        <p:spPr>
          <a:xfrm>
            <a:off x="1495426" y="1552575"/>
            <a:ext cx="9250010" cy="2945284"/>
          </a:xfrm>
        </p:spPr>
        <p:txBody>
          <a:bodyPr/>
          <a:lstStyle/>
          <a:p>
            <a:r>
              <a:rPr lang="en-GB" sz="2000" dirty="0">
                <a:latin typeface="Trebuchet MS" panose="020B0603020202020204" pitchFamily="34" charset="0"/>
              </a:rPr>
              <a:t>The tool used in this data analysis was Microsoft’s Power BI (business intelligence). It provides multiple tools for interactive visualizations and can connect to a wide range of data sets and clean the data in a way that it can be better digested and understood. Power BI allowed us to interactively run reports and elicit insights of the presented tourism data about Odesa. </a:t>
            </a:r>
          </a:p>
        </p:txBody>
      </p:sp>
    </p:spTree>
    <p:extLst>
      <p:ext uri="{BB962C8B-B14F-4D97-AF65-F5344CB8AC3E}">
        <p14:creationId xmlns:p14="http://schemas.microsoft.com/office/powerpoint/2010/main" val="125261339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sl-SI" dirty="0">
                <a:latin typeface="Trebuchet MS" panose="020B0603020202020204" pitchFamily="34" charset="0"/>
              </a:rPr>
              <a:t>Booking.com data</a:t>
            </a:r>
            <a:br>
              <a:rPr lang="sl-SI" dirty="0">
                <a:latin typeface="Trebuchet MS" panose="020B0603020202020204" pitchFamily="34" charset="0"/>
              </a:rPr>
            </a:br>
            <a:endParaRPr lang="sl-SI" dirty="0">
              <a:latin typeface="Trebuchet MS" panose="020B0603020202020204" pitchFamily="34" charset="0"/>
            </a:endParaRPr>
          </a:p>
        </p:txBody>
      </p:sp>
      <p:sp>
        <p:nvSpPr>
          <p:cNvPr id="5" name="Content Placeholder 4">
            <a:extLst>
              <a:ext uri="{FF2B5EF4-FFF2-40B4-BE49-F238E27FC236}">
                <a16:creationId xmlns:a16="http://schemas.microsoft.com/office/drawing/2014/main" id="{9A50B860-99D6-3860-8F70-979CA2AEA74B}"/>
              </a:ext>
            </a:extLst>
          </p:cNvPr>
          <p:cNvSpPr>
            <a:spLocks noGrp="1"/>
          </p:cNvSpPr>
          <p:nvPr>
            <p:ph idx="1"/>
          </p:nvPr>
        </p:nvSpPr>
        <p:spPr>
          <a:xfrm>
            <a:off x="1495426" y="1552575"/>
            <a:ext cx="9201149" cy="4792807"/>
          </a:xfrm>
        </p:spPr>
        <p:txBody>
          <a:bodyPr/>
          <a:lstStyle/>
          <a:p>
            <a:r>
              <a:rPr lang="en-GB" dirty="0">
                <a:latin typeface="Trebuchet MS" panose="020B0603020202020204" pitchFamily="34" charset="0"/>
              </a:rPr>
              <a:t>Booking.com is an online agency for making accommodation reservations with  providers such as hoteliers and private apartment owners. Because Booking.com displays search results with filter options that are selected by visitors, much information is gathered from every user (guest and service provider). Guests can also leave feedback of their booking and travel experience through written comments, rating stars, and other quality ratings. </a:t>
            </a:r>
          </a:p>
          <a:p>
            <a:r>
              <a:rPr lang="en-GB" dirty="0">
                <a:latin typeface="Trebuchet MS" panose="020B0603020202020204" pitchFamily="34" charset="0"/>
              </a:rPr>
              <a:t>The data structure compiled was an excel table with rows for each guest rating and columns with different attributes linked with this rating. The information extracted from the website had the following attributes for about 90,000 guest rows:</a:t>
            </a:r>
          </a:p>
          <a:p>
            <a:pPr marL="285750" indent="-285750">
              <a:buFont typeface="Arial" panose="020B0604020202020204" pitchFamily="34" charset="0"/>
              <a:buChar char="•"/>
            </a:pPr>
            <a:r>
              <a:rPr lang="en-GB" dirty="0">
                <a:latin typeface="Trebuchet MS" panose="020B0603020202020204" pitchFamily="34" charset="0"/>
              </a:rPr>
              <a:t>hotel data (hotel name, address, hotel rating (1-10), hotel rating average),</a:t>
            </a:r>
          </a:p>
          <a:p>
            <a:pPr marL="285750" indent="-285750">
              <a:buFont typeface="Arial" panose="020B0604020202020204" pitchFamily="34" charset="0"/>
              <a:buChar char="•"/>
            </a:pPr>
            <a:r>
              <a:rPr lang="en-GB" dirty="0">
                <a:latin typeface="Trebuchet MS" panose="020B0603020202020204" pitchFamily="34" charset="0"/>
              </a:rPr>
              <a:t>location data (district name, geo-location with longitude and latitude, distance to the city </a:t>
            </a:r>
            <a:r>
              <a:rPr lang="en-GB" dirty="0" err="1">
                <a:latin typeface="Trebuchet MS" panose="020B0603020202020204" pitchFamily="34" charset="0"/>
              </a:rPr>
              <a:t>center</a:t>
            </a:r>
            <a:r>
              <a:rPr lang="en-GB" dirty="0">
                <a:latin typeface="Trebuchet MS" panose="020B0603020202020204" pitchFamily="34" charset="0"/>
              </a:rPr>
              <a:t> in meters, location rating average),</a:t>
            </a:r>
          </a:p>
          <a:p>
            <a:pPr marL="285750" indent="-285750">
              <a:buFont typeface="Arial" panose="020B0604020202020204" pitchFamily="34" charset="0"/>
              <a:buChar char="•"/>
            </a:pPr>
            <a:r>
              <a:rPr lang="en-GB" dirty="0">
                <a:latin typeface="Trebuchet MS" panose="020B0603020202020204" pitchFamily="34" charset="0"/>
              </a:rPr>
              <a:t>guest data (nationality, type of guest (group, family, couple, solo </a:t>
            </a:r>
            <a:r>
              <a:rPr lang="en-GB" dirty="0" err="1">
                <a:latin typeface="Trebuchet MS" panose="020B0603020202020204" pitchFamily="34" charset="0"/>
              </a:rPr>
              <a:t>traveler</a:t>
            </a:r>
            <a:r>
              <a:rPr lang="en-GB" dirty="0">
                <a:latin typeface="Trebuchet MS" panose="020B0603020202020204" pitchFamily="34" charset="0"/>
              </a:rPr>
              <a:t>),</a:t>
            </a:r>
          </a:p>
          <a:p>
            <a:pPr marL="285750" indent="-285750">
              <a:buFont typeface="Arial" panose="020B0604020202020204" pitchFamily="34" charset="0"/>
              <a:buChar char="•"/>
            </a:pPr>
            <a:r>
              <a:rPr lang="en-GB" dirty="0">
                <a:latin typeface="Trebuchet MS" panose="020B0603020202020204" pitchFamily="34" charset="0"/>
              </a:rPr>
              <a:t>guest accommodation data (room type, check-in date and time, number of nights spent),</a:t>
            </a:r>
          </a:p>
          <a:p>
            <a:pPr marL="285750" indent="-285750">
              <a:buFont typeface="Arial" panose="020B0604020202020204" pitchFamily="34" charset="0"/>
              <a:buChar char="•"/>
            </a:pPr>
            <a:r>
              <a:rPr lang="en-GB" dirty="0">
                <a:latin typeface="Trebuchet MS" panose="020B0603020202020204" pitchFamily="34" charset="0"/>
              </a:rPr>
              <a:t>guest rating data (given hotel rating score, date of rating).</a:t>
            </a:r>
          </a:p>
          <a:p>
            <a:endParaRPr lang="en-GB" dirty="0">
              <a:latin typeface="Trebuchet MS" panose="020B0603020202020204" pitchFamily="34" charset="0"/>
            </a:endParaRPr>
          </a:p>
          <a:p>
            <a:endParaRPr lang="en-GB" dirty="0">
              <a:latin typeface="Trebuchet MS" panose="020B0603020202020204" pitchFamily="34" charset="0"/>
            </a:endParaRPr>
          </a:p>
        </p:txBody>
      </p:sp>
    </p:spTree>
    <p:extLst>
      <p:ext uri="{BB962C8B-B14F-4D97-AF65-F5344CB8AC3E}">
        <p14:creationId xmlns:p14="http://schemas.microsoft.com/office/powerpoint/2010/main" val="380018564"/>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en-GB" dirty="0">
                <a:latin typeface="Trebuchet MS" panose="020B0603020202020204" pitchFamily="34" charset="0"/>
              </a:rPr>
              <a:t>Booking.com data filtered for accommodation ratings given by families in September </a:t>
            </a:r>
            <a:endParaRPr lang="sl-SI" dirty="0">
              <a:latin typeface="Trebuchet MS" panose="020B0603020202020204" pitchFamily="34" charset="0"/>
            </a:endParaRPr>
          </a:p>
        </p:txBody>
      </p:sp>
      <p:pic>
        <p:nvPicPr>
          <p:cNvPr id="4" name="Picture 3">
            <a:extLst>
              <a:ext uri="{FF2B5EF4-FFF2-40B4-BE49-F238E27FC236}">
                <a16:creationId xmlns:a16="http://schemas.microsoft.com/office/drawing/2014/main" id="{4F52777A-09FF-D4D3-66B2-BF28F4CD9B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36433" y="1610588"/>
            <a:ext cx="8640000" cy="4809163"/>
          </a:xfrm>
          <a:prstGeom prst="rect">
            <a:avLst/>
          </a:prstGeom>
        </p:spPr>
      </p:pic>
    </p:spTree>
    <p:extLst>
      <p:ext uri="{BB962C8B-B14F-4D97-AF65-F5344CB8AC3E}">
        <p14:creationId xmlns:p14="http://schemas.microsoft.com/office/powerpoint/2010/main" val="352752734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4CCE-4556-413B-8A31-0C2E6699D270}"/>
              </a:ext>
            </a:extLst>
          </p:cNvPr>
          <p:cNvSpPr>
            <a:spLocks noGrp="1"/>
          </p:cNvSpPr>
          <p:nvPr>
            <p:ph type="title"/>
          </p:nvPr>
        </p:nvSpPr>
        <p:spPr/>
        <p:txBody>
          <a:bodyPr>
            <a:normAutofit fontScale="90000"/>
          </a:bodyPr>
          <a:lstStyle/>
          <a:p>
            <a:r>
              <a:rPr lang="en-GB" dirty="0">
                <a:latin typeface="Trebuchet MS" panose="020B0603020202020204" pitchFamily="34" charset="0"/>
              </a:rPr>
              <a:t>Booking.com data filtered to show nationality of guests staying in 5 star hotels in August</a:t>
            </a:r>
            <a:endParaRPr lang="sl-SI" dirty="0">
              <a:latin typeface="Trebuchet MS" panose="020B0603020202020204" pitchFamily="34" charset="0"/>
            </a:endParaRPr>
          </a:p>
        </p:txBody>
      </p:sp>
      <p:pic>
        <p:nvPicPr>
          <p:cNvPr id="4" name="Picture 3">
            <a:extLst>
              <a:ext uri="{FF2B5EF4-FFF2-40B4-BE49-F238E27FC236}">
                <a16:creationId xmlns:a16="http://schemas.microsoft.com/office/drawing/2014/main" id="{BF260170-33B5-3CD4-CCC2-0C2770EB8D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95426" y="1640057"/>
            <a:ext cx="8640000" cy="4667126"/>
          </a:xfrm>
          <a:prstGeom prst="rect">
            <a:avLst/>
          </a:prstGeom>
        </p:spPr>
      </p:pic>
    </p:spTree>
    <p:extLst>
      <p:ext uri="{BB962C8B-B14F-4D97-AF65-F5344CB8AC3E}">
        <p14:creationId xmlns:p14="http://schemas.microsoft.com/office/powerpoint/2010/main" val="3026648227"/>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1483</Words>
  <Application>Microsoft Office PowerPoint</Application>
  <PresentationFormat>Widescreen</PresentationFormat>
  <Paragraphs>110</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Trebuchet MS</vt:lpstr>
      <vt:lpstr>Sofia Pro</vt:lpstr>
      <vt:lpstr>Office Theme</vt:lpstr>
      <vt:lpstr>A case study of the application of Tourism 4.0 technology in Odesa, Ukraine</vt:lpstr>
      <vt:lpstr>PowerPoint Presentation</vt:lpstr>
      <vt:lpstr>PowerPoint Presentation</vt:lpstr>
      <vt:lpstr>Co-creating tourism for the future with data analytics 2019 – 2021 (EMFF) </vt:lpstr>
      <vt:lpstr>Big data analytics</vt:lpstr>
      <vt:lpstr>Analysis tool - Microsoft Power BI</vt:lpstr>
      <vt:lpstr>Booking.com data </vt:lpstr>
      <vt:lpstr>Booking.com data filtered for accommodation ratings given by families in September </vt:lpstr>
      <vt:lpstr>Booking.com data filtered to show nationality of guests staying in 5 star hotels in August</vt:lpstr>
      <vt:lpstr>TripAdvisor data </vt:lpstr>
      <vt:lpstr>Number of monthly ratings posted to TripAdvisor from 2016 to 2020</vt:lpstr>
      <vt:lpstr>Experiences in Odesa rated on TripAdvisor</vt:lpstr>
      <vt:lpstr>Skyscanner.com</vt:lpstr>
      <vt:lpstr>Skyscanner – popular flight searches from airports to Odesa</vt:lpstr>
      <vt:lpstr>Mobile data </vt:lpstr>
      <vt:lpstr>Mobile data – where visitors mostly come from</vt:lpstr>
      <vt:lpstr>Mobile data – who is going where, when</vt:lpstr>
      <vt:lpstr>Practice with Excel 3D Maps (ecological example) </vt:lpstr>
      <vt:lpstr>Practice with Excel 3D Maps</vt:lpstr>
      <vt:lpstr>TOURISM IMPACT MODEL </vt:lpstr>
      <vt:lpstr>PowerPoint Presentation</vt:lpstr>
      <vt:lpstr>TIM – Generator of sustainable progress </vt:lpstr>
      <vt:lpstr>Data sources - categories</vt:lpstr>
      <vt:lpstr>Data sources - frequency</vt:lpstr>
      <vt:lpstr>TIM positioning chart </vt:lpstr>
      <vt:lpstr>TIM positioning chart </vt:lpstr>
      <vt:lpstr>TIM positioning chart </vt:lpstr>
      <vt:lpstr>TIM positioning chart  </vt:lpstr>
      <vt:lpstr>TIM positioning chart  </vt:lpstr>
      <vt:lpstr>PowerPoint Presentation</vt:lpstr>
      <vt:lpstr>PowerPoint Presentation</vt:lpstr>
      <vt:lpstr>Odesa Data Providers</vt:lpstr>
      <vt:lpstr>PowerPoint Presentation</vt:lpstr>
      <vt:lpstr>PowerPoint Presentation</vt:lpstr>
      <vt:lpstr>PowerPoint Presentation</vt:lpstr>
      <vt:lpstr>PowerPoint Presentation</vt:lpstr>
      <vt:lpstr>PowerPoint Presentation</vt:lpstr>
      <vt:lpstr>Annual visitor days</vt:lpstr>
      <vt:lpstr>Passenger arrivals at Odesa sea port</vt:lpstr>
      <vt:lpstr>Monthly electricity consumption</vt:lpstr>
      <vt:lpstr>Overall result</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Jasna Vuksanovič Škrlj</dc:creator>
  <cp:lastModifiedBy>Paul</cp:lastModifiedBy>
  <cp:revision>37</cp:revision>
  <dcterms:created xsi:type="dcterms:W3CDTF">2022-08-09T09:43:32Z</dcterms:created>
  <dcterms:modified xsi:type="dcterms:W3CDTF">2023-07-09T13:09:13Z</dcterms:modified>
</cp:coreProperties>
</file>