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6"/>
  </p:handoutMasterIdLst>
  <p:sldIdLst>
    <p:sldId id="256" r:id="rId2"/>
    <p:sldId id="269" r:id="rId3"/>
    <p:sldId id="263" r:id="rId4"/>
    <p:sldId id="270" r:id="rId5"/>
    <p:sldId id="268" r:id="rId6"/>
    <p:sldId id="271" r:id="rId7"/>
    <p:sldId id="272" r:id="rId8"/>
    <p:sldId id="273" r:id="rId9"/>
    <p:sldId id="274" r:id="rId10"/>
    <p:sldId id="275" r:id="rId11"/>
    <p:sldId id="276" r:id="rId12"/>
    <p:sldId id="277" r:id="rId13"/>
    <p:sldId id="281" r:id="rId14"/>
    <p:sldId id="257" r:id="rId15"/>
    <p:sldId id="258" r:id="rId16"/>
    <p:sldId id="259" r:id="rId17"/>
    <p:sldId id="260" r:id="rId18"/>
    <p:sldId id="278" r:id="rId19"/>
    <p:sldId id="279" r:id="rId20"/>
    <p:sldId id="267" r:id="rId21"/>
    <p:sldId id="264" r:id="rId22"/>
    <p:sldId id="280" r:id="rId23"/>
    <p:sldId id="265" r:id="rId24"/>
    <p:sldId id="261"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Open Sans" panose="020B0606030504020204" pitchFamily="34" charset="0"/>
      <p:regular r:id="rId33"/>
      <p:bold r:id="rId34"/>
      <p:italic r:id="rId35"/>
      <p:boldItalic r:id="rId36"/>
    </p:embeddedFont>
    <p:embeddedFont>
      <p:font typeface="Sofia Pro" pitchFamily="2" charset="0"/>
      <p:regular r:id="rId37"/>
      <p:bold r:id="rId38"/>
      <p:italic r:id="rId39"/>
      <p:boldItalic r:id="rId40"/>
    </p:embeddedFont>
    <p:embeddedFont>
      <p:font typeface="Trebuchet MS" panose="020B0703020202090204" pitchFamily="34" charset="0"/>
      <p:regular r:id="rId41"/>
      <p:bold r:id="rId42"/>
      <p:italic r:id="rId43"/>
      <p:boldItalic r:id="rId44"/>
    </p:embeddedFont>
  </p:embeddedFont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9BD6EB"/>
    <a:srgbClr val="0598CE"/>
    <a:srgbClr val="16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115" d="100"/>
          <a:sy n="115" d="100"/>
        </p:scale>
        <p:origin x="240" y="288"/>
      </p:cViewPr>
      <p:guideLst/>
    </p:cSldViewPr>
  </p:slideViewPr>
  <p:notesTextViewPr>
    <p:cViewPr>
      <p:scale>
        <a:sx n="1" d="1"/>
        <a:sy n="1" d="1"/>
      </p:scale>
      <p:origin x="0" y="0"/>
    </p:cViewPr>
  </p:notesText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D98E6B-6868-A0B8-35DE-04A9065F7F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7B7E0CC5-6D56-0AE9-2D45-47E0BCAD62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04DA7-4B09-4584-B5A0-C8A1A981FF22}" type="datetimeFigureOut">
              <a:rPr lang="sl-SI" smtClean="0"/>
              <a:t>6. 09. 23</a:t>
            </a:fld>
            <a:endParaRPr lang="sl-SI"/>
          </a:p>
        </p:txBody>
      </p:sp>
      <p:sp>
        <p:nvSpPr>
          <p:cNvPr id="4" name="Footer Placeholder 3">
            <a:extLst>
              <a:ext uri="{FF2B5EF4-FFF2-40B4-BE49-F238E27FC236}">
                <a16:creationId xmlns:a16="http://schemas.microsoft.com/office/drawing/2014/main" id="{240CE5DC-DC3A-BE12-70E8-089286C6D9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F99EA010-8AA2-E960-94FD-BFF402F389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10A2E0-7F45-4957-871F-7C75184ED22E}" type="slidenum">
              <a:rPr lang="sl-SI" smtClean="0"/>
              <a:t>‹#›</a:t>
            </a:fld>
            <a:endParaRPr lang="sl-SI"/>
          </a:p>
        </p:txBody>
      </p:sp>
    </p:spTree>
    <p:extLst>
      <p:ext uri="{BB962C8B-B14F-4D97-AF65-F5344CB8AC3E}">
        <p14:creationId xmlns:p14="http://schemas.microsoft.com/office/powerpoint/2010/main" val="1124207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EA5A4-3DC3-7A28-C532-9A4637CEA886}"/>
              </a:ext>
            </a:extLst>
          </p:cNvPr>
          <p:cNvSpPr/>
          <p:nvPr userDrawn="1"/>
        </p:nvSpPr>
        <p:spPr>
          <a:xfrm>
            <a:off x="0" y="2281881"/>
            <a:ext cx="12191999"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a:extLst>
              <a:ext uri="{FF2B5EF4-FFF2-40B4-BE49-F238E27FC236}">
                <a16:creationId xmlns:a16="http://schemas.microsoft.com/office/drawing/2014/main" id="{62294B45-5E01-4D24-2AD5-43CCA4DB853D}"/>
              </a:ext>
            </a:extLst>
          </p:cNvPr>
          <p:cNvSpPr>
            <a:spLocks noGrp="1"/>
          </p:cNvSpPr>
          <p:nvPr>
            <p:ph type="ctrTitle" hasCustomPrompt="1"/>
          </p:nvPr>
        </p:nvSpPr>
        <p:spPr>
          <a:xfrm>
            <a:off x="1495425" y="2804166"/>
            <a:ext cx="9201149" cy="1315452"/>
          </a:xfrm>
        </p:spPr>
        <p:txBody>
          <a:bodyPr anchor="ctr">
            <a:noAutofit/>
          </a:bodyPr>
          <a:lstStyle>
            <a:lvl1pPr marL="0" indent="0" algn="l">
              <a:buFont typeface="+mj-lt"/>
              <a:buNone/>
              <a:defRPr sz="3600" b="1">
                <a:solidFill>
                  <a:schemeClr val="bg1"/>
                </a:solidFill>
                <a:latin typeface="Trebuchet MS" panose="020B0603020202020204" pitchFamily="34" charset="0"/>
              </a:defRPr>
            </a:lvl1pPr>
          </a:lstStyle>
          <a:p>
            <a:r>
              <a:rPr lang="sl-SI" dirty="0"/>
              <a:t>Title of</a:t>
            </a:r>
            <a:br>
              <a:rPr lang="sl-SI" dirty="0"/>
            </a:br>
            <a:r>
              <a:rPr lang="sl-SI" dirty="0"/>
              <a:t>the presentation</a:t>
            </a:r>
          </a:p>
        </p:txBody>
      </p:sp>
      <p:sp>
        <p:nvSpPr>
          <p:cNvPr id="23" name="Subtitle 2">
            <a:extLst>
              <a:ext uri="{FF2B5EF4-FFF2-40B4-BE49-F238E27FC236}">
                <a16:creationId xmlns:a16="http://schemas.microsoft.com/office/drawing/2014/main" id="{4118EE7B-0608-77B1-057A-DD1193E5D996}"/>
              </a:ext>
            </a:extLst>
          </p:cNvPr>
          <p:cNvSpPr>
            <a:spLocks noGrp="1"/>
          </p:cNvSpPr>
          <p:nvPr>
            <p:ph type="subTitle" idx="1" hasCustomPrompt="1"/>
          </p:nvPr>
        </p:nvSpPr>
        <p:spPr>
          <a:xfrm>
            <a:off x="1495425" y="4147487"/>
            <a:ext cx="9201149" cy="890999"/>
          </a:xfrm>
        </p:spPr>
        <p:txBody>
          <a:bodyPr anchor="ctr">
            <a:normAutofit/>
          </a:bodyPr>
          <a:lstStyle>
            <a:lvl1pPr marL="0" indent="0" algn="l">
              <a:buNone/>
              <a:defRPr sz="1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Name of the speaker</a:t>
            </a:r>
          </a:p>
          <a:p>
            <a:r>
              <a:rPr lang="sl-SI" dirty="0"/>
              <a:t>Institution</a:t>
            </a:r>
          </a:p>
        </p:txBody>
      </p:sp>
      <p:pic>
        <p:nvPicPr>
          <p:cNvPr id="5" name="Graphic 4">
            <a:extLst>
              <a:ext uri="{FF2B5EF4-FFF2-40B4-BE49-F238E27FC236}">
                <a16:creationId xmlns:a16="http://schemas.microsoft.com/office/drawing/2014/main" id="{2CFC1C33-A1F8-DD96-8537-BB86306996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074" y="817561"/>
            <a:ext cx="4342818" cy="720504"/>
          </a:xfrm>
          <a:prstGeom prst="rect">
            <a:avLst/>
          </a:prstGeom>
        </p:spPr>
      </p:pic>
      <p:sp>
        <p:nvSpPr>
          <p:cNvPr id="6" name="Subtitle 2">
            <a:extLst>
              <a:ext uri="{FF2B5EF4-FFF2-40B4-BE49-F238E27FC236}">
                <a16:creationId xmlns:a16="http://schemas.microsoft.com/office/drawing/2014/main" id="{25EC3759-B180-5F42-2417-D11E62D4AD8C}"/>
              </a:ext>
            </a:extLst>
          </p:cNvPr>
          <p:cNvSpPr txBox="1">
            <a:spLocks/>
          </p:cNvSpPr>
          <p:nvPr userDrawn="1"/>
        </p:nvSpPr>
        <p:spPr>
          <a:xfrm>
            <a:off x="8610600" y="5957355"/>
            <a:ext cx="3026884" cy="3651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Bio Sans" panose="020B0506020202040204" pitchFamily="34" charset="-18"/>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l-SI" b="0" dirty="0">
                <a:latin typeface="Sofia Pro" panose="00000500000000000000" pitchFamily="50" charset="0"/>
              </a:rPr>
              <a:t>www.reginna4-0.eu</a:t>
            </a:r>
          </a:p>
        </p:txBody>
      </p:sp>
      <p:pic>
        <p:nvPicPr>
          <p:cNvPr id="7" name="Graphic 6">
            <a:extLst>
              <a:ext uri="{FF2B5EF4-FFF2-40B4-BE49-F238E27FC236}">
                <a16:creationId xmlns:a16="http://schemas.microsoft.com/office/drawing/2014/main" id="{8AC67329-6F57-F381-9B1D-A04041758F3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8083" y="5712491"/>
            <a:ext cx="4305809" cy="609989"/>
          </a:xfrm>
          <a:prstGeom prst="rect">
            <a:avLst/>
          </a:prstGeom>
        </p:spPr>
      </p:pic>
    </p:spTree>
    <p:extLst>
      <p:ext uri="{BB962C8B-B14F-4D97-AF65-F5344CB8AC3E}">
        <p14:creationId xmlns:p14="http://schemas.microsoft.com/office/powerpoint/2010/main" val="365018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A44C-AC31-0B04-7904-BCFC07314508}"/>
              </a:ext>
            </a:extLst>
          </p:cNvPr>
          <p:cNvSpPr>
            <a:spLocks noGrp="1"/>
          </p:cNvSpPr>
          <p:nvPr>
            <p:ph type="title" hasCustomPrompt="1"/>
          </p:nvPr>
        </p:nvSpPr>
        <p:spPr>
          <a:xfrm>
            <a:off x="1495426" y="779154"/>
            <a:ext cx="9201149" cy="621629"/>
          </a:xfrm>
        </p:spPr>
        <p:txBody>
          <a:bodyPr>
            <a:normAutofit/>
          </a:bodyPr>
          <a:lstStyle>
            <a:lvl1pPr>
              <a:defRPr sz="3200" b="1">
                <a:solidFill>
                  <a:srgbClr val="0598CE"/>
                </a:solidFill>
                <a:latin typeface="Sofia Pro" panose="00000500000000000000" pitchFamily="50" charset="0"/>
              </a:defRPr>
            </a:lvl1pPr>
          </a:lstStyle>
          <a:p>
            <a:r>
              <a:rPr lang="sl-SI" dirty="0"/>
              <a:t>Slide title</a:t>
            </a:r>
          </a:p>
        </p:txBody>
      </p:sp>
      <p:sp>
        <p:nvSpPr>
          <p:cNvPr id="3" name="Content Placeholder 2">
            <a:extLst>
              <a:ext uri="{FF2B5EF4-FFF2-40B4-BE49-F238E27FC236}">
                <a16:creationId xmlns:a16="http://schemas.microsoft.com/office/drawing/2014/main" id="{63D3D028-7CF1-0C7A-72E6-06A9B4C11E14}"/>
              </a:ext>
            </a:extLst>
          </p:cNvPr>
          <p:cNvSpPr>
            <a:spLocks noGrp="1"/>
          </p:cNvSpPr>
          <p:nvPr>
            <p:ph idx="1" hasCustomPrompt="1"/>
          </p:nvPr>
        </p:nvSpPr>
        <p:spPr>
          <a:xfrm>
            <a:off x="1495426" y="1552575"/>
            <a:ext cx="9201149" cy="4481640"/>
          </a:xfrm>
        </p:spPr>
        <p:txBody>
          <a:bodyPr>
            <a:noAutofit/>
          </a:bodyPr>
          <a:lstStyle>
            <a:lvl1pPr marL="0" indent="0">
              <a:buFont typeface="Arial" panose="020B0604020202020204" pitchFamily="34" charset="0"/>
              <a:buNone/>
              <a:defRPr sz="1800" b="0">
                <a:solidFill>
                  <a:srgbClr val="262626"/>
                </a:solidFill>
                <a:latin typeface="Sofia Pro" panose="00000500000000000000" pitchFamily="50" charset="0"/>
              </a:defRPr>
            </a:lvl1pPr>
          </a:lstStyle>
          <a:p>
            <a:pPr lvl="0"/>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a:t>
            </a:r>
          </a:p>
          <a:p>
            <a:pPr lvl="0"/>
            <a:r>
              <a:rPr lang="en-US" dirty="0" err="1"/>
              <a:t>Eet</a:t>
            </a:r>
            <a:r>
              <a:rPr lang="en-US" dirty="0"/>
              <a: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 Et </a:t>
            </a:r>
            <a:r>
              <a:rPr lang="en-US" dirty="0" err="1"/>
              <a:t>harum</a:t>
            </a:r>
            <a:r>
              <a:rPr lang="en-US" dirty="0"/>
              <a:t> </a:t>
            </a:r>
            <a:r>
              <a:rPr lang="en-US" dirty="0" err="1"/>
              <a:t>quidem</a:t>
            </a:r>
            <a:r>
              <a:rPr lang="en-US" dirty="0"/>
              <a:t> rerum facilis </a:t>
            </a:r>
            <a:r>
              <a:rPr lang="en-US" dirty="0" err="1"/>
              <a:t>est</a:t>
            </a:r>
            <a:r>
              <a:rPr lang="en-US" dirty="0"/>
              <a:t> et </a:t>
            </a:r>
            <a:r>
              <a:rPr lang="en-US" dirty="0" err="1"/>
              <a:t>expedita</a:t>
            </a:r>
            <a:r>
              <a:rPr lang="en-US" dirty="0"/>
              <a:t> </a:t>
            </a:r>
            <a:r>
              <a:rPr lang="en-US" dirty="0" err="1"/>
              <a:t>distinctio</a:t>
            </a:r>
            <a:r>
              <a:rPr lang="en-US" dirty="0"/>
              <a:t>. </a:t>
            </a:r>
          </a:p>
          <a:p>
            <a:pPr lvl="0"/>
            <a:r>
              <a:rPr lang="en-US" dirty="0"/>
              <a:t>Nam libero tempore, cum </a:t>
            </a:r>
            <a:r>
              <a:rPr lang="en-US" dirty="0" err="1"/>
              <a:t>soluta</a:t>
            </a:r>
            <a:r>
              <a:rPr lang="en-US" dirty="0"/>
              <a:t> nobis </a:t>
            </a:r>
            <a:r>
              <a:rPr lang="en-US" dirty="0" err="1"/>
              <a:t>est</a:t>
            </a:r>
            <a:r>
              <a:rPr lang="en-US" dirty="0"/>
              <a:t> </a:t>
            </a:r>
            <a:r>
              <a:rPr lang="en-US" dirty="0" err="1"/>
              <a:t>eligendi</a:t>
            </a:r>
            <a:r>
              <a:rPr lang="en-US" dirty="0"/>
              <a:t> </a:t>
            </a:r>
            <a:r>
              <a:rPr lang="en-US" dirty="0" err="1"/>
              <a:t>optio</a:t>
            </a:r>
            <a:r>
              <a:rPr lang="en-US" dirty="0"/>
              <a:t> </a:t>
            </a:r>
            <a:r>
              <a:rPr lang="en-US" dirty="0" err="1"/>
              <a:t>cumque</a:t>
            </a:r>
            <a:r>
              <a:rPr lang="en-US" dirty="0"/>
              <a:t> nihil </a:t>
            </a:r>
            <a:r>
              <a:rPr lang="en-US" dirty="0" err="1"/>
              <a:t>impedit</a:t>
            </a:r>
            <a:r>
              <a:rPr lang="en-US" dirty="0"/>
              <a:t> quo minus id </a:t>
            </a:r>
            <a:r>
              <a:rPr lang="en-US" dirty="0" err="1"/>
              <a:t>quod</a:t>
            </a:r>
            <a:r>
              <a:rPr lang="en-US" dirty="0"/>
              <a:t> </a:t>
            </a:r>
            <a:r>
              <a:rPr lang="en-US" dirty="0" err="1"/>
              <a:t>maxime</a:t>
            </a:r>
            <a:r>
              <a:rPr lang="en-US" dirty="0"/>
              <a:t> </a:t>
            </a:r>
            <a:r>
              <a:rPr lang="en-US" dirty="0" err="1"/>
              <a:t>placeat</a:t>
            </a:r>
            <a:r>
              <a:rPr lang="en-US" dirty="0"/>
              <a:t> </a:t>
            </a:r>
            <a:r>
              <a:rPr lang="en-US" dirty="0" err="1"/>
              <a:t>facere</a:t>
            </a:r>
            <a:r>
              <a:rPr lang="en-US" dirty="0"/>
              <a:t> </a:t>
            </a:r>
            <a:r>
              <a:rPr lang="en-US" dirty="0" err="1"/>
              <a:t>possimus</a:t>
            </a:r>
            <a:r>
              <a:rPr lang="en-US" dirty="0"/>
              <a:t>, </a:t>
            </a:r>
            <a:r>
              <a:rPr lang="en-US" dirty="0" err="1"/>
              <a:t>omnis</a:t>
            </a:r>
            <a:r>
              <a:rPr lang="en-US" dirty="0"/>
              <a:t> </a:t>
            </a:r>
            <a:r>
              <a:rPr lang="en-US" dirty="0" err="1"/>
              <a:t>voluptas</a:t>
            </a:r>
            <a:r>
              <a:rPr lang="en-US" dirty="0"/>
              <a:t> </a:t>
            </a:r>
            <a:r>
              <a:rPr lang="en-US" dirty="0" err="1"/>
              <a:t>assumenda</a:t>
            </a:r>
            <a:r>
              <a:rPr lang="en-US" dirty="0"/>
              <a:t> </a:t>
            </a:r>
            <a:r>
              <a:rPr lang="en-US" dirty="0" err="1"/>
              <a:t>est</a:t>
            </a:r>
            <a:r>
              <a:rPr lang="en-US" dirty="0"/>
              <a:t>, </a:t>
            </a:r>
            <a:r>
              <a:rPr lang="en-US" dirty="0" err="1"/>
              <a:t>omnis</a:t>
            </a:r>
            <a:r>
              <a:rPr lang="en-US" dirty="0"/>
              <a:t> dolor </a:t>
            </a:r>
            <a:r>
              <a:rPr lang="en-US" dirty="0" err="1"/>
              <a:t>repellendus</a:t>
            </a:r>
            <a:r>
              <a:rPr lang="en-US" dirty="0"/>
              <a:t>. </a:t>
            </a:r>
          </a:p>
        </p:txBody>
      </p:sp>
      <p:sp>
        <p:nvSpPr>
          <p:cNvPr id="5" name="Rectangle 4">
            <a:extLst>
              <a:ext uri="{FF2B5EF4-FFF2-40B4-BE49-F238E27FC236}">
                <a16:creationId xmlns:a16="http://schemas.microsoft.com/office/drawing/2014/main" id="{03258F2E-6B5B-7B5B-78CA-02410F12910A}"/>
              </a:ext>
            </a:extLst>
          </p:cNvPr>
          <p:cNvSpPr/>
          <p:nvPr userDrawn="1"/>
        </p:nvSpPr>
        <p:spPr>
          <a:xfrm>
            <a:off x="11491784" y="2281881"/>
            <a:ext cx="700216"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5">
            <a:extLst>
              <a:ext uri="{FF2B5EF4-FFF2-40B4-BE49-F238E27FC236}">
                <a16:creationId xmlns:a16="http://schemas.microsoft.com/office/drawing/2014/main" id="{13C5C1CE-65C1-3F13-F614-C5B36A4806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79031" y="1037433"/>
            <a:ext cx="1725720" cy="286309"/>
          </a:xfrm>
          <a:prstGeom prst="rect">
            <a:avLst/>
          </a:prstGeom>
        </p:spPr>
      </p:pic>
      <p:sp>
        <p:nvSpPr>
          <p:cNvPr id="8" name="Slide Number Placeholder 5">
            <a:extLst>
              <a:ext uri="{FF2B5EF4-FFF2-40B4-BE49-F238E27FC236}">
                <a16:creationId xmlns:a16="http://schemas.microsoft.com/office/drawing/2014/main" id="{5F3B8E67-ADBA-0063-D092-4504475283CF}"/>
              </a:ext>
            </a:extLst>
          </p:cNvPr>
          <p:cNvSpPr txBox="1">
            <a:spLocks/>
          </p:cNvSpPr>
          <p:nvPr userDrawn="1"/>
        </p:nvSpPr>
        <p:spPr>
          <a:xfrm>
            <a:off x="641074" y="6302215"/>
            <a:ext cx="3045941" cy="243018"/>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rgbClr val="163F3F"/>
                </a:solidFill>
                <a:latin typeface="Bio Sans" panose="020B0506020202040204" pitchFamily="34"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dirty="0">
                <a:solidFill>
                  <a:srgbClr val="262626"/>
                </a:solidFill>
                <a:latin typeface="Sofia Pro" panose="00000500000000000000" pitchFamily="50" charset="0"/>
              </a:rPr>
              <a:t>Page </a:t>
            </a:r>
            <a:fld id="{07E36FA3-781A-4A81-AF3C-E8C672DB7829}" type="slidenum">
              <a:rPr lang="sl-SI" smtClean="0">
                <a:solidFill>
                  <a:srgbClr val="262626"/>
                </a:solidFill>
                <a:latin typeface="Sofia Pro" panose="00000500000000000000" pitchFamily="50" charset="0"/>
              </a:rPr>
              <a:pPr algn="l"/>
              <a:t>‹#›</a:t>
            </a:fld>
            <a:endParaRPr lang="sl-SI" dirty="0">
              <a:solidFill>
                <a:srgbClr val="262626"/>
              </a:solidFill>
              <a:latin typeface="Sofia Pro" panose="00000500000000000000" pitchFamily="50" charset="0"/>
            </a:endParaRPr>
          </a:p>
        </p:txBody>
      </p:sp>
    </p:spTree>
    <p:extLst>
      <p:ext uri="{BB962C8B-B14F-4D97-AF65-F5344CB8AC3E}">
        <p14:creationId xmlns:p14="http://schemas.microsoft.com/office/powerpoint/2010/main" val="100362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3D028-7CF1-0C7A-72E6-06A9B4C11E14}"/>
              </a:ext>
            </a:extLst>
          </p:cNvPr>
          <p:cNvSpPr>
            <a:spLocks noGrp="1"/>
          </p:cNvSpPr>
          <p:nvPr>
            <p:ph idx="1"/>
          </p:nvPr>
        </p:nvSpPr>
        <p:spPr>
          <a:xfrm>
            <a:off x="1495426" y="779155"/>
            <a:ext cx="9201149" cy="4407162"/>
          </a:xfrm>
        </p:spPr>
        <p:txBody>
          <a:bodyPr>
            <a:noAutofit/>
          </a:bodyPr>
          <a:lstStyle>
            <a:lvl1pPr marL="0" indent="0">
              <a:buFont typeface="Arial" panose="020B0604020202020204" pitchFamily="34" charset="0"/>
              <a:buNone/>
              <a:defRPr sz="1800" b="0">
                <a:solidFill>
                  <a:srgbClr val="262626"/>
                </a:solidFill>
                <a:latin typeface="Sofia Pro" panose="00000500000000000000" pitchFamily="50" charset="0"/>
              </a:defRPr>
            </a:lvl1pPr>
          </a:lstStyle>
          <a:p>
            <a:pPr lvl="0"/>
            <a:endParaRPr lang="en-US" dirty="0"/>
          </a:p>
        </p:txBody>
      </p:sp>
      <p:sp>
        <p:nvSpPr>
          <p:cNvPr id="4" name="Content Placeholder 2">
            <a:extLst>
              <a:ext uri="{FF2B5EF4-FFF2-40B4-BE49-F238E27FC236}">
                <a16:creationId xmlns:a16="http://schemas.microsoft.com/office/drawing/2014/main" id="{E8CBB080-D682-4B22-8011-1B54DC73F692}"/>
              </a:ext>
            </a:extLst>
          </p:cNvPr>
          <p:cNvSpPr>
            <a:spLocks noGrp="1"/>
          </p:cNvSpPr>
          <p:nvPr>
            <p:ph idx="14" hasCustomPrompt="1"/>
          </p:nvPr>
        </p:nvSpPr>
        <p:spPr>
          <a:xfrm>
            <a:off x="1495424" y="5454316"/>
            <a:ext cx="9201149" cy="579900"/>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6" name="Slide Number Placeholder 5">
            <a:extLst>
              <a:ext uri="{FF2B5EF4-FFF2-40B4-BE49-F238E27FC236}">
                <a16:creationId xmlns:a16="http://schemas.microsoft.com/office/drawing/2014/main" id="{C6894DD7-ED24-E6A2-820F-7420E7800AC8}"/>
              </a:ext>
            </a:extLst>
          </p:cNvPr>
          <p:cNvSpPr txBox="1">
            <a:spLocks/>
          </p:cNvSpPr>
          <p:nvPr userDrawn="1"/>
        </p:nvSpPr>
        <p:spPr>
          <a:xfrm>
            <a:off x="641074" y="6302215"/>
            <a:ext cx="3045941" cy="243018"/>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rgbClr val="163F3F"/>
                </a:solidFill>
                <a:latin typeface="Bio Sans" panose="020B0506020202040204" pitchFamily="34"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dirty="0">
                <a:solidFill>
                  <a:srgbClr val="262626"/>
                </a:solidFill>
                <a:latin typeface="Sofia Pro" panose="00000500000000000000" pitchFamily="50" charset="0"/>
              </a:rPr>
              <a:t>Page </a:t>
            </a:r>
            <a:fld id="{07E36FA3-781A-4A81-AF3C-E8C672DB7829}" type="slidenum">
              <a:rPr lang="sl-SI" smtClean="0">
                <a:solidFill>
                  <a:srgbClr val="262626"/>
                </a:solidFill>
                <a:latin typeface="Sofia Pro" panose="00000500000000000000" pitchFamily="50" charset="0"/>
              </a:rPr>
              <a:pPr algn="l"/>
              <a:t>‹#›</a:t>
            </a:fld>
            <a:endParaRPr lang="sl-SI" dirty="0">
              <a:solidFill>
                <a:srgbClr val="262626"/>
              </a:solidFill>
              <a:latin typeface="Sofia Pro" panose="00000500000000000000" pitchFamily="50" charset="0"/>
            </a:endParaRPr>
          </a:p>
        </p:txBody>
      </p:sp>
      <p:sp>
        <p:nvSpPr>
          <p:cNvPr id="7" name="Rectangle 6">
            <a:extLst>
              <a:ext uri="{FF2B5EF4-FFF2-40B4-BE49-F238E27FC236}">
                <a16:creationId xmlns:a16="http://schemas.microsoft.com/office/drawing/2014/main" id="{DB4E1038-43ED-856B-B454-AE21A065CF08}"/>
              </a:ext>
            </a:extLst>
          </p:cNvPr>
          <p:cNvSpPr/>
          <p:nvPr userDrawn="1"/>
        </p:nvSpPr>
        <p:spPr>
          <a:xfrm>
            <a:off x="11491784" y="2281881"/>
            <a:ext cx="700216"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 name="Graphic 7">
            <a:extLst>
              <a:ext uri="{FF2B5EF4-FFF2-40B4-BE49-F238E27FC236}">
                <a16:creationId xmlns:a16="http://schemas.microsoft.com/office/drawing/2014/main" id="{0A0146F5-1EF6-A7A2-066E-AED93EF34E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79031" y="1037433"/>
            <a:ext cx="1725720" cy="286309"/>
          </a:xfrm>
          <a:prstGeom prst="rect">
            <a:avLst/>
          </a:prstGeom>
        </p:spPr>
      </p:pic>
    </p:spTree>
    <p:extLst>
      <p:ext uri="{BB962C8B-B14F-4D97-AF65-F5344CB8AC3E}">
        <p14:creationId xmlns:p14="http://schemas.microsoft.com/office/powerpoint/2010/main" val="7276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EC6588-67F7-9BE5-B5C5-8964D0A6DD65}"/>
              </a:ext>
            </a:extLst>
          </p:cNvPr>
          <p:cNvSpPr/>
          <p:nvPr userDrawn="1"/>
        </p:nvSpPr>
        <p:spPr>
          <a:xfrm>
            <a:off x="1" y="0"/>
            <a:ext cx="6096000" cy="6857999"/>
          </a:xfrm>
          <a:prstGeom prst="rect">
            <a:avLst/>
          </a:prstGeom>
          <a:solidFill>
            <a:srgbClr val="9B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Content Placeholder 2">
            <a:extLst>
              <a:ext uri="{FF2B5EF4-FFF2-40B4-BE49-F238E27FC236}">
                <a16:creationId xmlns:a16="http://schemas.microsoft.com/office/drawing/2014/main" id="{282EDEBA-0715-4213-5C7C-47BB0C0EE8F0}"/>
              </a:ext>
            </a:extLst>
          </p:cNvPr>
          <p:cNvSpPr>
            <a:spLocks noGrp="1"/>
          </p:cNvSpPr>
          <p:nvPr>
            <p:ph idx="13" hasCustomPrompt="1"/>
          </p:nvPr>
        </p:nvSpPr>
        <p:spPr>
          <a:xfrm>
            <a:off x="6705599" y="779154"/>
            <a:ext cx="3990976" cy="5255061"/>
          </a:xfrm>
        </p:spPr>
        <p:txBody>
          <a:bodyPr>
            <a:noAutofit/>
          </a:bodyPr>
          <a:lstStyle>
            <a:lvl1pPr marL="0" indent="0">
              <a:buFont typeface="Arial" panose="020B0604020202020204" pitchFamily="34" charset="0"/>
              <a:buNone/>
              <a:defRPr sz="1800" b="0">
                <a:solidFill>
                  <a:srgbClr val="262626"/>
                </a:solidFill>
                <a:latin typeface="Sofia Pro" panose="00000500000000000000" pitchFamily="50" charset="0"/>
              </a:defRPr>
            </a:lvl1pPr>
          </a:lstStyle>
          <a:p>
            <a:pPr lvl="0"/>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anim</a:t>
            </a:r>
            <a:r>
              <a:rPr lang="en-US" dirty="0"/>
              <a:t> id </a:t>
            </a:r>
            <a:r>
              <a:rPr lang="en-US" dirty="0" err="1"/>
              <a:t>est</a:t>
            </a:r>
            <a:r>
              <a:rPr lang="en-US" dirty="0"/>
              <a:t> </a:t>
            </a:r>
            <a:r>
              <a:rPr lang="en-US" dirty="0" err="1"/>
              <a:t>laborum</a:t>
            </a:r>
            <a:r>
              <a:rPr lang="en-US" dirty="0"/>
              <a:t>.</a:t>
            </a:r>
          </a:p>
        </p:txBody>
      </p:sp>
      <p:sp>
        <p:nvSpPr>
          <p:cNvPr id="13" name="Content Placeholder 2">
            <a:extLst>
              <a:ext uri="{FF2B5EF4-FFF2-40B4-BE49-F238E27FC236}">
                <a16:creationId xmlns:a16="http://schemas.microsoft.com/office/drawing/2014/main" id="{A3D1A79D-91EE-6669-DB20-BD83BB8CE428}"/>
              </a:ext>
            </a:extLst>
          </p:cNvPr>
          <p:cNvSpPr>
            <a:spLocks noGrp="1"/>
          </p:cNvSpPr>
          <p:nvPr>
            <p:ph idx="14" hasCustomPrompt="1"/>
          </p:nvPr>
        </p:nvSpPr>
        <p:spPr>
          <a:xfrm>
            <a:off x="857250" y="5098474"/>
            <a:ext cx="4629151" cy="935742"/>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14" name="Content Placeholder 2">
            <a:extLst>
              <a:ext uri="{FF2B5EF4-FFF2-40B4-BE49-F238E27FC236}">
                <a16:creationId xmlns:a16="http://schemas.microsoft.com/office/drawing/2014/main" id="{9303B1F8-60D5-C5EC-A51C-01CD498D5580}"/>
              </a:ext>
            </a:extLst>
          </p:cNvPr>
          <p:cNvSpPr>
            <a:spLocks noGrp="1"/>
          </p:cNvSpPr>
          <p:nvPr>
            <p:ph idx="15"/>
          </p:nvPr>
        </p:nvSpPr>
        <p:spPr>
          <a:xfrm>
            <a:off x="857250" y="779154"/>
            <a:ext cx="4629151" cy="4051321"/>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endParaRPr lang="en-US" dirty="0"/>
          </a:p>
        </p:txBody>
      </p:sp>
      <p:sp>
        <p:nvSpPr>
          <p:cNvPr id="3" name="Slide Number Placeholder 5">
            <a:extLst>
              <a:ext uri="{FF2B5EF4-FFF2-40B4-BE49-F238E27FC236}">
                <a16:creationId xmlns:a16="http://schemas.microsoft.com/office/drawing/2014/main" id="{696FF689-CA85-E81D-39F0-0CC525B08690}"/>
              </a:ext>
            </a:extLst>
          </p:cNvPr>
          <p:cNvSpPr txBox="1">
            <a:spLocks/>
          </p:cNvSpPr>
          <p:nvPr userDrawn="1"/>
        </p:nvSpPr>
        <p:spPr>
          <a:xfrm>
            <a:off x="641074" y="6302215"/>
            <a:ext cx="3045941" cy="243018"/>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rgbClr val="163F3F"/>
                </a:solidFill>
                <a:latin typeface="Bio Sans" panose="020B0506020202040204" pitchFamily="34"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dirty="0">
                <a:solidFill>
                  <a:srgbClr val="262626"/>
                </a:solidFill>
                <a:latin typeface="Sofia Pro" panose="00000500000000000000" pitchFamily="50" charset="0"/>
              </a:rPr>
              <a:t>Page </a:t>
            </a:r>
            <a:fld id="{07E36FA3-781A-4A81-AF3C-E8C672DB7829}" type="slidenum">
              <a:rPr lang="sl-SI" smtClean="0">
                <a:solidFill>
                  <a:srgbClr val="262626"/>
                </a:solidFill>
                <a:latin typeface="Sofia Pro" panose="00000500000000000000" pitchFamily="50" charset="0"/>
              </a:rPr>
              <a:pPr algn="l"/>
              <a:t>‹#›</a:t>
            </a:fld>
            <a:endParaRPr lang="sl-SI" dirty="0">
              <a:solidFill>
                <a:srgbClr val="262626"/>
              </a:solidFill>
              <a:latin typeface="Sofia Pro" panose="00000500000000000000" pitchFamily="50" charset="0"/>
            </a:endParaRPr>
          </a:p>
        </p:txBody>
      </p:sp>
      <p:sp>
        <p:nvSpPr>
          <p:cNvPr id="4" name="Rectangle 3">
            <a:extLst>
              <a:ext uri="{FF2B5EF4-FFF2-40B4-BE49-F238E27FC236}">
                <a16:creationId xmlns:a16="http://schemas.microsoft.com/office/drawing/2014/main" id="{FF6771DC-29A4-1889-65DE-0CD44BB3B4A1}"/>
              </a:ext>
            </a:extLst>
          </p:cNvPr>
          <p:cNvSpPr/>
          <p:nvPr userDrawn="1"/>
        </p:nvSpPr>
        <p:spPr>
          <a:xfrm>
            <a:off x="11491784" y="2281881"/>
            <a:ext cx="700216"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Graphic 4">
            <a:extLst>
              <a:ext uri="{FF2B5EF4-FFF2-40B4-BE49-F238E27FC236}">
                <a16:creationId xmlns:a16="http://schemas.microsoft.com/office/drawing/2014/main" id="{67AF6B59-B297-54B8-A9A8-902F8CB675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79031" y="1037433"/>
            <a:ext cx="1725720" cy="286309"/>
          </a:xfrm>
          <a:prstGeom prst="rect">
            <a:avLst/>
          </a:prstGeom>
        </p:spPr>
      </p:pic>
    </p:spTree>
    <p:extLst>
      <p:ext uri="{BB962C8B-B14F-4D97-AF65-F5344CB8AC3E}">
        <p14:creationId xmlns:p14="http://schemas.microsoft.com/office/powerpoint/2010/main" val="331964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E8C16D-0F71-9252-5D90-3A47E6F0BF38}"/>
              </a:ext>
            </a:extLst>
          </p:cNvPr>
          <p:cNvSpPr/>
          <p:nvPr userDrawn="1"/>
        </p:nvSpPr>
        <p:spPr>
          <a:xfrm>
            <a:off x="1" y="0"/>
            <a:ext cx="6096000" cy="6857999"/>
          </a:xfrm>
          <a:prstGeom prst="rect">
            <a:avLst/>
          </a:prstGeom>
          <a:solidFill>
            <a:srgbClr val="9B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Title 1">
            <a:extLst>
              <a:ext uri="{FF2B5EF4-FFF2-40B4-BE49-F238E27FC236}">
                <a16:creationId xmlns:a16="http://schemas.microsoft.com/office/drawing/2014/main" id="{C040326B-D7C6-C608-F1D1-C7454E04354D}"/>
              </a:ext>
            </a:extLst>
          </p:cNvPr>
          <p:cNvSpPr>
            <a:spLocks noGrp="1"/>
          </p:cNvSpPr>
          <p:nvPr>
            <p:ph type="title" hasCustomPrompt="1"/>
          </p:nvPr>
        </p:nvSpPr>
        <p:spPr>
          <a:xfrm>
            <a:off x="857250" y="779154"/>
            <a:ext cx="4629151" cy="621629"/>
          </a:xfrm>
        </p:spPr>
        <p:txBody>
          <a:bodyPr>
            <a:normAutofit/>
          </a:bodyPr>
          <a:lstStyle>
            <a:lvl1pPr>
              <a:defRPr sz="3200" b="1">
                <a:solidFill>
                  <a:srgbClr val="262626"/>
                </a:solidFill>
                <a:latin typeface="Sofia Pro" panose="00000500000000000000" pitchFamily="50" charset="0"/>
              </a:defRPr>
            </a:lvl1pPr>
          </a:lstStyle>
          <a:p>
            <a:r>
              <a:rPr lang="sl-SI" dirty="0"/>
              <a:t>Slide title</a:t>
            </a:r>
          </a:p>
        </p:txBody>
      </p:sp>
      <p:sp>
        <p:nvSpPr>
          <p:cNvPr id="11" name="Content Placeholder 2">
            <a:extLst>
              <a:ext uri="{FF2B5EF4-FFF2-40B4-BE49-F238E27FC236}">
                <a16:creationId xmlns:a16="http://schemas.microsoft.com/office/drawing/2014/main" id="{B2B2F955-509F-1D97-8E38-6E1C610C82C8}"/>
              </a:ext>
            </a:extLst>
          </p:cNvPr>
          <p:cNvSpPr>
            <a:spLocks noGrp="1"/>
          </p:cNvSpPr>
          <p:nvPr>
            <p:ph idx="1" hasCustomPrompt="1"/>
          </p:nvPr>
        </p:nvSpPr>
        <p:spPr>
          <a:xfrm>
            <a:off x="857251" y="1552575"/>
            <a:ext cx="4629150" cy="4481640"/>
          </a:xfrm>
        </p:spPr>
        <p:txBody>
          <a:bodyPr>
            <a:noAutofit/>
          </a:bodyPr>
          <a:lstStyle>
            <a:lvl1pPr marL="285750" indent="-285750">
              <a:buFont typeface="Arial" panose="020B0604020202020204" pitchFamily="34" charset="0"/>
              <a:buChar char="•"/>
              <a:defRPr sz="1800" b="0">
                <a:solidFill>
                  <a:srgbClr val="262626"/>
                </a:solidFill>
                <a:latin typeface="Sofia Pro" panose="00000500000000000000" pitchFamily="50" charset="0"/>
              </a:defRPr>
            </a:lvl1pPr>
          </a:lstStyle>
          <a:p>
            <a:pPr lvl="0"/>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endParaRPr lang="sl-SI"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sl-SI" dirty="0"/>
          </a:p>
          <a:p>
            <a:pPr lvl="0"/>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endParaRPr lang="sl-SI" dirty="0"/>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sl-SI" dirty="0"/>
          </a:p>
          <a:p>
            <a:pPr lvl="0"/>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sl-SI" dirty="0"/>
              <a:t>.</a:t>
            </a:r>
            <a:endParaRPr lang="en-US" dirty="0"/>
          </a:p>
        </p:txBody>
      </p:sp>
      <p:sp>
        <p:nvSpPr>
          <p:cNvPr id="15" name="Content Placeholder 2">
            <a:extLst>
              <a:ext uri="{FF2B5EF4-FFF2-40B4-BE49-F238E27FC236}">
                <a16:creationId xmlns:a16="http://schemas.microsoft.com/office/drawing/2014/main" id="{E8EFCFCB-2C49-F94A-9139-944514ABEBE6}"/>
              </a:ext>
            </a:extLst>
          </p:cNvPr>
          <p:cNvSpPr>
            <a:spLocks noGrp="1"/>
          </p:cNvSpPr>
          <p:nvPr>
            <p:ph idx="13" hasCustomPrompt="1"/>
          </p:nvPr>
        </p:nvSpPr>
        <p:spPr>
          <a:xfrm>
            <a:off x="6705599" y="1552575"/>
            <a:ext cx="3990976" cy="4481640"/>
          </a:xfrm>
        </p:spPr>
        <p:txBody>
          <a:bodyPr>
            <a:noAutofit/>
          </a:bodyPr>
          <a:lstStyle>
            <a:lvl1pPr marL="285750" indent="-285750">
              <a:buFont typeface="Arial" panose="020B0604020202020204" pitchFamily="34" charset="0"/>
              <a:buChar char="•"/>
              <a:defRPr sz="1800" b="0">
                <a:solidFill>
                  <a:srgbClr val="262626"/>
                </a:solidFill>
                <a:latin typeface="Sofia Pro" panose="00000500000000000000" pitchFamily="50" charset="0"/>
              </a:defRPr>
            </a:lvl1pPr>
          </a:lstStyle>
          <a:p>
            <a:pPr lvl="0"/>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endParaRPr lang="sl-SI"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endParaRPr lang="sl-SI"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21" name="Content Placeholder 2">
            <a:extLst>
              <a:ext uri="{FF2B5EF4-FFF2-40B4-BE49-F238E27FC236}">
                <a16:creationId xmlns:a16="http://schemas.microsoft.com/office/drawing/2014/main" id="{E3E213E8-BBA8-86A3-71A6-4058C7E591E2}"/>
              </a:ext>
            </a:extLst>
          </p:cNvPr>
          <p:cNvSpPr>
            <a:spLocks noGrp="1"/>
          </p:cNvSpPr>
          <p:nvPr>
            <p:ph idx="14" hasCustomPrompt="1"/>
          </p:nvPr>
        </p:nvSpPr>
        <p:spPr>
          <a:xfrm>
            <a:off x="6705599" y="779154"/>
            <a:ext cx="3990976" cy="621629"/>
          </a:xfrm>
        </p:spPr>
        <p:txBody>
          <a:bodyPr anchor="ctr">
            <a:noAutofit/>
          </a:bodyPr>
          <a:lstStyle>
            <a:lvl1pPr marL="0" indent="0">
              <a:buFont typeface="Arial" panose="020B0604020202020204" pitchFamily="34" charset="0"/>
              <a:buNone/>
              <a:defRPr sz="3200" b="1">
                <a:solidFill>
                  <a:srgbClr val="262626"/>
                </a:solidFill>
                <a:latin typeface="Sofia Pro" panose="00000500000000000000" pitchFamily="50" charset="0"/>
              </a:defRPr>
            </a:lvl1pPr>
          </a:lstStyle>
          <a:p>
            <a:pPr lvl="0"/>
            <a:r>
              <a:rPr lang="sl-SI" dirty="0"/>
              <a:t>Slide title</a:t>
            </a:r>
            <a:endParaRPr lang="en-US" dirty="0"/>
          </a:p>
        </p:txBody>
      </p:sp>
      <p:sp>
        <p:nvSpPr>
          <p:cNvPr id="4" name="Slide Number Placeholder 5">
            <a:extLst>
              <a:ext uri="{FF2B5EF4-FFF2-40B4-BE49-F238E27FC236}">
                <a16:creationId xmlns:a16="http://schemas.microsoft.com/office/drawing/2014/main" id="{5DD8AD8B-F401-0A42-5083-D8B067C0E81A}"/>
              </a:ext>
            </a:extLst>
          </p:cNvPr>
          <p:cNvSpPr txBox="1">
            <a:spLocks/>
          </p:cNvSpPr>
          <p:nvPr userDrawn="1"/>
        </p:nvSpPr>
        <p:spPr>
          <a:xfrm>
            <a:off x="641074" y="6302215"/>
            <a:ext cx="3045941" cy="243018"/>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rgbClr val="163F3F"/>
                </a:solidFill>
                <a:latin typeface="Bio Sans" panose="020B0506020202040204" pitchFamily="34"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dirty="0">
                <a:solidFill>
                  <a:srgbClr val="262626"/>
                </a:solidFill>
                <a:latin typeface="Sofia Pro" panose="00000500000000000000" pitchFamily="50" charset="0"/>
              </a:rPr>
              <a:t>Page </a:t>
            </a:r>
            <a:fld id="{07E36FA3-781A-4A81-AF3C-E8C672DB7829}" type="slidenum">
              <a:rPr lang="sl-SI" smtClean="0">
                <a:solidFill>
                  <a:srgbClr val="262626"/>
                </a:solidFill>
                <a:latin typeface="Sofia Pro" panose="00000500000000000000" pitchFamily="50" charset="0"/>
              </a:rPr>
              <a:pPr algn="l"/>
              <a:t>‹#›</a:t>
            </a:fld>
            <a:endParaRPr lang="sl-SI" dirty="0">
              <a:solidFill>
                <a:srgbClr val="262626"/>
              </a:solidFill>
              <a:latin typeface="Sofia Pro" panose="00000500000000000000" pitchFamily="50" charset="0"/>
            </a:endParaRPr>
          </a:p>
        </p:txBody>
      </p:sp>
      <p:sp>
        <p:nvSpPr>
          <p:cNvPr id="5" name="Rectangle 4">
            <a:extLst>
              <a:ext uri="{FF2B5EF4-FFF2-40B4-BE49-F238E27FC236}">
                <a16:creationId xmlns:a16="http://schemas.microsoft.com/office/drawing/2014/main" id="{36B387A2-C46E-AF47-DF84-90DF1F8117F2}"/>
              </a:ext>
            </a:extLst>
          </p:cNvPr>
          <p:cNvSpPr/>
          <p:nvPr userDrawn="1"/>
        </p:nvSpPr>
        <p:spPr>
          <a:xfrm>
            <a:off x="11491784" y="2281881"/>
            <a:ext cx="700216"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5">
            <a:extLst>
              <a:ext uri="{FF2B5EF4-FFF2-40B4-BE49-F238E27FC236}">
                <a16:creationId xmlns:a16="http://schemas.microsoft.com/office/drawing/2014/main" id="{B96D6FE0-A014-DE5B-B5CE-7484CB5D24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79031" y="1037433"/>
            <a:ext cx="1725720" cy="286309"/>
          </a:xfrm>
          <a:prstGeom prst="rect">
            <a:avLst/>
          </a:prstGeom>
        </p:spPr>
      </p:pic>
    </p:spTree>
    <p:extLst>
      <p:ext uri="{BB962C8B-B14F-4D97-AF65-F5344CB8AC3E}">
        <p14:creationId xmlns:p14="http://schemas.microsoft.com/office/powerpoint/2010/main" val="217257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AE9E58-85EE-9538-8036-D7C92AA382E4}"/>
              </a:ext>
            </a:extLst>
          </p:cNvPr>
          <p:cNvSpPr/>
          <p:nvPr userDrawn="1"/>
        </p:nvSpPr>
        <p:spPr>
          <a:xfrm>
            <a:off x="1" y="0"/>
            <a:ext cx="6096000" cy="6857999"/>
          </a:xfrm>
          <a:prstGeom prst="rect">
            <a:avLst/>
          </a:prstGeom>
          <a:solidFill>
            <a:srgbClr val="9B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Content Placeholder 2">
            <a:extLst>
              <a:ext uri="{FF2B5EF4-FFF2-40B4-BE49-F238E27FC236}">
                <a16:creationId xmlns:a16="http://schemas.microsoft.com/office/drawing/2014/main" id="{553A0CA4-84F2-89F4-7FC8-7CEF0B032669}"/>
              </a:ext>
            </a:extLst>
          </p:cNvPr>
          <p:cNvSpPr>
            <a:spLocks noGrp="1"/>
          </p:cNvSpPr>
          <p:nvPr>
            <p:ph idx="14" hasCustomPrompt="1"/>
          </p:nvPr>
        </p:nvSpPr>
        <p:spPr>
          <a:xfrm>
            <a:off x="857250" y="5098474"/>
            <a:ext cx="4629151" cy="935742"/>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15" name="Content Placeholder 2">
            <a:extLst>
              <a:ext uri="{FF2B5EF4-FFF2-40B4-BE49-F238E27FC236}">
                <a16:creationId xmlns:a16="http://schemas.microsoft.com/office/drawing/2014/main" id="{7CE3DC73-CB0F-17B4-8281-11DAC49D8826}"/>
              </a:ext>
            </a:extLst>
          </p:cNvPr>
          <p:cNvSpPr>
            <a:spLocks noGrp="1"/>
          </p:cNvSpPr>
          <p:nvPr>
            <p:ph idx="15"/>
          </p:nvPr>
        </p:nvSpPr>
        <p:spPr>
          <a:xfrm>
            <a:off x="857250" y="779154"/>
            <a:ext cx="4629151" cy="4051321"/>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endParaRPr lang="en-US" dirty="0"/>
          </a:p>
        </p:txBody>
      </p:sp>
      <p:sp>
        <p:nvSpPr>
          <p:cNvPr id="16" name="Content Placeholder 2">
            <a:extLst>
              <a:ext uri="{FF2B5EF4-FFF2-40B4-BE49-F238E27FC236}">
                <a16:creationId xmlns:a16="http://schemas.microsoft.com/office/drawing/2014/main" id="{61D6F170-B630-516F-ED05-BFDC5CD4B8E8}"/>
              </a:ext>
            </a:extLst>
          </p:cNvPr>
          <p:cNvSpPr>
            <a:spLocks noGrp="1"/>
          </p:cNvSpPr>
          <p:nvPr>
            <p:ph idx="16"/>
          </p:nvPr>
        </p:nvSpPr>
        <p:spPr>
          <a:xfrm>
            <a:off x="6705600" y="779155"/>
            <a:ext cx="3990976" cy="4068812"/>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endParaRPr lang="en-US" dirty="0"/>
          </a:p>
        </p:txBody>
      </p:sp>
      <p:sp>
        <p:nvSpPr>
          <p:cNvPr id="19" name="Content Placeholder 2">
            <a:extLst>
              <a:ext uri="{FF2B5EF4-FFF2-40B4-BE49-F238E27FC236}">
                <a16:creationId xmlns:a16="http://schemas.microsoft.com/office/drawing/2014/main" id="{49A9603B-B674-BF45-B8A0-E1F865B71FDF}"/>
              </a:ext>
            </a:extLst>
          </p:cNvPr>
          <p:cNvSpPr>
            <a:spLocks noGrp="1"/>
          </p:cNvSpPr>
          <p:nvPr>
            <p:ph idx="17" hasCustomPrompt="1"/>
          </p:nvPr>
        </p:nvSpPr>
        <p:spPr>
          <a:xfrm>
            <a:off x="6705600" y="5098474"/>
            <a:ext cx="3990976" cy="935742"/>
          </a:xfrm>
        </p:spPr>
        <p:txBody>
          <a:bodyPr>
            <a:noAutofit/>
          </a:bodyPr>
          <a:lstStyle>
            <a:lvl1pPr marL="0" indent="0">
              <a:buFont typeface="Arial" panose="020B0604020202020204" pitchFamily="34" charset="0"/>
              <a:buNone/>
              <a:defRPr sz="1200" b="0">
                <a:solidFill>
                  <a:srgbClr val="262626"/>
                </a:solidFill>
                <a:latin typeface="Sofia Pro" panose="00000500000000000000" pitchFamily="50" charset="0"/>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3" name="Slide Number Placeholder 5">
            <a:extLst>
              <a:ext uri="{FF2B5EF4-FFF2-40B4-BE49-F238E27FC236}">
                <a16:creationId xmlns:a16="http://schemas.microsoft.com/office/drawing/2014/main" id="{D21E7BAD-FA04-28B4-06D3-8A3672313ED3}"/>
              </a:ext>
            </a:extLst>
          </p:cNvPr>
          <p:cNvSpPr txBox="1">
            <a:spLocks/>
          </p:cNvSpPr>
          <p:nvPr userDrawn="1"/>
        </p:nvSpPr>
        <p:spPr>
          <a:xfrm>
            <a:off x="641074" y="6302215"/>
            <a:ext cx="3045941" cy="243018"/>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rgbClr val="163F3F"/>
                </a:solidFill>
                <a:latin typeface="Bio Sans" panose="020B0506020202040204" pitchFamily="34"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dirty="0">
                <a:solidFill>
                  <a:srgbClr val="262626"/>
                </a:solidFill>
                <a:latin typeface="Sofia Pro" panose="00000500000000000000" pitchFamily="50" charset="0"/>
              </a:rPr>
              <a:t>Page </a:t>
            </a:r>
            <a:fld id="{07E36FA3-781A-4A81-AF3C-E8C672DB7829}" type="slidenum">
              <a:rPr lang="sl-SI" smtClean="0">
                <a:solidFill>
                  <a:srgbClr val="262626"/>
                </a:solidFill>
                <a:latin typeface="Sofia Pro" panose="00000500000000000000" pitchFamily="50" charset="0"/>
              </a:rPr>
              <a:pPr algn="l"/>
              <a:t>‹#›</a:t>
            </a:fld>
            <a:endParaRPr lang="sl-SI" dirty="0">
              <a:solidFill>
                <a:srgbClr val="262626"/>
              </a:solidFill>
              <a:latin typeface="Sofia Pro" panose="00000500000000000000" pitchFamily="50" charset="0"/>
            </a:endParaRPr>
          </a:p>
        </p:txBody>
      </p:sp>
      <p:sp>
        <p:nvSpPr>
          <p:cNvPr id="4" name="Rectangle 3">
            <a:extLst>
              <a:ext uri="{FF2B5EF4-FFF2-40B4-BE49-F238E27FC236}">
                <a16:creationId xmlns:a16="http://schemas.microsoft.com/office/drawing/2014/main" id="{0359C97C-2363-407A-A427-899C4BE912C7}"/>
              </a:ext>
            </a:extLst>
          </p:cNvPr>
          <p:cNvSpPr/>
          <p:nvPr userDrawn="1"/>
        </p:nvSpPr>
        <p:spPr>
          <a:xfrm>
            <a:off x="11491784" y="2281881"/>
            <a:ext cx="700216" cy="4576118"/>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Graphic 4">
            <a:extLst>
              <a:ext uri="{FF2B5EF4-FFF2-40B4-BE49-F238E27FC236}">
                <a16:creationId xmlns:a16="http://schemas.microsoft.com/office/drawing/2014/main" id="{EA71B2D2-99BD-7537-6753-5DC65EFE2B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79031" y="1037433"/>
            <a:ext cx="1725720" cy="286309"/>
          </a:xfrm>
          <a:prstGeom prst="rect">
            <a:avLst/>
          </a:prstGeom>
        </p:spPr>
      </p:pic>
    </p:spTree>
    <p:extLst>
      <p:ext uri="{BB962C8B-B14F-4D97-AF65-F5344CB8AC3E}">
        <p14:creationId xmlns:p14="http://schemas.microsoft.com/office/powerpoint/2010/main" val="192566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74C09-EB98-CEBE-EC24-2CFA8ABF3B91}"/>
              </a:ext>
            </a:extLst>
          </p:cNvPr>
          <p:cNvSpPr/>
          <p:nvPr userDrawn="1"/>
        </p:nvSpPr>
        <p:spPr>
          <a:xfrm>
            <a:off x="0" y="0"/>
            <a:ext cx="12191999" cy="6858000"/>
          </a:xfrm>
          <a:prstGeom prst="rect">
            <a:avLst/>
          </a:prstGeom>
          <a:solidFill>
            <a:srgbClr val="05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Title 1">
            <a:extLst>
              <a:ext uri="{FF2B5EF4-FFF2-40B4-BE49-F238E27FC236}">
                <a16:creationId xmlns:a16="http://schemas.microsoft.com/office/drawing/2014/main" id="{15E06CF6-2718-9634-4960-E56A226058A6}"/>
              </a:ext>
            </a:extLst>
          </p:cNvPr>
          <p:cNvSpPr>
            <a:spLocks noGrp="1"/>
          </p:cNvSpPr>
          <p:nvPr>
            <p:ph type="ctrTitle" hasCustomPrompt="1"/>
          </p:nvPr>
        </p:nvSpPr>
        <p:spPr>
          <a:xfrm>
            <a:off x="1524000" y="2198499"/>
            <a:ext cx="9144000" cy="1315452"/>
          </a:xfrm>
        </p:spPr>
        <p:txBody>
          <a:bodyPr anchor="ctr">
            <a:noAutofit/>
          </a:bodyPr>
          <a:lstStyle>
            <a:lvl1pPr marL="0" indent="0" algn="l">
              <a:buFont typeface="+mj-lt"/>
              <a:buNone/>
              <a:defRPr sz="3600" b="1">
                <a:solidFill>
                  <a:schemeClr val="bg1"/>
                </a:solidFill>
                <a:latin typeface="Sofia Pro" panose="00000500000000000000" pitchFamily="50" charset="0"/>
              </a:defRPr>
            </a:lvl1pPr>
          </a:lstStyle>
          <a:p>
            <a:r>
              <a:rPr lang="sl-SI" dirty="0"/>
              <a:t>Thank you!</a:t>
            </a:r>
          </a:p>
        </p:txBody>
      </p:sp>
      <p:sp>
        <p:nvSpPr>
          <p:cNvPr id="12" name="Subtitle 2">
            <a:extLst>
              <a:ext uri="{FF2B5EF4-FFF2-40B4-BE49-F238E27FC236}">
                <a16:creationId xmlns:a16="http://schemas.microsoft.com/office/drawing/2014/main" id="{1A26B302-9A74-94A9-3DC5-0FAB9F447183}"/>
              </a:ext>
            </a:extLst>
          </p:cNvPr>
          <p:cNvSpPr txBox="1">
            <a:spLocks/>
          </p:cNvSpPr>
          <p:nvPr userDrawn="1"/>
        </p:nvSpPr>
        <p:spPr>
          <a:xfrm>
            <a:off x="8610600" y="5957355"/>
            <a:ext cx="3026884" cy="3651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Bio Sans" panose="020B0506020202040204" pitchFamily="34" charset="-18"/>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l-SI" b="0" dirty="0">
                <a:latin typeface="Sofia Pro" panose="00000500000000000000" pitchFamily="50" charset="0"/>
              </a:rPr>
              <a:t>www.reginna4-0.eu</a:t>
            </a:r>
          </a:p>
        </p:txBody>
      </p:sp>
      <p:sp>
        <p:nvSpPr>
          <p:cNvPr id="15" name="Subtitle 2">
            <a:extLst>
              <a:ext uri="{FF2B5EF4-FFF2-40B4-BE49-F238E27FC236}">
                <a16:creationId xmlns:a16="http://schemas.microsoft.com/office/drawing/2014/main" id="{2C401F91-6ECA-8FC5-CC07-ADAF20A1733C}"/>
              </a:ext>
            </a:extLst>
          </p:cNvPr>
          <p:cNvSpPr>
            <a:spLocks noGrp="1"/>
          </p:cNvSpPr>
          <p:nvPr>
            <p:ph type="subTitle" idx="1" hasCustomPrompt="1"/>
          </p:nvPr>
        </p:nvSpPr>
        <p:spPr>
          <a:xfrm>
            <a:off x="1524000" y="3662878"/>
            <a:ext cx="9144000" cy="890999"/>
          </a:xfrm>
        </p:spPr>
        <p:txBody>
          <a:bodyPr anchor="ctr">
            <a:normAutofit/>
          </a:bodyPr>
          <a:lstStyle>
            <a:lvl1pPr marL="0" indent="0" algn="l">
              <a:buNone/>
              <a:defRPr sz="1800" b="0">
                <a:solidFill>
                  <a:schemeClr val="bg1"/>
                </a:solidFill>
                <a:latin typeface="Sofia Pro"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Name of the speaker</a:t>
            </a:r>
          </a:p>
          <a:p>
            <a:r>
              <a:rPr lang="sl-SI" dirty="0"/>
              <a:t>Institution</a:t>
            </a:r>
          </a:p>
        </p:txBody>
      </p:sp>
      <p:pic>
        <p:nvPicPr>
          <p:cNvPr id="4" name="Graphic 3">
            <a:extLst>
              <a:ext uri="{FF2B5EF4-FFF2-40B4-BE49-F238E27FC236}">
                <a16:creationId xmlns:a16="http://schemas.microsoft.com/office/drawing/2014/main" id="{207727E5-7B8A-D7C6-7BBE-93CAF9BED8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083" y="852147"/>
            <a:ext cx="2978815" cy="494206"/>
          </a:xfrm>
          <a:prstGeom prst="rect">
            <a:avLst/>
          </a:prstGeom>
        </p:spPr>
      </p:pic>
      <p:pic>
        <p:nvPicPr>
          <p:cNvPr id="3" name="Graphic 2">
            <a:extLst>
              <a:ext uri="{FF2B5EF4-FFF2-40B4-BE49-F238E27FC236}">
                <a16:creationId xmlns:a16="http://schemas.microsoft.com/office/drawing/2014/main" id="{D50982E1-5E1F-BEB5-EC42-0143C2C0E0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8083" y="5712491"/>
            <a:ext cx="4305809" cy="609989"/>
          </a:xfrm>
          <a:prstGeom prst="rect">
            <a:avLst/>
          </a:prstGeom>
        </p:spPr>
      </p:pic>
    </p:spTree>
    <p:extLst>
      <p:ext uri="{BB962C8B-B14F-4D97-AF65-F5344CB8AC3E}">
        <p14:creationId xmlns:p14="http://schemas.microsoft.com/office/powerpoint/2010/main" val="316319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7E516-A9E5-7217-A9E1-EDBCFDC71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l-SI" dirty="0"/>
          </a:p>
        </p:txBody>
      </p:sp>
      <p:sp>
        <p:nvSpPr>
          <p:cNvPr id="3" name="Text Placeholder 2">
            <a:extLst>
              <a:ext uri="{FF2B5EF4-FFF2-40B4-BE49-F238E27FC236}">
                <a16:creationId xmlns:a16="http://schemas.microsoft.com/office/drawing/2014/main" id="{49B81AE3-6636-F902-CC6D-82E52E7FC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56438649-9AE8-2BC7-3C18-05E400072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fia Pro" panose="00000500000000000000" pitchFamily="50" charset="0"/>
              </a:defRPr>
            </a:lvl1pPr>
          </a:lstStyle>
          <a:p>
            <a:fld id="{9B5A42DC-EEE2-4706-B7B0-4CDF2FD6B306}" type="datetimeFigureOut">
              <a:rPr lang="sl-SI" smtClean="0"/>
              <a:pPr/>
              <a:t>6. 09. 23</a:t>
            </a:fld>
            <a:endParaRPr lang="sl-SI" dirty="0"/>
          </a:p>
        </p:txBody>
      </p:sp>
      <p:sp>
        <p:nvSpPr>
          <p:cNvPr id="5" name="Footer Placeholder 4">
            <a:extLst>
              <a:ext uri="{FF2B5EF4-FFF2-40B4-BE49-F238E27FC236}">
                <a16:creationId xmlns:a16="http://schemas.microsoft.com/office/drawing/2014/main" id="{ABA3C7D9-7DA4-BF4A-A439-C2E0F95AD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fia Pro" panose="00000500000000000000" pitchFamily="50" charset="0"/>
              </a:defRPr>
            </a:lvl1pPr>
          </a:lstStyle>
          <a:p>
            <a:endParaRPr lang="sl-SI" dirty="0"/>
          </a:p>
        </p:txBody>
      </p:sp>
      <p:sp>
        <p:nvSpPr>
          <p:cNvPr id="6" name="Slide Number Placeholder 5">
            <a:extLst>
              <a:ext uri="{FF2B5EF4-FFF2-40B4-BE49-F238E27FC236}">
                <a16:creationId xmlns:a16="http://schemas.microsoft.com/office/drawing/2014/main" id="{C475B8F8-3D1F-D391-8525-3672A9778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fia Pro" panose="00000500000000000000" pitchFamily="50" charset="0"/>
              </a:defRPr>
            </a:lvl1pPr>
          </a:lstStyle>
          <a:p>
            <a:fld id="{07E36FA3-781A-4A81-AF3C-E8C672DB7829}" type="slidenum">
              <a:rPr lang="sl-SI" smtClean="0"/>
              <a:pPr/>
              <a:t>‹#›</a:t>
            </a:fld>
            <a:endParaRPr lang="sl-SI" dirty="0"/>
          </a:p>
        </p:txBody>
      </p:sp>
    </p:spTree>
    <p:extLst>
      <p:ext uri="{BB962C8B-B14F-4D97-AF65-F5344CB8AC3E}">
        <p14:creationId xmlns:p14="http://schemas.microsoft.com/office/powerpoint/2010/main" val="198179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Lst>
  <p:txStyles>
    <p:titleStyle>
      <a:lvl1pPr algn="l" defTabSz="914400" rtl="0" eaLnBrk="1" latinLnBrk="0" hangingPunct="1">
        <a:lnSpc>
          <a:spcPct val="90000"/>
        </a:lnSpc>
        <a:spcBef>
          <a:spcPct val="0"/>
        </a:spcBef>
        <a:buNone/>
        <a:defRPr sz="4400" kern="1200">
          <a:solidFill>
            <a:schemeClr val="tx1"/>
          </a:solidFill>
          <a:latin typeface="Sofia Pro"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1B1F-67F8-8116-26B8-56139F06C34A}"/>
              </a:ext>
            </a:extLst>
          </p:cNvPr>
          <p:cNvSpPr>
            <a:spLocks noGrp="1"/>
          </p:cNvSpPr>
          <p:nvPr>
            <p:ph type="ctrTitle"/>
          </p:nvPr>
        </p:nvSpPr>
        <p:spPr/>
        <p:txBody>
          <a:bodyPr/>
          <a:lstStyle/>
          <a:p>
            <a:r>
              <a:rPr lang="sl-SI" dirty="0"/>
              <a:t>Innovation on the field </a:t>
            </a:r>
            <a:br>
              <a:rPr lang="sl-SI" dirty="0"/>
            </a:br>
            <a:r>
              <a:rPr lang="sl-SI" sz="1800" b="0" dirty="0"/>
              <a:t>from invention to innovation</a:t>
            </a:r>
          </a:p>
        </p:txBody>
      </p:sp>
      <p:sp>
        <p:nvSpPr>
          <p:cNvPr id="3" name="Subtitle 2">
            <a:extLst>
              <a:ext uri="{FF2B5EF4-FFF2-40B4-BE49-F238E27FC236}">
                <a16:creationId xmlns:a16="http://schemas.microsoft.com/office/drawing/2014/main" id="{4B71EC07-70FD-287D-43DC-0D8C678C4D0F}"/>
              </a:ext>
            </a:extLst>
          </p:cNvPr>
          <p:cNvSpPr>
            <a:spLocks noGrp="1"/>
          </p:cNvSpPr>
          <p:nvPr>
            <p:ph type="subTitle" idx="1"/>
          </p:nvPr>
        </p:nvSpPr>
        <p:spPr/>
        <p:txBody>
          <a:bodyPr/>
          <a:lstStyle/>
          <a:p>
            <a:r>
              <a:rPr lang="sl-SI" dirty="0"/>
              <a:t>Simon Mokorel</a:t>
            </a:r>
          </a:p>
        </p:txBody>
      </p:sp>
    </p:spTree>
    <p:extLst>
      <p:ext uri="{BB962C8B-B14F-4D97-AF65-F5344CB8AC3E}">
        <p14:creationId xmlns:p14="http://schemas.microsoft.com/office/powerpoint/2010/main" val="16220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rgbClr val="333333"/>
                </a:solidFill>
                <a:effectLst/>
                <a:latin typeface="Open Sans" panose="020B0606030504020204" pitchFamily="34" charset="0"/>
              </a:rPr>
              <a:t>In these engines, the combustion of fuel releases a high-temperature gas, which, as it expands, applies a force to a piston, moving it. </a:t>
            </a: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INTERNAL COMBUSTION ENGINE</a:t>
            </a:r>
          </a:p>
        </p:txBody>
      </p:sp>
      <p:pic>
        <p:nvPicPr>
          <p:cNvPr id="12290" name="Picture 2" descr="Exhaust System Four-stroke Engine Internal Combustion - Internal Combustion  Engine Clipart Transparent PNG - 1299x750 - Free Download on NicePNG">
            <a:extLst>
              <a:ext uri="{FF2B5EF4-FFF2-40B4-BE49-F238E27FC236}">
                <a16:creationId xmlns:a16="http://schemas.microsoft.com/office/drawing/2014/main" id="{217490DD-092D-790F-0350-03E31CF2D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49" y="2953399"/>
            <a:ext cx="4924502" cy="308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rgbClr val="333333"/>
                </a:solidFill>
                <a:effectLst/>
                <a:latin typeface="Open Sans" panose="020B0606030504020204" pitchFamily="34" charset="0"/>
              </a:rPr>
              <a:t>PENICILLIN</a:t>
            </a:r>
          </a:p>
          <a:p>
            <a:pPr marL="0" indent="0">
              <a:buNone/>
            </a:pPr>
            <a:r>
              <a:rPr lang="en-GB" i="1" dirty="0">
                <a:solidFill>
                  <a:srgbClr val="333333"/>
                </a:solidFill>
                <a:latin typeface="Open Sans" panose="020B0606030504020204" pitchFamily="34" charset="0"/>
              </a:rPr>
              <a:t>TELEPHONE</a:t>
            </a:r>
          </a:p>
          <a:p>
            <a:pPr marL="0" indent="0">
              <a:buNone/>
            </a:pPr>
            <a:r>
              <a:rPr lang="en-GB" i="1" dirty="0">
                <a:solidFill>
                  <a:srgbClr val="333333"/>
                </a:solidFill>
                <a:latin typeface="Open Sans" panose="020B0606030504020204" pitchFamily="34" charset="0"/>
              </a:rPr>
              <a:t>INTERNET</a:t>
            </a:r>
          </a:p>
          <a:p>
            <a:pPr marL="0" indent="0">
              <a:buNone/>
            </a:pPr>
            <a:r>
              <a:rPr lang="en-GB" i="1" dirty="0">
                <a:solidFill>
                  <a:srgbClr val="333333"/>
                </a:solidFill>
                <a:latin typeface="Open Sans" panose="020B0606030504020204" pitchFamily="34" charset="0"/>
              </a:rPr>
              <a:t>NAILS</a:t>
            </a:r>
          </a:p>
          <a:p>
            <a:pPr marL="0" indent="0">
              <a:buNone/>
            </a:pPr>
            <a:r>
              <a:rPr lang="en-GB" i="1" dirty="0">
                <a:solidFill>
                  <a:srgbClr val="333333"/>
                </a:solidFill>
                <a:latin typeface="Open Sans" panose="020B0606030504020204" pitchFamily="34" charset="0"/>
              </a:rPr>
              <a:t>USE OF FIRE</a:t>
            </a:r>
          </a:p>
          <a:p>
            <a:pPr marL="0" indent="0">
              <a:buNone/>
            </a:pPr>
            <a:r>
              <a:rPr lang="en-GB" i="1" dirty="0">
                <a:solidFill>
                  <a:srgbClr val="333333"/>
                </a:solidFill>
                <a:latin typeface="Open Sans" panose="020B0606030504020204" pitchFamily="34" charset="0"/>
              </a:rPr>
              <a:t>CONCRETE</a:t>
            </a:r>
          </a:p>
          <a:p>
            <a:pPr marL="0" indent="0">
              <a:buNone/>
            </a:pPr>
            <a:r>
              <a:rPr lang="en-GB" i="1" dirty="0">
                <a:solidFill>
                  <a:srgbClr val="333333"/>
                </a:solidFill>
                <a:latin typeface="Open Sans" panose="020B0606030504020204" pitchFamily="34" charset="0"/>
              </a:rPr>
              <a:t>MAGNIFYING GLASS</a:t>
            </a:r>
          </a:p>
          <a:p>
            <a:pPr marL="0" indent="0">
              <a:buNone/>
            </a:pPr>
            <a:r>
              <a:rPr lang="en-SI" i="1" dirty="0">
                <a:solidFill>
                  <a:schemeClr val="tx1"/>
                </a:solidFill>
              </a:rPr>
              <a:t>BATTERIES</a:t>
            </a:r>
          </a:p>
          <a:p>
            <a:pPr marL="0" indent="0">
              <a:buNone/>
            </a:pPr>
            <a:r>
              <a:rPr lang="en-SI" i="1" dirty="0">
                <a:solidFill>
                  <a:schemeClr val="tx1"/>
                </a:solidFill>
              </a:rPr>
              <a:t>AIRPLANE</a:t>
            </a:r>
          </a:p>
          <a:p>
            <a:pPr marL="0" indent="0">
              <a:buNone/>
            </a:pPr>
            <a:r>
              <a:rPr lang="en-SI" i="1" dirty="0">
                <a:solidFill>
                  <a:schemeClr val="tx1"/>
                </a:solidFill>
              </a:rPr>
              <a:t>REFRIGERATOR</a:t>
            </a:r>
          </a:p>
          <a:p>
            <a:pPr marL="0" indent="0">
              <a:buNone/>
            </a:pPr>
            <a:r>
              <a:rPr lang="en-SI" i="1" dirty="0">
                <a:solidFill>
                  <a:schemeClr val="tx1"/>
                </a:solidFill>
              </a:rPr>
              <a:t>NUCLEAR ENEGY</a:t>
            </a:r>
          </a:p>
          <a:p>
            <a:pPr marL="0" indent="0">
              <a:buNone/>
            </a:pPr>
            <a:r>
              <a:rPr lang="en-SI" i="1" dirty="0">
                <a:solidFill>
                  <a:schemeClr val="tx1"/>
                </a:solidFill>
              </a:rPr>
              <a:t>VACCINES</a:t>
            </a:r>
          </a:p>
          <a:p>
            <a:pPr marL="0" indent="0">
              <a:buNone/>
            </a:pPr>
            <a:r>
              <a:rPr lang="en-SI" i="1" dirty="0">
                <a:solidFill>
                  <a:schemeClr val="tx1"/>
                </a:solidFill>
              </a:rPr>
              <a:t>X- RAYS</a:t>
            </a: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AND MANY OTHERS</a:t>
            </a:r>
          </a:p>
        </p:txBody>
      </p:sp>
    </p:spTree>
    <p:extLst>
      <p:ext uri="{BB962C8B-B14F-4D97-AF65-F5344CB8AC3E}">
        <p14:creationId xmlns:p14="http://schemas.microsoft.com/office/powerpoint/2010/main" val="24795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sl-SI" b="0" i="1" dirty="0">
                <a:solidFill>
                  <a:srgbClr val="333333"/>
                </a:solidFill>
                <a:effectLst/>
                <a:latin typeface="Open Sans" panose="020B0606030504020204" pitchFamily="34" charset="0"/>
              </a:rPr>
              <a:t>LEAD IN GASOLINE</a:t>
            </a:r>
          </a:p>
          <a:p>
            <a:pPr marL="0" indent="0">
              <a:buNone/>
            </a:pPr>
            <a:r>
              <a:rPr lang="en-GB" b="0" i="0" dirty="0">
                <a:solidFill>
                  <a:srgbClr val="202124"/>
                </a:solidFill>
                <a:effectLst/>
                <a:latin typeface="Google Sans"/>
              </a:rPr>
              <a:t>PRO</a:t>
            </a:r>
          </a:p>
          <a:p>
            <a:pPr marL="0" indent="0">
              <a:buNone/>
            </a:pPr>
            <a:r>
              <a:rPr lang="en-GB" b="0" i="0" dirty="0">
                <a:solidFill>
                  <a:srgbClr val="202124"/>
                </a:solidFill>
                <a:effectLst/>
                <a:latin typeface="Google Sans"/>
              </a:rPr>
              <a:t>The world started adding lead to gasoline in the 1920s. The reason was that </a:t>
            </a:r>
            <a:r>
              <a:rPr lang="en-GB" b="0" i="0" dirty="0">
                <a:solidFill>
                  <a:srgbClr val="040C28"/>
                </a:solidFill>
                <a:effectLst/>
                <a:latin typeface="Google Sans"/>
              </a:rPr>
              <a:t>it is an 'antiknock agent' which improved the efficiency of vehicles and the performance of the engine</a:t>
            </a:r>
            <a:r>
              <a:rPr lang="en-GB" b="0" i="0" dirty="0">
                <a:solidFill>
                  <a:srgbClr val="202124"/>
                </a:solidFill>
                <a:effectLst/>
                <a:latin typeface="Google Sans"/>
              </a:rPr>
              <a:t>. It turned clunky engines into smoothly running engines.</a:t>
            </a:r>
          </a:p>
          <a:p>
            <a:pPr marL="0" indent="0">
              <a:buNone/>
            </a:pPr>
            <a:r>
              <a:rPr lang="en-GB" dirty="0">
                <a:solidFill>
                  <a:srgbClr val="202124"/>
                </a:solidFill>
                <a:latin typeface="Google Sans"/>
              </a:rPr>
              <a:t>CONS</a:t>
            </a:r>
          </a:p>
          <a:p>
            <a:pPr marL="0" indent="0">
              <a:buNone/>
            </a:pPr>
            <a:r>
              <a:rPr lang="en-GB" b="0" i="0" dirty="0">
                <a:solidFill>
                  <a:srgbClr val="202124"/>
                </a:solidFill>
                <a:effectLst/>
                <a:latin typeface="Google Sans"/>
              </a:rPr>
              <a:t>Leaded petrol has caused more exposure to lead than any other source worldwide. </a:t>
            </a:r>
            <a:r>
              <a:rPr lang="en-GB" b="0" i="0" dirty="0">
                <a:solidFill>
                  <a:srgbClr val="040C28"/>
                </a:solidFill>
                <a:effectLst/>
                <a:latin typeface="Google Sans"/>
              </a:rPr>
              <a:t>By contaminating air, dust, soil, drinking- water and food crops, it has caused harmfully high human blood lead levels around the world, especially in children.</a:t>
            </a:r>
            <a:endParaRPr lang="sl-SI" i="1" dirty="0">
              <a:solidFill>
                <a:srgbClr val="333333"/>
              </a:solidFill>
              <a:latin typeface="Open Sans" panose="020B0606030504020204" pitchFamily="34" charset="0"/>
            </a:endParaRPr>
          </a:p>
          <a:p>
            <a:pPr marL="0" indent="0">
              <a:buNone/>
            </a:pP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DANGERES TO HEALTH OR ENVIRNOMENT</a:t>
            </a:r>
          </a:p>
        </p:txBody>
      </p:sp>
    </p:spTree>
    <p:extLst>
      <p:ext uri="{BB962C8B-B14F-4D97-AF65-F5344CB8AC3E}">
        <p14:creationId xmlns:p14="http://schemas.microsoft.com/office/powerpoint/2010/main" val="4559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sl-SI" b="0" i="1" dirty="0">
                <a:solidFill>
                  <a:srgbClr val="333333"/>
                </a:solidFill>
                <a:effectLst/>
                <a:latin typeface="Open Sans" panose="020B0606030504020204" pitchFamily="34" charset="0"/>
              </a:rPr>
              <a:t>CFC</a:t>
            </a:r>
          </a:p>
          <a:p>
            <a:pPr marL="0" indent="0">
              <a:buNone/>
            </a:pPr>
            <a:r>
              <a:rPr lang="en-GB" b="0" i="0" dirty="0">
                <a:solidFill>
                  <a:srgbClr val="202124"/>
                </a:solidFill>
                <a:effectLst/>
                <a:latin typeface="Google Sans"/>
              </a:rPr>
              <a:t>PRO</a:t>
            </a:r>
          </a:p>
          <a:p>
            <a:pPr marL="0" indent="0">
              <a:buNone/>
            </a:pPr>
            <a:r>
              <a:rPr lang="en-GB" b="0" i="0" dirty="0">
                <a:solidFill>
                  <a:srgbClr val="202124"/>
                </a:solidFill>
                <a:effectLst/>
                <a:latin typeface="Google Sans"/>
              </a:rPr>
              <a:t>Chlorofluorocarbons (CFCs) are nontoxic, </a:t>
            </a:r>
            <a:r>
              <a:rPr lang="en-GB" b="0" i="0" dirty="0" err="1">
                <a:solidFill>
                  <a:srgbClr val="202124"/>
                </a:solidFill>
                <a:effectLst/>
                <a:latin typeface="Google Sans"/>
              </a:rPr>
              <a:t>nonflammable</a:t>
            </a:r>
            <a:r>
              <a:rPr lang="en-GB" b="0" i="0" dirty="0">
                <a:solidFill>
                  <a:srgbClr val="202124"/>
                </a:solidFill>
                <a:effectLst/>
                <a:latin typeface="Google Sans"/>
              </a:rPr>
              <a:t> chemicals containing atoms of carbon, chlorine, and fluorine. They are used </a:t>
            </a:r>
            <a:r>
              <a:rPr lang="en-GB" b="0" i="0" dirty="0">
                <a:solidFill>
                  <a:srgbClr val="040C28"/>
                </a:solidFill>
                <a:effectLst/>
                <a:latin typeface="Google Sans"/>
              </a:rPr>
              <a:t>in the manufacture of aerosol sprays, blowing agents for foams and packing materials, as solvents, and as refrigerants</a:t>
            </a:r>
            <a:r>
              <a:rPr lang="en-GB" b="0" i="0" dirty="0">
                <a:solidFill>
                  <a:srgbClr val="202124"/>
                </a:solidFill>
                <a:effectLst/>
                <a:latin typeface="Google Sans"/>
              </a:rPr>
              <a:t>. </a:t>
            </a:r>
          </a:p>
          <a:p>
            <a:pPr marL="0" indent="0">
              <a:buNone/>
            </a:pPr>
            <a:r>
              <a:rPr lang="en-GB" dirty="0">
                <a:solidFill>
                  <a:srgbClr val="202124"/>
                </a:solidFill>
                <a:latin typeface="Google Sans"/>
              </a:rPr>
              <a:t>CONS</a:t>
            </a:r>
          </a:p>
          <a:p>
            <a:pPr marL="0" indent="0" algn="l">
              <a:buNone/>
            </a:pPr>
            <a:r>
              <a:rPr lang="en-GB" dirty="0">
                <a:solidFill>
                  <a:srgbClr val="4D5156"/>
                </a:solidFill>
                <a:latin typeface="Google Sans"/>
              </a:rPr>
              <a:t>C</a:t>
            </a:r>
            <a:r>
              <a:rPr lang="en-GB" b="0" i="0" dirty="0">
                <a:solidFill>
                  <a:srgbClr val="4D5156"/>
                </a:solidFill>
                <a:effectLst/>
                <a:latin typeface="Google Sans"/>
              </a:rPr>
              <a:t>hlorofluorocarbons (CFCs), contain chlorine atoms. </a:t>
            </a:r>
            <a:r>
              <a:rPr lang="en-GB" b="0" i="0" dirty="0">
                <a:solidFill>
                  <a:srgbClr val="040C28"/>
                </a:solidFill>
                <a:effectLst/>
                <a:latin typeface="Google Sans"/>
              </a:rPr>
              <a:t>Releasing chlorine atoms into the atmosphere destroys ozone</a:t>
            </a:r>
            <a:r>
              <a:rPr lang="en-GB" b="0" i="0" dirty="0">
                <a:solidFill>
                  <a:srgbClr val="4D5156"/>
                </a:solidFill>
                <a:effectLst/>
                <a:latin typeface="Google Sans"/>
              </a:rPr>
              <a:t>. A single chlorine atom can destroy thousands of ozone molecules.</a:t>
            </a:r>
            <a:endParaRPr lang="en-GB" b="0" i="0" dirty="0">
              <a:solidFill>
                <a:srgbClr val="202124"/>
              </a:solidFill>
              <a:effectLst/>
              <a:latin typeface="arial" panose="020B0604020202020204" pitchFamily="34" charset="0"/>
            </a:endParaRPr>
          </a:p>
          <a:p>
            <a:pPr marL="0" indent="0">
              <a:buNone/>
            </a:pP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DANGERES TO HEALTH OR ENVIRNOMENT</a:t>
            </a:r>
          </a:p>
        </p:txBody>
      </p:sp>
      <p:sp>
        <p:nvSpPr>
          <p:cNvPr id="6" name="TextBox 5">
            <a:extLst>
              <a:ext uri="{FF2B5EF4-FFF2-40B4-BE49-F238E27FC236}">
                <a16:creationId xmlns:a16="http://schemas.microsoft.com/office/drawing/2014/main" id="{8FFEF4C9-F533-9E22-3FD3-C222C7208A70}"/>
              </a:ext>
            </a:extLst>
          </p:cNvPr>
          <p:cNvSpPr txBox="1"/>
          <p:nvPr/>
        </p:nvSpPr>
        <p:spPr>
          <a:xfrm>
            <a:off x="306659" y="4385321"/>
            <a:ext cx="5603487" cy="1754326"/>
          </a:xfrm>
          <a:prstGeom prst="rect">
            <a:avLst/>
          </a:prstGeom>
          <a:noFill/>
        </p:spPr>
        <p:txBody>
          <a:bodyPr wrap="square">
            <a:spAutoFit/>
          </a:bodyPr>
          <a:lstStyle/>
          <a:p>
            <a:r>
              <a:rPr lang="en-GB" b="0" i="0" dirty="0">
                <a:solidFill>
                  <a:srgbClr val="202124"/>
                </a:solidFill>
                <a:effectLst/>
                <a:latin typeface="Google Sans"/>
              </a:rPr>
              <a:t>The ozone layer in the stratosphere </a:t>
            </a:r>
            <a:r>
              <a:rPr lang="en-GB" b="0" i="0" dirty="0">
                <a:solidFill>
                  <a:srgbClr val="040C28"/>
                </a:solidFill>
                <a:effectLst/>
                <a:latin typeface="Google Sans"/>
              </a:rPr>
              <a:t>absorbs a portion of the radiation from the sun, preventing it from reaching the planet's surface</a:t>
            </a:r>
            <a:r>
              <a:rPr lang="en-GB" b="0" i="0" dirty="0">
                <a:solidFill>
                  <a:srgbClr val="202124"/>
                </a:solidFill>
                <a:effectLst/>
                <a:latin typeface="Google Sans"/>
              </a:rPr>
              <a:t>. Most importantly, it absorbs the portion of UV light called UVB. UVB is a kind of ultraviolet light from the sun (and sun lamps) that has several harmful effects.</a:t>
            </a:r>
            <a:endParaRPr lang="en-SI" dirty="0"/>
          </a:p>
        </p:txBody>
      </p:sp>
    </p:spTree>
    <p:extLst>
      <p:ext uri="{BB962C8B-B14F-4D97-AF65-F5344CB8AC3E}">
        <p14:creationId xmlns:p14="http://schemas.microsoft.com/office/powerpoint/2010/main" val="378243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4CCE-4556-413B-8A31-0C2E6699D270}"/>
              </a:ext>
            </a:extLst>
          </p:cNvPr>
          <p:cNvSpPr>
            <a:spLocks noGrp="1"/>
          </p:cNvSpPr>
          <p:nvPr>
            <p:ph type="title"/>
          </p:nvPr>
        </p:nvSpPr>
        <p:spPr/>
        <p:txBody>
          <a:bodyPr/>
          <a:lstStyle/>
          <a:p>
            <a:r>
              <a:rPr lang="en-SI" dirty="0">
                <a:effectLst/>
                <a:latin typeface="Calibri Light" panose="020F0302020204030204" pitchFamily="34" charset="0"/>
                <a:ea typeface="Calibri" panose="020F0502020204030204" pitchFamily="34" charset="0"/>
                <a:cs typeface="Times New Roman" panose="02020603050405020304" pitchFamily="18" charset="0"/>
              </a:rPr>
              <a:t>iNTRODUCTION ON INNOVATION</a:t>
            </a:r>
            <a:endParaRPr lang="sl-SI" dirty="0"/>
          </a:p>
        </p:txBody>
      </p:sp>
      <p:sp>
        <p:nvSpPr>
          <p:cNvPr id="3" name="Content Placeholder 2">
            <a:extLst>
              <a:ext uri="{FF2B5EF4-FFF2-40B4-BE49-F238E27FC236}">
                <a16:creationId xmlns:a16="http://schemas.microsoft.com/office/drawing/2014/main" id="{CDB8DB40-7687-AF46-3734-AEAAB7D8FF89}"/>
              </a:ext>
            </a:extLst>
          </p:cNvPr>
          <p:cNvSpPr>
            <a:spLocks noGrp="1"/>
          </p:cNvSpPr>
          <p:nvPr>
            <p:ph idx="1"/>
          </p:nvPr>
        </p:nvSpPr>
        <p:spPr/>
        <p:txBody>
          <a:bodyPr/>
          <a:lstStyle/>
          <a:p>
            <a:pPr marL="0" indent="0">
              <a:buNone/>
            </a:pPr>
            <a:r>
              <a:rPr lang="en-SI" sz="2800" dirty="0">
                <a:effectLst/>
                <a:latin typeface="Calibri Light" panose="020F0302020204030204" pitchFamily="34" charset="0"/>
                <a:ea typeface="Calibri" panose="020F0502020204030204" pitchFamily="34" charset="0"/>
                <a:cs typeface="Times New Roman" panose="02020603050405020304" pitchFamily="18" charset="0"/>
              </a:rPr>
              <a:t>Innovation can be defined as the process of creating and implementing new ideas, products, services, or processes that bring about significant improvement, change, or value. </a:t>
            </a:r>
          </a:p>
          <a:p>
            <a:pPr marL="0" indent="0">
              <a:buNone/>
            </a:pPr>
            <a:endParaRPr lang="en-SI" sz="28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SI" sz="2800" dirty="0">
                <a:effectLst/>
                <a:latin typeface="Calibri Light" panose="020F0302020204030204" pitchFamily="34" charset="0"/>
                <a:ea typeface="Calibri" panose="020F0502020204030204" pitchFamily="34" charset="0"/>
                <a:cs typeface="Times New Roman" panose="02020603050405020304" pitchFamily="18" charset="0"/>
              </a:rPr>
              <a:t>Innovation is driven by users problems/chalanges and by invetions</a:t>
            </a:r>
          </a:p>
          <a:p>
            <a:pPr marL="0" indent="0">
              <a:buNone/>
            </a:pPr>
            <a:endParaRPr lang="en-SI" sz="28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SI" sz="2800" dirty="0">
                <a:effectLst/>
                <a:latin typeface="Calibri Light" panose="020F0302020204030204" pitchFamily="34" charset="0"/>
                <a:ea typeface="Calibri" panose="020F0502020204030204" pitchFamily="34" charset="0"/>
                <a:cs typeface="Times New Roman" panose="02020603050405020304" pitchFamily="18" charset="0"/>
              </a:rPr>
              <a:t>Innovations have a positive impact on societry, envirnoment, business, ….</a:t>
            </a:r>
            <a:endParaRPr lang="en-SI" sz="2800" dirty="0"/>
          </a:p>
        </p:txBody>
      </p:sp>
    </p:spTree>
    <p:extLst>
      <p:ext uri="{BB962C8B-B14F-4D97-AF65-F5344CB8AC3E}">
        <p14:creationId xmlns:p14="http://schemas.microsoft.com/office/powerpoint/2010/main" val="127866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B14B7-3C34-1709-EBFA-87BD05FE376A}"/>
              </a:ext>
            </a:extLst>
          </p:cNvPr>
          <p:cNvSpPr>
            <a:spLocks noGrp="1"/>
          </p:cNvSpPr>
          <p:nvPr>
            <p:ph idx="13"/>
          </p:nvPr>
        </p:nvSpPr>
        <p:spPr/>
        <p:txBody>
          <a:bodyPr/>
          <a:lstStyle/>
          <a:p>
            <a:pPr marL="0" indent="0">
              <a:buNone/>
            </a:pPr>
            <a:r>
              <a:rPr lang="sl-SI" sz="2400" dirty="0">
                <a:effectLst/>
                <a:latin typeface="Calibri Light" panose="020F0302020204030204" pitchFamily="34" charset="0"/>
                <a:ea typeface="Calibri" panose="020F0502020204030204" pitchFamily="34" charset="0"/>
                <a:cs typeface="Times New Roman" panose="02020603050405020304" pitchFamily="18" charset="0"/>
              </a:rPr>
              <a:t>tECHNOLOGY: </a:t>
            </a:r>
            <a:r>
              <a:rPr lang="en-SI" sz="1800" dirty="0">
                <a:effectLst/>
                <a:latin typeface="Calibri Light" panose="020F0302020204030204" pitchFamily="34" charset="0"/>
                <a:ea typeface="Calibri" panose="020F0502020204030204" pitchFamily="34" charset="0"/>
                <a:cs typeface="Times New Roman" panose="02020603050405020304" pitchFamily="18" charset="0"/>
              </a:rPr>
              <a:t>Innovation drives advancements in technology, leading to groundbreaking inventions and transformative changes in how we live, work, and communicate. I1.0  to I4.0 (I5.0)</a:t>
            </a:r>
          </a:p>
          <a:p>
            <a:pPr marL="0" indent="0">
              <a:buNone/>
            </a:pPr>
            <a:r>
              <a:rPr lang="en-SI" sz="2400" dirty="0">
                <a:latin typeface="Calibri Light" panose="020F0302020204030204" pitchFamily="34" charset="0"/>
                <a:ea typeface="Calibri" panose="020F0502020204030204" pitchFamily="34" charset="0"/>
                <a:cs typeface="Times New Roman" panose="02020603050405020304" pitchFamily="18" charset="0"/>
              </a:rPr>
              <a:t>hEALTHCARE: </a:t>
            </a:r>
            <a:r>
              <a:rPr lang="en-SI" sz="1800" dirty="0">
                <a:effectLst/>
                <a:latin typeface="Calibri Light" panose="020F0302020204030204" pitchFamily="34" charset="0"/>
                <a:ea typeface="Calibri" panose="020F0502020204030204" pitchFamily="34" charset="0"/>
                <a:cs typeface="Times New Roman" panose="02020603050405020304" pitchFamily="18" charset="0"/>
              </a:rPr>
              <a:t>Innovation in healthcare plays a vital role in improving patient outcomes, enhancing diagnostics and treatments, and addressing complex medical challenges. </a:t>
            </a:r>
          </a:p>
          <a:p>
            <a:pPr marL="0" indent="0">
              <a:buNone/>
            </a:pPr>
            <a:r>
              <a:rPr lang="en-SI" sz="2400" dirty="0">
                <a:latin typeface="Calibri Light" panose="020F0302020204030204" pitchFamily="34" charset="0"/>
                <a:ea typeface="Calibri" panose="020F0502020204030204" pitchFamily="34" charset="0"/>
                <a:cs typeface="Times New Roman" panose="02020603050405020304" pitchFamily="18" charset="0"/>
              </a:rPr>
              <a:t>eNVIRONMENT: </a:t>
            </a:r>
            <a:r>
              <a:rPr lang="en-SI" sz="1800" dirty="0">
                <a:effectLst/>
                <a:latin typeface="Calibri Light" panose="020F0302020204030204" pitchFamily="34" charset="0"/>
                <a:ea typeface="Calibri" panose="020F0502020204030204" pitchFamily="34" charset="0"/>
                <a:cs typeface="Times New Roman" panose="02020603050405020304" pitchFamily="18" charset="0"/>
              </a:rPr>
              <a:t>Innovation is critical for addressing environmental challenges and achieving sustainability.</a:t>
            </a:r>
            <a:r>
              <a:rPr lang="en-SI" sz="2000" dirty="0">
                <a:effectLst/>
              </a:rPr>
              <a:t> </a:t>
            </a:r>
          </a:p>
          <a:p>
            <a:pPr marL="0" indent="0">
              <a:buNone/>
            </a:pPr>
            <a:r>
              <a:rPr lang="en-SI" sz="2400" dirty="0">
                <a:effectLst/>
                <a:latin typeface="Calibri Light" panose="020F0302020204030204" pitchFamily="34" charset="0"/>
                <a:ea typeface="Calibri" panose="020F0502020204030204" pitchFamily="34" charset="0"/>
                <a:cs typeface="Times New Roman" panose="02020603050405020304" pitchFamily="18" charset="0"/>
              </a:rPr>
              <a:t>sOCIAL </a:t>
            </a:r>
            <a:r>
              <a:rPr lang="en-SI" sz="2400" dirty="0">
                <a:latin typeface="Calibri Light" panose="020F0302020204030204" pitchFamily="34" charset="0"/>
                <a:ea typeface="Calibri" panose="020F0502020204030204" pitchFamily="34" charset="0"/>
                <a:cs typeface="Times New Roman" panose="02020603050405020304" pitchFamily="18" charset="0"/>
              </a:rPr>
              <a:t>e</a:t>
            </a:r>
            <a:r>
              <a:rPr lang="en-SI" sz="2400" dirty="0">
                <a:effectLst/>
                <a:latin typeface="Calibri Light" panose="020F0302020204030204" pitchFamily="34" charset="0"/>
                <a:ea typeface="Calibri" panose="020F0502020204030204" pitchFamily="34" charset="0"/>
                <a:cs typeface="Times New Roman" panose="02020603050405020304" pitchFamily="18" charset="0"/>
              </a:rPr>
              <a:t>NTREPRENEURSHIP: </a:t>
            </a:r>
            <a:r>
              <a:rPr lang="en-SI" sz="1800" dirty="0">
                <a:effectLst/>
                <a:latin typeface="Calibri Light" panose="020F0302020204030204" pitchFamily="34" charset="0"/>
                <a:ea typeface="Calibri" panose="020F0502020204030204" pitchFamily="34" charset="0"/>
                <a:cs typeface="Times New Roman" panose="02020603050405020304" pitchFamily="18" charset="0"/>
              </a:rPr>
              <a:t>Innovation in social entrepreneurship combines business principles with a focus on creating positive FINANCIAL impact. </a:t>
            </a:r>
            <a:endParaRPr lang="en-SI" sz="24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buNone/>
            </a:pPr>
            <a:endParaRPr lang="en-SI" sz="2400" dirty="0"/>
          </a:p>
          <a:p>
            <a:endParaRPr lang="sl-SI" dirty="0"/>
          </a:p>
        </p:txBody>
      </p:sp>
      <p:sp>
        <p:nvSpPr>
          <p:cNvPr id="4" name="Content Placeholder 3">
            <a:extLst>
              <a:ext uri="{FF2B5EF4-FFF2-40B4-BE49-F238E27FC236}">
                <a16:creationId xmlns:a16="http://schemas.microsoft.com/office/drawing/2014/main" id="{87FA760B-0850-D8E3-04EE-B64E8149BC42}"/>
              </a:ext>
            </a:extLst>
          </p:cNvPr>
          <p:cNvSpPr>
            <a:spLocks noGrp="1"/>
          </p:cNvSpPr>
          <p:nvPr>
            <p:ph idx="15"/>
          </p:nvPr>
        </p:nvSpPr>
        <p:spPr/>
        <p:txBody>
          <a:bodyPr/>
          <a:lstStyle/>
          <a:p>
            <a:r>
              <a:rPr lang="sl-SI" sz="2800" dirty="0">
                <a:effectLst/>
                <a:latin typeface="Calibri Light" panose="020F0302020204030204" pitchFamily="34" charset="0"/>
                <a:ea typeface="Calibri" panose="020F0502020204030204" pitchFamily="34" charset="0"/>
                <a:cs typeface="Times New Roman" panose="02020603050405020304" pitchFamily="18" charset="0"/>
              </a:rPr>
              <a:t>Why we innovate, why the innovation is important?</a:t>
            </a:r>
            <a:r>
              <a:rPr lang="en-SI" sz="2800" dirty="0">
                <a:effectLst/>
              </a:rPr>
              <a:t> </a:t>
            </a:r>
            <a:endParaRPr lang="en-SI" sz="2800" dirty="0"/>
          </a:p>
          <a:p>
            <a:endParaRPr lang="sl-SI" dirty="0"/>
          </a:p>
        </p:txBody>
      </p:sp>
    </p:spTree>
    <p:extLst>
      <p:ext uri="{BB962C8B-B14F-4D97-AF65-F5344CB8AC3E}">
        <p14:creationId xmlns:p14="http://schemas.microsoft.com/office/powerpoint/2010/main" val="34680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B6DE-5274-DC2B-FD74-AAAB7619752B}"/>
              </a:ext>
            </a:extLst>
          </p:cNvPr>
          <p:cNvSpPr>
            <a:spLocks noGrp="1"/>
          </p:cNvSpPr>
          <p:nvPr>
            <p:ph type="title"/>
          </p:nvPr>
        </p:nvSpPr>
        <p:spPr/>
        <p:txBody>
          <a:bodyPr/>
          <a:lstStyle/>
          <a:p>
            <a:r>
              <a:rPr lang="sl-SI" dirty="0"/>
              <a:t>Cases of innovations</a:t>
            </a:r>
          </a:p>
        </p:txBody>
      </p:sp>
      <p:sp>
        <p:nvSpPr>
          <p:cNvPr id="3" name="Content Placeholder 2">
            <a:extLst>
              <a:ext uri="{FF2B5EF4-FFF2-40B4-BE49-F238E27FC236}">
                <a16:creationId xmlns:a16="http://schemas.microsoft.com/office/drawing/2014/main" id="{6088A63D-E047-997B-FF58-A9C799ADF4F7}"/>
              </a:ext>
            </a:extLst>
          </p:cNvPr>
          <p:cNvSpPr>
            <a:spLocks noGrp="1"/>
          </p:cNvSpPr>
          <p:nvPr>
            <p:ph idx="1"/>
          </p:nvPr>
        </p:nvSpPr>
        <p:spPr/>
        <p:txBody>
          <a:bodyPr/>
          <a:lstStyle/>
          <a:p>
            <a:endParaRPr lang="sl-SI" dirty="0"/>
          </a:p>
        </p:txBody>
      </p:sp>
      <p:sp>
        <p:nvSpPr>
          <p:cNvPr id="4" name="Content Placeholder 3">
            <a:extLst>
              <a:ext uri="{FF2B5EF4-FFF2-40B4-BE49-F238E27FC236}">
                <a16:creationId xmlns:a16="http://schemas.microsoft.com/office/drawing/2014/main" id="{242117EC-4775-ED2D-4801-D16CC56C29C9}"/>
              </a:ext>
            </a:extLst>
          </p:cNvPr>
          <p:cNvSpPr>
            <a:spLocks noGrp="1"/>
          </p:cNvSpPr>
          <p:nvPr>
            <p:ph idx="13"/>
          </p:nvPr>
        </p:nvSpPr>
        <p:spPr/>
        <p:txBody>
          <a:bodyPr/>
          <a:lstStyle/>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Mobile Banking and Digital Payments</a:t>
            </a:r>
          </a:p>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3D Printing</a:t>
            </a:r>
            <a:endParaRPr lang="en-SI" sz="1800" dirty="0">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Renewable Energy Technologies</a:t>
            </a:r>
          </a:p>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Telemedicine</a:t>
            </a:r>
            <a:endParaRPr lang="en-SI" sz="1800" dirty="0">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Social Media and Online Networking</a:t>
            </a:r>
          </a:p>
          <a:p>
            <a:pPr marL="0" inden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Electric Vehicles</a:t>
            </a:r>
            <a:endParaRPr lang="en-SI" sz="1800" dirty="0">
              <a:latin typeface="Calibri Light" panose="020F03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SI" sz="1800" dirty="0">
                <a:latin typeface="Calibri Light" panose="020F0302020204030204" pitchFamily="34" charset="0"/>
                <a:ea typeface="Calibri" panose="020F0502020204030204" pitchFamily="34" charset="0"/>
                <a:cs typeface="Times New Roman" panose="02020603050405020304" pitchFamily="18" charset="0"/>
              </a:rPr>
              <a:t>Precision Agriculture</a:t>
            </a:r>
          </a:p>
          <a:p>
            <a:pPr marL="0" indent="0">
              <a:buFont typeface="Arial" panose="020B0604020202020204" pitchFamily="34" charset="0"/>
              <a:buNone/>
            </a:pPr>
            <a:r>
              <a:rPr lang="en-SI" sz="1800" dirty="0">
                <a:latin typeface="Calibri Light" panose="020F0302020204030204" pitchFamily="34" charset="0"/>
                <a:ea typeface="Calibri" panose="020F0502020204030204" pitchFamily="34" charset="0"/>
                <a:cs typeface="Times New Roman" panose="02020603050405020304" pitchFamily="18" charset="0"/>
              </a:rPr>
              <a:t>Assistive Technologies</a:t>
            </a:r>
          </a:p>
          <a:p>
            <a:pPr marL="0" indent="0">
              <a:buFont typeface="Arial" panose="020B0604020202020204" pitchFamily="34" charse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Online Learning Platforms</a:t>
            </a:r>
          </a:p>
          <a:p>
            <a:pPr marL="0" indent="0">
              <a:buFont typeface="Arial" panose="020B0604020202020204" pitchFamily="34" charse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Water Purification Technologies</a:t>
            </a:r>
            <a:endParaRPr lang="en-SI" sz="1800" dirty="0">
              <a:latin typeface="Calibri Light" panose="020F03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SI" sz="1800" dirty="0">
                <a:effectLst/>
                <a:latin typeface="Calibri Light" panose="020F0302020204030204" pitchFamily="34" charset="0"/>
                <a:ea typeface="Calibri" panose="020F0502020204030204" pitchFamily="34" charset="0"/>
                <a:cs typeface="Times New Roman" panose="02020603050405020304" pitchFamily="18" charset="0"/>
              </a:rPr>
              <a:t>Blockchain Technology</a:t>
            </a:r>
            <a:endParaRPr lang="en-SI" sz="1800" dirty="0"/>
          </a:p>
          <a:p>
            <a:endParaRPr lang="sl-SI" dirty="0"/>
          </a:p>
        </p:txBody>
      </p:sp>
      <p:sp>
        <p:nvSpPr>
          <p:cNvPr id="5" name="Content Placeholder 4">
            <a:extLst>
              <a:ext uri="{FF2B5EF4-FFF2-40B4-BE49-F238E27FC236}">
                <a16:creationId xmlns:a16="http://schemas.microsoft.com/office/drawing/2014/main" id="{A3C64FE5-0B1D-80BA-83F2-C1D4A225A1A5}"/>
              </a:ext>
            </a:extLst>
          </p:cNvPr>
          <p:cNvSpPr>
            <a:spLocks noGrp="1"/>
          </p:cNvSpPr>
          <p:nvPr>
            <p:ph idx="14"/>
          </p:nvPr>
        </p:nvSpPr>
        <p:spPr/>
        <p:txBody>
          <a:bodyPr/>
          <a:lstStyle/>
          <a:p>
            <a:endParaRPr lang="sl-SI"/>
          </a:p>
        </p:txBody>
      </p:sp>
    </p:spTree>
    <p:extLst>
      <p:ext uri="{BB962C8B-B14F-4D97-AF65-F5344CB8AC3E}">
        <p14:creationId xmlns:p14="http://schemas.microsoft.com/office/powerpoint/2010/main" val="18630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6E645-CFFE-4D48-AB7B-4364119D5EF7}"/>
              </a:ext>
            </a:extLst>
          </p:cNvPr>
          <p:cNvSpPr>
            <a:spLocks noGrp="1"/>
          </p:cNvSpPr>
          <p:nvPr>
            <p:ph idx="14"/>
          </p:nvPr>
        </p:nvSpPr>
        <p:spPr/>
        <p:txBody>
          <a:bodyPr/>
          <a:lstStyle/>
          <a:p>
            <a:endParaRPr lang="sl-SI"/>
          </a:p>
        </p:txBody>
      </p:sp>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r>
              <a:rPr lang="sl-SI" sz="2400" dirty="0"/>
              <a:t>Invetions:</a:t>
            </a:r>
          </a:p>
          <a:p>
            <a:pPr marL="342900" indent="-342900">
              <a:buFontTx/>
              <a:buChar char="-"/>
            </a:pPr>
            <a:r>
              <a:rPr lang="sl-SI" sz="2400" dirty="0"/>
              <a:t>Internet</a:t>
            </a:r>
          </a:p>
          <a:p>
            <a:pPr marL="342900" indent="-342900">
              <a:buFontTx/>
              <a:buChar char="-"/>
            </a:pPr>
            <a:r>
              <a:rPr lang="sl-SI" sz="2400" dirty="0"/>
              <a:t>Big data</a:t>
            </a:r>
          </a:p>
          <a:p>
            <a:pPr marL="342900" indent="-342900">
              <a:buFontTx/>
              <a:buChar char="-"/>
            </a:pPr>
            <a:r>
              <a:rPr lang="sl-SI" sz="2400" dirty="0"/>
              <a:t>Money</a:t>
            </a:r>
          </a:p>
          <a:p>
            <a:endParaRPr lang="sl-SI" sz="2400" dirty="0"/>
          </a:p>
          <a:p>
            <a:r>
              <a:rPr lang="sl-SI" sz="2400" dirty="0"/>
              <a:t>Buyers:</a:t>
            </a:r>
          </a:p>
          <a:p>
            <a:pPr marL="342900" indent="-342900">
              <a:buFontTx/>
              <a:buChar char="-"/>
            </a:pPr>
            <a:r>
              <a:rPr lang="sl-SI" sz="2400" dirty="0"/>
              <a:t>Ease of use</a:t>
            </a:r>
          </a:p>
          <a:p>
            <a:pPr marL="342900" indent="-342900">
              <a:buFontTx/>
              <a:buChar char="-"/>
            </a:pPr>
            <a:r>
              <a:rPr lang="sl-SI" sz="2400" dirty="0"/>
              <a:t>Quick translactions</a:t>
            </a:r>
          </a:p>
          <a:p>
            <a:pPr marL="342900" indent="-342900">
              <a:buFontTx/>
              <a:buChar char="-"/>
            </a:pPr>
            <a:r>
              <a:rPr lang="sl-SI" sz="2400" dirty="0"/>
              <a:t>Control ower my money</a:t>
            </a:r>
          </a:p>
          <a:p>
            <a:pPr marL="342900" indent="-342900">
              <a:buFontTx/>
              <a:buChar char="-"/>
            </a:pPr>
            <a:endParaRPr lang="sl-SI" sz="2400" dirty="0"/>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r>
              <a:rPr lang="sl-SI" sz="2800" dirty="0"/>
              <a:t>Mobile banking and payments </a:t>
            </a:r>
          </a:p>
        </p:txBody>
      </p:sp>
      <p:sp>
        <p:nvSpPr>
          <p:cNvPr id="5" name="Content Placeholder 4">
            <a:extLst>
              <a:ext uri="{FF2B5EF4-FFF2-40B4-BE49-F238E27FC236}">
                <a16:creationId xmlns:a16="http://schemas.microsoft.com/office/drawing/2014/main" id="{E51762E3-8538-BDDF-5C97-C52F7BD11E50}"/>
              </a:ext>
            </a:extLst>
          </p:cNvPr>
          <p:cNvSpPr>
            <a:spLocks noGrp="1"/>
          </p:cNvSpPr>
          <p:nvPr>
            <p:ph idx="17"/>
          </p:nvPr>
        </p:nvSpPr>
        <p:spPr/>
        <p:txBody>
          <a:bodyPr/>
          <a:lstStyle/>
          <a:p>
            <a:endParaRPr lang="sl-SI"/>
          </a:p>
        </p:txBody>
      </p:sp>
    </p:spTree>
    <p:extLst>
      <p:ext uri="{BB962C8B-B14F-4D97-AF65-F5344CB8AC3E}">
        <p14:creationId xmlns:p14="http://schemas.microsoft.com/office/powerpoint/2010/main" val="3790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6E645-CFFE-4D48-AB7B-4364119D5EF7}"/>
              </a:ext>
            </a:extLst>
          </p:cNvPr>
          <p:cNvSpPr>
            <a:spLocks noGrp="1"/>
          </p:cNvSpPr>
          <p:nvPr>
            <p:ph idx="14"/>
          </p:nvPr>
        </p:nvSpPr>
        <p:spPr/>
        <p:txBody>
          <a:bodyPr/>
          <a:lstStyle/>
          <a:p>
            <a:endParaRPr lang="sl-SI"/>
          </a:p>
        </p:txBody>
      </p:sp>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r>
              <a:rPr lang="sl-SI" sz="2400" dirty="0"/>
              <a:t>Invetions:</a:t>
            </a:r>
          </a:p>
          <a:p>
            <a:pPr marL="342900" indent="-342900">
              <a:buFontTx/>
              <a:buChar char="-"/>
            </a:pPr>
            <a:r>
              <a:rPr lang="sl-SI" sz="2400" dirty="0"/>
              <a:t>New materials</a:t>
            </a:r>
          </a:p>
          <a:p>
            <a:pPr marL="342900" indent="-342900">
              <a:buFontTx/>
              <a:buChar char="-"/>
            </a:pPr>
            <a:r>
              <a:rPr lang="sl-SI" sz="2400" dirty="0"/>
              <a:t>new injection molding technologies</a:t>
            </a:r>
          </a:p>
          <a:p>
            <a:endParaRPr lang="sl-SI" sz="2400" dirty="0"/>
          </a:p>
          <a:p>
            <a:r>
              <a:rPr lang="sl-SI" sz="2400" dirty="0"/>
              <a:t>Buyers:</a:t>
            </a:r>
          </a:p>
          <a:p>
            <a:pPr marL="342900" indent="-342900">
              <a:buFontTx/>
              <a:buChar char="-"/>
            </a:pPr>
            <a:r>
              <a:rPr lang="sl-SI" sz="2400" dirty="0"/>
              <a:t>Precise protoype of idea</a:t>
            </a:r>
          </a:p>
          <a:p>
            <a:pPr marL="342900" indent="-342900">
              <a:buFontTx/>
              <a:buChar char="-"/>
            </a:pPr>
            <a:r>
              <a:rPr lang="sl-SI" sz="2400" dirty="0"/>
              <a:t>Quick test on the market</a:t>
            </a:r>
          </a:p>
          <a:p>
            <a:endParaRPr lang="sl-SI" sz="2400" dirty="0"/>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r>
              <a:rPr lang="sl-SI" sz="2800" dirty="0"/>
              <a:t>3D printing</a:t>
            </a:r>
          </a:p>
        </p:txBody>
      </p:sp>
      <p:sp>
        <p:nvSpPr>
          <p:cNvPr id="5" name="Content Placeholder 4">
            <a:extLst>
              <a:ext uri="{FF2B5EF4-FFF2-40B4-BE49-F238E27FC236}">
                <a16:creationId xmlns:a16="http://schemas.microsoft.com/office/drawing/2014/main" id="{E51762E3-8538-BDDF-5C97-C52F7BD11E50}"/>
              </a:ext>
            </a:extLst>
          </p:cNvPr>
          <p:cNvSpPr>
            <a:spLocks noGrp="1"/>
          </p:cNvSpPr>
          <p:nvPr>
            <p:ph idx="17"/>
          </p:nvPr>
        </p:nvSpPr>
        <p:spPr/>
        <p:txBody>
          <a:bodyPr/>
          <a:lstStyle/>
          <a:p>
            <a:endParaRPr lang="sl-SI"/>
          </a:p>
        </p:txBody>
      </p:sp>
    </p:spTree>
    <p:extLst>
      <p:ext uri="{BB962C8B-B14F-4D97-AF65-F5344CB8AC3E}">
        <p14:creationId xmlns:p14="http://schemas.microsoft.com/office/powerpoint/2010/main" val="326108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6E645-CFFE-4D48-AB7B-4364119D5EF7}"/>
              </a:ext>
            </a:extLst>
          </p:cNvPr>
          <p:cNvSpPr>
            <a:spLocks noGrp="1"/>
          </p:cNvSpPr>
          <p:nvPr>
            <p:ph idx="14"/>
          </p:nvPr>
        </p:nvSpPr>
        <p:spPr/>
        <p:txBody>
          <a:bodyPr/>
          <a:lstStyle/>
          <a:p>
            <a:endParaRPr lang="sl-SI"/>
          </a:p>
        </p:txBody>
      </p:sp>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r>
              <a:rPr lang="sl-SI" sz="2400" dirty="0"/>
              <a:t>Invetions:</a:t>
            </a:r>
          </a:p>
          <a:p>
            <a:pPr marL="342900" indent="-342900">
              <a:buFontTx/>
              <a:buChar char="-"/>
            </a:pPr>
            <a:r>
              <a:rPr lang="sl-SI" sz="2400" dirty="0"/>
              <a:t>Internet</a:t>
            </a:r>
          </a:p>
          <a:p>
            <a:pPr marL="342900" indent="-342900">
              <a:buFontTx/>
              <a:buChar char="-"/>
            </a:pPr>
            <a:r>
              <a:rPr lang="sl-SI" sz="2400" dirty="0"/>
              <a:t>Technology that brings data in every house</a:t>
            </a:r>
          </a:p>
          <a:p>
            <a:endParaRPr lang="sl-SI" sz="2400" dirty="0"/>
          </a:p>
          <a:p>
            <a:r>
              <a:rPr lang="sl-SI" sz="2400" dirty="0"/>
              <a:t>Buyers:</a:t>
            </a:r>
          </a:p>
          <a:p>
            <a:pPr marL="342900" indent="-342900">
              <a:buFontTx/>
              <a:buChar char="-"/>
            </a:pPr>
            <a:r>
              <a:rPr lang="sl-SI" sz="2400" dirty="0"/>
              <a:t>Noumerous posibility of courses</a:t>
            </a:r>
          </a:p>
          <a:p>
            <a:pPr marL="342900" indent="-342900">
              <a:buFontTx/>
              <a:buChar char="-"/>
            </a:pPr>
            <a:r>
              <a:rPr lang="sl-SI" sz="2400" dirty="0"/>
              <a:t>Learn from home whenever you want</a:t>
            </a:r>
          </a:p>
          <a:p>
            <a:endParaRPr lang="sl-SI" sz="2400" dirty="0"/>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pPr marL="0" indent="0">
              <a:buFont typeface="Arial" panose="020B0604020202020204" pitchFamily="34" charset="0"/>
              <a:buNone/>
            </a:pPr>
            <a:r>
              <a:rPr lang="en-SI" sz="2800" b="1" dirty="0">
                <a:effectLst/>
                <a:latin typeface="Calibri Light" panose="020F0302020204030204" pitchFamily="34" charset="0"/>
                <a:ea typeface="Calibri" panose="020F0502020204030204" pitchFamily="34" charset="0"/>
                <a:cs typeface="Times New Roman" panose="02020603050405020304" pitchFamily="18" charset="0"/>
              </a:rPr>
              <a:t>Online Learning Platforms</a:t>
            </a:r>
          </a:p>
        </p:txBody>
      </p:sp>
      <p:sp>
        <p:nvSpPr>
          <p:cNvPr id="5" name="Content Placeholder 4">
            <a:extLst>
              <a:ext uri="{FF2B5EF4-FFF2-40B4-BE49-F238E27FC236}">
                <a16:creationId xmlns:a16="http://schemas.microsoft.com/office/drawing/2014/main" id="{E51762E3-8538-BDDF-5C97-C52F7BD11E50}"/>
              </a:ext>
            </a:extLst>
          </p:cNvPr>
          <p:cNvSpPr>
            <a:spLocks noGrp="1"/>
          </p:cNvSpPr>
          <p:nvPr>
            <p:ph idx="17"/>
          </p:nvPr>
        </p:nvSpPr>
        <p:spPr/>
        <p:txBody>
          <a:bodyPr/>
          <a:lstStyle/>
          <a:p>
            <a:endParaRPr lang="sl-SI"/>
          </a:p>
        </p:txBody>
      </p:sp>
    </p:spTree>
    <p:extLst>
      <p:ext uri="{BB962C8B-B14F-4D97-AF65-F5344CB8AC3E}">
        <p14:creationId xmlns:p14="http://schemas.microsoft.com/office/powerpoint/2010/main" val="231508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B6DE-5274-DC2B-FD74-AAAB7619752B}"/>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6088A63D-E047-997B-FF58-A9C799ADF4F7}"/>
              </a:ext>
            </a:extLst>
          </p:cNvPr>
          <p:cNvSpPr>
            <a:spLocks noGrp="1"/>
          </p:cNvSpPr>
          <p:nvPr>
            <p:ph idx="1"/>
          </p:nvPr>
        </p:nvSpPr>
        <p:spPr/>
        <p:txBody>
          <a:bodyPr/>
          <a:lstStyle/>
          <a:p>
            <a:pPr marL="0" indent="0" algn="l">
              <a:buNone/>
            </a:pPr>
            <a:endParaRPr lang="en-GB" sz="1800" b="0" i="0" dirty="0">
              <a:solidFill>
                <a:srgbClr val="374151"/>
              </a:solidFill>
              <a:effectLst/>
              <a:latin typeface="Söhne"/>
            </a:endParaRPr>
          </a:p>
        </p:txBody>
      </p:sp>
      <p:sp>
        <p:nvSpPr>
          <p:cNvPr id="4" name="Content Placeholder 3">
            <a:extLst>
              <a:ext uri="{FF2B5EF4-FFF2-40B4-BE49-F238E27FC236}">
                <a16:creationId xmlns:a16="http://schemas.microsoft.com/office/drawing/2014/main" id="{242117EC-4775-ED2D-4801-D16CC56C29C9}"/>
              </a:ext>
            </a:extLst>
          </p:cNvPr>
          <p:cNvSpPr>
            <a:spLocks noGrp="1"/>
          </p:cNvSpPr>
          <p:nvPr>
            <p:ph idx="13"/>
          </p:nvPr>
        </p:nvSpPr>
        <p:spPr/>
        <p:txBody>
          <a:bodyPr/>
          <a:lstStyle/>
          <a:p>
            <a:pPr marL="0" indent="0" algn="l">
              <a:buNone/>
            </a:pPr>
            <a:r>
              <a:rPr lang="en-GB" sz="2400" b="0" i="0" dirty="0">
                <a:solidFill>
                  <a:srgbClr val="374151"/>
                </a:solidFill>
                <a:effectLst/>
                <a:latin typeface="Söhne"/>
              </a:rPr>
              <a:t>An invention is a novel and innovative creation, process, product, or idea that is the result of human ingenuity and problem-solving. Inventions are typically characterized by their originality and the way they contribute to solving a specific problem, improving an existing technology, or creating something entirely new. Here are some key aspects of inventions:</a:t>
            </a:r>
          </a:p>
        </p:txBody>
      </p:sp>
      <p:sp>
        <p:nvSpPr>
          <p:cNvPr id="5" name="Content Placeholder 4">
            <a:extLst>
              <a:ext uri="{FF2B5EF4-FFF2-40B4-BE49-F238E27FC236}">
                <a16:creationId xmlns:a16="http://schemas.microsoft.com/office/drawing/2014/main" id="{A3C64FE5-0B1D-80BA-83F2-C1D4A225A1A5}"/>
              </a:ext>
            </a:extLst>
          </p:cNvPr>
          <p:cNvSpPr>
            <a:spLocks noGrp="1"/>
          </p:cNvSpPr>
          <p:nvPr>
            <p:ph idx="14"/>
          </p:nvPr>
        </p:nvSpPr>
        <p:spPr/>
        <p:txBody>
          <a:bodyPr/>
          <a:lstStyle/>
          <a:p>
            <a:r>
              <a:rPr lang="sl-SI" dirty="0"/>
              <a:t>iNVENTION &lt;-&gt; bUYER</a:t>
            </a:r>
          </a:p>
        </p:txBody>
      </p:sp>
      <p:pic>
        <p:nvPicPr>
          <p:cNvPr id="2050" name="Picture 2" descr="Ingredients of Innovation - Office Guy Cartoons">
            <a:extLst>
              <a:ext uri="{FF2B5EF4-FFF2-40B4-BE49-F238E27FC236}">
                <a16:creationId xmlns:a16="http://schemas.microsoft.com/office/drawing/2014/main" id="{04C3AD21-9B15-FF4C-A7EA-DF2C4238E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 y="1791238"/>
            <a:ext cx="5332526" cy="377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6E645-CFFE-4D48-AB7B-4364119D5EF7}"/>
              </a:ext>
            </a:extLst>
          </p:cNvPr>
          <p:cNvSpPr>
            <a:spLocks noGrp="1"/>
          </p:cNvSpPr>
          <p:nvPr>
            <p:ph idx="14"/>
          </p:nvPr>
        </p:nvSpPr>
        <p:spPr/>
        <p:txBody>
          <a:bodyPr/>
          <a:lstStyle/>
          <a:p>
            <a:endParaRPr lang="sl-SI"/>
          </a:p>
        </p:txBody>
      </p:sp>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pPr algn="ctr"/>
            <a:r>
              <a:rPr lang="sl-SI" sz="2500" dirty="0"/>
              <a:t>ARTTHINKING</a:t>
            </a:r>
          </a:p>
          <a:p>
            <a:pPr algn="ctr"/>
            <a:r>
              <a:rPr lang="sl-SI" sz="2500" dirty="0"/>
              <a:t>I</a:t>
            </a:r>
          </a:p>
          <a:p>
            <a:pPr algn="ctr"/>
            <a:r>
              <a:rPr lang="sl-SI" sz="2500" dirty="0"/>
              <a:t>DESIGN THINKING</a:t>
            </a:r>
          </a:p>
          <a:p>
            <a:pPr algn="ctr"/>
            <a:r>
              <a:rPr lang="sl-SI" sz="2500" dirty="0"/>
              <a:t>I</a:t>
            </a:r>
          </a:p>
          <a:p>
            <a:pPr algn="ctr"/>
            <a:r>
              <a:rPr lang="sl-SI" sz="2500" dirty="0"/>
              <a:t>PROTOTYPING</a:t>
            </a:r>
          </a:p>
          <a:p>
            <a:pPr algn="ctr"/>
            <a:r>
              <a:rPr lang="sl-SI" sz="2500" dirty="0"/>
              <a:t>I</a:t>
            </a:r>
          </a:p>
          <a:p>
            <a:pPr algn="ctr"/>
            <a:r>
              <a:rPr lang="sl-SI" sz="2500" dirty="0"/>
              <a:t>BUSINESS PLAN</a:t>
            </a:r>
          </a:p>
          <a:p>
            <a:endParaRPr lang="sl-SI" dirty="0"/>
          </a:p>
          <a:p>
            <a:endParaRPr lang="sl-SI" dirty="0"/>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r>
              <a:rPr lang="sl-SI" sz="2800" dirty="0"/>
              <a:t>The innovation process</a:t>
            </a:r>
          </a:p>
        </p:txBody>
      </p:sp>
      <p:sp>
        <p:nvSpPr>
          <p:cNvPr id="5" name="Content Placeholder 4">
            <a:extLst>
              <a:ext uri="{FF2B5EF4-FFF2-40B4-BE49-F238E27FC236}">
                <a16:creationId xmlns:a16="http://schemas.microsoft.com/office/drawing/2014/main" id="{E51762E3-8538-BDDF-5C97-C52F7BD11E50}"/>
              </a:ext>
            </a:extLst>
          </p:cNvPr>
          <p:cNvSpPr>
            <a:spLocks noGrp="1"/>
          </p:cNvSpPr>
          <p:nvPr>
            <p:ph idx="17"/>
          </p:nvPr>
        </p:nvSpPr>
        <p:spPr/>
        <p:txBody>
          <a:bodyPr/>
          <a:lstStyle/>
          <a:p>
            <a:endParaRPr lang="sl-SI"/>
          </a:p>
        </p:txBody>
      </p:sp>
    </p:spTree>
    <p:extLst>
      <p:ext uri="{BB962C8B-B14F-4D97-AF65-F5344CB8AC3E}">
        <p14:creationId xmlns:p14="http://schemas.microsoft.com/office/powerpoint/2010/main" val="52500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r>
              <a:rPr lang="sl-SI" sz="2800" dirty="0"/>
              <a:t>aRT tHINKING</a:t>
            </a:r>
          </a:p>
          <a:p>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Generating a wide range of ideas without judgment.</a:t>
            </a:r>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r>
              <a:rPr lang="sl-SI" sz="2800" dirty="0"/>
              <a:t>dESIGN tHINKING</a:t>
            </a:r>
          </a:p>
          <a:p>
            <a:endParaRPr lang="sl-SI" sz="2800" dirty="0"/>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Generating a business proof of an idea.</a:t>
            </a:r>
          </a:p>
        </p:txBody>
      </p:sp>
      <p:pic>
        <p:nvPicPr>
          <p:cNvPr id="14338" name="Picture 2" descr="Art Thinking Research – Ars Electronica Futurelab">
            <a:extLst>
              <a:ext uri="{FF2B5EF4-FFF2-40B4-BE49-F238E27FC236}">
                <a16:creationId xmlns:a16="http://schemas.microsoft.com/office/drawing/2014/main" id="{4EA3EDFC-8E8F-9EF6-4412-915ECE6EA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196" y="3508270"/>
            <a:ext cx="4813610" cy="240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54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FF9F2-27F9-1C78-B72C-E647D5B1BFC1}"/>
              </a:ext>
            </a:extLst>
          </p:cNvPr>
          <p:cNvSpPr>
            <a:spLocks noGrp="1"/>
          </p:cNvSpPr>
          <p:nvPr>
            <p:ph idx="15"/>
          </p:nvPr>
        </p:nvSpPr>
        <p:spPr/>
        <p:txBody>
          <a:bodyPr/>
          <a:lstStyle/>
          <a:p>
            <a:r>
              <a:rPr lang="sl-SI" sz="2800" dirty="0"/>
              <a:t>aRT tHINKING</a:t>
            </a:r>
          </a:p>
          <a:p>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Generating a wide range of ideas without judgment.</a:t>
            </a:r>
          </a:p>
          <a:p>
            <a:endParaRPr lang="en-SI" sz="2500" dirty="0">
              <a:latin typeface="Calibri Light" panose="020F0302020204030204" pitchFamily="34" charset="0"/>
              <a:ea typeface="Calibri" panose="020F0502020204030204" pitchFamily="34" charset="0"/>
              <a:cs typeface="Times New Roman" panose="02020603050405020304" pitchFamily="18" charset="0"/>
            </a:endParaRPr>
          </a:p>
          <a:p>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A lot of cars in town:</a:t>
            </a:r>
          </a:p>
          <a:p>
            <a:pPr marL="342900" indent="-342900">
              <a:buFontTx/>
              <a:buChar char="-"/>
            </a:pPr>
            <a:r>
              <a:rPr lang="en-GB" sz="2500" dirty="0">
                <a:latin typeface="Calibri Light" panose="020F0302020204030204" pitchFamily="34" charset="0"/>
                <a:ea typeface="Calibri" panose="020F0502020204030204" pitchFamily="34" charset="0"/>
                <a:cs typeface="Times New Roman" panose="02020603050405020304" pitchFamily="18" charset="0"/>
              </a:rPr>
              <a:t>O</a:t>
            </a:r>
            <a:r>
              <a:rPr lang="en-SI" sz="2500" dirty="0">
                <a:latin typeface="Calibri Light" panose="020F0302020204030204" pitchFamily="34" charset="0"/>
                <a:ea typeface="Calibri" panose="020F0502020204030204" pitchFamily="34" charset="0"/>
                <a:cs typeface="Times New Roman" panose="02020603050405020304" pitchFamily="18" charset="0"/>
              </a:rPr>
              <a:t>rdinary thinking: more slots for cars</a:t>
            </a:r>
          </a:p>
          <a:p>
            <a:pPr marL="342900" indent="-342900">
              <a:buFontTx/>
              <a:buChar char="-"/>
            </a:pPr>
            <a:r>
              <a:rPr lang="en-SI" sz="2500" dirty="0">
                <a:latin typeface="Calibri Light" panose="020F0302020204030204" pitchFamily="34" charset="0"/>
                <a:ea typeface="Calibri" panose="020F0502020204030204" pitchFamily="34" charset="0"/>
                <a:cs typeface="Times New Roman" panose="02020603050405020304" pitchFamily="18" charset="0"/>
              </a:rPr>
              <a:t>Art Thinking: less cars </a:t>
            </a:r>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p:txBody>
          <a:bodyPr/>
          <a:lstStyle/>
          <a:p>
            <a:r>
              <a:rPr lang="sl-SI" sz="2800" dirty="0"/>
              <a:t>dESIGN tHINKING</a:t>
            </a:r>
          </a:p>
          <a:p>
            <a:endParaRPr lang="sl-SI" sz="2800" dirty="0"/>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Generating a business proof of an idea.</a:t>
            </a:r>
          </a:p>
          <a:p>
            <a:endParaRPr lang="en-SI" sz="2500" dirty="0">
              <a:latin typeface="Calibri Light" panose="020F0302020204030204" pitchFamily="34" charset="0"/>
              <a:ea typeface="Calibri" panose="020F0502020204030204" pitchFamily="34" charset="0"/>
              <a:cs typeface="Times New Roman" panose="02020603050405020304" pitchFamily="18" charset="0"/>
            </a:endParaRPr>
          </a:p>
          <a:p>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SI" sz="2500" dirty="0">
                <a:effectLst/>
                <a:latin typeface="Calibri Light" panose="020F0302020204030204" pitchFamily="34" charset="0"/>
                <a:ea typeface="Calibri" panose="020F0502020204030204" pitchFamily="34" charset="0"/>
                <a:cs typeface="Times New Roman" panose="02020603050405020304" pitchFamily="18" charset="0"/>
              </a:rPr>
              <a:t>A lot of cars in town:</a:t>
            </a:r>
          </a:p>
          <a:p>
            <a:pPr marL="342900" indent="-342900">
              <a:buFontTx/>
              <a:buChar char="-"/>
            </a:pPr>
            <a:r>
              <a:rPr lang="en-GB" sz="2500" dirty="0">
                <a:latin typeface="Calibri Light" panose="020F0302020204030204" pitchFamily="34" charset="0"/>
                <a:ea typeface="Calibri" panose="020F0502020204030204" pitchFamily="34" charset="0"/>
                <a:cs typeface="Times New Roman" panose="02020603050405020304" pitchFamily="18" charset="0"/>
              </a:rPr>
              <a:t>O</a:t>
            </a:r>
            <a:r>
              <a:rPr lang="en-SI" sz="2500" dirty="0">
                <a:latin typeface="Calibri Light" panose="020F0302020204030204" pitchFamily="34" charset="0"/>
                <a:ea typeface="Calibri" panose="020F0502020204030204" pitchFamily="34" charset="0"/>
                <a:cs typeface="Times New Roman" panose="02020603050405020304" pitchFamily="18" charset="0"/>
              </a:rPr>
              <a:t>rdinary thinking: building new car garages</a:t>
            </a:r>
          </a:p>
          <a:p>
            <a:pPr marL="342900" indent="-342900">
              <a:buFontTx/>
              <a:buChar char="-"/>
            </a:pPr>
            <a:r>
              <a:rPr lang="en-SI" sz="2500" dirty="0">
                <a:latin typeface="Calibri Light" panose="020F0302020204030204" pitchFamily="34" charset="0"/>
                <a:ea typeface="Calibri" panose="020F0502020204030204" pitchFamily="34" charset="0"/>
                <a:cs typeface="Times New Roman" panose="02020603050405020304" pitchFamily="18" charset="0"/>
              </a:rPr>
              <a:t>Art Thinking: building green areas instead of park slots and set up a good public transport</a:t>
            </a:r>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SI" sz="2500"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56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6E645-CFFE-4D48-AB7B-4364119D5EF7}"/>
              </a:ext>
            </a:extLst>
          </p:cNvPr>
          <p:cNvSpPr>
            <a:spLocks noGrp="1"/>
          </p:cNvSpPr>
          <p:nvPr>
            <p:ph idx="14"/>
          </p:nvPr>
        </p:nvSpPr>
        <p:spPr/>
        <p:txBody>
          <a:bodyPr/>
          <a:lstStyle/>
          <a:p>
            <a:endParaRPr lang="sl-SI"/>
          </a:p>
        </p:txBody>
      </p:sp>
      <p:sp>
        <p:nvSpPr>
          <p:cNvPr id="4" name="Content Placeholder 3">
            <a:extLst>
              <a:ext uri="{FF2B5EF4-FFF2-40B4-BE49-F238E27FC236}">
                <a16:creationId xmlns:a16="http://schemas.microsoft.com/office/drawing/2014/main" id="{09FC8CBB-F2AC-7E62-A9FD-30E9EBE7ECBF}"/>
              </a:ext>
            </a:extLst>
          </p:cNvPr>
          <p:cNvSpPr>
            <a:spLocks noGrp="1"/>
          </p:cNvSpPr>
          <p:nvPr>
            <p:ph idx="16"/>
          </p:nvPr>
        </p:nvSpPr>
        <p:spPr>
          <a:xfrm>
            <a:off x="6705600" y="3065155"/>
            <a:ext cx="3990976" cy="570143"/>
          </a:xfrm>
        </p:spPr>
        <p:txBody>
          <a:bodyPr/>
          <a:lstStyle/>
          <a:p>
            <a:r>
              <a:rPr lang="sl-SI" sz="2800" dirty="0"/>
              <a:t>Bussines plan</a:t>
            </a:r>
          </a:p>
        </p:txBody>
      </p:sp>
      <p:sp>
        <p:nvSpPr>
          <p:cNvPr id="5" name="Content Placeholder 4">
            <a:extLst>
              <a:ext uri="{FF2B5EF4-FFF2-40B4-BE49-F238E27FC236}">
                <a16:creationId xmlns:a16="http://schemas.microsoft.com/office/drawing/2014/main" id="{E51762E3-8538-BDDF-5C97-C52F7BD11E50}"/>
              </a:ext>
            </a:extLst>
          </p:cNvPr>
          <p:cNvSpPr>
            <a:spLocks noGrp="1"/>
          </p:cNvSpPr>
          <p:nvPr>
            <p:ph idx="17"/>
          </p:nvPr>
        </p:nvSpPr>
        <p:spPr/>
        <p:txBody>
          <a:bodyPr/>
          <a:lstStyle/>
          <a:p>
            <a:endParaRPr lang="sl-SI"/>
          </a:p>
        </p:txBody>
      </p:sp>
      <p:sp>
        <p:nvSpPr>
          <p:cNvPr id="7" name="Content Placeholder 6">
            <a:extLst>
              <a:ext uri="{FF2B5EF4-FFF2-40B4-BE49-F238E27FC236}">
                <a16:creationId xmlns:a16="http://schemas.microsoft.com/office/drawing/2014/main" id="{8A82BDB9-12A3-C203-70F6-9208D645A23B}"/>
              </a:ext>
            </a:extLst>
          </p:cNvPr>
          <p:cNvSpPr>
            <a:spLocks noGrp="1"/>
          </p:cNvSpPr>
          <p:nvPr>
            <p:ph idx="15"/>
          </p:nvPr>
        </p:nvSpPr>
        <p:spPr/>
        <p:txBody>
          <a:bodyPr/>
          <a:lstStyle/>
          <a:p>
            <a:endParaRPr lang="en-SI"/>
          </a:p>
        </p:txBody>
      </p:sp>
      <p:pic>
        <p:nvPicPr>
          <p:cNvPr id="16386" name="Picture 2" descr="Key Activities in a Business Model Canvas - Digital Enterprise">
            <a:extLst>
              <a:ext uri="{FF2B5EF4-FFF2-40B4-BE49-F238E27FC236}">
                <a16:creationId xmlns:a16="http://schemas.microsoft.com/office/drawing/2014/main" id="{00C45DAC-D2AD-CB60-9984-2027E79D1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70" y="1566746"/>
            <a:ext cx="5341909" cy="37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1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E0EB-C36C-EBC7-5CED-69076B356137}"/>
              </a:ext>
            </a:extLst>
          </p:cNvPr>
          <p:cNvSpPr>
            <a:spLocks noGrp="1"/>
          </p:cNvSpPr>
          <p:nvPr>
            <p:ph type="ctrTitle"/>
          </p:nvPr>
        </p:nvSpPr>
        <p:spPr/>
        <p:txBody>
          <a:bodyPr/>
          <a:lstStyle/>
          <a:p>
            <a:r>
              <a:rPr lang="sl-SI" dirty="0"/>
              <a:t>Thank you!</a:t>
            </a:r>
          </a:p>
        </p:txBody>
      </p:sp>
      <p:sp>
        <p:nvSpPr>
          <p:cNvPr id="3" name="Subtitle 2">
            <a:extLst>
              <a:ext uri="{FF2B5EF4-FFF2-40B4-BE49-F238E27FC236}">
                <a16:creationId xmlns:a16="http://schemas.microsoft.com/office/drawing/2014/main" id="{CF1E1ED3-15DB-9E78-B6A4-1C1E639C75EA}"/>
              </a:ext>
            </a:extLst>
          </p:cNvPr>
          <p:cNvSpPr>
            <a:spLocks noGrp="1"/>
          </p:cNvSpPr>
          <p:nvPr>
            <p:ph type="subTitle" idx="1"/>
          </p:nvPr>
        </p:nvSpPr>
        <p:spPr/>
        <p:txBody>
          <a:bodyPr/>
          <a:lstStyle/>
          <a:p>
            <a:r>
              <a:rPr lang="sl-SI" dirty="0"/>
              <a:t>Simon.mokorel@rra-sp.si</a:t>
            </a:r>
          </a:p>
        </p:txBody>
      </p:sp>
    </p:spTree>
    <p:extLst>
      <p:ext uri="{BB962C8B-B14F-4D97-AF65-F5344CB8AC3E}">
        <p14:creationId xmlns:p14="http://schemas.microsoft.com/office/powerpoint/2010/main" val="340007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8A63D-E047-997B-FF58-A9C799ADF4F7}"/>
              </a:ext>
            </a:extLst>
          </p:cNvPr>
          <p:cNvSpPr>
            <a:spLocks noGrp="1"/>
          </p:cNvSpPr>
          <p:nvPr>
            <p:ph idx="1"/>
          </p:nvPr>
        </p:nvSpPr>
        <p:spPr>
          <a:xfrm>
            <a:off x="857250" y="779154"/>
            <a:ext cx="4629150" cy="4481640"/>
          </a:xfrm>
        </p:spPr>
        <p:txBody>
          <a:bodyPr/>
          <a:lstStyle/>
          <a:p>
            <a:pPr algn="l">
              <a:buFont typeface="+mj-lt"/>
              <a:buAutoNum type="arabicPeriod"/>
            </a:pPr>
            <a:r>
              <a:rPr lang="en-GB" sz="1800" b="1" i="0" dirty="0">
                <a:solidFill>
                  <a:srgbClr val="374151"/>
                </a:solidFill>
                <a:effectLst/>
                <a:latin typeface="Söhne"/>
              </a:rPr>
              <a:t>Novelty:</a:t>
            </a:r>
            <a:r>
              <a:rPr lang="en-GB" sz="1800" b="0" i="0" dirty="0">
                <a:solidFill>
                  <a:srgbClr val="374151"/>
                </a:solidFill>
                <a:effectLst/>
                <a:latin typeface="Söhne"/>
              </a:rPr>
              <a:t> An invention must be new and different from existing solutions or ideas. It introduces something that has not been previously known or used.</a:t>
            </a:r>
          </a:p>
          <a:p>
            <a:pPr algn="l">
              <a:buFont typeface="+mj-lt"/>
              <a:buAutoNum type="arabicPeriod"/>
            </a:pPr>
            <a:r>
              <a:rPr lang="en-GB" sz="1800" b="1" i="0" dirty="0">
                <a:solidFill>
                  <a:srgbClr val="374151"/>
                </a:solidFill>
                <a:effectLst/>
                <a:latin typeface="Söhne"/>
              </a:rPr>
              <a:t>Usefulness:</a:t>
            </a:r>
            <a:r>
              <a:rPr lang="en-GB" sz="1800" b="0" i="0" dirty="0">
                <a:solidFill>
                  <a:srgbClr val="374151"/>
                </a:solidFill>
                <a:effectLst/>
                <a:latin typeface="Söhne"/>
              </a:rPr>
              <a:t> Inventions are designed to serve a practical purpose or address a specific need. They are often created to make tasks easier, improve efficiency, enhance quality of life, or provide new capabilities.</a:t>
            </a:r>
          </a:p>
          <a:p>
            <a:pPr algn="l">
              <a:buFont typeface="+mj-lt"/>
              <a:buAutoNum type="arabicPeriod"/>
            </a:pPr>
            <a:r>
              <a:rPr lang="en-GB" sz="1800" b="1" i="0" dirty="0">
                <a:solidFill>
                  <a:srgbClr val="374151"/>
                </a:solidFill>
                <a:effectLst/>
                <a:latin typeface="Söhne"/>
              </a:rPr>
              <a:t>Inventorship:</a:t>
            </a:r>
            <a:r>
              <a:rPr lang="en-GB" sz="1800" b="0" i="0" dirty="0">
                <a:solidFill>
                  <a:srgbClr val="374151"/>
                </a:solidFill>
                <a:effectLst/>
                <a:latin typeface="Söhne"/>
              </a:rPr>
              <a:t> Inventors are the individuals or teams who conceive and develop the invention. They are responsible for its creation and are often granted intellectual property rights, such as patents, for their innovations.</a:t>
            </a:r>
          </a:p>
          <a:p>
            <a:pPr algn="l">
              <a:buFont typeface="+mj-lt"/>
              <a:buAutoNum type="arabicPeriod"/>
            </a:pPr>
            <a:r>
              <a:rPr lang="en-GB" sz="1800" b="1" i="0" dirty="0">
                <a:solidFill>
                  <a:srgbClr val="374151"/>
                </a:solidFill>
                <a:effectLst/>
                <a:latin typeface="Söhne"/>
              </a:rPr>
              <a:t>Problem-Solving:</a:t>
            </a:r>
            <a:r>
              <a:rPr lang="en-GB" sz="1800" b="0" i="0" dirty="0">
                <a:solidFill>
                  <a:srgbClr val="374151"/>
                </a:solidFill>
                <a:effectLst/>
                <a:latin typeface="Söhne"/>
              </a:rPr>
              <a:t> Many inventions arise from the identification of a problem or a challenge and the development of a creative solution to address it.</a:t>
            </a:r>
          </a:p>
        </p:txBody>
      </p:sp>
      <p:sp>
        <p:nvSpPr>
          <p:cNvPr id="5" name="Content Placeholder 4">
            <a:extLst>
              <a:ext uri="{FF2B5EF4-FFF2-40B4-BE49-F238E27FC236}">
                <a16:creationId xmlns:a16="http://schemas.microsoft.com/office/drawing/2014/main" id="{A3C64FE5-0B1D-80BA-83F2-C1D4A225A1A5}"/>
              </a:ext>
            </a:extLst>
          </p:cNvPr>
          <p:cNvSpPr>
            <a:spLocks noGrp="1"/>
          </p:cNvSpPr>
          <p:nvPr>
            <p:ph idx="14"/>
          </p:nvPr>
        </p:nvSpPr>
        <p:spPr>
          <a:xfrm>
            <a:off x="6705599" y="3171766"/>
            <a:ext cx="3990976" cy="621629"/>
          </a:xfrm>
        </p:spPr>
        <p:txBody>
          <a:bodyPr/>
          <a:lstStyle/>
          <a:p>
            <a:r>
              <a:rPr lang="en-GB" sz="3200" b="0" i="0" dirty="0" err="1">
                <a:solidFill>
                  <a:srgbClr val="374151"/>
                </a:solidFill>
                <a:effectLst/>
                <a:latin typeface="Söhne"/>
              </a:rPr>
              <a:t>kEY</a:t>
            </a:r>
            <a:r>
              <a:rPr lang="en-GB" sz="3200" b="0" i="0" dirty="0">
                <a:solidFill>
                  <a:srgbClr val="374151"/>
                </a:solidFill>
                <a:effectLst/>
                <a:latin typeface="Söhne"/>
              </a:rPr>
              <a:t> ASPECTS OF INVENTIONS:</a:t>
            </a:r>
            <a:endParaRPr lang="sl-SI" dirty="0"/>
          </a:p>
        </p:txBody>
      </p:sp>
    </p:spTree>
    <p:extLst>
      <p:ext uri="{BB962C8B-B14F-4D97-AF65-F5344CB8AC3E}">
        <p14:creationId xmlns:p14="http://schemas.microsoft.com/office/powerpoint/2010/main" val="59439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8A63D-E047-997B-FF58-A9C799ADF4F7}"/>
              </a:ext>
            </a:extLst>
          </p:cNvPr>
          <p:cNvSpPr>
            <a:spLocks noGrp="1"/>
          </p:cNvSpPr>
          <p:nvPr>
            <p:ph idx="1"/>
          </p:nvPr>
        </p:nvSpPr>
        <p:spPr>
          <a:xfrm>
            <a:off x="6399408" y="779154"/>
            <a:ext cx="4629150" cy="4481640"/>
          </a:xfrm>
        </p:spPr>
        <p:txBody>
          <a:bodyPr/>
          <a:lstStyle/>
          <a:p>
            <a:pPr algn="l">
              <a:buFont typeface="+mj-lt"/>
              <a:buAutoNum type="arabicPeriod"/>
            </a:pPr>
            <a:r>
              <a:rPr lang="en-GB" sz="1800" b="1" i="0" dirty="0">
                <a:solidFill>
                  <a:srgbClr val="374151"/>
                </a:solidFill>
                <a:effectLst/>
                <a:latin typeface="Söhne"/>
              </a:rPr>
              <a:t>Intellectual Property:</a:t>
            </a:r>
            <a:r>
              <a:rPr lang="en-GB" sz="1800" b="0" i="0" dirty="0">
                <a:solidFill>
                  <a:srgbClr val="374151"/>
                </a:solidFill>
                <a:effectLst/>
                <a:latin typeface="Söhne"/>
              </a:rPr>
              <a:t> To protect inventors' rights and provide them with exclusive control over their creations, many countries offer legal mechanisms such as patents, copyrights, or trademarks.</a:t>
            </a:r>
          </a:p>
          <a:p>
            <a:pPr algn="l">
              <a:buFont typeface="+mj-lt"/>
              <a:buAutoNum type="arabicPeriod"/>
            </a:pPr>
            <a:r>
              <a:rPr lang="en-GB" sz="1800" b="1" i="0" dirty="0">
                <a:solidFill>
                  <a:srgbClr val="374151"/>
                </a:solidFill>
                <a:effectLst/>
                <a:latin typeface="Söhne"/>
              </a:rPr>
              <a:t>Impact:</a:t>
            </a:r>
            <a:r>
              <a:rPr lang="en-GB" sz="1800" b="0" i="0" dirty="0">
                <a:solidFill>
                  <a:srgbClr val="374151"/>
                </a:solidFill>
                <a:effectLst/>
                <a:latin typeface="Söhne"/>
              </a:rPr>
              <a:t> Inventions can have a significant impact on various aspects of society, including technology, healthcare, industry, transportation, communication, and more.</a:t>
            </a:r>
          </a:p>
          <a:p>
            <a:pPr algn="l">
              <a:buFont typeface="+mj-lt"/>
              <a:buAutoNum type="arabicPeriod"/>
            </a:pPr>
            <a:r>
              <a:rPr lang="en-GB" sz="1800" b="1" i="0" dirty="0">
                <a:solidFill>
                  <a:srgbClr val="374151"/>
                </a:solidFill>
                <a:effectLst/>
                <a:latin typeface="Söhne"/>
              </a:rPr>
              <a:t>Iterative Process:</a:t>
            </a:r>
            <a:r>
              <a:rPr lang="en-GB" sz="1800" b="0" i="0" dirty="0">
                <a:solidFill>
                  <a:srgbClr val="374151"/>
                </a:solidFill>
                <a:effectLst/>
                <a:latin typeface="Söhne"/>
              </a:rPr>
              <a:t> The process of inventing often involves multiple iterations, refinements, and improvements. Inventors may need to test, prototype, and refine their creations before achieving a final, market-ready product.</a:t>
            </a:r>
          </a:p>
          <a:p>
            <a:pPr algn="l">
              <a:buFont typeface="+mj-lt"/>
              <a:buAutoNum type="arabicPeriod"/>
            </a:pPr>
            <a:r>
              <a:rPr lang="en-GB" sz="1800" b="1" i="0" dirty="0">
                <a:solidFill>
                  <a:srgbClr val="374151"/>
                </a:solidFill>
                <a:effectLst/>
                <a:latin typeface="Söhne"/>
              </a:rPr>
              <a:t>Historical Significance:</a:t>
            </a:r>
            <a:r>
              <a:rPr lang="en-GB" sz="1800" b="0" i="0" dirty="0">
                <a:solidFill>
                  <a:srgbClr val="374151"/>
                </a:solidFill>
                <a:effectLst/>
                <a:latin typeface="Söhne"/>
              </a:rPr>
              <a:t> Many inventions throughout history have had profound effects on society, leading to advancements, innovations, and changes in how people live and work.</a:t>
            </a:r>
          </a:p>
        </p:txBody>
      </p:sp>
      <p:sp>
        <p:nvSpPr>
          <p:cNvPr id="5" name="Content Placeholder 4">
            <a:extLst>
              <a:ext uri="{FF2B5EF4-FFF2-40B4-BE49-F238E27FC236}">
                <a16:creationId xmlns:a16="http://schemas.microsoft.com/office/drawing/2014/main" id="{A3C64FE5-0B1D-80BA-83F2-C1D4A225A1A5}"/>
              </a:ext>
            </a:extLst>
          </p:cNvPr>
          <p:cNvSpPr>
            <a:spLocks noGrp="1"/>
          </p:cNvSpPr>
          <p:nvPr>
            <p:ph idx="14"/>
          </p:nvPr>
        </p:nvSpPr>
        <p:spPr>
          <a:xfrm>
            <a:off x="909520" y="3187737"/>
            <a:ext cx="3990976" cy="621629"/>
          </a:xfrm>
        </p:spPr>
        <p:txBody>
          <a:bodyPr/>
          <a:lstStyle/>
          <a:p>
            <a:r>
              <a:rPr lang="en-GB" sz="3200" b="0" i="0" dirty="0" err="1">
                <a:solidFill>
                  <a:srgbClr val="374151"/>
                </a:solidFill>
                <a:effectLst/>
                <a:latin typeface="Söhne"/>
              </a:rPr>
              <a:t>kEY</a:t>
            </a:r>
            <a:r>
              <a:rPr lang="en-GB" sz="3200" b="0" i="0" dirty="0">
                <a:solidFill>
                  <a:srgbClr val="374151"/>
                </a:solidFill>
                <a:effectLst/>
                <a:latin typeface="Söhne"/>
              </a:rPr>
              <a:t> ASPECTS OF INVENTIONS:</a:t>
            </a:r>
            <a:endParaRPr lang="sl-SI" dirty="0"/>
          </a:p>
        </p:txBody>
      </p:sp>
    </p:spTree>
    <p:extLst>
      <p:ext uri="{BB962C8B-B14F-4D97-AF65-F5344CB8AC3E}">
        <p14:creationId xmlns:p14="http://schemas.microsoft.com/office/powerpoint/2010/main" val="257678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endParaRPr lang="en-SI"/>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endParaRPr lang="en-SI"/>
          </a:p>
        </p:txBody>
      </p:sp>
    </p:spTree>
    <p:extLst>
      <p:ext uri="{BB962C8B-B14F-4D97-AF65-F5344CB8AC3E}">
        <p14:creationId xmlns:p14="http://schemas.microsoft.com/office/powerpoint/2010/main" val="120729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rgbClr val="333333"/>
                </a:solidFill>
                <a:effectLst/>
                <a:latin typeface="Open Sans" panose="020B0606030504020204" pitchFamily="34" charset="0"/>
              </a:rPr>
              <a:t>"The stroke of brilliance was the wheel-and-axle concept,"</a:t>
            </a:r>
            <a:endParaRPr lang="en-SI" i="1" dirty="0"/>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WHEEL</a:t>
            </a:r>
          </a:p>
        </p:txBody>
      </p:sp>
      <p:pic>
        <p:nvPicPr>
          <p:cNvPr id="3" name="Picture 2" descr="Catalysts for 10x Innovation (Part 2) - Cisco Blogs">
            <a:extLst>
              <a:ext uri="{FF2B5EF4-FFF2-40B4-BE49-F238E27FC236}">
                <a16:creationId xmlns:a16="http://schemas.microsoft.com/office/drawing/2014/main" id="{D53149A6-AA6E-96DB-B4B4-D8D03294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26" y="2837521"/>
            <a:ext cx="4747345" cy="308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chemeClr val="tx1"/>
                </a:solidFill>
                <a:effectLst/>
                <a:latin typeface="Open Sans" panose="020B0606030504020204" pitchFamily="34" charset="0"/>
              </a:rPr>
              <a:t>German inventor Johannes Gutenberg invented the </a:t>
            </a:r>
            <a:r>
              <a:rPr lang="en-GB" b="0" i="1" strike="noStrike" dirty="0">
                <a:solidFill>
                  <a:schemeClr val="tx1"/>
                </a:solidFill>
                <a:effectLst/>
                <a:latin typeface="inherit"/>
              </a:rPr>
              <a:t>printing press</a:t>
            </a:r>
            <a:r>
              <a:rPr lang="en-GB" b="0" i="1" dirty="0">
                <a:solidFill>
                  <a:schemeClr val="tx1"/>
                </a:solidFill>
                <a:effectLst/>
                <a:latin typeface="Open Sans" panose="020B0606030504020204" pitchFamily="34" charset="0"/>
              </a:rPr>
              <a:t> sometime between 1440 and 1450.</a:t>
            </a: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PRINTING PRESS</a:t>
            </a:r>
          </a:p>
        </p:txBody>
      </p:sp>
      <p:pic>
        <p:nvPicPr>
          <p:cNvPr id="6146" name="Picture 2" descr="Gutenberg Printing Press Drawing">
            <a:extLst>
              <a:ext uri="{FF2B5EF4-FFF2-40B4-BE49-F238E27FC236}">
                <a16:creationId xmlns:a16="http://schemas.microsoft.com/office/drawing/2014/main" id="{55C64CF3-F72A-85AA-6B31-C05849C18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343" y="2376360"/>
            <a:ext cx="3354112" cy="424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0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rgbClr val="333333"/>
                </a:solidFill>
                <a:effectLst/>
                <a:latin typeface="Open Sans" panose="020B0606030504020204" pitchFamily="34" charset="0"/>
              </a:rPr>
              <a:t>Ancient mariners used the stars for navigation, but this method didn’t work during the day or on cloudy nights, making it dangerous to travel far from land.</a:t>
            </a:r>
            <a:r>
              <a:rPr lang="en-GB" b="0" i="1" dirty="0">
                <a:solidFill>
                  <a:schemeClr val="tx1"/>
                </a:solidFill>
                <a:effectLst/>
                <a:latin typeface="Open Sans" panose="020B0606030504020204" pitchFamily="34" charset="0"/>
              </a:rPr>
              <a:t> </a:t>
            </a: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COMPASS</a:t>
            </a:r>
          </a:p>
        </p:txBody>
      </p:sp>
      <p:pic>
        <p:nvPicPr>
          <p:cNvPr id="3" name="Picture 2">
            <a:extLst>
              <a:ext uri="{FF2B5EF4-FFF2-40B4-BE49-F238E27FC236}">
                <a16:creationId xmlns:a16="http://schemas.microsoft.com/office/drawing/2014/main" id="{090DECEA-FAEF-C43D-C56D-91511E758734}"/>
              </a:ext>
            </a:extLst>
          </p:cNvPr>
          <p:cNvPicPr>
            <a:picLocks noChangeAspect="1"/>
          </p:cNvPicPr>
          <p:nvPr/>
        </p:nvPicPr>
        <p:blipFill>
          <a:blip r:embed="rId2"/>
          <a:stretch>
            <a:fillRect/>
          </a:stretch>
        </p:blipFill>
        <p:spPr>
          <a:xfrm>
            <a:off x="2850345" y="3429000"/>
            <a:ext cx="3703320" cy="2860288"/>
          </a:xfrm>
          <a:prstGeom prst="rect">
            <a:avLst/>
          </a:prstGeom>
        </p:spPr>
      </p:pic>
    </p:spTree>
    <p:extLst>
      <p:ext uri="{BB962C8B-B14F-4D97-AF65-F5344CB8AC3E}">
        <p14:creationId xmlns:p14="http://schemas.microsoft.com/office/powerpoint/2010/main" val="34113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4F0-1645-1063-21EE-06608746BA78}"/>
              </a:ext>
            </a:extLst>
          </p:cNvPr>
          <p:cNvSpPr>
            <a:spLocks noGrp="1"/>
          </p:cNvSpPr>
          <p:nvPr>
            <p:ph type="title"/>
          </p:nvPr>
        </p:nvSpPr>
        <p:spPr>
          <a:xfrm>
            <a:off x="834947" y="1994637"/>
            <a:ext cx="2521570" cy="621629"/>
          </a:xfrm>
        </p:spPr>
        <p:txBody>
          <a:bodyPr>
            <a:normAutofit fontScale="90000"/>
          </a:bodyPr>
          <a:lstStyle/>
          <a:p>
            <a:pPr fontAlgn="base"/>
            <a:r>
              <a:rPr lang="en-GB" dirty="0" err="1">
                <a:solidFill>
                  <a:srgbClr val="333333"/>
                </a:solidFill>
                <a:latin typeface="Open Sans" panose="020B0606030504020204" pitchFamily="34" charset="0"/>
              </a:rPr>
              <a:t>n</a:t>
            </a:r>
            <a:r>
              <a:rPr lang="en-GB" b="1" i="0" dirty="0" err="1">
                <a:solidFill>
                  <a:srgbClr val="333333"/>
                </a:solidFill>
                <a:effectLst/>
                <a:latin typeface="Open Sans" panose="020B0606030504020204" pitchFamily="34" charset="0"/>
              </a:rPr>
              <a:t>OTABLE</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iNVENTIONS</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tHAT</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cHANGED</a:t>
            </a:r>
            <a:r>
              <a:rPr lang="en-GB" b="1" i="0" dirty="0">
                <a:solidFill>
                  <a:srgbClr val="333333"/>
                </a:solidFill>
                <a:effectLst/>
                <a:latin typeface="Open Sans" panose="020B0606030504020204" pitchFamily="34" charset="0"/>
              </a:rPr>
              <a:t> </a:t>
            </a:r>
            <a:r>
              <a:rPr lang="en-GB" b="1" i="0" dirty="0" err="1">
                <a:solidFill>
                  <a:srgbClr val="333333"/>
                </a:solidFill>
                <a:effectLst/>
                <a:latin typeface="Open Sans" panose="020B0606030504020204" pitchFamily="34" charset="0"/>
              </a:rPr>
              <a:t>tHE</a:t>
            </a:r>
            <a:r>
              <a:rPr lang="en-GB" b="1" i="0" dirty="0">
                <a:solidFill>
                  <a:srgbClr val="333333"/>
                </a:solidFill>
                <a:effectLst/>
                <a:latin typeface="Open Sans" panose="020B0606030504020204" pitchFamily="34" charset="0"/>
              </a:rPr>
              <a:t> </a:t>
            </a:r>
            <a:br>
              <a:rPr lang="en-GB" b="1" i="0" dirty="0">
                <a:solidFill>
                  <a:srgbClr val="333333"/>
                </a:solidFill>
                <a:effectLst/>
                <a:latin typeface="Open Sans" panose="020B0606030504020204" pitchFamily="34" charset="0"/>
              </a:rPr>
            </a:br>
            <a:r>
              <a:rPr lang="en-GB" b="1" i="0" dirty="0" err="1">
                <a:solidFill>
                  <a:srgbClr val="333333"/>
                </a:solidFill>
                <a:effectLst/>
                <a:latin typeface="Open Sans" panose="020B0606030504020204" pitchFamily="34" charset="0"/>
              </a:rPr>
              <a:t>wORLD</a:t>
            </a:r>
            <a:endParaRPr lang="en-SI" dirty="0"/>
          </a:p>
        </p:txBody>
      </p:sp>
      <p:sp>
        <p:nvSpPr>
          <p:cNvPr id="4" name="Content Placeholder 3">
            <a:extLst>
              <a:ext uri="{FF2B5EF4-FFF2-40B4-BE49-F238E27FC236}">
                <a16:creationId xmlns:a16="http://schemas.microsoft.com/office/drawing/2014/main" id="{1B9AC2FC-86C6-B943-30D9-06E7215B1435}"/>
              </a:ext>
            </a:extLst>
          </p:cNvPr>
          <p:cNvSpPr>
            <a:spLocks noGrp="1"/>
          </p:cNvSpPr>
          <p:nvPr>
            <p:ph idx="13"/>
          </p:nvPr>
        </p:nvSpPr>
        <p:spPr/>
        <p:txBody>
          <a:bodyPr/>
          <a:lstStyle/>
          <a:p>
            <a:pPr marL="0" indent="0">
              <a:buNone/>
            </a:pPr>
            <a:r>
              <a:rPr lang="en-GB" b="0" i="1" dirty="0">
                <a:solidFill>
                  <a:schemeClr val="tx1"/>
                </a:solidFill>
                <a:effectLst/>
                <a:latin typeface="Open Sans" panose="020B0606030504020204" pitchFamily="34" charset="0"/>
              </a:rPr>
              <a:t>The </a:t>
            </a:r>
            <a:r>
              <a:rPr lang="en-GB" b="0" i="1" u="none" strike="noStrike" dirty="0">
                <a:solidFill>
                  <a:schemeClr val="tx1"/>
                </a:solidFill>
                <a:effectLst/>
                <a:latin typeface="Open Sans" panose="020B0606030504020204" pitchFamily="34" charset="0"/>
              </a:rPr>
              <a:t>invention of the light bulb</a:t>
            </a:r>
            <a:r>
              <a:rPr lang="en-GB" b="0" i="1" dirty="0">
                <a:solidFill>
                  <a:schemeClr val="tx1"/>
                </a:solidFill>
                <a:effectLst/>
                <a:latin typeface="Open Sans" panose="020B0606030504020204" pitchFamily="34" charset="0"/>
              </a:rPr>
              <a:t> transformed our world by removing our dependence on natural light, allowing us to be productive at any time, day or night. </a:t>
            </a:r>
            <a:endParaRPr lang="en-SI" i="1" dirty="0">
              <a:solidFill>
                <a:schemeClr val="tx1"/>
              </a:solidFill>
            </a:endParaRPr>
          </a:p>
        </p:txBody>
      </p:sp>
      <p:sp>
        <p:nvSpPr>
          <p:cNvPr id="5" name="Content Placeholder 4">
            <a:extLst>
              <a:ext uri="{FF2B5EF4-FFF2-40B4-BE49-F238E27FC236}">
                <a16:creationId xmlns:a16="http://schemas.microsoft.com/office/drawing/2014/main" id="{E0F5F346-0298-9449-74A0-7AA41D898D40}"/>
              </a:ext>
            </a:extLst>
          </p:cNvPr>
          <p:cNvSpPr>
            <a:spLocks noGrp="1"/>
          </p:cNvSpPr>
          <p:nvPr>
            <p:ph idx="14"/>
          </p:nvPr>
        </p:nvSpPr>
        <p:spPr/>
        <p:txBody>
          <a:bodyPr/>
          <a:lstStyle/>
          <a:p>
            <a:r>
              <a:rPr lang="en-SI" dirty="0"/>
              <a:t>LIGHT bULB</a:t>
            </a:r>
          </a:p>
        </p:txBody>
      </p:sp>
      <p:pic>
        <p:nvPicPr>
          <p:cNvPr id="10242" name="Picture 2" descr="Antique Illustration Of Electric Lamp Systems And Bulbs Stock Illustration  - Download Image Now - iStock">
            <a:extLst>
              <a:ext uri="{FF2B5EF4-FFF2-40B4-BE49-F238E27FC236}">
                <a16:creationId xmlns:a16="http://schemas.microsoft.com/office/drawing/2014/main" id="{C9236FEF-34FC-0829-0C1B-95B8AC185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285" y="1873404"/>
            <a:ext cx="2713546" cy="463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9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1155</Words>
  <Application>Microsoft Macintosh PowerPoint</Application>
  <PresentationFormat>Widescreen</PresentationFormat>
  <Paragraphs>142</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Calibri Light</vt:lpstr>
      <vt:lpstr>Trebuchet MS</vt:lpstr>
      <vt:lpstr>Arial</vt:lpstr>
      <vt:lpstr>Google Sans</vt:lpstr>
      <vt:lpstr>Arial</vt:lpstr>
      <vt:lpstr>inherit</vt:lpstr>
      <vt:lpstr>Söhne</vt:lpstr>
      <vt:lpstr>Calibri</vt:lpstr>
      <vt:lpstr>Sofia Pro</vt:lpstr>
      <vt:lpstr>Open Sans</vt:lpstr>
      <vt:lpstr>Office Theme</vt:lpstr>
      <vt:lpstr>Innovation on the field  from invention to innovation</vt:lpstr>
      <vt:lpstr>PowerPoint Presentation</vt:lpstr>
      <vt:lpstr>PowerPoint Presentation</vt:lpstr>
      <vt:lpstr>PowerPoint Presentation</vt:lpstr>
      <vt:lpstr>nOTABLE iNVENTIONS tHAT cHANGED tHE  wORLD</vt:lpstr>
      <vt:lpstr>nOTABLE iNVENTIONS tHAT cHANGED tHE  wORLD</vt:lpstr>
      <vt:lpstr>nOTABLE iNVENTIONS tHAT cHANGED tHE  wORLD</vt:lpstr>
      <vt:lpstr>nOTABLE iNVENTIONS tHAT cHANGED tHE  wORLD</vt:lpstr>
      <vt:lpstr>nOTABLE iNVENTIONS tHAT cHANGED tHE  wORLD</vt:lpstr>
      <vt:lpstr>nOTABLE iNVENTIONS tHAT cHANGED tHE  wORLD</vt:lpstr>
      <vt:lpstr>nOTABLE iNVENTIONS tHAT cHANGED tHE  wORLD</vt:lpstr>
      <vt:lpstr>nOTABLE iNVENTIONS tHAT cHANGED tHE  wORLD</vt:lpstr>
      <vt:lpstr>nOTABLE iNVENTIONS tHAT cHANGED tHE  wORLD</vt:lpstr>
      <vt:lpstr>iNTRODUCTION ON INNOVATION</vt:lpstr>
      <vt:lpstr>PowerPoint Presentation</vt:lpstr>
      <vt:lpstr>Cases of innovations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Jasna Vuksanovič Škrlj</dc:creator>
  <cp:lastModifiedBy>Simon Mokorel</cp:lastModifiedBy>
  <cp:revision>37</cp:revision>
  <dcterms:created xsi:type="dcterms:W3CDTF">2022-08-09T09:43:32Z</dcterms:created>
  <dcterms:modified xsi:type="dcterms:W3CDTF">2023-09-07T15:12:04Z</dcterms:modified>
</cp:coreProperties>
</file>