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654" r:id="rId2"/>
  </p:sldMasterIdLst>
  <p:notesMasterIdLst>
    <p:notesMasterId r:id="rId31"/>
  </p:notesMasterIdLst>
  <p:sldIdLst>
    <p:sldId id="256" r:id="rId3"/>
    <p:sldId id="258" r:id="rId4"/>
    <p:sldId id="294" r:id="rId5"/>
    <p:sldId id="293" r:id="rId6"/>
    <p:sldId id="297" r:id="rId7"/>
    <p:sldId id="298" r:id="rId8"/>
    <p:sldId id="299" r:id="rId9"/>
    <p:sldId id="300" r:id="rId10"/>
    <p:sldId id="265" r:id="rId11"/>
    <p:sldId id="267" r:id="rId12"/>
    <p:sldId id="295" r:id="rId13"/>
    <p:sldId id="270" r:id="rId14"/>
    <p:sldId id="261" r:id="rId15"/>
    <p:sldId id="268" r:id="rId16"/>
    <p:sldId id="306" r:id="rId17"/>
    <p:sldId id="305" r:id="rId18"/>
    <p:sldId id="260" r:id="rId19"/>
    <p:sldId id="302" r:id="rId20"/>
    <p:sldId id="307" r:id="rId21"/>
    <p:sldId id="289" r:id="rId22"/>
    <p:sldId id="284" r:id="rId23"/>
    <p:sldId id="281" r:id="rId24"/>
    <p:sldId id="282" r:id="rId25"/>
    <p:sldId id="279" r:id="rId26"/>
    <p:sldId id="288" r:id="rId27"/>
    <p:sldId id="257" r:id="rId28"/>
    <p:sldId id="301" r:id="rId29"/>
    <p:sldId id="30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57" autoAdjust="0"/>
    <p:restoredTop sz="80611" autoAdjust="0"/>
  </p:normalViewPr>
  <p:slideViewPr>
    <p:cSldViewPr snapToGrid="0">
      <p:cViewPr varScale="1">
        <p:scale>
          <a:sx n="54" d="100"/>
          <a:sy n="54" d="100"/>
        </p:scale>
        <p:origin x="856" y="40"/>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828CD5-1DD4-4567-ABFD-E4080CED1BE8}" type="doc">
      <dgm:prSet loTypeId="urn:microsoft.com/office/officeart/2018/2/layout/IconLabelList" loCatId="icon" qsTypeId="urn:microsoft.com/office/officeart/2005/8/quickstyle/simple1" qsCatId="simple" csTypeId="urn:microsoft.com/office/officeart/2005/8/colors/accent0_3" csCatId="mainScheme" phldr="1"/>
      <dgm:spPr/>
      <dgm:t>
        <a:bodyPr/>
        <a:lstStyle/>
        <a:p>
          <a:endParaRPr lang="en-US"/>
        </a:p>
      </dgm:t>
    </dgm:pt>
    <dgm:pt modelId="{4683EA9E-B80D-402C-ABF5-50CC88CC271A}">
      <dgm:prSet/>
      <dgm:spPr/>
      <dgm:t>
        <a:bodyPr/>
        <a:lstStyle/>
        <a:p>
          <a:pPr>
            <a:lnSpc>
              <a:spcPct val="100000"/>
            </a:lnSpc>
          </a:pPr>
          <a:r>
            <a:rPr lang="en-GB"/>
            <a:t>Build the bridge between research and industry</a:t>
          </a:r>
          <a:endParaRPr lang="en-US"/>
        </a:p>
      </dgm:t>
    </dgm:pt>
    <dgm:pt modelId="{2495B72B-695D-4E90-9DBC-E4103A68F7F3}" type="parTrans" cxnId="{E5BEF407-C25E-461B-B657-B75159A6EE47}">
      <dgm:prSet/>
      <dgm:spPr/>
      <dgm:t>
        <a:bodyPr/>
        <a:lstStyle/>
        <a:p>
          <a:endParaRPr lang="en-US"/>
        </a:p>
      </dgm:t>
    </dgm:pt>
    <dgm:pt modelId="{4151424E-F7C0-4E65-844F-7F58F2CE8ACB}" type="sibTrans" cxnId="{E5BEF407-C25E-461B-B657-B75159A6EE47}">
      <dgm:prSet/>
      <dgm:spPr/>
      <dgm:t>
        <a:bodyPr/>
        <a:lstStyle/>
        <a:p>
          <a:endParaRPr lang="en-US"/>
        </a:p>
      </dgm:t>
    </dgm:pt>
    <dgm:pt modelId="{CEEB877F-4D4E-46B7-8390-0CA703B55DE5}">
      <dgm:prSet/>
      <dgm:spPr/>
      <dgm:t>
        <a:bodyPr/>
        <a:lstStyle/>
        <a:p>
          <a:pPr>
            <a:lnSpc>
              <a:spcPct val="100000"/>
            </a:lnSpc>
          </a:pPr>
          <a:r>
            <a:rPr lang="en-GB"/>
            <a:t>Enable cross-sectorial thinking </a:t>
          </a:r>
          <a:endParaRPr lang="en-US"/>
        </a:p>
      </dgm:t>
    </dgm:pt>
    <dgm:pt modelId="{29EAB2A6-D235-444A-9FD3-19E61F8C9F98}" type="parTrans" cxnId="{1E66BF7F-20A8-447F-B17B-6E4BCF459DB5}">
      <dgm:prSet/>
      <dgm:spPr/>
      <dgm:t>
        <a:bodyPr/>
        <a:lstStyle/>
        <a:p>
          <a:endParaRPr lang="en-US"/>
        </a:p>
      </dgm:t>
    </dgm:pt>
    <dgm:pt modelId="{14347CAE-20A2-483E-A108-070113B144D9}" type="sibTrans" cxnId="{1E66BF7F-20A8-447F-B17B-6E4BCF459DB5}">
      <dgm:prSet/>
      <dgm:spPr/>
      <dgm:t>
        <a:bodyPr/>
        <a:lstStyle/>
        <a:p>
          <a:endParaRPr lang="en-US"/>
        </a:p>
      </dgm:t>
    </dgm:pt>
    <dgm:pt modelId="{87A32FE6-43F5-428D-AEBD-1D4814B37FE1}">
      <dgm:prSet/>
      <dgm:spPr/>
      <dgm:t>
        <a:bodyPr/>
        <a:lstStyle/>
        <a:p>
          <a:pPr>
            <a:lnSpc>
              <a:spcPct val="100000"/>
            </a:lnSpc>
          </a:pPr>
          <a:r>
            <a:rPr lang="en-GB"/>
            <a:t>Use foresight as a creativity enabling tool</a:t>
          </a:r>
          <a:endParaRPr lang="en-US"/>
        </a:p>
      </dgm:t>
    </dgm:pt>
    <dgm:pt modelId="{BA0B24C9-486B-4830-90F6-5AEDB7140E17}" type="sibTrans" cxnId="{4A97713E-44F3-4131-BE26-A340C4F3DA5B}">
      <dgm:prSet/>
      <dgm:spPr/>
      <dgm:t>
        <a:bodyPr/>
        <a:lstStyle/>
        <a:p>
          <a:endParaRPr lang="en-US"/>
        </a:p>
      </dgm:t>
    </dgm:pt>
    <dgm:pt modelId="{D36C9120-1BAA-426D-939F-AF7CC8C65ECC}" type="parTrans" cxnId="{4A97713E-44F3-4131-BE26-A340C4F3DA5B}">
      <dgm:prSet/>
      <dgm:spPr/>
      <dgm:t>
        <a:bodyPr/>
        <a:lstStyle/>
        <a:p>
          <a:endParaRPr lang="en-US"/>
        </a:p>
      </dgm:t>
    </dgm:pt>
    <dgm:pt modelId="{D411BFC9-5722-4E73-92D2-0469F77DC5F1}" type="pres">
      <dgm:prSet presAssocID="{99828CD5-1DD4-4567-ABFD-E4080CED1BE8}" presName="root" presStyleCnt="0">
        <dgm:presLayoutVars>
          <dgm:dir/>
          <dgm:resizeHandles val="exact"/>
        </dgm:presLayoutVars>
      </dgm:prSet>
      <dgm:spPr/>
    </dgm:pt>
    <dgm:pt modelId="{ADF6430A-CFF7-4F6C-985B-EC8124676979}" type="pres">
      <dgm:prSet presAssocID="{4683EA9E-B80D-402C-ABF5-50CC88CC271A}" presName="compNode" presStyleCnt="0"/>
      <dgm:spPr/>
    </dgm:pt>
    <dgm:pt modelId="{C8EA6FCA-5783-477B-A9FD-12D00EF65298}" type="pres">
      <dgm:prSet presAssocID="{4683EA9E-B80D-402C-ABF5-50CC88CC271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ty"/>
        </a:ext>
      </dgm:extLst>
    </dgm:pt>
    <dgm:pt modelId="{1790A20E-FAAE-48AC-A6FA-419172CAA86C}" type="pres">
      <dgm:prSet presAssocID="{4683EA9E-B80D-402C-ABF5-50CC88CC271A}" presName="spaceRect" presStyleCnt="0"/>
      <dgm:spPr/>
    </dgm:pt>
    <dgm:pt modelId="{95089B3F-7A93-48E7-B8AF-BAC5E93B13CE}" type="pres">
      <dgm:prSet presAssocID="{4683EA9E-B80D-402C-ABF5-50CC88CC271A}" presName="textRect" presStyleLbl="revTx" presStyleIdx="0" presStyleCnt="3">
        <dgm:presLayoutVars>
          <dgm:chMax val="1"/>
          <dgm:chPref val="1"/>
        </dgm:presLayoutVars>
      </dgm:prSet>
      <dgm:spPr/>
    </dgm:pt>
    <dgm:pt modelId="{DA8E5292-0597-49E7-BF66-08D3F36D0FAE}" type="pres">
      <dgm:prSet presAssocID="{4151424E-F7C0-4E65-844F-7F58F2CE8ACB}" presName="sibTrans" presStyleCnt="0"/>
      <dgm:spPr/>
    </dgm:pt>
    <dgm:pt modelId="{6F86B314-9E04-4D83-A666-94BF825E8E2C}" type="pres">
      <dgm:prSet presAssocID="{CEEB877F-4D4E-46B7-8390-0CA703B55DE5}" presName="compNode" presStyleCnt="0"/>
      <dgm:spPr/>
    </dgm:pt>
    <dgm:pt modelId="{59DED995-C090-4607-846D-877EDC8D3DD2}" type="pres">
      <dgm:prSet presAssocID="{CEEB877F-4D4E-46B7-8390-0CA703B55DE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D9EADBAF-DDC7-4FB5-93E3-4999C9F27E84}" type="pres">
      <dgm:prSet presAssocID="{CEEB877F-4D4E-46B7-8390-0CA703B55DE5}" presName="spaceRect" presStyleCnt="0"/>
      <dgm:spPr/>
    </dgm:pt>
    <dgm:pt modelId="{F75F9D4B-0F0D-488D-AF8C-B89D5D6F27E2}" type="pres">
      <dgm:prSet presAssocID="{CEEB877F-4D4E-46B7-8390-0CA703B55DE5}" presName="textRect" presStyleLbl="revTx" presStyleIdx="1" presStyleCnt="3">
        <dgm:presLayoutVars>
          <dgm:chMax val="1"/>
          <dgm:chPref val="1"/>
        </dgm:presLayoutVars>
      </dgm:prSet>
      <dgm:spPr/>
    </dgm:pt>
    <dgm:pt modelId="{0A42BF06-6538-401A-80E5-EF907226D149}" type="pres">
      <dgm:prSet presAssocID="{14347CAE-20A2-483E-A108-070113B144D9}" presName="sibTrans" presStyleCnt="0"/>
      <dgm:spPr/>
    </dgm:pt>
    <dgm:pt modelId="{ECA36073-CB12-4907-B347-870FAC0664EB}" type="pres">
      <dgm:prSet presAssocID="{87A32FE6-43F5-428D-AEBD-1D4814B37FE1}" presName="compNode" presStyleCnt="0"/>
      <dgm:spPr/>
    </dgm:pt>
    <dgm:pt modelId="{02E225C1-A154-4153-A710-F069BAD69A3A}" type="pres">
      <dgm:prSet presAssocID="{87A32FE6-43F5-428D-AEBD-1D4814B37FE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1E15B565-0186-4EC8-A0BB-F5DA8D3EC06A}" type="pres">
      <dgm:prSet presAssocID="{87A32FE6-43F5-428D-AEBD-1D4814B37FE1}" presName="spaceRect" presStyleCnt="0"/>
      <dgm:spPr/>
    </dgm:pt>
    <dgm:pt modelId="{887C984F-0F68-4A7B-8381-A89CEB1E53FE}" type="pres">
      <dgm:prSet presAssocID="{87A32FE6-43F5-428D-AEBD-1D4814B37FE1}" presName="textRect" presStyleLbl="revTx" presStyleIdx="2" presStyleCnt="3">
        <dgm:presLayoutVars>
          <dgm:chMax val="1"/>
          <dgm:chPref val="1"/>
        </dgm:presLayoutVars>
      </dgm:prSet>
      <dgm:spPr/>
    </dgm:pt>
  </dgm:ptLst>
  <dgm:cxnLst>
    <dgm:cxn modelId="{2A056B07-8890-401D-A0D9-B45ABD33FD8C}" type="presOf" srcId="{CEEB877F-4D4E-46B7-8390-0CA703B55DE5}" destId="{F75F9D4B-0F0D-488D-AF8C-B89D5D6F27E2}" srcOrd="0" destOrd="0" presId="urn:microsoft.com/office/officeart/2018/2/layout/IconLabelList"/>
    <dgm:cxn modelId="{E5BEF407-C25E-461B-B657-B75159A6EE47}" srcId="{99828CD5-1DD4-4567-ABFD-E4080CED1BE8}" destId="{4683EA9E-B80D-402C-ABF5-50CC88CC271A}" srcOrd="0" destOrd="0" parTransId="{2495B72B-695D-4E90-9DBC-E4103A68F7F3}" sibTransId="{4151424E-F7C0-4E65-844F-7F58F2CE8ACB}"/>
    <dgm:cxn modelId="{09C0A12E-C1B0-4FF3-8448-A4EEFB9600B2}" type="presOf" srcId="{4683EA9E-B80D-402C-ABF5-50CC88CC271A}" destId="{95089B3F-7A93-48E7-B8AF-BAC5E93B13CE}" srcOrd="0" destOrd="0" presId="urn:microsoft.com/office/officeart/2018/2/layout/IconLabelList"/>
    <dgm:cxn modelId="{4A97713E-44F3-4131-BE26-A340C4F3DA5B}" srcId="{99828CD5-1DD4-4567-ABFD-E4080CED1BE8}" destId="{87A32FE6-43F5-428D-AEBD-1D4814B37FE1}" srcOrd="2" destOrd="0" parTransId="{D36C9120-1BAA-426D-939F-AF7CC8C65ECC}" sibTransId="{BA0B24C9-486B-4830-90F6-5AEDB7140E17}"/>
    <dgm:cxn modelId="{1E66BF7F-20A8-447F-B17B-6E4BCF459DB5}" srcId="{99828CD5-1DD4-4567-ABFD-E4080CED1BE8}" destId="{CEEB877F-4D4E-46B7-8390-0CA703B55DE5}" srcOrd="1" destOrd="0" parTransId="{29EAB2A6-D235-444A-9FD3-19E61F8C9F98}" sibTransId="{14347CAE-20A2-483E-A108-070113B144D9}"/>
    <dgm:cxn modelId="{ADEBD8AC-B906-498D-984F-5BA985D1ACAC}" type="presOf" srcId="{99828CD5-1DD4-4567-ABFD-E4080CED1BE8}" destId="{D411BFC9-5722-4E73-92D2-0469F77DC5F1}" srcOrd="0" destOrd="0" presId="urn:microsoft.com/office/officeart/2018/2/layout/IconLabelList"/>
    <dgm:cxn modelId="{BBD8E3D3-1E10-40AC-903E-85E04F492F98}" type="presOf" srcId="{87A32FE6-43F5-428D-AEBD-1D4814B37FE1}" destId="{887C984F-0F68-4A7B-8381-A89CEB1E53FE}" srcOrd="0" destOrd="0" presId="urn:microsoft.com/office/officeart/2018/2/layout/IconLabelList"/>
    <dgm:cxn modelId="{3827BE1D-64C1-4163-B058-7DB24208C1BE}" type="presParOf" srcId="{D411BFC9-5722-4E73-92D2-0469F77DC5F1}" destId="{ADF6430A-CFF7-4F6C-985B-EC8124676979}" srcOrd="0" destOrd="0" presId="urn:microsoft.com/office/officeart/2018/2/layout/IconLabelList"/>
    <dgm:cxn modelId="{65E44361-925D-404E-A7DE-9023EC90B6D6}" type="presParOf" srcId="{ADF6430A-CFF7-4F6C-985B-EC8124676979}" destId="{C8EA6FCA-5783-477B-A9FD-12D00EF65298}" srcOrd="0" destOrd="0" presId="urn:microsoft.com/office/officeart/2018/2/layout/IconLabelList"/>
    <dgm:cxn modelId="{523810CB-5E53-459C-9E0E-1578D1E4ABE8}" type="presParOf" srcId="{ADF6430A-CFF7-4F6C-985B-EC8124676979}" destId="{1790A20E-FAAE-48AC-A6FA-419172CAA86C}" srcOrd="1" destOrd="0" presId="urn:microsoft.com/office/officeart/2018/2/layout/IconLabelList"/>
    <dgm:cxn modelId="{B9F8E0CF-93EB-440A-995B-C588D0FEDAFB}" type="presParOf" srcId="{ADF6430A-CFF7-4F6C-985B-EC8124676979}" destId="{95089B3F-7A93-48E7-B8AF-BAC5E93B13CE}" srcOrd="2" destOrd="0" presId="urn:microsoft.com/office/officeart/2018/2/layout/IconLabelList"/>
    <dgm:cxn modelId="{AC326936-FBA9-4D03-BB5A-C7E914C53D63}" type="presParOf" srcId="{D411BFC9-5722-4E73-92D2-0469F77DC5F1}" destId="{DA8E5292-0597-49E7-BF66-08D3F36D0FAE}" srcOrd="1" destOrd="0" presId="urn:microsoft.com/office/officeart/2018/2/layout/IconLabelList"/>
    <dgm:cxn modelId="{C6AA3EB3-FA37-423F-BB28-646235004AA4}" type="presParOf" srcId="{D411BFC9-5722-4E73-92D2-0469F77DC5F1}" destId="{6F86B314-9E04-4D83-A666-94BF825E8E2C}" srcOrd="2" destOrd="0" presId="urn:microsoft.com/office/officeart/2018/2/layout/IconLabelList"/>
    <dgm:cxn modelId="{2ECE1336-F99B-4688-BCE0-B6BCB64307C4}" type="presParOf" srcId="{6F86B314-9E04-4D83-A666-94BF825E8E2C}" destId="{59DED995-C090-4607-846D-877EDC8D3DD2}" srcOrd="0" destOrd="0" presId="urn:microsoft.com/office/officeart/2018/2/layout/IconLabelList"/>
    <dgm:cxn modelId="{D488EB4F-BF99-4556-A919-F7310BB9F20F}" type="presParOf" srcId="{6F86B314-9E04-4D83-A666-94BF825E8E2C}" destId="{D9EADBAF-DDC7-4FB5-93E3-4999C9F27E84}" srcOrd="1" destOrd="0" presId="urn:microsoft.com/office/officeart/2018/2/layout/IconLabelList"/>
    <dgm:cxn modelId="{FF026608-7ABF-4607-ADF1-7D606B22DF81}" type="presParOf" srcId="{6F86B314-9E04-4D83-A666-94BF825E8E2C}" destId="{F75F9D4B-0F0D-488D-AF8C-B89D5D6F27E2}" srcOrd="2" destOrd="0" presId="urn:microsoft.com/office/officeart/2018/2/layout/IconLabelList"/>
    <dgm:cxn modelId="{62727419-CBC5-466F-AF06-668A66257522}" type="presParOf" srcId="{D411BFC9-5722-4E73-92D2-0469F77DC5F1}" destId="{0A42BF06-6538-401A-80E5-EF907226D149}" srcOrd="3" destOrd="0" presId="urn:microsoft.com/office/officeart/2018/2/layout/IconLabelList"/>
    <dgm:cxn modelId="{AE1FEDC4-7DCB-49E8-8CE7-CE31A07669AA}" type="presParOf" srcId="{D411BFC9-5722-4E73-92D2-0469F77DC5F1}" destId="{ECA36073-CB12-4907-B347-870FAC0664EB}" srcOrd="4" destOrd="0" presId="urn:microsoft.com/office/officeart/2018/2/layout/IconLabelList"/>
    <dgm:cxn modelId="{6FA9F938-89A2-4916-A356-33001B78E6A9}" type="presParOf" srcId="{ECA36073-CB12-4907-B347-870FAC0664EB}" destId="{02E225C1-A154-4153-A710-F069BAD69A3A}" srcOrd="0" destOrd="0" presId="urn:microsoft.com/office/officeart/2018/2/layout/IconLabelList"/>
    <dgm:cxn modelId="{BFC0ECAD-CFCF-4D8F-B78C-7909CA6D06C1}" type="presParOf" srcId="{ECA36073-CB12-4907-B347-870FAC0664EB}" destId="{1E15B565-0186-4EC8-A0BB-F5DA8D3EC06A}" srcOrd="1" destOrd="0" presId="urn:microsoft.com/office/officeart/2018/2/layout/IconLabelList"/>
    <dgm:cxn modelId="{26705380-EEF8-4C8D-945E-D094E60351B3}" type="presParOf" srcId="{ECA36073-CB12-4907-B347-870FAC0664EB}" destId="{887C984F-0F68-4A7B-8381-A89CEB1E53F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444259-939F-45F2-AF28-71580D3FFA9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42CB501-2EA4-4AF2-A80E-336EDADEC7F7}">
      <dgm:prSet/>
      <dgm:spPr/>
      <dgm:t>
        <a:bodyPr/>
        <a:lstStyle/>
        <a:p>
          <a:r>
            <a:rPr lang="en-GB"/>
            <a:t>Privacy and surveillance </a:t>
          </a:r>
          <a:endParaRPr lang="en-US"/>
        </a:p>
      </dgm:t>
    </dgm:pt>
    <dgm:pt modelId="{65C65D8E-2B8A-4475-AC65-5AA235DB3835}" type="parTrans" cxnId="{7E9F34F6-6692-44FA-90D7-90DB7B6FFBF8}">
      <dgm:prSet/>
      <dgm:spPr/>
      <dgm:t>
        <a:bodyPr/>
        <a:lstStyle/>
        <a:p>
          <a:endParaRPr lang="en-US"/>
        </a:p>
      </dgm:t>
    </dgm:pt>
    <dgm:pt modelId="{29E51C93-0E5F-4D67-9DA3-559FFE5E3738}" type="sibTrans" cxnId="{7E9F34F6-6692-44FA-90D7-90DB7B6FFBF8}">
      <dgm:prSet/>
      <dgm:spPr/>
      <dgm:t>
        <a:bodyPr/>
        <a:lstStyle/>
        <a:p>
          <a:endParaRPr lang="en-US"/>
        </a:p>
      </dgm:t>
    </dgm:pt>
    <dgm:pt modelId="{390B3FF3-5FC2-416A-A6BA-AE2E6269281A}">
      <dgm:prSet/>
      <dgm:spPr/>
      <dgm:t>
        <a:bodyPr/>
        <a:lstStyle/>
        <a:p>
          <a:r>
            <a:rPr lang="en-GB"/>
            <a:t>Fairness and bias</a:t>
          </a:r>
          <a:endParaRPr lang="en-US"/>
        </a:p>
      </dgm:t>
    </dgm:pt>
    <dgm:pt modelId="{47558190-3D96-44CD-8934-722EEE09FF9D}" type="parTrans" cxnId="{53ED068C-4F14-43D8-B37F-36E35A85580F}">
      <dgm:prSet/>
      <dgm:spPr/>
      <dgm:t>
        <a:bodyPr/>
        <a:lstStyle/>
        <a:p>
          <a:endParaRPr lang="en-US"/>
        </a:p>
      </dgm:t>
    </dgm:pt>
    <dgm:pt modelId="{7DCA1BCC-0C89-478D-AF0E-A6CE2D652C7C}" type="sibTrans" cxnId="{53ED068C-4F14-43D8-B37F-36E35A85580F}">
      <dgm:prSet/>
      <dgm:spPr/>
      <dgm:t>
        <a:bodyPr/>
        <a:lstStyle/>
        <a:p>
          <a:endParaRPr lang="en-US"/>
        </a:p>
      </dgm:t>
    </dgm:pt>
    <dgm:pt modelId="{1BC773DC-DAF6-43C0-9860-F3FD9CF9AC28}">
      <dgm:prSet/>
      <dgm:spPr/>
      <dgm:t>
        <a:bodyPr/>
        <a:lstStyle/>
        <a:p>
          <a:r>
            <a:rPr lang="en-GB"/>
            <a:t>Role of human judgement</a:t>
          </a:r>
          <a:endParaRPr lang="en-US"/>
        </a:p>
      </dgm:t>
    </dgm:pt>
    <dgm:pt modelId="{FD5EC98D-DA86-4DA2-9517-8F8705138512}" type="parTrans" cxnId="{1D3FF03E-98EC-4895-854F-B271690C2046}">
      <dgm:prSet/>
      <dgm:spPr/>
      <dgm:t>
        <a:bodyPr/>
        <a:lstStyle/>
        <a:p>
          <a:endParaRPr lang="en-US"/>
        </a:p>
      </dgm:t>
    </dgm:pt>
    <dgm:pt modelId="{BA00EE0D-A8B8-48F1-B1A7-C5CBB86D1863}" type="sibTrans" cxnId="{1D3FF03E-98EC-4895-854F-B271690C2046}">
      <dgm:prSet/>
      <dgm:spPr/>
      <dgm:t>
        <a:bodyPr/>
        <a:lstStyle/>
        <a:p>
          <a:endParaRPr lang="en-US"/>
        </a:p>
      </dgm:t>
    </dgm:pt>
    <dgm:pt modelId="{34ADAA53-275C-4C7A-AD75-B54DFEAE6EC7}" type="pres">
      <dgm:prSet presAssocID="{46444259-939F-45F2-AF28-71580D3FFA95}" presName="root" presStyleCnt="0">
        <dgm:presLayoutVars>
          <dgm:dir/>
          <dgm:resizeHandles val="exact"/>
        </dgm:presLayoutVars>
      </dgm:prSet>
      <dgm:spPr/>
    </dgm:pt>
    <dgm:pt modelId="{B1EC4DBF-0595-4F82-A8BF-8722FC0696F7}" type="pres">
      <dgm:prSet presAssocID="{342CB501-2EA4-4AF2-A80E-336EDADEC7F7}" presName="compNode" presStyleCnt="0"/>
      <dgm:spPr/>
    </dgm:pt>
    <dgm:pt modelId="{8A7098B8-4972-4F28-891E-59656B5A4AF8}" type="pres">
      <dgm:prSet presAssocID="{342CB501-2EA4-4AF2-A80E-336EDADEC7F7}" presName="bgRect" presStyleLbl="bgShp" presStyleIdx="0" presStyleCnt="3"/>
      <dgm:spPr/>
    </dgm:pt>
    <dgm:pt modelId="{C6245345-55F1-49B0-A69C-26FB56EC07FB}" type="pres">
      <dgm:prSet presAssocID="{342CB501-2EA4-4AF2-A80E-336EDADEC7F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ecurity Camera Sign"/>
        </a:ext>
      </dgm:extLst>
    </dgm:pt>
    <dgm:pt modelId="{210557EF-77CB-4447-89D9-83B115B6B70A}" type="pres">
      <dgm:prSet presAssocID="{342CB501-2EA4-4AF2-A80E-336EDADEC7F7}" presName="spaceRect" presStyleCnt="0"/>
      <dgm:spPr/>
    </dgm:pt>
    <dgm:pt modelId="{E2ADE5FB-0933-443C-8A7B-68274B90BF45}" type="pres">
      <dgm:prSet presAssocID="{342CB501-2EA4-4AF2-A80E-336EDADEC7F7}" presName="parTx" presStyleLbl="revTx" presStyleIdx="0" presStyleCnt="3">
        <dgm:presLayoutVars>
          <dgm:chMax val="0"/>
          <dgm:chPref val="0"/>
        </dgm:presLayoutVars>
      </dgm:prSet>
      <dgm:spPr/>
    </dgm:pt>
    <dgm:pt modelId="{8787EDF7-3D14-44F5-850C-6B5DE1B80B6C}" type="pres">
      <dgm:prSet presAssocID="{29E51C93-0E5F-4D67-9DA3-559FFE5E3738}" presName="sibTrans" presStyleCnt="0"/>
      <dgm:spPr/>
    </dgm:pt>
    <dgm:pt modelId="{9B26E1BE-7C45-425F-BC89-0A6F0AC2FA75}" type="pres">
      <dgm:prSet presAssocID="{390B3FF3-5FC2-416A-A6BA-AE2E6269281A}" presName="compNode" presStyleCnt="0"/>
      <dgm:spPr/>
    </dgm:pt>
    <dgm:pt modelId="{8046A534-F97D-473E-A50F-453E5BD6D96C}" type="pres">
      <dgm:prSet presAssocID="{390B3FF3-5FC2-416A-A6BA-AE2E6269281A}" presName="bgRect" presStyleLbl="bgShp" presStyleIdx="1" presStyleCnt="3"/>
      <dgm:spPr/>
    </dgm:pt>
    <dgm:pt modelId="{C28BBF32-0370-4335-88DB-D0D1C7C81044}" type="pres">
      <dgm:prSet presAssocID="{390B3FF3-5FC2-416A-A6BA-AE2E6269281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BF3E166C-1510-4641-A191-BC0E29BE825A}" type="pres">
      <dgm:prSet presAssocID="{390B3FF3-5FC2-416A-A6BA-AE2E6269281A}" presName="spaceRect" presStyleCnt="0"/>
      <dgm:spPr/>
    </dgm:pt>
    <dgm:pt modelId="{88EA8F8E-C995-4761-A104-AAFA2A524773}" type="pres">
      <dgm:prSet presAssocID="{390B3FF3-5FC2-416A-A6BA-AE2E6269281A}" presName="parTx" presStyleLbl="revTx" presStyleIdx="1" presStyleCnt="3">
        <dgm:presLayoutVars>
          <dgm:chMax val="0"/>
          <dgm:chPref val="0"/>
        </dgm:presLayoutVars>
      </dgm:prSet>
      <dgm:spPr/>
    </dgm:pt>
    <dgm:pt modelId="{C17D085B-F50E-465E-B957-4130F244F390}" type="pres">
      <dgm:prSet presAssocID="{7DCA1BCC-0C89-478D-AF0E-A6CE2D652C7C}" presName="sibTrans" presStyleCnt="0"/>
      <dgm:spPr/>
    </dgm:pt>
    <dgm:pt modelId="{FFF72002-0A17-4E4C-A26C-A9E05FF04C3F}" type="pres">
      <dgm:prSet presAssocID="{1BC773DC-DAF6-43C0-9860-F3FD9CF9AC28}" presName="compNode" presStyleCnt="0"/>
      <dgm:spPr/>
    </dgm:pt>
    <dgm:pt modelId="{226695A2-892B-4333-8E25-9D48B4F041B9}" type="pres">
      <dgm:prSet presAssocID="{1BC773DC-DAF6-43C0-9860-F3FD9CF9AC28}" presName="bgRect" presStyleLbl="bgShp" presStyleIdx="2" presStyleCnt="3"/>
      <dgm:spPr/>
    </dgm:pt>
    <dgm:pt modelId="{7931AE2E-3285-4184-8156-BA9319EF9CCB}" type="pres">
      <dgm:prSet presAssocID="{1BC773DC-DAF6-43C0-9860-F3FD9CF9AC2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5E8626A5-43EC-42EB-9C56-A2AF7B147F3A}" type="pres">
      <dgm:prSet presAssocID="{1BC773DC-DAF6-43C0-9860-F3FD9CF9AC28}" presName="spaceRect" presStyleCnt="0"/>
      <dgm:spPr/>
    </dgm:pt>
    <dgm:pt modelId="{1EFA19D2-1D7E-46A4-A5F9-577461681EA7}" type="pres">
      <dgm:prSet presAssocID="{1BC773DC-DAF6-43C0-9860-F3FD9CF9AC28}" presName="parTx" presStyleLbl="revTx" presStyleIdx="2" presStyleCnt="3">
        <dgm:presLayoutVars>
          <dgm:chMax val="0"/>
          <dgm:chPref val="0"/>
        </dgm:presLayoutVars>
      </dgm:prSet>
      <dgm:spPr/>
    </dgm:pt>
  </dgm:ptLst>
  <dgm:cxnLst>
    <dgm:cxn modelId="{ECDEB129-0CB7-4A20-AE5C-93652C36083D}" type="presOf" srcId="{1BC773DC-DAF6-43C0-9860-F3FD9CF9AC28}" destId="{1EFA19D2-1D7E-46A4-A5F9-577461681EA7}" srcOrd="0" destOrd="0" presId="urn:microsoft.com/office/officeart/2018/2/layout/IconVerticalSolidList"/>
    <dgm:cxn modelId="{FACE5933-1D89-4D8D-B757-9AE636D2C7F1}" type="presOf" srcId="{342CB501-2EA4-4AF2-A80E-336EDADEC7F7}" destId="{E2ADE5FB-0933-443C-8A7B-68274B90BF45}" srcOrd="0" destOrd="0" presId="urn:microsoft.com/office/officeart/2018/2/layout/IconVerticalSolidList"/>
    <dgm:cxn modelId="{1D3FF03E-98EC-4895-854F-B271690C2046}" srcId="{46444259-939F-45F2-AF28-71580D3FFA95}" destId="{1BC773DC-DAF6-43C0-9860-F3FD9CF9AC28}" srcOrd="2" destOrd="0" parTransId="{FD5EC98D-DA86-4DA2-9517-8F8705138512}" sibTransId="{BA00EE0D-A8B8-48F1-B1A7-C5CBB86D1863}"/>
    <dgm:cxn modelId="{3C9FC686-72B0-4AB1-9796-62161462095F}" type="presOf" srcId="{46444259-939F-45F2-AF28-71580D3FFA95}" destId="{34ADAA53-275C-4C7A-AD75-B54DFEAE6EC7}" srcOrd="0" destOrd="0" presId="urn:microsoft.com/office/officeart/2018/2/layout/IconVerticalSolidList"/>
    <dgm:cxn modelId="{53ED068C-4F14-43D8-B37F-36E35A85580F}" srcId="{46444259-939F-45F2-AF28-71580D3FFA95}" destId="{390B3FF3-5FC2-416A-A6BA-AE2E6269281A}" srcOrd="1" destOrd="0" parTransId="{47558190-3D96-44CD-8934-722EEE09FF9D}" sibTransId="{7DCA1BCC-0C89-478D-AF0E-A6CE2D652C7C}"/>
    <dgm:cxn modelId="{76ED3BD9-5C40-45C1-89A4-37C7CC80F543}" type="presOf" srcId="{390B3FF3-5FC2-416A-A6BA-AE2E6269281A}" destId="{88EA8F8E-C995-4761-A104-AAFA2A524773}" srcOrd="0" destOrd="0" presId="urn:microsoft.com/office/officeart/2018/2/layout/IconVerticalSolidList"/>
    <dgm:cxn modelId="{7E9F34F6-6692-44FA-90D7-90DB7B6FFBF8}" srcId="{46444259-939F-45F2-AF28-71580D3FFA95}" destId="{342CB501-2EA4-4AF2-A80E-336EDADEC7F7}" srcOrd="0" destOrd="0" parTransId="{65C65D8E-2B8A-4475-AC65-5AA235DB3835}" sibTransId="{29E51C93-0E5F-4D67-9DA3-559FFE5E3738}"/>
    <dgm:cxn modelId="{952D1AE9-6E24-4687-86A5-F913511620FE}" type="presParOf" srcId="{34ADAA53-275C-4C7A-AD75-B54DFEAE6EC7}" destId="{B1EC4DBF-0595-4F82-A8BF-8722FC0696F7}" srcOrd="0" destOrd="0" presId="urn:microsoft.com/office/officeart/2018/2/layout/IconVerticalSolidList"/>
    <dgm:cxn modelId="{C4E08992-50CF-45B0-8B2D-DDC973E64CB6}" type="presParOf" srcId="{B1EC4DBF-0595-4F82-A8BF-8722FC0696F7}" destId="{8A7098B8-4972-4F28-891E-59656B5A4AF8}" srcOrd="0" destOrd="0" presId="urn:microsoft.com/office/officeart/2018/2/layout/IconVerticalSolidList"/>
    <dgm:cxn modelId="{F3B98BC5-CF89-4D09-9985-F6C1028648C9}" type="presParOf" srcId="{B1EC4DBF-0595-4F82-A8BF-8722FC0696F7}" destId="{C6245345-55F1-49B0-A69C-26FB56EC07FB}" srcOrd="1" destOrd="0" presId="urn:microsoft.com/office/officeart/2018/2/layout/IconVerticalSolidList"/>
    <dgm:cxn modelId="{28036A8B-29EA-41FB-8774-B937E98219DA}" type="presParOf" srcId="{B1EC4DBF-0595-4F82-A8BF-8722FC0696F7}" destId="{210557EF-77CB-4447-89D9-83B115B6B70A}" srcOrd="2" destOrd="0" presId="urn:microsoft.com/office/officeart/2018/2/layout/IconVerticalSolidList"/>
    <dgm:cxn modelId="{486600AC-B91A-4601-B97C-E452096C7D8D}" type="presParOf" srcId="{B1EC4DBF-0595-4F82-A8BF-8722FC0696F7}" destId="{E2ADE5FB-0933-443C-8A7B-68274B90BF45}" srcOrd="3" destOrd="0" presId="urn:microsoft.com/office/officeart/2018/2/layout/IconVerticalSolidList"/>
    <dgm:cxn modelId="{B83FD3F2-50D4-490B-B645-5A2A95C1D5C5}" type="presParOf" srcId="{34ADAA53-275C-4C7A-AD75-B54DFEAE6EC7}" destId="{8787EDF7-3D14-44F5-850C-6B5DE1B80B6C}" srcOrd="1" destOrd="0" presId="urn:microsoft.com/office/officeart/2018/2/layout/IconVerticalSolidList"/>
    <dgm:cxn modelId="{2B2702FB-36E1-4A92-87AB-C920127DCC73}" type="presParOf" srcId="{34ADAA53-275C-4C7A-AD75-B54DFEAE6EC7}" destId="{9B26E1BE-7C45-425F-BC89-0A6F0AC2FA75}" srcOrd="2" destOrd="0" presId="urn:microsoft.com/office/officeart/2018/2/layout/IconVerticalSolidList"/>
    <dgm:cxn modelId="{84923E36-BD81-4EFA-A9E0-9D945933C0A7}" type="presParOf" srcId="{9B26E1BE-7C45-425F-BC89-0A6F0AC2FA75}" destId="{8046A534-F97D-473E-A50F-453E5BD6D96C}" srcOrd="0" destOrd="0" presId="urn:microsoft.com/office/officeart/2018/2/layout/IconVerticalSolidList"/>
    <dgm:cxn modelId="{E8C3E116-6BD4-4E02-A58F-71957173F30E}" type="presParOf" srcId="{9B26E1BE-7C45-425F-BC89-0A6F0AC2FA75}" destId="{C28BBF32-0370-4335-88DB-D0D1C7C81044}" srcOrd="1" destOrd="0" presId="urn:microsoft.com/office/officeart/2018/2/layout/IconVerticalSolidList"/>
    <dgm:cxn modelId="{C123055D-3AE7-4B20-8C55-15801E216190}" type="presParOf" srcId="{9B26E1BE-7C45-425F-BC89-0A6F0AC2FA75}" destId="{BF3E166C-1510-4641-A191-BC0E29BE825A}" srcOrd="2" destOrd="0" presId="urn:microsoft.com/office/officeart/2018/2/layout/IconVerticalSolidList"/>
    <dgm:cxn modelId="{EFD33689-1459-41AD-A71E-6192DC51E9A4}" type="presParOf" srcId="{9B26E1BE-7C45-425F-BC89-0A6F0AC2FA75}" destId="{88EA8F8E-C995-4761-A104-AAFA2A524773}" srcOrd="3" destOrd="0" presId="urn:microsoft.com/office/officeart/2018/2/layout/IconVerticalSolidList"/>
    <dgm:cxn modelId="{5EA7230D-DC18-4EDC-971E-F957705B1E03}" type="presParOf" srcId="{34ADAA53-275C-4C7A-AD75-B54DFEAE6EC7}" destId="{C17D085B-F50E-465E-B957-4130F244F390}" srcOrd="3" destOrd="0" presId="urn:microsoft.com/office/officeart/2018/2/layout/IconVerticalSolidList"/>
    <dgm:cxn modelId="{2B381A08-55A1-4C10-8C36-BBE4BB1DFC54}" type="presParOf" srcId="{34ADAA53-275C-4C7A-AD75-B54DFEAE6EC7}" destId="{FFF72002-0A17-4E4C-A26C-A9E05FF04C3F}" srcOrd="4" destOrd="0" presId="urn:microsoft.com/office/officeart/2018/2/layout/IconVerticalSolidList"/>
    <dgm:cxn modelId="{4ECDDC0B-507F-41B1-A840-C918A90A836D}" type="presParOf" srcId="{FFF72002-0A17-4E4C-A26C-A9E05FF04C3F}" destId="{226695A2-892B-4333-8E25-9D48B4F041B9}" srcOrd="0" destOrd="0" presId="urn:microsoft.com/office/officeart/2018/2/layout/IconVerticalSolidList"/>
    <dgm:cxn modelId="{5A6E15A3-7414-405F-B020-FE2920AF52BD}" type="presParOf" srcId="{FFF72002-0A17-4E4C-A26C-A9E05FF04C3F}" destId="{7931AE2E-3285-4184-8156-BA9319EF9CCB}" srcOrd="1" destOrd="0" presId="urn:microsoft.com/office/officeart/2018/2/layout/IconVerticalSolidList"/>
    <dgm:cxn modelId="{0334D6BE-2A7B-4C67-8CE9-84D28CD20817}" type="presParOf" srcId="{FFF72002-0A17-4E4C-A26C-A9E05FF04C3F}" destId="{5E8626A5-43EC-42EB-9C56-A2AF7B147F3A}" srcOrd="2" destOrd="0" presId="urn:microsoft.com/office/officeart/2018/2/layout/IconVerticalSolidList"/>
    <dgm:cxn modelId="{F7BE334B-6B07-4536-8057-66DA23645742}" type="presParOf" srcId="{FFF72002-0A17-4E4C-A26C-A9E05FF04C3F}" destId="{1EFA19D2-1D7E-46A4-A5F9-577461681EA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9E2D74-C968-48F6-BC16-F2E0F183E297}"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AC1342E-85F0-4E79-93CF-CCA877271DDC}">
      <dgm:prSet/>
      <dgm:spPr/>
      <dgm:t>
        <a:bodyPr/>
        <a:lstStyle/>
        <a:p>
          <a:pPr>
            <a:lnSpc>
              <a:spcPct val="100000"/>
            </a:lnSpc>
          </a:pPr>
          <a:r>
            <a:rPr lang="en-GB" b="1"/>
            <a:t>IBM’s AI Fairness 360 Toolkit</a:t>
          </a:r>
          <a:r>
            <a:rPr lang="en-GB"/>
            <a:t>: a Python toolkit focusing on technical solutions through fairness metrics and algorithms to help users examine, report, and mitigate discrimination and bias in ML models. </a:t>
          </a:r>
          <a:endParaRPr lang="en-US"/>
        </a:p>
      </dgm:t>
    </dgm:pt>
    <dgm:pt modelId="{50B3D9AE-BFBA-4FDA-8084-74A4710AC734}" type="parTrans" cxnId="{41162FDA-7B7B-4072-A1E2-44B8489A80F8}">
      <dgm:prSet/>
      <dgm:spPr/>
      <dgm:t>
        <a:bodyPr/>
        <a:lstStyle/>
        <a:p>
          <a:endParaRPr lang="en-US"/>
        </a:p>
      </dgm:t>
    </dgm:pt>
    <dgm:pt modelId="{2709FF92-A62F-431B-864C-776F8C42F789}" type="sibTrans" cxnId="{41162FDA-7B7B-4072-A1E2-44B8489A80F8}">
      <dgm:prSet/>
      <dgm:spPr/>
      <dgm:t>
        <a:bodyPr/>
        <a:lstStyle/>
        <a:p>
          <a:pPr>
            <a:lnSpc>
              <a:spcPct val="100000"/>
            </a:lnSpc>
          </a:pPr>
          <a:endParaRPr lang="en-US"/>
        </a:p>
      </dgm:t>
    </dgm:pt>
    <dgm:pt modelId="{5957666D-1277-4D29-96E8-53940D2C5BF3}">
      <dgm:prSet/>
      <dgm:spPr/>
      <dgm:t>
        <a:bodyPr/>
        <a:lstStyle/>
        <a:p>
          <a:pPr>
            <a:lnSpc>
              <a:spcPct val="100000"/>
            </a:lnSpc>
          </a:pPr>
          <a:r>
            <a:rPr lang="en-GB" b="1"/>
            <a:t>Google’s What-If Tool: </a:t>
          </a:r>
          <a:r>
            <a:rPr lang="en-GB"/>
            <a:t>a tool to explore a models’ performance on a dataset, including examining several preset definitions of fairness constraints (e.g., equality of opportunity). </a:t>
          </a:r>
          <a:endParaRPr lang="en-US" dirty="0"/>
        </a:p>
      </dgm:t>
    </dgm:pt>
    <dgm:pt modelId="{EB95872C-94FA-49D6-BCC7-E14CD2879860}" type="parTrans" cxnId="{C8FDE72F-88BA-46E8-9EC0-F928AD1D3239}">
      <dgm:prSet/>
      <dgm:spPr/>
      <dgm:t>
        <a:bodyPr/>
        <a:lstStyle/>
        <a:p>
          <a:endParaRPr lang="en-US"/>
        </a:p>
      </dgm:t>
    </dgm:pt>
    <dgm:pt modelId="{4CA3756A-C7BE-4C8A-A532-C4A52A34335E}" type="sibTrans" cxnId="{C8FDE72F-88BA-46E8-9EC0-F928AD1D3239}">
      <dgm:prSet/>
      <dgm:spPr/>
      <dgm:t>
        <a:bodyPr/>
        <a:lstStyle/>
        <a:p>
          <a:pPr>
            <a:lnSpc>
              <a:spcPct val="100000"/>
            </a:lnSpc>
          </a:pPr>
          <a:endParaRPr lang="en-US"/>
        </a:p>
      </dgm:t>
    </dgm:pt>
    <dgm:pt modelId="{511E0920-B335-4B8C-89AB-1DC609B777E8}">
      <dgm:prSet/>
      <dgm:spPr/>
      <dgm:t>
        <a:bodyPr/>
        <a:lstStyle/>
        <a:p>
          <a:pPr>
            <a:lnSpc>
              <a:spcPct val="100000"/>
            </a:lnSpc>
          </a:pPr>
          <a:r>
            <a:rPr lang="en-GB" b="1" dirty="0"/>
            <a:t>Microsoft’s fairlean.py</a:t>
          </a:r>
          <a:r>
            <a:rPr lang="en-GB" dirty="0"/>
            <a:t>: a Python package that implements a variety of algorithms that seek to mitigate “unfairness” in supervised machine learning. </a:t>
          </a:r>
          <a:endParaRPr lang="en-US" dirty="0"/>
        </a:p>
      </dgm:t>
    </dgm:pt>
    <dgm:pt modelId="{B6376135-56F8-4FBC-B27E-C9CFB77BD40F}" type="parTrans" cxnId="{A222F149-7048-47F2-8C11-E528CCF24B31}">
      <dgm:prSet/>
      <dgm:spPr/>
      <dgm:t>
        <a:bodyPr/>
        <a:lstStyle/>
        <a:p>
          <a:endParaRPr lang="en-US"/>
        </a:p>
      </dgm:t>
    </dgm:pt>
    <dgm:pt modelId="{036D7555-337E-43A1-BE07-E9CA56CF9AEE}" type="sibTrans" cxnId="{A222F149-7048-47F2-8C11-E528CCF24B31}">
      <dgm:prSet/>
      <dgm:spPr/>
      <dgm:t>
        <a:bodyPr/>
        <a:lstStyle/>
        <a:p>
          <a:pPr>
            <a:lnSpc>
              <a:spcPct val="100000"/>
            </a:lnSpc>
          </a:pPr>
          <a:endParaRPr lang="en-US"/>
        </a:p>
      </dgm:t>
    </dgm:pt>
    <dgm:pt modelId="{0B89F8F2-A2DD-486F-8BD1-4861E7395C96}">
      <dgm:prSet/>
      <dgm:spPr/>
      <dgm:t>
        <a:bodyPr/>
        <a:lstStyle/>
        <a:p>
          <a:pPr>
            <a:lnSpc>
              <a:spcPct val="100000"/>
            </a:lnSpc>
          </a:pPr>
          <a:r>
            <a:rPr lang="en-GB" b="1" dirty="0"/>
            <a:t>Facebook´s “Fairness Flow” </a:t>
          </a:r>
          <a:r>
            <a:rPr lang="en-GB" dirty="0"/>
            <a:t>internal tool to identify bias in ML models. </a:t>
          </a:r>
          <a:endParaRPr lang="en-US" dirty="0"/>
        </a:p>
      </dgm:t>
    </dgm:pt>
    <dgm:pt modelId="{823D86DE-79F0-4089-AAA1-19FD2F640F08}" type="parTrans" cxnId="{C1CE50F9-08E3-4549-BA3F-DBD50FAB14AD}">
      <dgm:prSet/>
      <dgm:spPr/>
      <dgm:t>
        <a:bodyPr/>
        <a:lstStyle/>
        <a:p>
          <a:endParaRPr lang="en-US"/>
        </a:p>
      </dgm:t>
    </dgm:pt>
    <dgm:pt modelId="{D088A86E-CF8D-4709-A67C-34CC1F2889EF}" type="sibTrans" cxnId="{C1CE50F9-08E3-4549-BA3F-DBD50FAB14AD}">
      <dgm:prSet/>
      <dgm:spPr/>
      <dgm:t>
        <a:bodyPr/>
        <a:lstStyle/>
        <a:p>
          <a:pPr>
            <a:lnSpc>
              <a:spcPct val="100000"/>
            </a:lnSpc>
          </a:pPr>
          <a:endParaRPr lang="en-US"/>
        </a:p>
      </dgm:t>
    </dgm:pt>
    <dgm:pt modelId="{8018AEA1-AF2E-496F-A65C-55BDB8DA2534}">
      <dgm:prSet/>
      <dgm:spPr/>
      <dgm:t>
        <a:bodyPr/>
        <a:lstStyle/>
        <a:p>
          <a:pPr>
            <a:lnSpc>
              <a:spcPct val="100000"/>
            </a:lnSpc>
          </a:pPr>
          <a:r>
            <a:rPr lang="en-GB" b="1" i="0" dirty="0"/>
            <a:t>Co-designed AI checklist </a:t>
          </a:r>
          <a:r>
            <a:rPr lang="en-GB" b="0" i="0" dirty="0"/>
            <a:t>listing what needs to be considered at different stages of an AI system’s development and deployment life cycle (i.e. envision, define, prototype, build, launch, and evolve)</a:t>
          </a:r>
          <a:endParaRPr lang="en-US" dirty="0"/>
        </a:p>
      </dgm:t>
    </dgm:pt>
    <dgm:pt modelId="{B8A462EC-5ABA-4F9F-AFCB-B3958DF92B74}" type="parTrans" cxnId="{B51A53BE-7B6D-4D33-BCEB-6FEE9D725C6F}">
      <dgm:prSet/>
      <dgm:spPr/>
      <dgm:t>
        <a:bodyPr/>
        <a:lstStyle/>
        <a:p>
          <a:endParaRPr lang="en-GB"/>
        </a:p>
      </dgm:t>
    </dgm:pt>
    <dgm:pt modelId="{A1406DB2-55DF-41FF-95C2-60F29CC8D9EB}" type="sibTrans" cxnId="{B51A53BE-7B6D-4D33-BCEB-6FEE9D725C6F}">
      <dgm:prSet/>
      <dgm:spPr/>
      <dgm:t>
        <a:bodyPr/>
        <a:lstStyle/>
        <a:p>
          <a:endParaRPr lang="en-GB"/>
        </a:p>
      </dgm:t>
    </dgm:pt>
    <dgm:pt modelId="{81BBA77E-DA26-448B-B1C9-F02C021C74AB}" type="pres">
      <dgm:prSet presAssocID="{809E2D74-C968-48F6-BC16-F2E0F183E297}" presName="root" presStyleCnt="0">
        <dgm:presLayoutVars>
          <dgm:dir/>
          <dgm:resizeHandles val="exact"/>
        </dgm:presLayoutVars>
      </dgm:prSet>
      <dgm:spPr/>
    </dgm:pt>
    <dgm:pt modelId="{9CD6C88D-3C45-435F-91C8-B8EF59796E23}" type="pres">
      <dgm:prSet presAssocID="{809E2D74-C968-48F6-BC16-F2E0F183E297}" presName="container" presStyleCnt="0">
        <dgm:presLayoutVars>
          <dgm:dir/>
          <dgm:resizeHandles val="exact"/>
        </dgm:presLayoutVars>
      </dgm:prSet>
      <dgm:spPr/>
    </dgm:pt>
    <dgm:pt modelId="{C9393FCD-A074-42B6-B7DA-265E4313352F}" type="pres">
      <dgm:prSet presAssocID="{2AC1342E-85F0-4E79-93CF-CCA877271DDC}" presName="compNode" presStyleCnt="0"/>
      <dgm:spPr/>
    </dgm:pt>
    <dgm:pt modelId="{3E719983-F541-4F7A-BF8D-765B4D684BA1}" type="pres">
      <dgm:prSet presAssocID="{2AC1342E-85F0-4E79-93CF-CCA877271DDC}" presName="iconBgRect" presStyleLbl="bgShp" presStyleIdx="0" presStyleCnt="5"/>
      <dgm:spPr/>
    </dgm:pt>
    <dgm:pt modelId="{3979CE7E-6A6B-42C7-A46D-8FDCC48382AC}" type="pres">
      <dgm:prSet presAssocID="{2AC1342E-85F0-4E79-93CF-CCA877271DD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002CE8A1-8ADE-4264-8900-FC00A68C1E90}" type="pres">
      <dgm:prSet presAssocID="{2AC1342E-85F0-4E79-93CF-CCA877271DDC}" presName="spaceRect" presStyleCnt="0"/>
      <dgm:spPr/>
    </dgm:pt>
    <dgm:pt modelId="{18BA0227-CA40-4955-A90A-334325634FEE}" type="pres">
      <dgm:prSet presAssocID="{2AC1342E-85F0-4E79-93CF-CCA877271DDC}" presName="textRect" presStyleLbl="revTx" presStyleIdx="0" presStyleCnt="5">
        <dgm:presLayoutVars>
          <dgm:chMax val="1"/>
          <dgm:chPref val="1"/>
        </dgm:presLayoutVars>
      </dgm:prSet>
      <dgm:spPr/>
    </dgm:pt>
    <dgm:pt modelId="{1F33DC76-E63F-4B25-95D5-715A90880238}" type="pres">
      <dgm:prSet presAssocID="{2709FF92-A62F-431B-864C-776F8C42F789}" presName="sibTrans" presStyleLbl="sibTrans2D1" presStyleIdx="0" presStyleCnt="0"/>
      <dgm:spPr/>
    </dgm:pt>
    <dgm:pt modelId="{3515E3CC-5C29-468F-9D42-80B9FCE78ABA}" type="pres">
      <dgm:prSet presAssocID="{5957666D-1277-4D29-96E8-53940D2C5BF3}" presName="compNode" presStyleCnt="0"/>
      <dgm:spPr/>
    </dgm:pt>
    <dgm:pt modelId="{8E39C841-2C28-4860-B673-54757E62692A}" type="pres">
      <dgm:prSet presAssocID="{5957666D-1277-4D29-96E8-53940D2C5BF3}" presName="iconBgRect" presStyleLbl="bgShp" presStyleIdx="1" presStyleCnt="5"/>
      <dgm:spPr/>
    </dgm:pt>
    <dgm:pt modelId="{5CD31EB7-D676-4F28-BEF3-B8BA68BA91C2}" type="pres">
      <dgm:prSet presAssocID="{5957666D-1277-4D29-96E8-53940D2C5BF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15220BFD-4095-47E5-BA2C-C4CE820400F9}" type="pres">
      <dgm:prSet presAssocID="{5957666D-1277-4D29-96E8-53940D2C5BF3}" presName="spaceRect" presStyleCnt="0"/>
      <dgm:spPr/>
    </dgm:pt>
    <dgm:pt modelId="{A66DAF19-7015-4CA1-AC54-5663ECAAFDF6}" type="pres">
      <dgm:prSet presAssocID="{5957666D-1277-4D29-96E8-53940D2C5BF3}" presName="textRect" presStyleLbl="revTx" presStyleIdx="1" presStyleCnt="5">
        <dgm:presLayoutVars>
          <dgm:chMax val="1"/>
          <dgm:chPref val="1"/>
        </dgm:presLayoutVars>
      </dgm:prSet>
      <dgm:spPr/>
    </dgm:pt>
    <dgm:pt modelId="{2EFFBA40-A74D-43AA-875B-282428CE95A7}" type="pres">
      <dgm:prSet presAssocID="{4CA3756A-C7BE-4C8A-A532-C4A52A34335E}" presName="sibTrans" presStyleLbl="sibTrans2D1" presStyleIdx="0" presStyleCnt="0"/>
      <dgm:spPr/>
    </dgm:pt>
    <dgm:pt modelId="{5D3273CC-5064-4527-8C87-1F0A765C4B22}" type="pres">
      <dgm:prSet presAssocID="{511E0920-B335-4B8C-89AB-1DC609B777E8}" presName="compNode" presStyleCnt="0"/>
      <dgm:spPr/>
    </dgm:pt>
    <dgm:pt modelId="{64CCD87C-568B-47D4-8E8A-81F8ED33474F}" type="pres">
      <dgm:prSet presAssocID="{511E0920-B335-4B8C-89AB-1DC609B777E8}" presName="iconBgRect" presStyleLbl="bgShp" presStyleIdx="2" presStyleCnt="5" custLinFactX="-199117" custLinFactY="74938" custLinFactNeighborX="-200000" custLinFactNeighborY="100000"/>
      <dgm:spPr/>
    </dgm:pt>
    <dgm:pt modelId="{B26A9BF9-3CB8-448D-B083-6B75758DB89E}" type="pres">
      <dgm:prSet presAssocID="{511E0920-B335-4B8C-89AB-1DC609B777E8}" presName="iconRect" presStyleLbl="node1" presStyleIdx="2" presStyleCnt="5" custLinFactX="-300000" custLinFactY="101617" custLinFactNeighborX="-388133" custLinFactNeighborY="2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FD9C7630-E505-4406-A529-BCF101DCC09B}" type="pres">
      <dgm:prSet presAssocID="{511E0920-B335-4B8C-89AB-1DC609B777E8}" presName="spaceRect" presStyleCnt="0"/>
      <dgm:spPr/>
    </dgm:pt>
    <dgm:pt modelId="{EC61A5F4-A290-4D17-9955-77E9B7E02F44}" type="pres">
      <dgm:prSet presAssocID="{511E0920-B335-4B8C-89AB-1DC609B777E8}" presName="textRect" presStyleLbl="revTx" presStyleIdx="2" presStyleCnt="5" custLinFactX="-66574" custLinFactY="81417" custLinFactNeighborX="-100000" custLinFactNeighborY="100000">
        <dgm:presLayoutVars>
          <dgm:chMax val="1"/>
          <dgm:chPref val="1"/>
        </dgm:presLayoutVars>
      </dgm:prSet>
      <dgm:spPr/>
    </dgm:pt>
    <dgm:pt modelId="{B3660C30-34B6-4932-BB46-30D7C8006CEF}" type="pres">
      <dgm:prSet presAssocID="{036D7555-337E-43A1-BE07-E9CA56CF9AEE}" presName="sibTrans" presStyleLbl="sibTrans2D1" presStyleIdx="0" presStyleCnt="0"/>
      <dgm:spPr/>
    </dgm:pt>
    <dgm:pt modelId="{5F8A39E5-4F42-4F5E-A7BA-B91DEC23772A}" type="pres">
      <dgm:prSet presAssocID="{0B89F8F2-A2DD-486F-8BD1-4861E7395C96}" presName="compNode" presStyleCnt="0"/>
      <dgm:spPr/>
    </dgm:pt>
    <dgm:pt modelId="{48AE74DE-3B89-49E8-95A0-24C1E64DC444}" type="pres">
      <dgm:prSet presAssocID="{0B89F8F2-A2DD-486F-8BD1-4861E7395C96}" presName="iconBgRect" presStyleLbl="bgShp" presStyleIdx="3" presStyleCnt="5"/>
      <dgm:spPr/>
    </dgm:pt>
    <dgm:pt modelId="{86B833BA-FDF2-4C0D-9E73-E691BF630ACC}" type="pres">
      <dgm:prSet presAssocID="{0B89F8F2-A2DD-486F-8BD1-4861E7395C9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9DDDA3CB-BBAD-43C1-B1B8-132E480E06F4}" type="pres">
      <dgm:prSet presAssocID="{0B89F8F2-A2DD-486F-8BD1-4861E7395C96}" presName="spaceRect" presStyleCnt="0"/>
      <dgm:spPr/>
    </dgm:pt>
    <dgm:pt modelId="{4D9E6C2D-A080-43B7-B137-6991AF96EF56}" type="pres">
      <dgm:prSet presAssocID="{0B89F8F2-A2DD-486F-8BD1-4861E7395C96}" presName="textRect" presStyleLbl="revTx" presStyleIdx="3" presStyleCnt="5">
        <dgm:presLayoutVars>
          <dgm:chMax val="1"/>
          <dgm:chPref val="1"/>
        </dgm:presLayoutVars>
      </dgm:prSet>
      <dgm:spPr/>
    </dgm:pt>
    <dgm:pt modelId="{04720CD0-F275-479D-9A84-66FEFDD0E241}" type="pres">
      <dgm:prSet presAssocID="{D088A86E-CF8D-4709-A67C-34CC1F2889EF}" presName="sibTrans" presStyleLbl="sibTrans2D1" presStyleIdx="0" presStyleCnt="0"/>
      <dgm:spPr/>
    </dgm:pt>
    <dgm:pt modelId="{8CC224D1-073F-447B-84F9-3B1C674DE20A}" type="pres">
      <dgm:prSet presAssocID="{8018AEA1-AF2E-496F-A65C-55BDB8DA2534}" presName="compNode" presStyleCnt="0"/>
      <dgm:spPr/>
    </dgm:pt>
    <dgm:pt modelId="{25E3D60A-A89A-4B67-889F-9F91E0057BFA}" type="pres">
      <dgm:prSet presAssocID="{8018AEA1-AF2E-496F-A65C-55BDB8DA2534}" presName="iconBgRect" presStyleLbl="bgShp" presStyleIdx="4" presStyleCnt="5" custLinFactX="200000" custLinFactNeighborX="209484" custLinFactNeighborY="-89716"/>
      <dgm:spPr/>
    </dgm:pt>
    <dgm:pt modelId="{68EB23E0-03DD-449E-B1E2-244A872C2D0D}" type="pres">
      <dgm:prSet presAssocID="{8018AEA1-AF2E-496F-A65C-55BDB8DA2534}" presName="iconRect" presStyleLbl="node1" presStyleIdx="4" presStyleCnt="5" custLinFactX="306007" custLinFactY="-54681" custLinFactNeighborX="400000" custLinFactNeighborY="-10000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29FA34C9-546C-415C-B186-47638819D4DA}" type="pres">
      <dgm:prSet presAssocID="{8018AEA1-AF2E-496F-A65C-55BDB8DA2534}" presName="spaceRect" presStyleCnt="0"/>
      <dgm:spPr/>
    </dgm:pt>
    <dgm:pt modelId="{887458FA-703C-4CF5-8524-0DE53FD67F0C}" type="pres">
      <dgm:prSet presAssocID="{8018AEA1-AF2E-496F-A65C-55BDB8DA2534}" presName="textRect" presStyleLbl="revTx" presStyleIdx="4" presStyleCnt="5" custLinFactX="71522" custLinFactNeighborX="100000" custLinFactNeighborY="-80420">
        <dgm:presLayoutVars>
          <dgm:chMax val="1"/>
          <dgm:chPref val="1"/>
        </dgm:presLayoutVars>
      </dgm:prSet>
      <dgm:spPr/>
    </dgm:pt>
  </dgm:ptLst>
  <dgm:cxnLst>
    <dgm:cxn modelId="{40109F02-AA69-4FE1-A61B-E8EF22197C5A}" type="presOf" srcId="{5957666D-1277-4D29-96E8-53940D2C5BF3}" destId="{A66DAF19-7015-4CA1-AC54-5663ECAAFDF6}" srcOrd="0" destOrd="0" presId="urn:microsoft.com/office/officeart/2018/2/layout/IconCircleList"/>
    <dgm:cxn modelId="{5A9BDB06-1503-4209-9028-D944405AEC71}" type="presOf" srcId="{8018AEA1-AF2E-496F-A65C-55BDB8DA2534}" destId="{887458FA-703C-4CF5-8524-0DE53FD67F0C}" srcOrd="0" destOrd="0" presId="urn:microsoft.com/office/officeart/2018/2/layout/IconCircleList"/>
    <dgm:cxn modelId="{4E427C0E-B18B-4FF0-ABB5-8C665BA8EDBE}" type="presOf" srcId="{D088A86E-CF8D-4709-A67C-34CC1F2889EF}" destId="{04720CD0-F275-479D-9A84-66FEFDD0E241}" srcOrd="0" destOrd="0" presId="urn:microsoft.com/office/officeart/2018/2/layout/IconCircleList"/>
    <dgm:cxn modelId="{C8FDE72F-88BA-46E8-9EC0-F928AD1D3239}" srcId="{809E2D74-C968-48F6-BC16-F2E0F183E297}" destId="{5957666D-1277-4D29-96E8-53940D2C5BF3}" srcOrd="1" destOrd="0" parTransId="{EB95872C-94FA-49D6-BCC7-E14CD2879860}" sibTransId="{4CA3756A-C7BE-4C8A-A532-C4A52A34335E}"/>
    <dgm:cxn modelId="{28FD6F39-E7EA-46B5-BF50-8E08C8FE441C}" type="presOf" srcId="{036D7555-337E-43A1-BE07-E9CA56CF9AEE}" destId="{B3660C30-34B6-4932-BB46-30D7C8006CEF}" srcOrd="0" destOrd="0" presId="urn:microsoft.com/office/officeart/2018/2/layout/IconCircleList"/>
    <dgm:cxn modelId="{A222F149-7048-47F2-8C11-E528CCF24B31}" srcId="{809E2D74-C968-48F6-BC16-F2E0F183E297}" destId="{511E0920-B335-4B8C-89AB-1DC609B777E8}" srcOrd="2" destOrd="0" parTransId="{B6376135-56F8-4FBC-B27E-C9CFB77BD40F}" sibTransId="{036D7555-337E-43A1-BE07-E9CA56CF9AEE}"/>
    <dgm:cxn modelId="{B3C4FF7C-BA5A-4A6E-AE74-AAC132CCA5AF}" type="presOf" srcId="{0B89F8F2-A2DD-486F-8BD1-4861E7395C96}" destId="{4D9E6C2D-A080-43B7-B137-6991AF96EF56}" srcOrd="0" destOrd="0" presId="urn:microsoft.com/office/officeart/2018/2/layout/IconCircleList"/>
    <dgm:cxn modelId="{4831A28D-DDC7-4CC3-84FC-2CA2349B55C7}" type="presOf" srcId="{511E0920-B335-4B8C-89AB-1DC609B777E8}" destId="{EC61A5F4-A290-4D17-9955-77E9B7E02F44}" srcOrd="0" destOrd="0" presId="urn:microsoft.com/office/officeart/2018/2/layout/IconCircleList"/>
    <dgm:cxn modelId="{B51A53BE-7B6D-4D33-BCEB-6FEE9D725C6F}" srcId="{809E2D74-C968-48F6-BC16-F2E0F183E297}" destId="{8018AEA1-AF2E-496F-A65C-55BDB8DA2534}" srcOrd="4" destOrd="0" parTransId="{B8A462EC-5ABA-4F9F-AFCB-B3958DF92B74}" sibTransId="{A1406DB2-55DF-41FF-95C2-60F29CC8D9EB}"/>
    <dgm:cxn modelId="{41162FDA-7B7B-4072-A1E2-44B8489A80F8}" srcId="{809E2D74-C968-48F6-BC16-F2E0F183E297}" destId="{2AC1342E-85F0-4E79-93CF-CCA877271DDC}" srcOrd="0" destOrd="0" parTransId="{50B3D9AE-BFBA-4FDA-8084-74A4710AC734}" sibTransId="{2709FF92-A62F-431B-864C-776F8C42F789}"/>
    <dgm:cxn modelId="{4F57F8DF-F70C-4749-8AAB-9B27165DF7F3}" type="presOf" srcId="{4CA3756A-C7BE-4C8A-A532-C4A52A34335E}" destId="{2EFFBA40-A74D-43AA-875B-282428CE95A7}" srcOrd="0" destOrd="0" presId="urn:microsoft.com/office/officeart/2018/2/layout/IconCircleList"/>
    <dgm:cxn modelId="{A30722E7-47FD-4A60-9A43-CD32889EA792}" type="presOf" srcId="{2AC1342E-85F0-4E79-93CF-CCA877271DDC}" destId="{18BA0227-CA40-4955-A90A-334325634FEE}" srcOrd="0" destOrd="0" presId="urn:microsoft.com/office/officeart/2018/2/layout/IconCircleList"/>
    <dgm:cxn modelId="{E9089AE9-40C3-4164-978C-CE668A59DB80}" type="presOf" srcId="{2709FF92-A62F-431B-864C-776F8C42F789}" destId="{1F33DC76-E63F-4B25-95D5-715A90880238}" srcOrd="0" destOrd="0" presId="urn:microsoft.com/office/officeart/2018/2/layout/IconCircleList"/>
    <dgm:cxn modelId="{21736AF1-2FB6-4FC7-8880-408AC0DA3CCD}" type="presOf" srcId="{809E2D74-C968-48F6-BC16-F2E0F183E297}" destId="{81BBA77E-DA26-448B-B1C9-F02C021C74AB}" srcOrd="0" destOrd="0" presId="urn:microsoft.com/office/officeart/2018/2/layout/IconCircleList"/>
    <dgm:cxn modelId="{C1CE50F9-08E3-4549-BA3F-DBD50FAB14AD}" srcId="{809E2D74-C968-48F6-BC16-F2E0F183E297}" destId="{0B89F8F2-A2DD-486F-8BD1-4861E7395C96}" srcOrd="3" destOrd="0" parTransId="{823D86DE-79F0-4089-AAA1-19FD2F640F08}" sibTransId="{D088A86E-CF8D-4709-A67C-34CC1F2889EF}"/>
    <dgm:cxn modelId="{AA934575-B138-43E2-86B2-5CD17273C25D}" type="presParOf" srcId="{81BBA77E-DA26-448B-B1C9-F02C021C74AB}" destId="{9CD6C88D-3C45-435F-91C8-B8EF59796E23}" srcOrd="0" destOrd="0" presId="urn:microsoft.com/office/officeart/2018/2/layout/IconCircleList"/>
    <dgm:cxn modelId="{E895AB58-B403-4C64-84F2-92418AE12357}" type="presParOf" srcId="{9CD6C88D-3C45-435F-91C8-B8EF59796E23}" destId="{C9393FCD-A074-42B6-B7DA-265E4313352F}" srcOrd="0" destOrd="0" presId="urn:microsoft.com/office/officeart/2018/2/layout/IconCircleList"/>
    <dgm:cxn modelId="{58D1FC59-E700-4A90-87EE-7F743CDADA76}" type="presParOf" srcId="{C9393FCD-A074-42B6-B7DA-265E4313352F}" destId="{3E719983-F541-4F7A-BF8D-765B4D684BA1}" srcOrd="0" destOrd="0" presId="urn:microsoft.com/office/officeart/2018/2/layout/IconCircleList"/>
    <dgm:cxn modelId="{31B7B12C-6F85-43B8-ABD6-66FED0C0AC4F}" type="presParOf" srcId="{C9393FCD-A074-42B6-B7DA-265E4313352F}" destId="{3979CE7E-6A6B-42C7-A46D-8FDCC48382AC}" srcOrd="1" destOrd="0" presId="urn:microsoft.com/office/officeart/2018/2/layout/IconCircleList"/>
    <dgm:cxn modelId="{78A799E5-F902-44E3-AF45-7961D2819F07}" type="presParOf" srcId="{C9393FCD-A074-42B6-B7DA-265E4313352F}" destId="{002CE8A1-8ADE-4264-8900-FC00A68C1E90}" srcOrd="2" destOrd="0" presId="urn:microsoft.com/office/officeart/2018/2/layout/IconCircleList"/>
    <dgm:cxn modelId="{B68657AA-6D8A-44C0-82B7-5C57F6710EEF}" type="presParOf" srcId="{C9393FCD-A074-42B6-B7DA-265E4313352F}" destId="{18BA0227-CA40-4955-A90A-334325634FEE}" srcOrd="3" destOrd="0" presId="urn:microsoft.com/office/officeart/2018/2/layout/IconCircleList"/>
    <dgm:cxn modelId="{81BDB5D9-DF73-406A-AE2C-D85D66534B75}" type="presParOf" srcId="{9CD6C88D-3C45-435F-91C8-B8EF59796E23}" destId="{1F33DC76-E63F-4B25-95D5-715A90880238}" srcOrd="1" destOrd="0" presId="urn:microsoft.com/office/officeart/2018/2/layout/IconCircleList"/>
    <dgm:cxn modelId="{C0B301DF-F2DC-462D-939A-629A9F4E0D21}" type="presParOf" srcId="{9CD6C88D-3C45-435F-91C8-B8EF59796E23}" destId="{3515E3CC-5C29-468F-9D42-80B9FCE78ABA}" srcOrd="2" destOrd="0" presId="urn:microsoft.com/office/officeart/2018/2/layout/IconCircleList"/>
    <dgm:cxn modelId="{DC36CC0D-B0C7-4773-BD1C-AB36A8222B3C}" type="presParOf" srcId="{3515E3CC-5C29-468F-9D42-80B9FCE78ABA}" destId="{8E39C841-2C28-4860-B673-54757E62692A}" srcOrd="0" destOrd="0" presId="urn:microsoft.com/office/officeart/2018/2/layout/IconCircleList"/>
    <dgm:cxn modelId="{A76A84FC-591E-4C1E-8937-93215414EE42}" type="presParOf" srcId="{3515E3CC-5C29-468F-9D42-80B9FCE78ABA}" destId="{5CD31EB7-D676-4F28-BEF3-B8BA68BA91C2}" srcOrd="1" destOrd="0" presId="urn:microsoft.com/office/officeart/2018/2/layout/IconCircleList"/>
    <dgm:cxn modelId="{AA94CD4B-D391-4F29-8E68-6A0037028CD5}" type="presParOf" srcId="{3515E3CC-5C29-468F-9D42-80B9FCE78ABA}" destId="{15220BFD-4095-47E5-BA2C-C4CE820400F9}" srcOrd="2" destOrd="0" presId="urn:microsoft.com/office/officeart/2018/2/layout/IconCircleList"/>
    <dgm:cxn modelId="{EA4D7505-F437-4004-873F-80B0A58D45F5}" type="presParOf" srcId="{3515E3CC-5C29-468F-9D42-80B9FCE78ABA}" destId="{A66DAF19-7015-4CA1-AC54-5663ECAAFDF6}" srcOrd="3" destOrd="0" presId="urn:microsoft.com/office/officeart/2018/2/layout/IconCircleList"/>
    <dgm:cxn modelId="{3B7586F8-4DA2-48C5-A348-12EF45A7052B}" type="presParOf" srcId="{9CD6C88D-3C45-435F-91C8-B8EF59796E23}" destId="{2EFFBA40-A74D-43AA-875B-282428CE95A7}" srcOrd="3" destOrd="0" presId="urn:microsoft.com/office/officeart/2018/2/layout/IconCircleList"/>
    <dgm:cxn modelId="{7A2D8720-15BB-4667-9FE1-34B30BD1D691}" type="presParOf" srcId="{9CD6C88D-3C45-435F-91C8-B8EF59796E23}" destId="{5D3273CC-5064-4527-8C87-1F0A765C4B22}" srcOrd="4" destOrd="0" presId="urn:microsoft.com/office/officeart/2018/2/layout/IconCircleList"/>
    <dgm:cxn modelId="{505A2FBE-68CF-435A-997B-F6F5C5862CEC}" type="presParOf" srcId="{5D3273CC-5064-4527-8C87-1F0A765C4B22}" destId="{64CCD87C-568B-47D4-8E8A-81F8ED33474F}" srcOrd="0" destOrd="0" presId="urn:microsoft.com/office/officeart/2018/2/layout/IconCircleList"/>
    <dgm:cxn modelId="{5CF8932E-A84D-462D-90A5-3C88619FE22F}" type="presParOf" srcId="{5D3273CC-5064-4527-8C87-1F0A765C4B22}" destId="{B26A9BF9-3CB8-448D-B083-6B75758DB89E}" srcOrd="1" destOrd="0" presId="urn:microsoft.com/office/officeart/2018/2/layout/IconCircleList"/>
    <dgm:cxn modelId="{EA3377D5-D6DB-4BF4-8CB9-A185168A423F}" type="presParOf" srcId="{5D3273CC-5064-4527-8C87-1F0A765C4B22}" destId="{FD9C7630-E505-4406-A529-BCF101DCC09B}" srcOrd="2" destOrd="0" presId="urn:microsoft.com/office/officeart/2018/2/layout/IconCircleList"/>
    <dgm:cxn modelId="{1A35D4CE-0660-426D-A478-7E0105553C91}" type="presParOf" srcId="{5D3273CC-5064-4527-8C87-1F0A765C4B22}" destId="{EC61A5F4-A290-4D17-9955-77E9B7E02F44}" srcOrd="3" destOrd="0" presId="urn:microsoft.com/office/officeart/2018/2/layout/IconCircleList"/>
    <dgm:cxn modelId="{989DD17E-C06E-47FF-B4BB-6673B92ECABF}" type="presParOf" srcId="{9CD6C88D-3C45-435F-91C8-B8EF59796E23}" destId="{B3660C30-34B6-4932-BB46-30D7C8006CEF}" srcOrd="5" destOrd="0" presId="urn:microsoft.com/office/officeart/2018/2/layout/IconCircleList"/>
    <dgm:cxn modelId="{7396D530-F289-4D07-9AE5-8A7D16D38C23}" type="presParOf" srcId="{9CD6C88D-3C45-435F-91C8-B8EF59796E23}" destId="{5F8A39E5-4F42-4F5E-A7BA-B91DEC23772A}" srcOrd="6" destOrd="0" presId="urn:microsoft.com/office/officeart/2018/2/layout/IconCircleList"/>
    <dgm:cxn modelId="{69D9DBF3-B6A5-43FD-9496-29E8BB14D802}" type="presParOf" srcId="{5F8A39E5-4F42-4F5E-A7BA-B91DEC23772A}" destId="{48AE74DE-3B89-49E8-95A0-24C1E64DC444}" srcOrd="0" destOrd="0" presId="urn:microsoft.com/office/officeart/2018/2/layout/IconCircleList"/>
    <dgm:cxn modelId="{F9BF8AE2-1478-48F9-ACA8-B35EFFAD6724}" type="presParOf" srcId="{5F8A39E5-4F42-4F5E-A7BA-B91DEC23772A}" destId="{86B833BA-FDF2-4C0D-9E73-E691BF630ACC}" srcOrd="1" destOrd="0" presId="urn:microsoft.com/office/officeart/2018/2/layout/IconCircleList"/>
    <dgm:cxn modelId="{536E40CB-3E83-4F69-9D13-7C2018326BDF}" type="presParOf" srcId="{5F8A39E5-4F42-4F5E-A7BA-B91DEC23772A}" destId="{9DDDA3CB-BBAD-43C1-B1B8-132E480E06F4}" srcOrd="2" destOrd="0" presId="urn:microsoft.com/office/officeart/2018/2/layout/IconCircleList"/>
    <dgm:cxn modelId="{E087C3EB-5EF0-4E07-85FE-519401CC7818}" type="presParOf" srcId="{5F8A39E5-4F42-4F5E-A7BA-B91DEC23772A}" destId="{4D9E6C2D-A080-43B7-B137-6991AF96EF56}" srcOrd="3" destOrd="0" presId="urn:microsoft.com/office/officeart/2018/2/layout/IconCircleList"/>
    <dgm:cxn modelId="{58BB4DE8-77EE-42B7-A783-F832E38A4DC7}" type="presParOf" srcId="{9CD6C88D-3C45-435F-91C8-B8EF59796E23}" destId="{04720CD0-F275-479D-9A84-66FEFDD0E241}" srcOrd="7" destOrd="0" presId="urn:microsoft.com/office/officeart/2018/2/layout/IconCircleList"/>
    <dgm:cxn modelId="{14041CA5-C756-4E3F-8954-63F1F60DB8CD}" type="presParOf" srcId="{9CD6C88D-3C45-435F-91C8-B8EF59796E23}" destId="{8CC224D1-073F-447B-84F9-3B1C674DE20A}" srcOrd="8" destOrd="0" presId="urn:microsoft.com/office/officeart/2018/2/layout/IconCircleList"/>
    <dgm:cxn modelId="{AC9E926F-1D79-4493-97B8-9DDB2E5673BD}" type="presParOf" srcId="{8CC224D1-073F-447B-84F9-3B1C674DE20A}" destId="{25E3D60A-A89A-4B67-889F-9F91E0057BFA}" srcOrd="0" destOrd="0" presId="urn:microsoft.com/office/officeart/2018/2/layout/IconCircleList"/>
    <dgm:cxn modelId="{1BFB330E-4C44-4E5B-BEC6-3A6A23D1E0E1}" type="presParOf" srcId="{8CC224D1-073F-447B-84F9-3B1C674DE20A}" destId="{68EB23E0-03DD-449E-B1E2-244A872C2D0D}" srcOrd="1" destOrd="0" presId="urn:microsoft.com/office/officeart/2018/2/layout/IconCircleList"/>
    <dgm:cxn modelId="{C97E6B5B-1174-4DEF-8740-A2D8E57C00BA}" type="presParOf" srcId="{8CC224D1-073F-447B-84F9-3B1C674DE20A}" destId="{29FA34C9-546C-415C-B186-47638819D4DA}" srcOrd="2" destOrd="0" presId="urn:microsoft.com/office/officeart/2018/2/layout/IconCircleList"/>
    <dgm:cxn modelId="{354036B7-B2F9-44C1-9BF5-F1BA5FF4F1D6}" type="presParOf" srcId="{8CC224D1-073F-447B-84F9-3B1C674DE20A}" destId="{887458FA-703C-4CF5-8524-0DE53FD67F0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A6FCA-5783-477B-A9FD-12D00EF65298}">
      <dsp:nvSpPr>
        <dsp:cNvPr id="0" name=""/>
        <dsp:cNvSpPr/>
      </dsp:nvSpPr>
      <dsp:spPr>
        <a:xfrm>
          <a:off x="970983" y="252606"/>
          <a:ext cx="855436" cy="8554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89B3F-7A93-48E7-B8AF-BAC5E93B13CE}">
      <dsp:nvSpPr>
        <dsp:cNvPr id="0" name=""/>
        <dsp:cNvSpPr/>
      </dsp:nvSpPr>
      <dsp:spPr>
        <a:xfrm>
          <a:off x="448216" y="1389724"/>
          <a:ext cx="19009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t>Build the bridge between research and industry</a:t>
          </a:r>
          <a:endParaRPr lang="en-US" sz="1500" kern="1200"/>
        </a:p>
      </dsp:txBody>
      <dsp:txXfrm>
        <a:off x="448216" y="1389724"/>
        <a:ext cx="1900970" cy="720000"/>
      </dsp:txXfrm>
    </dsp:sp>
    <dsp:sp modelId="{59DED995-C090-4607-846D-877EDC8D3DD2}">
      <dsp:nvSpPr>
        <dsp:cNvPr id="0" name=""/>
        <dsp:cNvSpPr/>
      </dsp:nvSpPr>
      <dsp:spPr>
        <a:xfrm>
          <a:off x="3204623" y="252606"/>
          <a:ext cx="855436" cy="8554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5F9D4B-0F0D-488D-AF8C-B89D5D6F27E2}">
      <dsp:nvSpPr>
        <dsp:cNvPr id="0" name=""/>
        <dsp:cNvSpPr/>
      </dsp:nvSpPr>
      <dsp:spPr>
        <a:xfrm>
          <a:off x="2681856" y="1389724"/>
          <a:ext cx="19009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t>Enable cross-sectorial thinking </a:t>
          </a:r>
          <a:endParaRPr lang="en-US" sz="1500" kern="1200"/>
        </a:p>
      </dsp:txBody>
      <dsp:txXfrm>
        <a:off x="2681856" y="1389724"/>
        <a:ext cx="1900970" cy="720000"/>
      </dsp:txXfrm>
    </dsp:sp>
    <dsp:sp modelId="{02E225C1-A154-4153-A710-F069BAD69A3A}">
      <dsp:nvSpPr>
        <dsp:cNvPr id="0" name=""/>
        <dsp:cNvSpPr/>
      </dsp:nvSpPr>
      <dsp:spPr>
        <a:xfrm>
          <a:off x="2087803" y="2584966"/>
          <a:ext cx="855436" cy="8554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7C984F-0F68-4A7B-8381-A89CEB1E53FE}">
      <dsp:nvSpPr>
        <dsp:cNvPr id="0" name=""/>
        <dsp:cNvSpPr/>
      </dsp:nvSpPr>
      <dsp:spPr>
        <a:xfrm>
          <a:off x="1565036" y="3722084"/>
          <a:ext cx="19009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t>Use foresight as a creativity enabling tool</a:t>
          </a:r>
          <a:endParaRPr lang="en-US" sz="1500" kern="1200"/>
        </a:p>
      </dsp:txBody>
      <dsp:txXfrm>
        <a:off x="1565036" y="3722084"/>
        <a:ext cx="190097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098B8-4972-4F28-891E-59656B5A4AF8}">
      <dsp:nvSpPr>
        <dsp:cNvPr id="0" name=""/>
        <dsp:cNvSpPr/>
      </dsp:nvSpPr>
      <dsp:spPr>
        <a:xfrm>
          <a:off x="0" y="645"/>
          <a:ext cx="6571067" cy="15114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245345-55F1-49B0-A69C-26FB56EC07FB}">
      <dsp:nvSpPr>
        <dsp:cNvPr id="0" name=""/>
        <dsp:cNvSpPr/>
      </dsp:nvSpPr>
      <dsp:spPr>
        <a:xfrm>
          <a:off x="457219" y="340726"/>
          <a:ext cx="831307" cy="8313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ADE5FB-0933-443C-8A7B-68274B90BF45}">
      <dsp:nvSpPr>
        <dsp:cNvPr id="0" name=""/>
        <dsp:cNvSpPr/>
      </dsp:nvSpPr>
      <dsp:spPr>
        <a:xfrm>
          <a:off x="1745746" y="645"/>
          <a:ext cx="4825320" cy="1511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964" tIns="159964" rIns="159964" bIns="159964" numCol="1" spcCol="1270" anchor="ctr" anchorCtr="0">
          <a:noAutofit/>
        </a:bodyPr>
        <a:lstStyle/>
        <a:p>
          <a:pPr marL="0" lvl="0" indent="0" algn="l" defTabSz="1111250">
            <a:lnSpc>
              <a:spcPct val="90000"/>
            </a:lnSpc>
            <a:spcBef>
              <a:spcPct val="0"/>
            </a:spcBef>
            <a:spcAft>
              <a:spcPct val="35000"/>
            </a:spcAft>
            <a:buNone/>
          </a:pPr>
          <a:r>
            <a:rPr lang="en-GB" sz="2500" kern="1200"/>
            <a:t>Privacy and surveillance </a:t>
          </a:r>
          <a:endParaRPr lang="en-US" sz="2500" kern="1200"/>
        </a:p>
      </dsp:txBody>
      <dsp:txXfrm>
        <a:off x="1745746" y="645"/>
        <a:ext cx="4825320" cy="1511468"/>
      </dsp:txXfrm>
    </dsp:sp>
    <dsp:sp modelId="{8046A534-F97D-473E-A50F-453E5BD6D96C}">
      <dsp:nvSpPr>
        <dsp:cNvPr id="0" name=""/>
        <dsp:cNvSpPr/>
      </dsp:nvSpPr>
      <dsp:spPr>
        <a:xfrm>
          <a:off x="0" y="1889982"/>
          <a:ext cx="6571067" cy="15114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8BBF32-0370-4335-88DB-D0D1C7C81044}">
      <dsp:nvSpPr>
        <dsp:cNvPr id="0" name=""/>
        <dsp:cNvSpPr/>
      </dsp:nvSpPr>
      <dsp:spPr>
        <a:xfrm>
          <a:off x="457219" y="2230062"/>
          <a:ext cx="831307" cy="8313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A8F8E-C995-4761-A104-AAFA2A524773}">
      <dsp:nvSpPr>
        <dsp:cNvPr id="0" name=""/>
        <dsp:cNvSpPr/>
      </dsp:nvSpPr>
      <dsp:spPr>
        <a:xfrm>
          <a:off x="1745746" y="1889982"/>
          <a:ext cx="4825320" cy="1511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964" tIns="159964" rIns="159964" bIns="159964" numCol="1" spcCol="1270" anchor="ctr" anchorCtr="0">
          <a:noAutofit/>
        </a:bodyPr>
        <a:lstStyle/>
        <a:p>
          <a:pPr marL="0" lvl="0" indent="0" algn="l" defTabSz="1111250">
            <a:lnSpc>
              <a:spcPct val="90000"/>
            </a:lnSpc>
            <a:spcBef>
              <a:spcPct val="0"/>
            </a:spcBef>
            <a:spcAft>
              <a:spcPct val="35000"/>
            </a:spcAft>
            <a:buNone/>
          </a:pPr>
          <a:r>
            <a:rPr lang="en-GB" sz="2500" kern="1200"/>
            <a:t>Fairness and bias</a:t>
          </a:r>
          <a:endParaRPr lang="en-US" sz="2500" kern="1200"/>
        </a:p>
      </dsp:txBody>
      <dsp:txXfrm>
        <a:off x="1745746" y="1889982"/>
        <a:ext cx="4825320" cy="1511468"/>
      </dsp:txXfrm>
    </dsp:sp>
    <dsp:sp modelId="{226695A2-892B-4333-8E25-9D48B4F041B9}">
      <dsp:nvSpPr>
        <dsp:cNvPr id="0" name=""/>
        <dsp:cNvSpPr/>
      </dsp:nvSpPr>
      <dsp:spPr>
        <a:xfrm>
          <a:off x="0" y="3779318"/>
          <a:ext cx="6571067" cy="15114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31AE2E-3285-4184-8156-BA9319EF9CCB}">
      <dsp:nvSpPr>
        <dsp:cNvPr id="0" name=""/>
        <dsp:cNvSpPr/>
      </dsp:nvSpPr>
      <dsp:spPr>
        <a:xfrm>
          <a:off x="457219" y="4119398"/>
          <a:ext cx="831307" cy="8313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FA19D2-1D7E-46A4-A5F9-577461681EA7}">
      <dsp:nvSpPr>
        <dsp:cNvPr id="0" name=""/>
        <dsp:cNvSpPr/>
      </dsp:nvSpPr>
      <dsp:spPr>
        <a:xfrm>
          <a:off x="1745746" y="3779318"/>
          <a:ext cx="4825320" cy="1511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964" tIns="159964" rIns="159964" bIns="159964" numCol="1" spcCol="1270" anchor="ctr" anchorCtr="0">
          <a:noAutofit/>
        </a:bodyPr>
        <a:lstStyle/>
        <a:p>
          <a:pPr marL="0" lvl="0" indent="0" algn="l" defTabSz="1111250">
            <a:lnSpc>
              <a:spcPct val="90000"/>
            </a:lnSpc>
            <a:spcBef>
              <a:spcPct val="0"/>
            </a:spcBef>
            <a:spcAft>
              <a:spcPct val="35000"/>
            </a:spcAft>
            <a:buNone/>
          </a:pPr>
          <a:r>
            <a:rPr lang="en-GB" sz="2500" kern="1200"/>
            <a:t>Role of human judgement</a:t>
          </a:r>
          <a:endParaRPr lang="en-US" sz="2500" kern="1200"/>
        </a:p>
      </dsp:txBody>
      <dsp:txXfrm>
        <a:off x="1745746" y="3779318"/>
        <a:ext cx="4825320" cy="15114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19983-F541-4F7A-BF8D-765B4D684BA1}">
      <dsp:nvSpPr>
        <dsp:cNvPr id="0" name=""/>
        <dsp:cNvSpPr/>
      </dsp:nvSpPr>
      <dsp:spPr>
        <a:xfrm>
          <a:off x="208637" y="613968"/>
          <a:ext cx="801869" cy="80186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79CE7E-6A6B-42C7-A46D-8FDCC48382AC}">
      <dsp:nvSpPr>
        <dsp:cNvPr id="0" name=""/>
        <dsp:cNvSpPr/>
      </dsp:nvSpPr>
      <dsp:spPr>
        <a:xfrm>
          <a:off x="377030" y="782361"/>
          <a:ext cx="465084" cy="4650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BA0227-CA40-4955-A90A-334325634FEE}">
      <dsp:nvSpPr>
        <dsp:cNvPr id="0" name=""/>
        <dsp:cNvSpPr/>
      </dsp:nvSpPr>
      <dsp:spPr>
        <a:xfrm>
          <a:off x="1182336" y="613968"/>
          <a:ext cx="1890121" cy="801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GB" sz="1100" b="1" kern="1200"/>
            <a:t>IBM’s AI Fairness 360 Toolkit</a:t>
          </a:r>
          <a:r>
            <a:rPr lang="en-GB" sz="1100" kern="1200"/>
            <a:t>: a Python toolkit focusing on technical solutions through fairness metrics and algorithms to help users examine, report, and mitigate discrimination and bias in ML models. </a:t>
          </a:r>
          <a:endParaRPr lang="en-US" sz="1100" kern="1200"/>
        </a:p>
      </dsp:txBody>
      <dsp:txXfrm>
        <a:off x="1182336" y="613968"/>
        <a:ext cx="1890121" cy="801869"/>
      </dsp:txXfrm>
    </dsp:sp>
    <dsp:sp modelId="{8E39C841-2C28-4860-B673-54757E62692A}">
      <dsp:nvSpPr>
        <dsp:cNvPr id="0" name=""/>
        <dsp:cNvSpPr/>
      </dsp:nvSpPr>
      <dsp:spPr>
        <a:xfrm>
          <a:off x="3401797" y="613968"/>
          <a:ext cx="801869" cy="80186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D31EB7-D676-4F28-BEF3-B8BA68BA91C2}">
      <dsp:nvSpPr>
        <dsp:cNvPr id="0" name=""/>
        <dsp:cNvSpPr/>
      </dsp:nvSpPr>
      <dsp:spPr>
        <a:xfrm>
          <a:off x="3570190" y="782361"/>
          <a:ext cx="465084" cy="4650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6DAF19-7015-4CA1-AC54-5663ECAAFDF6}">
      <dsp:nvSpPr>
        <dsp:cNvPr id="0" name=""/>
        <dsp:cNvSpPr/>
      </dsp:nvSpPr>
      <dsp:spPr>
        <a:xfrm>
          <a:off x="4375496" y="613968"/>
          <a:ext cx="1890121" cy="801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GB" sz="1100" b="1" kern="1200"/>
            <a:t>Google’s What-If Tool: </a:t>
          </a:r>
          <a:r>
            <a:rPr lang="en-GB" sz="1100" kern="1200"/>
            <a:t>a tool to explore a models’ performance on a dataset, including examining several preset definitions of fairness constraints (e.g., equality of opportunity). </a:t>
          </a:r>
          <a:endParaRPr lang="en-US" sz="1100" kern="1200" dirty="0"/>
        </a:p>
      </dsp:txBody>
      <dsp:txXfrm>
        <a:off x="4375496" y="613968"/>
        <a:ext cx="1890121" cy="801869"/>
      </dsp:txXfrm>
    </dsp:sp>
    <dsp:sp modelId="{64CCD87C-568B-47D4-8E8A-81F8ED33474F}">
      <dsp:nvSpPr>
        <dsp:cNvPr id="0" name=""/>
        <dsp:cNvSpPr/>
      </dsp:nvSpPr>
      <dsp:spPr>
        <a:xfrm>
          <a:off x="3394558" y="2016743"/>
          <a:ext cx="801869" cy="80186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6A9BF9-3CB8-448D-B083-6B75758DB89E}">
      <dsp:nvSpPr>
        <dsp:cNvPr id="0" name=""/>
        <dsp:cNvSpPr/>
      </dsp:nvSpPr>
      <dsp:spPr>
        <a:xfrm>
          <a:off x="3562950" y="2185134"/>
          <a:ext cx="465084" cy="4650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61A5F4-A290-4D17-9955-77E9B7E02F44}">
      <dsp:nvSpPr>
        <dsp:cNvPr id="0" name=""/>
        <dsp:cNvSpPr/>
      </dsp:nvSpPr>
      <dsp:spPr>
        <a:xfrm>
          <a:off x="4420205" y="2068696"/>
          <a:ext cx="1890121" cy="801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GB" sz="1100" b="1" kern="1200" dirty="0"/>
            <a:t>Microsoft’s fairlean.py</a:t>
          </a:r>
          <a:r>
            <a:rPr lang="en-GB" sz="1100" kern="1200" dirty="0"/>
            <a:t>: a Python package that implements a variety of algorithms that seek to mitigate “unfairness” in supervised machine learning. </a:t>
          </a:r>
          <a:endParaRPr lang="en-US" sz="1100" kern="1200" dirty="0"/>
        </a:p>
      </dsp:txBody>
      <dsp:txXfrm>
        <a:off x="4420205" y="2068696"/>
        <a:ext cx="1890121" cy="801869"/>
      </dsp:txXfrm>
    </dsp:sp>
    <dsp:sp modelId="{48AE74DE-3B89-49E8-95A0-24C1E64DC444}">
      <dsp:nvSpPr>
        <dsp:cNvPr id="0" name=""/>
        <dsp:cNvSpPr/>
      </dsp:nvSpPr>
      <dsp:spPr>
        <a:xfrm>
          <a:off x="208637" y="1995819"/>
          <a:ext cx="801869" cy="80186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B833BA-FDF2-4C0D-9E73-E691BF630ACC}">
      <dsp:nvSpPr>
        <dsp:cNvPr id="0" name=""/>
        <dsp:cNvSpPr/>
      </dsp:nvSpPr>
      <dsp:spPr>
        <a:xfrm>
          <a:off x="377030" y="2164212"/>
          <a:ext cx="465084" cy="4650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9E6C2D-A080-43B7-B137-6991AF96EF56}">
      <dsp:nvSpPr>
        <dsp:cNvPr id="0" name=""/>
        <dsp:cNvSpPr/>
      </dsp:nvSpPr>
      <dsp:spPr>
        <a:xfrm>
          <a:off x="1182336" y="1995819"/>
          <a:ext cx="1890121" cy="801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GB" sz="1100" b="1" kern="1200" dirty="0"/>
            <a:t>Facebook´s “Fairness Flow” </a:t>
          </a:r>
          <a:r>
            <a:rPr lang="en-GB" sz="1100" kern="1200" dirty="0"/>
            <a:t>internal tool to identify bias in ML models. </a:t>
          </a:r>
          <a:endParaRPr lang="en-US" sz="1100" kern="1200" dirty="0"/>
        </a:p>
      </dsp:txBody>
      <dsp:txXfrm>
        <a:off x="1182336" y="1995819"/>
        <a:ext cx="1890121" cy="801869"/>
      </dsp:txXfrm>
    </dsp:sp>
    <dsp:sp modelId="{25E3D60A-A89A-4B67-889F-9F91E0057BFA}">
      <dsp:nvSpPr>
        <dsp:cNvPr id="0" name=""/>
        <dsp:cNvSpPr/>
      </dsp:nvSpPr>
      <dsp:spPr>
        <a:xfrm>
          <a:off x="6685325" y="1276414"/>
          <a:ext cx="801869" cy="801869"/>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EB23E0-03DD-449E-B1E2-244A872C2D0D}">
      <dsp:nvSpPr>
        <dsp:cNvPr id="0" name=""/>
        <dsp:cNvSpPr/>
      </dsp:nvSpPr>
      <dsp:spPr>
        <a:xfrm>
          <a:off x="6853718" y="1444815"/>
          <a:ext cx="465084" cy="46508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7458FA-703C-4CF5-8524-0DE53FD67F0C}">
      <dsp:nvSpPr>
        <dsp:cNvPr id="0" name=""/>
        <dsp:cNvSpPr/>
      </dsp:nvSpPr>
      <dsp:spPr>
        <a:xfrm>
          <a:off x="7617470" y="1350956"/>
          <a:ext cx="1890121" cy="801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GB" sz="1100" b="1" i="0" kern="1200" dirty="0"/>
            <a:t>Co-designed AI checklist </a:t>
          </a:r>
          <a:r>
            <a:rPr lang="en-GB" sz="1100" b="0" i="0" kern="1200" dirty="0"/>
            <a:t>listing what needs to be considered at different stages of an AI system’s development and deployment life cycle (i.e. envision, define, prototype, build, launch, and evolve)</a:t>
          </a:r>
          <a:endParaRPr lang="en-US" sz="1100" kern="1200" dirty="0"/>
        </a:p>
      </dsp:txBody>
      <dsp:txXfrm>
        <a:off x="7617470" y="1350956"/>
        <a:ext cx="1890121" cy="80186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C3C9CB-5B09-456F-90EE-5A6F2E50264B}" type="datetimeFigureOut">
              <a:rPr lang="en-GB" smtClean="0"/>
              <a:t>06/10/2024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8DC50-B178-4F5D-8426-B1FCC7E7E979}" type="slidenum">
              <a:rPr lang="en-GB" smtClean="0"/>
              <a:t>‹#›</a:t>
            </a:fld>
            <a:endParaRPr lang="en-GB"/>
          </a:p>
        </p:txBody>
      </p:sp>
    </p:spTree>
    <p:extLst>
      <p:ext uri="{BB962C8B-B14F-4D97-AF65-F5344CB8AC3E}">
        <p14:creationId xmlns:p14="http://schemas.microsoft.com/office/powerpoint/2010/main" val="236605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br.org/2019/12/the-ai-transparency-paradox"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jgmdEk7rTxU"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learning.oreilly.com/library/view/this-is-technology/9781119755579/c07.xhtml#c7-bib-0001"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aranddriver.com/news/a15344706/self-driving-mercedes-will-prioritize-occupant-safety-over-pedestrian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artnershiponai.org/program/inclusive-research-desig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t.co/8trYq5h2gc"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oecd-events.org/digital-ministerial/en/content/document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agesspiegel.de/politik/eu-guidelines-ethics-washing-made-in-europe/24195496.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aistandardshub.org/the-ai-standards-hub/"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github.com/daviddao/awful-ai?tab=readme-ov-fil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rri-tools.eu/"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sshcentre.eu/wp-content/uploads/2023/05/02-Literature-Briefs_Interdisciplinarity-and-RRI.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ivilspedia.com/values-ethics-morals-and-attitud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mdb.com/title/tt018278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this lecture? What are your expectations? (Gather inputs from attendees on what it means to assess social and environmental value of technology in general, and what it means in AI/ML tech.)</a:t>
            </a:r>
          </a:p>
          <a:p>
            <a:endParaRPr lang="en-GB" dirty="0"/>
          </a:p>
          <a:p>
            <a:r>
              <a:rPr lang="en-GB" dirty="0"/>
              <a:t>Ethics review form filling in </a:t>
            </a:r>
            <a:r>
              <a:rPr lang="en-GB"/>
              <a:t>best practice.</a:t>
            </a:r>
            <a:endParaRPr lang="en-GB" dirty="0"/>
          </a:p>
          <a:p>
            <a:endParaRPr lang="en-GB" dirty="0"/>
          </a:p>
          <a:p>
            <a:r>
              <a:rPr lang="en-GB" b="0" i="0" dirty="0">
                <a:solidFill>
                  <a:srgbClr val="3D3B49"/>
                </a:solidFill>
                <a:effectLst/>
                <a:latin typeface="Noto serif" panose="02020600060500020200" pitchFamily="18" charset="0"/>
              </a:rPr>
              <a:t>As humans, we are very good at innovating. We have a history of deploying new technology a long time before we fully comprehend how it can affect our physical and mental well-being and the society in which we live.</a:t>
            </a:r>
          </a:p>
          <a:p>
            <a:endParaRPr lang="en-GB" b="0" i="0" dirty="0">
              <a:solidFill>
                <a:srgbClr val="3D3B49"/>
              </a:solidFill>
              <a:effectLst/>
              <a:latin typeface="Noto serif" panose="02020600060500020200" pitchFamily="18" charset="0"/>
            </a:endParaRPr>
          </a:p>
          <a:p>
            <a:r>
              <a:rPr lang="en-GB" b="0" i="0" dirty="0">
                <a:solidFill>
                  <a:srgbClr val="3D3B49"/>
                </a:solidFill>
                <a:effectLst/>
                <a:latin typeface="Noto serif" panose="02020600060500020200" pitchFamily="18" charset="0"/>
              </a:rPr>
              <a:t>Emerging technologies generate new challenges for which we have no established and accepted ethical standards and no metrics for assessing their impact. As a consequence, we must not only attempt to assess the potential impacts, but we may also have to develop new normative ethical standards.</a:t>
            </a:r>
            <a:endParaRPr lang="en-GB" dirty="0"/>
          </a:p>
        </p:txBody>
      </p:sp>
      <p:sp>
        <p:nvSpPr>
          <p:cNvPr id="4" name="Slide Number Placeholder 3"/>
          <p:cNvSpPr>
            <a:spLocks noGrp="1"/>
          </p:cNvSpPr>
          <p:nvPr>
            <p:ph type="sldNum" sz="quarter" idx="5"/>
          </p:nvPr>
        </p:nvSpPr>
        <p:spPr/>
        <p:txBody>
          <a:bodyPr/>
          <a:lstStyle/>
          <a:p>
            <a:fld id="{5CF8DC50-B178-4F5D-8426-B1FCC7E7E979}" type="slidenum">
              <a:rPr lang="en-GB" smtClean="0"/>
              <a:t>1</a:t>
            </a:fld>
            <a:endParaRPr lang="en-GB"/>
          </a:p>
        </p:txBody>
      </p:sp>
    </p:spTree>
    <p:extLst>
      <p:ext uri="{BB962C8B-B14F-4D97-AF65-F5344CB8AC3E}">
        <p14:creationId xmlns:p14="http://schemas.microsoft.com/office/powerpoint/2010/main" val="3783922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i="0" dirty="0">
                <a:effectLst/>
                <a:latin typeface="Noto serif" panose="02020600060500020200" pitchFamily="18" charset="0"/>
              </a:rPr>
              <a:t>AI as an externalization of human intelligence offers us in amplified form everything that is both moral and ethical, or immoral and unethical. </a:t>
            </a:r>
          </a:p>
          <a:p>
            <a:pPr marL="0" indent="0">
              <a:buNone/>
            </a:pPr>
            <a:r>
              <a:rPr lang="en-GB" b="0" i="0" dirty="0">
                <a:effectLst/>
                <a:latin typeface="Noto serif" panose="02020600060500020200" pitchFamily="18" charset="0"/>
              </a:rPr>
              <a:t>The Alan Turing Institute described AI ethics as </a:t>
            </a:r>
            <a:r>
              <a:rPr lang="en-GB" b="0" i="1" dirty="0">
                <a:effectLst/>
                <a:latin typeface="Noto serif" panose="02020600060500020200" pitchFamily="18" charset="0"/>
              </a:rPr>
              <a:t>“a set of values, principles, and techniques that employ widely</a:t>
            </a:r>
            <a:r>
              <a:rPr lang="en-GB" b="0" i="0" dirty="0">
                <a:effectLst/>
                <a:latin typeface="Noto serif" panose="02020600060500020200" pitchFamily="18" charset="0"/>
              </a:rPr>
              <a:t> </a:t>
            </a:r>
            <a:r>
              <a:rPr lang="en-GB" b="0" i="1" dirty="0">
                <a:effectLst/>
                <a:latin typeface="Noto serif" panose="02020600060500020200" pitchFamily="18" charset="0"/>
              </a:rPr>
              <a:t>accepted standards of right and wrong to guide moral conduct in the development and use of AI technologies.</a:t>
            </a:r>
            <a:endParaRPr lang="en-GB" dirty="0"/>
          </a:p>
          <a:p>
            <a:endParaRPr lang="en-GB" dirty="0"/>
          </a:p>
        </p:txBody>
      </p:sp>
      <p:sp>
        <p:nvSpPr>
          <p:cNvPr id="4" name="Slide Number Placeholder 3"/>
          <p:cNvSpPr>
            <a:spLocks noGrp="1"/>
          </p:cNvSpPr>
          <p:nvPr>
            <p:ph type="sldNum" sz="quarter" idx="5"/>
          </p:nvPr>
        </p:nvSpPr>
        <p:spPr/>
        <p:txBody>
          <a:bodyPr/>
          <a:lstStyle/>
          <a:p>
            <a:fld id="{5CF8DC50-B178-4F5D-8426-B1FCC7E7E979}" type="slidenum">
              <a:rPr lang="en-GB" smtClean="0"/>
              <a:t>11</a:t>
            </a:fld>
            <a:endParaRPr lang="en-GB"/>
          </a:p>
        </p:txBody>
      </p:sp>
    </p:spTree>
    <p:extLst>
      <p:ext uri="{BB962C8B-B14F-4D97-AF65-F5344CB8AC3E}">
        <p14:creationId xmlns:p14="http://schemas.microsoft.com/office/powerpoint/2010/main" val="1657570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5C8B4-1F73-01E6-ECEA-F34F5FFFBA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2A2464-FE64-16B0-196F-A6172AD047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AF5DD6-2426-A15C-66DC-20480B3CC3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Those ethical concerns stem from the following potential negative impacts of AI. Recognizing that AI systems are built for good, we should be mindful that there may be unintended consequences of the systems developed, once deployed and in use.</a:t>
            </a:r>
          </a:p>
        </p:txBody>
      </p:sp>
      <p:sp>
        <p:nvSpPr>
          <p:cNvPr id="4" name="Slide Number Placeholder 3">
            <a:extLst>
              <a:ext uri="{FF2B5EF4-FFF2-40B4-BE49-F238E27FC236}">
                <a16:creationId xmlns:a16="http://schemas.microsoft.com/office/drawing/2014/main" id="{3DC22C27-A99E-A225-24DF-1E7B33102F23}"/>
              </a:ext>
            </a:extLst>
          </p:cNvPr>
          <p:cNvSpPr>
            <a:spLocks noGrp="1"/>
          </p:cNvSpPr>
          <p:nvPr>
            <p:ph type="sldNum" sz="quarter" idx="5"/>
          </p:nvPr>
        </p:nvSpPr>
        <p:spPr/>
        <p:txBody>
          <a:bodyPr/>
          <a:lstStyle/>
          <a:p>
            <a:fld id="{5CF8DC50-B178-4F5D-8426-B1FCC7E7E979}" type="slidenum">
              <a:rPr lang="en-GB" smtClean="0"/>
              <a:t>12</a:t>
            </a:fld>
            <a:endParaRPr lang="en-GB"/>
          </a:p>
        </p:txBody>
      </p:sp>
    </p:spTree>
    <p:extLst>
      <p:ext uri="{BB962C8B-B14F-4D97-AF65-F5344CB8AC3E}">
        <p14:creationId xmlns:p14="http://schemas.microsoft.com/office/powerpoint/2010/main" val="63095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Cisco’s June 2020 worldwide survey found that just under half of those interviewed felt they were not able to effectively protect their personal data, primarily because it is too hard to figure out how companies and agencies were actually using it. Individuals also resented being asked to accept the terms of use without a choice.</a:t>
            </a:r>
          </a:p>
          <a:p>
            <a:endParaRPr lang="en-GB" b="0" i="1" dirty="0">
              <a:solidFill>
                <a:srgbClr val="3D3B49"/>
              </a:solidFill>
              <a:effectLst/>
              <a:latin typeface="Noto serif" panose="020206000605000202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effectLst/>
                <a:latin typeface="Neue Haas Grotesk Text Pro" panose="020B0504020202020204" pitchFamily="34" charset="0"/>
              </a:rPr>
              <a:t>“AI’s ‘transparency paradox’ – while generating more information about AI might create real benefits, it may also create new risks.”</a:t>
            </a:r>
            <a:r>
              <a:rPr lang="en-GB" b="0" i="0" dirty="0">
                <a:effectLst/>
                <a:latin typeface="Neue Haas Grotesk Text Pro" panose="020B0504020202020204" pitchFamily="34" charset="0"/>
              </a:rPr>
              <a:t> </a:t>
            </a:r>
            <a:r>
              <a:rPr lang="en-GB" b="0" i="0" dirty="0">
                <a:solidFill>
                  <a:srgbClr val="3D3B49"/>
                </a:solidFill>
                <a:effectLst/>
                <a:latin typeface="Noto serif" panose="02020600060500020200" pitchFamily="18" charset="0"/>
              </a:rPr>
              <a:t>Burt, A. (December 13, 2019). The AI Transparency Paradox. </a:t>
            </a:r>
            <a:r>
              <a:rPr lang="en-GB" b="0" i="1" dirty="0">
                <a:solidFill>
                  <a:srgbClr val="3D3B49"/>
                </a:solidFill>
                <a:effectLst/>
                <a:latin typeface="Noto serif" panose="02020600060500020200" pitchFamily="18" charset="0"/>
              </a:rPr>
              <a:t>Harvard Business Review</a:t>
            </a:r>
            <a:r>
              <a:rPr lang="en-GB" b="0" i="0" dirty="0">
                <a:solidFill>
                  <a:srgbClr val="3D3B49"/>
                </a:solidFill>
                <a:effectLst/>
                <a:latin typeface="Noto serif" panose="02020600060500020200" pitchFamily="18" charset="0"/>
              </a:rPr>
              <a:t>. Available at </a:t>
            </a:r>
            <a:r>
              <a:rPr lang="en-GB" b="0" i="1" u="sng" dirty="0">
                <a:solidFill>
                  <a:srgbClr val="D3002D"/>
                </a:solidFill>
                <a:effectLst/>
                <a:latin typeface="Noto serif" panose="02020600060500020200" pitchFamily="18" charset="0"/>
                <a:hlinkClick r:id="rId3"/>
              </a:rPr>
              <a:t>https://hbr.org/2019/12/the-ai-transparency-paradox</a:t>
            </a:r>
            <a:r>
              <a:rPr lang="en-GB" b="0" i="0" dirty="0">
                <a:solidFill>
                  <a:srgbClr val="3D3B49"/>
                </a:solidFill>
                <a:effectLst/>
                <a:latin typeface="Noto serif" panose="02020600060500020200" pitchFamily="18" charset="0"/>
              </a:rPr>
              <a:t>.</a:t>
            </a:r>
            <a:endParaRPr lang="en-GB" b="0" i="0" dirty="0">
              <a:effectLst/>
              <a:latin typeface="Neue Haas Grotesk Text Pro" panose="020B0504020202020204" pitchFamily="34" charset="0"/>
            </a:endParaRPr>
          </a:p>
          <a:p>
            <a:pPr marL="0" indent="0">
              <a:buNone/>
            </a:pPr>
            <a:r>
              <a:rPr lang="en-GB" b="0" i="0" dirty="0">
                <a:effectLst/>
                <a:latin typeface="Neue Haas Grotesk Text Pro" panose="020B0504020202020204" pitchFamily="34" charset="0"/>
              </a:rPr>
              <a:t>AI deals with massive amounts of data, and as a consequence, a breach in an AI could be catastrophic for both business and privacy reasons. This leaves organizations with the problematic decision of deciding if it is more vital to be transparent regarding the use of AI and its algorithms, or to safeguard data.</a:t>
            </a:r>
            <a:endParaRPr lang="en-GB" dirty="0">
              <a:latin typeface="Neue Haas Grotesk Text Pro" panose="020B0504020202020204" pitchFamily="34" charset="0"/>
            </a:endParaRPr>
          </a:p>
          <a:p>
            <a:endParaRPr lang="en-GB" b="0" i="1" dirty="0">
              <a:solidFill>
                <a:srgbClr val="3D3B49"/>
              </a:solidFill>
              <a:effectLst/>
              <a:latin typeface="Noto serif" panose="02020600060500020200" pitchFamily="18" charset="0"/>
            </a:endParaRPr>
          </a:p>
        </p:txBody>
      </p:sp>
      <p:sp>
        <p:nvSpPr>
          <p:cNvPr id="4" name="Slide Number Placeholder 3"/>
          <p:cNvSpPr>
            <a:spLocks noGrp="1"/>
          </p:cNvSpPr>
          <p:nvPr>
            <p:ph type="sldNum" sz="quarter" idx="5"/>
          </p:nvPr>
        </p:nvSpPr>
        <p:spPr/>
        <p:txBody>
          <a:bodyPr/>
          <a:lstStyle/>
          <a:p>
            <a:fld id="{5CF8DC50-B178-4F5D-8426-B1FCC7E7E979}" type="slidenum">
              <a:rPr lang="en-GB" smtClean="0"/>
              <a:t>13</a:t>
            </a:fld>
            <a:endParaRPr lang="en-GB"/>
          </a:p>
        </p:txBody>
      </p:sp>
    </p:spTree>
    <p:extLst>
      <p:ext uri="{BB962C8B-B14F-4D97-AF65-F5344CB8AC3E}">
        <p14:creationId xmlns:p14="http://schemas.microsoft.com/office/powerpoint/2010/main" val="3804246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Unconscious bias in human decision-making</a:t>
            </a:r>
          </a:p>
          <a:p>
            <a:r>
              <a:rPr lang="en-GB" dirty="0"/>
              <a:t>- Human and societal biases incorporated in the training data</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D3B49"/>
                </a:solidFill>
                <a:effectLst/>
                <a:latin typeface="Noto serif" panose="02020600060500020200" pitchFamily="18" charset="0"/>
              </a:rPr>
              <a:t>Although equality might be easier for AI to incorporate, since it’s a simpler A-B decision, fairness is not. When conceptually developing an AI, the different permutations and requirements for fairness are rarely considered. Even if fairness is part of the initial considerations, there is not always a “right” answer for any particular AI system. In addition, various actors are involved in the AI life cycle (from data set identification and collection, development of algorithms, to use of AI systems), all of which might have dissimilar understanding and interpretation of exactly what constitutes fairness and how to achieve it.</a:t>
            </a:r>
          </a:p>
          <a:p>
            <a:r>
              <a:rPr lang="en-GB" dirty="0"/>
              <a:t> </a:t>
            </a:r>
          </a:p>
          <a:p>
            <a:endParaRPr lang="en-GB" dirty="0"/>
          </a:p>
        </p:txBody>
      </p:sp>
      <p:sp>
        <p:nvSpPr>
          <p:cNvPr id="4" name="Slide Number Placeholder 3"/>
          <p:cNvSpPr>
            <a:spLocks noGrp="1"/>
          </p:cNvSpPr>
          <p:nvPr>
            <p:ph type="sldNum" sz="quarter" idx="5"/>
          </p:nvPr>
        </p:nvSpPr>
        <p:spPr/>
        <p:txBody>
          <a:bodyPr/>
          <a:lstStyle/>
          <a:p>
            <a:fld id="{5CF8DC50-B178-4F5D-8426-B1FCC7E7E979}" type="slidenum">
              <a:rPr lang="en-GB" smtClean="0"/>
              <a:t>14</a:t>
            </a:fld>
            <a:endParaRPr lang="en-GB"/>
          </a:p>
        </p:txBody>
      </p:sp>
    </p:spTree>
    <p:extLst>
      <p:ext uri="{BB962C8B-B14F-4D97-AF65-F5344CB8AC3E}">
        <p14:creationId xmlns:p14="http://schemas.microsoft.com/office/powerpoint/2010/main" val="942608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Quantitative and qualitative fairness tools</a:t>
            </a:r>
          </a:p>
        </p:txBody>
      </p:sp>
      <p:sp>
        <p:nvSpPr>
          <p:cNvPr id="4" name="Slide Number Placeholder 3"/>
          <p:cNvSpPr>
            <a:spLocks noGrp="1"/>
          </p:cNvSpPr>
          <p:nvPr>
            <p:ph type="sldNum" sz="quarter" idx="5"/>
          </p:nvPr>
        </p:nvSpPr>
        <p:spPr/>
        <p:txBody>
          <a:bodyPr/>
          <a:lstStyle/>
          <a:p>
            <a:fld id="{5CF8DC50-B178-4F5D-8426-B1FCC7E7E979}" type="slidenum">
              <a:rPr lang="en-GB" smtClean="0"/>
              <a:t>15</a:t>
            </a:fld>
            <a:endParaRPr lang="en-GB"/>
          </a:p>
        </p:txBody>
      </p:sp>
    </p:spTree>
    <p:extLst>
      <p:ext uri="{BB962C8B-B14F-4D97-AF65-F5344CB8AC3E}">
        <p14:creationId xmlns:p14="http://schemas.microsoft.com/office/powerpoint/2010/main" val="3823770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Where does AI/ML bias come from?</a:t>
            </a:r>
          </a:p>
          <a:p>
            <a:endParaRPr lang="en-GB" dirty="0"/>
          </a:p>
          <a:p>
            <a:r>
              <a:rPr lang="en-GB" dirty="0"/>
              <a:t>Make special comment on the DATA. Data management protocols, sourcing of data, role of AI/ML coder and responsibility for data integrity – messing with one´s data &amp; the model – </a:t>
            </a:r>
            <a:r>
              <a:rPr lang="en-GB"/>
              <a:t>cyber attacks</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CF8DC50-B178-4F5D-8426-B1FCC7E7E979}" type="slidenum">
              <a:rPr lang="en-GB" smtClean="0"/>
              <a:t>16</a:t>
            </a:fld>
            <a:endParaRPr lang="en-GB"/>
          </a:p>
        </p:txBody>
      </p:sp>
    </p:spTree>
    <p:extLst>
      <p:ext uri="{BB962C8B-B14F-4D97-AF65-F5344CB8AC3E}">
        <p14:creationId xmlns:p14="http://schemas.microsoft.com/office/powerpoint/2010/main" val="2913160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D3B49"/>
                </a:solidFill>
                <a:effectLst/>
                <a:latin typeface="Noto serif" panose="02020600060500020200" pitchFamily="18" charset="0"/>
              </a:rPr>
              <a:t>Impact of AI on society and workforce:</a:t>
            </a:r>
          </a:p>
          <a:p>
            <a:r>
              <a:rPr lang="en-GB" dirty="0"/>
              <a:t>Surveillance - Use of AI for workplace monitoring </a:t>
            </a:r>
          </a:p>
          <a:p>
            <a:r>
              <a:rPr lang="en-GB" dirty="0"/>
              <a:t>Evolution of self-aware AI</a:t>
            </a:r>
          </a:p>
          <a:p>
            <a:r>
              <a:rPr lang="en-GB" dirty="0"/>
              <a:t>Loneliness and isolation, AI-created addiction, human identity, sense of purpose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D3B49"/>
                </a:solidFill>
                <a:effectLst/>
                <a:latin typeface="Noto serif" panose="02020600060500020200" pitchFamily="18" charset="0"/>
              </a:rPr>
              <a:t>Interview with </a:t>
            </a:r>
            <a:r>
              <a:rPr lang="en-GB" b="0" i="0" dirty="0" err="1">
                <a:solidFill>
                  <a:srgbClr val="3D3B49"/>
                </a:solidFill>
                <a:effectLst/>
                <a:latin typeface="Noto serif" panose="02020600060500020200" pitchFamily="18" charset="0"/>
              </a:rPr>
              <a:t>Floridi</a:t>
            </a:r>
            <a:r>
              <a:rPr lang="en-GB" b="0" i="0" dirty="0">
                <a:solidFill>
                  <a:srgbClr val="3D3B49"/>
                </a:solidFill>
                <a:effectLst/>
                <a:latin typeface="Noto serif" panose="02020600060500020200" pitchFamily="18" charset="0"/>
              </a:rPr>
              <a:t>, from “The Dissenter”: “#329: Luciano </a:t>
            </a:r>
            <a:r>
              <a:rPr lang="en-GB" b="0" i="0" dirty="0" err="1">
                <a:solidFill>
                  <a:srgbClr val="3D3B49"/>
                </a:solidFill>
                <a:effectLst/>
                <a:latin typeface="Noto serif" panose="02020600060500020200" pitchFamily="18" charset="0"/>
              </a:rPr>
              <a:t>Floridi</a:t>
            </a:r>
            <a:r>
              <a:rPr lang="en-GB" b="0" i="0" dirty="0">
                <a:solidFill>
                  <a:srgbClr val="3D3B49"/>
                </a:solidFill>
                <a:effectLst/>
                <a:latin typeface="Noto serif" panose="02020600060500020200" pitchFamily="18" charset="0"/>
              </a:rPr>
              <a:t>: Information, Knowledge, Science, and AI”: </a:t>
            </a:r>
            <a:r>
              <a:rPr lang="en-GB" b="0" i="0" u="sng" dirty="0">
                <a:solidFill>
                  <a:srgbClr val="D3002D"/>
                </a:solidFill>
                <a:effectLst/>
                <a:latin typeface="Noto serif" panose="02020600060500020200" pitchFamily="18" charset="0"/>
                <a:hlinkClick r:id="rId3"/>
              </a:rPr>
              <a:t>https://www.youtube.com/watch?v= jgmdEk7rTxU</a:t>
            </a:r>
            <a:r>
              <a:rPr lang="en-GB" b="0" i="0" dirty="0">
                <a:solidFill>
                  <a:srgbClr val="3D3B49"/>
                </a:solidFill>
                <a:effectLst/>
                <a:latin typeface="Noto serif" panose="02020600060500020200" pitchFamily="18" charset="0"/>
              </a:rPr>
              <a:t>. Floridi discusses his views about artificial moral agents and responsibility just after the 38:03 mark.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D3B49"/>
              </a:solidFill>
              <a:effectLst/>
              <a:latin typeface="Noto serif" panose="020206000605000202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Technologies Regarded as Moral Agents – Humanoid robot Sophia (e.g., giving honorary citizenship to the robot, inviting it to appear on talk shows, taking selfie photos with it, or allowing it to speak in front of important political bodies). When Sophia was made into an honorary citizen of Saudi Arabia, for example, this might have seemed to bestow certain rights and some important form of social status onto Sophia, since citizens are typically regarded as having certain rights and an important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gn="l" fontAlgn="base"/>
            <a:r>
              <a:rPr lang="en-GB" b="0" i="1" dirty="0">
                <a:solidFill>
                  <a:srgbClr val="3D3B49"/>
                </a:solidFill>
                <a:effectLst/>
                <a:latin typeface="Noto serif" panose="02020600060500020200" pitchFamily="18" charset="0"/>
              </a:rPr>
              <a:t>The ultimate goal of machine ethics … is to create a machine that itself follows an ideal ethical principle or set of principles; that is to say, it is guided by this principle or those principles in decisions it makes about possible courses of action it could take.</a:t>
            </a:r>
          </a:p>
          <a:p>
            <a:pPr algn="l" fontAlgn="base"/>
            <a:r>
              <a:rPr lang="en-GB" b="0" i="1" dirty="0">
                <a:solidFill>
                  <a:srgbClr val="3D3B49"/>
                </a:solidFill>
                <a:effectLst/>
                <a:latin typeface="Noto serif" panose="02020600060500020200" pitchFamily="18" charset="0"/>
              </a:rPr>
              <a:t>(Anderson &amp; Anderson </a:t>
            </a:r>
            <a:r>
              <a:rPr lang="en-GB" b="0" i="1" u="sng" dirty="0">
                <a:solidFill>
                  <a:srgbClr val="D3002D"/>
                </a:solidFill>
                <a:effectLst/>
                <a:latin typeface="Noto serif" panose="02020600060500020200" pitchFamily="18" charset="0"/>
                <a:hlinkClick r:id="rId4"/>
              </a:rPr>
              <a:t>2007</a:t>
            </a:r>
            <a:r>
              <a:rPr lang="en-GB" b="0" i="1" dirty="0">
                <a:solidFill>
                  <a:srgbClr val="3D3B49"/>
                </a:solidFill>
                <a:effectLst/>
                <a:latin typeface="Noto serif" panose="02020600060500020200" pitchFamily="18" charset="0"/>
              </a:rPr>
              <a:t>: p.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b="0" i="0" dirty="0">
              <a:solidFill>
                <a:srgbClr val="3D3B49"/>
              </a:solidFill>
              <a:effectLst/>
              <a:latin typeface="Noto serif" panose="02020600060500020200" pitchFamily="18" charset="0"/>
            </a:endParaRPr>
          </a:p>
          <a:p>
            <a:pPr algn="l"/>
            <a:endParaRPr lang="en-GB" b="1" i="0" u="sng" baseline="30000" dirty="0">
              <a:solidFill>
                <a:srgbClr val="D3002D"/>
              </a:solidFill>
              <a:effectLst/>
              <a:latin typeface="Noto serif" panose="02020600060500020200" pitchFamily="18" charset="0"/>
            </a:endParaRPr>
          </a:p>
        </p:txBody>
      </p:sp>
      <p:sp>
        <p:nvSpPr>
          <p:cNvPr id="4" name="Slide Number Placeholder 3"/>
          <p:cNvSpPr>
            <a:spLocks noGrp="1"/>
          </p:cNvSpPr>
          <p:nvPr>
            <p:ph type="sldNum" sz="quarter" idx="5"/>
          </p:nvPr>
        </p:nvSpPr>
        <p:spPr/>
        <p:txBody>
          <a:bodyPr/>
          <a:lstStyle/>
          <a:p>
            <a:fld id="{5CF8DC50-B178-4F5D-8426-B1FCC7E7E979}" type="slidenum">
              <a:rPr lang="en-GB" smtClean="0"/>
              <a:t>17</a:t>
            </a:fld>
            <a:endParaRPr lang="en-GB"/>
          </a:p>
        </p:txBody>
      </p:sp>
    </p:spTree>
    <p:extLst>
      <p:ext uri="{BB962C8B-B14F-4D97-AF65-F5344CB8AC3E}">
        <p14:creationId xmlns:p14="http://schemas.microsoft.com/office/powerpoint/2010/main" val="3456363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 role of the coders? </a:t>
            </a:r>
            <a:r>
              <a:rPr lang="en-GB" b="0" i="0" dirty="0">
                <a:solidFill>
                  <a:srgbClr val="212529"/>
                </a:solidFill>
                <a:effectLst/>
                <a:latin typeface="Crimson Text"/>
              </a:rPr>
              <a:t>What moral obligations do the system’s programmers have to prevent their creation from taking a human life? </a:t>
            </a:r>
          </a:p>
          <a:p>
            <a:endParaRPr lang="en-GB" b="0" i="0" dirty="0">
              <a:solidFill>
                <a:srgbClr val="212529"/>
              </a:solidFill>
              <a:effectLst/>
              <a:latin typeface="Crimson Text"/>
            </a:endParaRPr>
          </a:p>
          <a:p>
            <a:r>
              <a:rPr lang="en-GB" b="0" i="0" dirty="0">
                <a:solidFill>
                  <a:srgbClr val="212529"/>
                </a:solidFill>
                <a:effectLst/>
                <a:latin typeface="Crimson Text"/>
              </a:rPr>
              <a:t>Systems can also make errors of judgment when confronted with unfamiliar scenarios. </a:t>
            </a:r>
            <a:endParaRPr lang="en-GB" dirty="0"/>
          </a:p>
        </p:txBody>
      </p:sp>
      <p:sp>
        <p:nvSpPr>
          <p:cNvPr id="4" name="Slide Number Placeholder 3"/>
          <p:cNvSpPr>
            <a:spLocks noGrp="1"/>
          </p:cNvSpPr>
          <p:nvPr>
            <p:ph type="sldNum" sz="quarter" idx="5"/>
          </p:nvPr>
        </p:nvSpPr>
        <p:spPr/>
        <p:txBody>
          <a:bodyPr/>
          <a:lstStyle/>
          <a:p>
            <a:fld id="{5CF8DC50-B178-4F5D-8426-B1FCC7E7E979}" type="slidenum">
              <a:rPr lang="en-GB" smtClean="0"/>
              <a:t>18</a:t>
            </a:fld>
            <a:endParaRPr lang="en-GB"/>
          </a:p>
        </p:txBody>
      </p:sp>
    </p:spTree>
    <p:extLst>
      <p:ext uri="{BB962C8B-B14F-4D97-AF65-F5344CB8AC3E}">
        <p14:creationId xmlns:p14="http://schemas.microsoft.com/office/powerpoint/2010/main" val="2837692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you know who is this? What does it portray? Can we sum up the three major ethical concerns related to AI&amp;ML technologies within this episode?</a:t>
            </a:r>
          </a:p>
          <a:p>
            <a:endParaRPr lang="en-GB" dirty="0"/>
          </a:p>
          <a:p>
            <a:r>
              <a:rPr lang="en-GB" dirty="0"/>
              <a:t>Privacy </a:t>
            </a:r>
          </a:p>
          <a:p>
            <a:r>
              <a:rPr lang="en-GB" dirty="0"/>
              <a:t>Bias and fairness – focusing on Joan´s negative traits and exacerbating them</a:t>
            </a:r>
          </a:p>
          <a:p>
            <a:r>
              <a:rPr lang="en-GB" dirty="0"/>
              <a:t>Role of human judgement </a:t>
            </a:r>
          </a:p>
          <a:p>
            <a:endParaRPr lang="en-GB" dirty="0"/>
          </a:p>
          <a:p>
            <a:r>
              <a:rPr lang="en-GB" b="0" i="0" dirty="0">
                <a:solidFill>
                  <a:srgbClr val="111111"/>
                </a:solidFill>
                <a:effectLst/>
                <a:latin typeface="Montserrat" panose="00000500000000000000" pitchFamily="2" charset="0"/>
              </a:rPr>
              <a:t>The episode explores how technology can distort reality and manipulate perception, raising ethical questions about the boundaries of technological influence.</a:t>
            </a:r>
            <a:endParaRPr lang="en-GB" dirty="0"/>
          </a:p>
        </p:txBody>
      </p:sp>
      <p:sp>
        <p:nvSpPr>
          <p:cNvPr id="4" name="Slide Number Placeholder 3"/>
          <p:cNvSpPr>
            <a:spLocks noGrp="1"/>
          </p:cNvSpPr>
          <p:nvPr>
            <p:ph type="sldNum" sz="quarter" idx="5"/>
          </p:nvPr>
        </p:nvSpPr>
        <p:spPr/>
        <p:txBody>
          <a:bodyPr/>
          <a:lstStyle/>
          <a:p>
            <a:fld id="{5CF8DC50-B178-4F5D-8426-B1FCC7E7E979}" type="slidenum">
              <a:rPr lang="en-GB" smtClean="0"/>
              <a:t>19</a:t>
            </a:fld>
            <a:endParaRPr lang="en-GB"/>
          </a:p>
        </p:txBody>
      </p:sp>
    </p:spTree>
    <p:extLst>
      <p:ext uri="{BB962C8B-B14F-4D97-AF65-F5344CB8AC3E}">
        <p14:creationId xmlns:p14="http://schemas.microsoft.com/office/powerpoint/2010/main" val="2107466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do we approach this case from ethical perspective?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D3B49"/>
              </a:solidFill>
              <a:effectLst/>
              <a:latin typeface="Noto serif" panose="02020600060500020200" pitchFamily="18" charset="0"/>
            </a:endParaRPr>
          </a:p>
          <a:p>
            <a:r>
              <a:rPr lang="en-GB" b="0" i="0" dirty="0">
                <a:solidFill>
                  <a:srgbClr val="3D3B49"/>
                </a:solidFill>
                <a:effectLst/>
                <a:latin typeface="Noto serif" panose="02020600060500020200" pitchFamily="18" charset="0"/>
              </a:rPr>
              <a:t>Ubuntu ethics has increasingly started making a mark within technology ethics. And we will get back to it later in the book when we discuss whether robots could ever have moral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D3B49"/>
                </a:solidFill>
                <a:effectLst/>
                <a:latin typeface="Noto serif" panose="02020600060500020200" pitchFamily="18" charset="0"/>
              </a:rPr>
              <a:t>Reflective equilibrium as methodology of philosophers.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D3B49"/>
              </a:solidFill>
              <a:effectLst/>
              <a:latin typeface="Noto serif" panose="020206000605000202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D3B49"/>
                </a:solidFill>
                <a:effectLst/>
                <a:latin typeface="Noto serif" panose="02020600060500020200" pitchFamily="18" charset="0"/>
              </a:rPr>
              <a:t>Michael Taylor (2016) “Self‐Driving Mercedes‐Benzes Will Prioritize Occupant Safety Over Pedestrians,” </a:t>
            </a:r>
            <a:r>
              <a:rPr lang="en-GB" b="0" i="1" dirty="0">
                <a:solidFill>
                  <a:srgbClr val="3D3B49"/>
                </a:solidFill>
                <a:effectLst/>
                <a:latin typeface="Noto serif" panose="02020600060500020200" pitchFamily="18" charset="0"/>
              </a:rPr>
              <a:t>Car and Driver</a:t>
            </a:r>
            <a:r>
              <a:rPr lang="en-GB" b="0" i="0" dirty="0">
                <a:solidFill>
                  <a:srgbClr val="3D3B49"/>
                </a:solidFill>
                <a:effectLst/>
                <a:latin typeface="Noto serif" panose="02020600060500020200" pitchFamily="18" charset="0"/>
              </a:rPr>
              <a:t>: </a:t>
            </a:r>
            <a:r>
              <a:rPr lang="en-GB" b="0" i="0" u="sng" dirty="0">
                <a:solidFill>
                  <a:srgbClr val="D3002D"/>
                </a:solidFill>
                <a:effectLst/>
                <a:latin typeface="Noto serif" panose="02020600060500020200" pitchFamily="18" charset="0"/>
                <a:hlinkClick r:id="rId3"/>
              </a:rPr>
              <a:t>https://www.caranddriver.com/news/a15344706/self‐driving‐mercedes‐will‐prioritize‐occupant‐safety‐over‐pedestrians</a:t>
            </a:r>
            <a:endParaRPr lang="en-GB" b="0" i="0" dirty="0">
              <a:solidFill>
                <a:srgbClr val="3D3B49"/>
              </a:solidFill>
              <a:effectLst/>
              <a:latin typeface="Noto serif" panose="02020600060500020200" pitchFamily="18" charset="0"/>
            </a:endParaRPr>
          </a:p>
          <a:p>
            <a:endParaRPr lang="en-GB" b="0" i="0" dirty="0">
              <a:solidFill>
                <a:srgbClr val="3D3B49"/>
              </a:solidFill>
              <a:effectLst/>
              <a:latin typeface="Noto serif" panose="02020600060500020200" pitchFamily="18" charset="0"/>
            </a:endParaRPr>
          </a:p>
        </p:txBody>
      </p:sp>
      <p:sp>
        <p:nvSpPr>
          <p:cNvPr id="4" name="Slide Number Placeholder 3"/>
          <p:cNvSpPr>
            <a:spLocks noGrp="1"/>
          </p:cNvSpPr>
          <p:nvPr>
            <p:ph type="sldNum" sz="quarter" idx="5"/>
          </p:nvPr>
        </p:nvSpPr>
        <p:spPr/>
        <p:txBody>
          <a:bodyPr/>
          <a:lstStyle/>
          <a:p>
            <a:fld id="{5CF8DC50-B178-4F5D-8426-B1FCC7E7E979}" type="slidenum">
              <a:rPr lang="en-GB" smtClean="0"/>
              <a:t>20</a:t>
            </a:fld>
            <a:endParaRPr lang="en-GB"/>
          </a:p>
        </p:txBody>
      </p:sp>
    </p:spTree>
    <p:extLst>
      <p:ext uri="{BB962C8B-B14F-4D97-AF65-F5344CB8AC3E}">
        <p14:creationId xmlns:p14="http://schemas.microsoft.com/office/powerpoint/2010/main" val="3512150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err="1">
                <a:solidFill>
                  <a:prstClr val="white"/>
                </a:solidFill>
                <a:latin typeface="Arial" charset="0"/>
                <a:cs typeface="Arial" charset="0"/>
              </a:rPr>
              <a:t>Brief</a:t>
            </a:r>
            <a:r>
              <a:rPr lang="pt-PT" sz="1200" kern="1200" dirty="0">
                <a:solidFill>
                  <a:prstClr val="white"/>
                </a:solidFill>
                <a:latin typeface="Arial" charset="0"/>
                <a:cs typeface="Arial" charset="0"/>
              </a:rPr>
              <a:t> </a:t>
            </a:r>
            <a:r>
              <a:rPr lang="pt-PT" sz="1200" kern="1200" dirty="0" err="1">
                <a:solidFill>
                  <a:prstClr val="white"/>
                </a:solidFill>
                <a:latin typeface="Arial" charset="0"/>
                <a:cs typeface="Arial" charset="0"/>
              </a:rPr>
              <a:t>introduction</a:t>
            </a:r>
            <a:r>
              <a:rPr lang="pt-PT" sz="1200" kern="1200" dirty="0">
                <a:solidFill>
                  <a:prstClr val="white"/>
                </a:solidFill>
                <a:latin typeface="Arial" charset="0"/>
                <a:cs typeface="Arial" charset="0"/>
              </a:rPr>
              <a:t> </a:t>
            </a:r>
            <a:r>
              <a:rPr lang="pt-PT" sz="1200" kern="1200" dirty="0" err="1">
                <a:solidFill>
                  <a:prstClr val="white"/>
                </a:solidFill>
                <a:latin typeface="Arial" charset="0"/>
                <a:cs typeface="Arial" charset="0"/>
              </a:rPr>
              <a:t>on</a:t>
            </a:r>
            <a:r>
              <a:rPr lang="pt-PT" sz="1200" kern="1200" dirty="0">
                <a:solidFill>
                  <a:prstClr val="white"/>
                </a:solidFill>
                <a:latin typeface="Arial" charset="0"/>
                <a:cs typeface="Arial" charset="0"/>
              </a:rPr>
              <a:t> INL: INL </a:t>
            </a:r>
            <a:r>
              <a:rPr lang="pt-PT" sz="1200" kern="1200" dirty="0" err="1">
                <a:solidFill>
                  <a:prstClr val="white"/>
                </a:solidFill>
                <a:latin typeface="Arial" charset="0"/>
                <a:cs typeface="Arial" charset="0"/>
              </a:rPr>
              <a:t>is</a:t>
            </a:r>
            <a:r>
              <a:rPr lang="pt-PT" sz="1200" kern="1200" dirty="0">
                <a:solidFill>
                  <a:prstClr val="white"/>
                </a:solidFill>
                <a:latin typeface="Arial" charset="0"/>
                <a:cs typeface="Arial" charset="0"/>
              </a:rPr>
              <a:t> </a:t>
            </a:r>
            <a:r>
              <a:rPr lang="pt-PT" sz="1200" kern="1200" dirty="0" err="1">
                <a:solidFill>
                  <a:prstClr val="white"/>
                </a:solidFill>
                <a:latin typeface="Arial" charset="0"/>
                <a:cs typeface="Arial" charset="0"/>
              </a:rPr>
              <a:t>an</a:t>
            </a:r>
            <a:r>
              <a:rPr lang="pt-PT" sz="1200" kern="1200" dirty="0">
                <a:solidFill>
                  <a:prstClr val="white"/>
                </a:solidFill>
                <a:latin typeface="Arial" charset="0"/>
                <a:cs typeface="Arial" charset="0"/>
              </a:rPr>
              <a:t> </a:t>
            </a:r>
            <a:r>
              <a:rPr lang="pt-PT" sz="1200" kern="1200" dirty="0" err="1">
                <a:solidFill>
                  <a:prstClr val="white"/>
                </a:solidFill>
                <a:latin typeface="Arial" charset="0"/>
                <a:cs typeface="Arial" charset="0"/>
              </a:rPr>
              <a:t>international</a:t>
            </a:r>
            <a:r>
              <a:rPr lang="pt-PT" sz="1200" kern="1200" dirty="0">
                <a:solidFill>
                  <a:prstClr val="white"/>
                </a:solidFill>
                <a:latin typeface="Arial" charset="0"/>
                <a:cs typeface="Arial" charset="0"/>
              </a:rPr>
              <a:t> </a:t>
            </a:r>
            <a:r>
              <a:rPr lang="pt-PT" sz="1200" kern="1200" dirty="0" err="1">
                <a:solidFill>
                  <a:prstClr val="white"/>
                </a:solidFill>
                <a:latin typeface="Arial" charset="0"/>
                <a:cs typeface="Arial" charset="0"/>
              </a:rPr>
              <a:t>organization</a:t>
            </a:r>
            <a:r>
              <a:rPr lang="pt-PT" sz="1200" kern="1200" dirty="0">
                <a:solidFill>
                  <a:prstClr val="white"/>
                </a:solidFill>
                <a:latin typeface="Arial" charset="0"/>
                <a:cs typeface="Arial" charset="0"/>
              </a:rPr>
              <a:t> </a:t>
            </a:r>
            <a:r>
              <a:rPr lang="pt-PT" sz="1200" kern="1200" dirty="0" err="1">
                <a:solidFill>
                  <a:prstClr val="white"/>
                </a:solidFill>
                <a:latin typeface="Arial" charset="0"/>
                <a:cs typeface="Arial" charset="0"/>
              </a:rPr>
              <a:t>performing</a:t>
            </a:r>
            <a:r>
              <a:rPr lang="pt-PT" sz="1200" kern="1200" dirty="0">
                <a:solidFill>
                  <a:prstClr val="white"/>
                </a:solidFill>
                <a:latin typeface="Arial" charset="0"/>
                <a:cs typeface="Arial" charset="0"/>
              </a:rPr>
              <a:t> </a:t>
            </a:r>
            <a:r>
              <a:rPr lang="pt-PT" sz="1200" kern="1200" dirty="0" err="1">
                <a:solidFill>
                  <a:prstClr val="white"/>
                </a:solidFill>
                <a:latin typeface="Arial" charset="0"/>
                <a:cs typeface="Arial" charset="0"/>
              </a:rPr>
              <a:t>interdisciplinary</a:t>
            </a:r>
            <a:r>
              <a:rPr lang="pt-PT" sz="1200" kern="1200" dirty="0">
                <a:solidFill>
                  <a:prstClr val="white"/>
                </a:solidFill>
                <a:latin typeface="Arial" charset="0"/>
                <a:cs typeface="Arial" charset="0"/>
              </a:rPr>
              <a:t> research, </a:t>
            </a:r>
            <a:r>
              <a:rPr lang="pt-PT" sz="1200" kern="1200" dirty="0" err="1">
                <a:solidFill>
                  <a:prstClr val="white"/>
                </a:solidFill>
                <a:latin typeface="Arial" charset="0"/>
                <a:cs typeface="Arial" charset="0"/>
              </a:rPr>
              <a:t>deploying</a:t>
            </a:r>
            <a:r>
              <a:rPr lang="pt-PT" sz="1200" kern="1200" dirty="0">
                <a:solidFill>
                  <a:prstClr val="white"/>
                </a:solidFill>
                <a:latin typeface="Arial" charset="0"/>
                <a:cs typeface="Arial" charset="0"/>
              </a:rPr>
              <a:t> and </a:t>
            </a:r>
            <a:r>
              <a:rPr lang="pt-PT" sz="1200" kern="1200" dirty="0" err="1">
                <a:solidFill>
                  <a:prstClr val="white"/>
                </a:solidFill>
                <a:latin typeface="Arial" charset="0"/>
                <a:cs typeface="Arial" charset="0"/>
              </a:rPr>
              <a:t>articulating</a:t>
            </a:r>
            <a:r>
              <a:rPr lang="pt-PT" sz="1200" kern="1200" dirty="0">
                <a:solidFill>
                  <a:prstClr val="white"/>
                </a:solidFill>
                <a:latin typeface="Arial" charset="0"/>
                <a:cs typeface="Arial" charset="0"/>
              </a:rPr>
              <a:t> </a:t>
            </a:r>
            <a:r>
              <a:rPr lang="pt-PT" sz="1200" kern="1200" dirty="0" err="1">
                <a:solidFill>
                  <a:prstClr val="white"/>
                </a:solidFill>
                <a:latin typeface="Arial" charset="0"/>
                <a:cs typeface="Arial" charset="0"/>
              </a:rPr>
              <a:t>nanotechnology</a:t>
            </a:r>
            <a:r>
              <a:rPr lang="pt-PT" sz="1200" kern="1200" dirty="0">
                <a:solidFill>
                  <a:prstClr val="white"/>
                </a:solidFill>
                <a:latin typeface="Arial" charset="0"/>
                <a:cs typeface="Arial" charset="0"/>
              </a:rPr>
              <a:t>, for the </a:t>
            </a:r>
            <a:r>
              <a:rPr lang="pt-PT" sz="1200" kern="1200" dirty="0" err="1">
                <a:solidFill>
                  <a:prstClr val="white"/>
                </a:solidFill>
                <a:latin typeface="Arial" charset="0"/>
                <a:cs typeface="Arial" charset="0"/>
              </a:rPr>
              <a:t>benefit</a:t>
            </a:r>
            <a:r>
              <a:rPr lang="pt-PT" sz="1200" kern="1200" dirty="0">
                <a:solidFill>
                  <a:prstClr val="white"/>
                </a:solidFill>
                <a:latin typeface="Arial" charset="0"/>
                <a:cs typeface="Arial" charset="0"/>
              </a:rPr>
              <a:t> of </a:t>
            </a:r>
            <a:r>
              <a:rPr lang="pt-PT" sz="1200" kern="1200" dirty="0" err="1">
                <a:solidFill>
                  <a:prstClr val="white"/>
                </a:solidFill>
                <a:latin typeface="Arial" charset="0"/>
                <a:cs typeface="Arial" charset="0"/>
              </a:rPr>
              <a:t>society</a:t>
            </a:r>
            <a:r>
              <a:rPr lang="pt-PT" sz="1200" kern="1200" dirty="0">
                <a:solidFill>
                  <a:prstClr val="white"/>
                </a:solidFill>
                <a:latin typeface="Arial" charset="0"/>
                <a:cs typeface="Arial" charset="0"/>
              </a:rPr>
              <a:t>. </a:t>
            </a:r>
            <a:r>
              <a:rPr lang="pt-PT" sz="1200" kern="1200" dirty="0" err="1">
                <a:solidFill>
                  <a:prstClr val="white"/>
                </a:solidFill>
                <a:latin typeface="Arial" charset="0"/>
                <a:cs typeface="Arial" charset="0"/>
              </a:rPr>
              <a:t>Aligned</a:t>
            </a:r>
            <a:r>
              <a:rPr lang="pt-PT" sz="1200" kern="1200" dirty="0">
                <a:solidFill>
                  <a:prstClr val="white"/>
                </a:solidFill>
                <a:latin typeface="Arial" charset="0"/>
                <a:cs typeface="Arial" charset="0"/>
              </a:rPr>
              <a:t> </a:t>
            </a:r>
            <a:r>
              <a:rPr lang="pt-PT" sz="1200" kern="1200" dirty="0" err="1">
                <a:solidFill>
                  <a:prstClr val="white"/>
                </a:solidFill>
                <a:latin typeface="Arial" charset="0"/>
                <a:cs typeface="Arial" charset="0"/>
              </a:rPr>
              <a:t>with</a:t>
            </a:r>
            <a:r>
              <a:rPr lang="pt-PT" sz="1200" kern="1200" dirty="0">
                <a:solidFill>
                  <a:prstClr val="white"/>
                </a:solidFill>
                <a:latin typeface="Arial" charset="0"/>
                <a:cs typeface="Arial" charset="0"/>
              </a:rPr>
              <a:t> </a:t>
            </a:r>
            <a:r>
              <a:rPr lang="pt-PT" sz="1200" kern="1200" dirty="0" err="1">
                <a:solidFill>
                  <a:prstClr val="white"/>
                </a:solidFill>
                <a:latin typeface="Arial" charset="0"/>
                <a:cs typeface="Arial" charset="0"/>
              </a:rPr>
              <a:t>INL´s</a:t>
            </a:r>
            <a:r>
              <a:rPr lang="pt-PT" sz="1200" kern="1200" dirty="0">
                <a:solidFill>
                  <a:prstClr val="white"/>
                </a:solidFill>
                <a:latin typeface="Arial" charset="0"/>
                <a:cs typeface="Arial" charset="0"/>
              </a:rPr>
              <a:t> </a:t>
            </a:r>
            <a:r>
              <a:rPr lang="pt-PT" sz="1200" kern="1200" dirty="0" err="1">
                <a:solidFill>
                  <a:prstClr val="white"/>
                </a:solidFill>
                <a:latin typeface="Arial" charset="0"/>
                <a:cs typeface="Arial" charset="0"/>
              </a:rPr>
              <a:t>purpose</a:t>
            </a:r>
            <a:r>
              <a:rPr lang="pt-PT" sz="1200" kern="1200" dirty="0">
                <a:solidFill>
                  <a:prstClr val="white"/>
                </a:solidFill>
                <a:latin typeface="Arial" charset="0"/>
                <a:cs typeface="Arial" charset="0"/>
              </a:rPr>
              <a:t> </a:t>
            </a:r>
            <a:r>
              <a:rPr lang="pt-PT" sz="1200" kern="1200" dirty="0" err="1">
                <a:solidFill>
                  <a:prstClr val="white"/>
                </a:solidFill>
                <a:latin typeface="Arial" charset="0"/>
                <a:cs typeface="Arial" charset="0"/>
              </a:rPr>
              <a:t>is</a:t>
            </a:r>
            <a:r>
              <a:rPr lang="pt-PT" sz="1200" kern="1200" dirty="0">
                <a:solidFill>
                  <a:prstClr val="white"/>
                </a:solidFill>
                <a:latin typeface="Arial" charset="0"/>
                <a:cs typeface="Arial" charset="0"/>
              </a:rPr>
              <a:t> FORGING </a:t>
            </a:r>
            <a:r>
              <a:rPr lang="pt-PT" sz="1200" kern="1200" dirty="0" err="1">
                <a:solidFill>
                  <a:prstClr val="white"/>
                </a:solidFill>
                <a:latin typeface="Arial" charset="0"/>
                <a:cs typeface="Arial" charset="0"/>
              </a:rPr>
              <a:t>project</a:t>
            </a:r>
            <a:r>
              <a:rPr lang="pt-PT" sz="1200" kern="1200" dirty="0">
                <a:solidFill>
                  <a:prstClr val="white"/>
                </a:solidFill>
                <a:latin typeface="Arial" charset="0"/>
                <a:cs typeface="Arial" charset="0"/>
              </a:rPr>
              <a:t>, a 3-year CSA INL </a:t>
            </a:r>
            <a:r>
              <a:rPr lang="pt-PT" sz="1200" kern="1200" dirty="0" err="1">
                <a:solidFill>
                  <a:prstClr val="white"/>
                </a:solidFill>
                <a:latin typeface="Arial" charset="0"/>
                <a:cs typeface="Arial" charset="0"/>
              </a:rPr>
              <a:t>is</a:t>
            </a:r>
            <a:r>
              <a:rPr lang="pt-PT" sz="1200" kern="1200" dirty="0">
                <a:solidFill>
                  <a:prstClr val="white"/>
                </a:solidFill>
                <a:latin typeface="Arial" charset="0"/>
                <a:cs typeface="Arial" charset="0"/>
              </a:rPr>
              <a:t> </a:t>
            </a:r>
            <a:r>
              <a:rPr lang="pt-PT" sz="1200" kern="1200" dirty="0" err="1">
                <a:solidFill>
                  <a:prstClr val="white"/>
                </a:solidFill>
                <a:latin typeface="Arial" charset="0"/>
                <a:cs typeface="Arial" charset="0"/>
              </a:rPr>
              <a:t>coordinating</a:t>
            </a:r>
            <a:r>
              <a:rPr lang="pt-PT" sz="1200" kern="1200" dirty="0">
                <a:solidFill>
                  <a:prstClr val="white"/>
                </a:solidFill>
                <a:latin typeface="Arial" charset="0"/>
                <a:cs typeface="Arial" charset="0"/>
              </a:rPr>
              <a:t> </a:t>
            </a:r>
            <a:r>
              <a:rPr lang="pt-PT" sz="1200" kern="1200" dirty="0" err="1">
                <a:solidFill>
                  <a:prstClr val="white"/>
                </a:solidFill>
                <a:latin typeface="Arial" charset="0"/>
                <a:cs typeface="Arial" charset="0"/>
              </a:rPr>
              <a:t>looking</a:t>
            </a:r>
            <a:r>
              <a:rPr lang="pt-PT" sz="1200" kern="1200" dirty="0">
                <a:solidFill>
                  <a:prstClr val="white"/>
                </a:solidFill>
                <a:latin typeface="Arial" charset="0"/>
                <a:cs typeface="Arial" charset="0"/>
              </a:rPr>
              <a:t> </a:t>
            </a:r>
            <a:r>
              <a:rPr lang="pt-PT" sz="1200" kern="1200" dirty="0" err="1">
                <a:solidFill>
                  <a:prstClr val="white"/>
                </a:solidFill>
                <a:latin typeface="Arial" charset="0"/>
                <a:cs typeface="Arial" charset="0"/>
              </a:rPr>
              <a:t>at</a:t>
            </a:r>
            <a:r>
              <a:rPr lang="pt-PT" sz="1200" kern="1200" dirty="0">
                <a:solidFill>
                  <a:prstClr val="white"/>
                </a:solidFill>
                <a:latin typeface="Arial" charset="0"/>
                <a:cs typeface="Arial" charset="0"/>
              </a:rPr>
              <a:t> </a:t>
            </a:r>
            <a:r>
              <a:rPr lang="pt-PT" sz="1200" kern="1200" dirty="0" err="1">
                <a:solidFill>
                  <a:prstClr val="white"/>
                </a:solidFill>
                <a:latin typeface="Arial" charset="0"/>
                <a:cs typeface="Arial" charset="0"/>
              </a:rPr>
              <a:t>responsible</a:t>
            </a:r>
            <a:r>
              <a:rPr lang="pt-PT" sz="1200" kern="1200" dirty="0">
                <a:solidFill>
                  <a:prstClr val="white"/>
                </a:solidFill>
                <a:latin typeface="Arial" charset="0"/>
                <a:cs typeface="Arial" charset="0"/>
              </a:rPr>
              <a:t> </a:t>
            </a:r>
            <a:r>
              <a:rPr lang="en-GB" sz="1200" kern="1200" dirty="0">
                <a:solidFill>
                  <a:prstClr val="white"/>
                </a:solidFill>
                <a:latin typeface="Arial" charset="0"/>
                <a:cs typeface="Arial" charset="0"/>
              </a:rPr>
              <a:t>i</a:t>
            </a:r>
            <a:r>
              <a:rPr lang="en-GB" dirty="0"/>
              <a:t>nnovations for digital and green transition.</a:t>
            </a:r>
            <a:endParaRPr lang="en-GB" sz="1200" b="0" i="0" u="none" strike="noStrike" dirty="0">
              <a:solidFill>
                <a:srgbClr val="4D4D4D"/>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5CF8DC50-B178-4F5D-8426-B1FCC7E7E979}" type="slidenum">
              <a:rPr lang="en-GB" smtClean="0"/>
              <a:t>3</a:t>
            </a:fld>
            <a:endParaRPr lang="en-GB"/>
          </a:p>
        </p:txBody>
      </p:sp>
    </p:spTree>
    <p:extLst>
      <p:ext uri="{BB962C8B-B14F-4D97-AF65-F5344CB8AC3E}">
        <p14:creationId xmlns:p14="http://schemas.microsoft.com/office/powerpoint/2010/main" val="1399599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speed of technological development is an order of magnitude greater than the speed of society to cope with these sometimes revolutionary and disrupting changes, resulting in a “policy gap.”</a:t>
            </a:r>
          </a:p>
          <a:p>
            <a:endParaRPr lang="en-GB" dirty="0"/>
          </a:p>
          <a:p>
            <a:r>
              <a:rPr lang="en-GB" dirty="0"/>
              <a:t>Partnership on AI </a:t>
            </a:r>
          </a:p>
          <a:p>
            <a:r>
              <a:rPr lang="en-GB" dirty="0">
                <a:hlinkClick r:id="rId3"/>
              </a:rPr>
              <a:t>Inclusive Research &amp; Design - Partnership on AI</a:t>
            </a:r>
            <a:endParaRPr lang="en-GB" dirty="0"/>
          </a:p>
          <a:p>
            <a:r>
              <a:rPr lang="en-GB" b="0" i="0" dirty="0">
                <a:solidFill>
                  <a:srgbClr val="171717"/>
                </a:solidFill>
                <a:effectLst/>
                <a:latin typeface="Karla" panose="020F0502020204030204" pitchFamily="2" charset="0"/>
              </a:rPr>
              <a:t>PAI is developing two crucial resources to advance responsible AI development: Inclusive AI Learning Modules and Inclusive AI Guidelines. These initiatives, set to release in 2024, aim to bridge the gap between community aspirations and industry realities in AI development.</a:t>
            </a:r>
            <a:endParaRPr lang="en-GB" dirty="0"/>
          </a:p>
        </p:txBody>
      </p:sp>
      <p:sp>
        <p:nvSpPr>
          <p:cNvPr id="4" name="Slide Number Placeholder 3"/>
          <p:cNvSpPr>
            <a:spLocks noGrp="1"/>
          </p:cNvSpPr>
          <p:nvPr>
            <p:ph type="sldNum" sz="quarter" idx="5"/>
          </p:nvPr>
        </p:nvSpPr>
        <p:spPr/>
        <p:txBody>
          <a:bodyPr/>
          <a:lstStyle/>
          <a:p>
            <a:fld id="{5CF8DC50-B178-4F5D-8426-B1FCC7E7E979}" type="slidenum">
              <a:rPr lang="en-GB" smtClean="0"/>
              <a:t>21</a:t>
            </a:fld>
            <a:endParaRPr lang="en-GB"/>
          </a:p>
        </p:txBody>
      </p:sp>
    </p:spTree>
    <p:extLst>
      <p:ext uri="{BB962C8B-B14F-4D97-AF65-F5344CB8AC3E}">
        <p14:creationId xmlns:p14="http://schemas.microsoft.com/office/powerpoint/2010/main" val="3787507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04040"/>
                </a:solidFill>
                <a:effectLst/>
                <a:latin typeface="arial" panose="020B0604020202020204" pitchFamily="34" charset="0"/>
              </a:rPr>
              <a:t>The Commission has proposed a Declaration on digital rights and principles for a human-centred digital transformation in January 2022, which was signed in December 2022.</a:t>
            </a:r>
            <a:endParaRPr lang="en-GB" dirty="0"/>
          </a:p>
          <a:p>
            <a:endParaRPr lang="en-GB" dirty="0"/>
          </a:p>
          <a:p>
            <a:r>
              <a:rPr lang="en-GB" dirty="0"/>
              <a:t>“We aim to promote a European way for the digital transformation, putting people at the centre, built on European values and EU fundamental rights, reaffirming universal human rights, and benefiting all individuals, businesses, and society as a whole.”</a:t>
            </a:r>
          </a:p>
        </p:txBody>
      </p:sp>
      <p:sp>
        <p:nvSpPr>
          <p:cNvPr id="4" name="Slide Number Placeholder 3"/>
          <p:cNvSpPr>
            <a:spLocks noGrp="1"/>
          </p:cNvSpPr>
          <p:nvPr>
            <p:ph type="sldNum" sz="quarter" idx="5"/>
          </p:nvPr>
        </p:nvSpPr>
        <p:spPr/>
        <p:txBody>
          <a:bodyPr/>
          <a:lstStyle/>
          <a:p>
            <a:fld id="{5CF8DC50-B178-4F5D-8426-B1FCC7E7E979}" type="slidenum">
              <a:rPr lang="en-GB" smtClean="0"/>
              <a:t>22</a:t>
            </a:fld>
            <a:endParaRPr lang="en-GB"/>
          </a:p>
        </p:txBody>
      </p:sp>
    </p:spTree>
    <p:extLst>
      <p:ext uri="{BB962C8B-B14F-4D97-AF65-F5344CB8AC3E}">
        <p14:creationId xmlns:p14="http://schemas.microsoft.com/office/powerpoint/2010/main" val="790514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114 companies signed</a:t>
            </a:r>
            <a:endParaRPr lang="fr-FR" b="0" i="0" u="none" strike="noStrike" dirty="0">
              <a:solidFill>
                <a:srgbClr val="E7E9EA"/>
              </a:solidFill>
              <a:effectLst/>
              <a:latin typeface="TwitterChirp"/>
            </a:endParaRPr>
          </a:p>
          <a:p>
            <a:endParaRPr lang="fr-FR" b="0" i="0" u="none" strike="noStrike" dirty="0">
              <a:solidFill>
                <a:srgbClr val="E7E9EA"/>
              </a:solidFill>
              <a:effectLst/>
              <a:latin typeface="TwitterChirp"/>
            </a:endParaRPr>
          </a:p>
          <a:p>
            <a:r>
              <a:rPr lang="fr-FR" b="0" i="0" u="none" strike="noStrike" dirty="0">
                <a:solidFill>
                  <a:srgbClr val="E7E9EA"/>
                </a:solidFill>
                <a:effectLst/>
                <a:latin typeface="TwitterChirp"/>
              </a:rPr>
              <a:t>AI </a:t>
            </a:r>
            <a:r>
              <a:rPr lang="fr-FR" b="0" i="0" u="none" strike="noStrike" dirty="0" err="1">
                <a:solidFill>
                  <a:srgbClr val="E7E9EA"/>
                </a:solidFill>
                <a:effectLst/>
                <a:latin typeface="TwitterChirp"/>
              </a:rPr>
              <a:t>Pact</a:t>
            </a:r>
            <a:r>
              <a:rPr lang="fr-FR" b="0" i="0" u="none" strike="noStrike" dirty="0">
                <a:solidFill>
                  <a:srgbClr val="E7E9EA"/>
                </a:solidFill>
                <a:effectLst/>
                <a:latin typeface="TwitterChirp"/>
              </a:rPr>
              <a:t> </a:t>
            </a:r>
            <a:r>
              <a:rPr lang="fr-FR" b="0" i="0" u="none" strike="noStrike" dirty="0">
                <a:solidFill>
                  <a:srgbClr val="1D9BF0"/>
                </a:solidFill>
                <a:effectLst/>
                <a:latin typeface="inherit"/>
                <a:hlinkClick r:id="rId3"/>
              </a:rPr>
              <a:t>https://</a:t>
            </a:r>
            <a:r>
              <a:rPr lang="fr-FR" b="0" i="0" u="none" strike="noStrike" dirty="0">
                <a:solidFill>
                  <a:srgbClr val="1D9BF0"/>
                </a:solidFill>
                <a:effectLst/>
                <a:latin typeface="TwitterChirp"/>
                <a:hlinkClick r:id="rId3"/>
              </a:rPr>
              <a:t>europa.eu/!kfCcBK</a:t>
            </a:r>
            <a:endParaRPr lang="en-GB" dirty="0"/>
          </a:p>
        </p:txBody>
      </p:sp>
      <p:sp>
        <p:nvSpPr>
          <p:cNvPr id="4" name="Slide Number Placeholder 3"/>
          <p:cNvSpPr>
            <a:spLocks noGrp="1"/>
          </p:cNvSpPr>
          <p:nvPr>
            <p:ph type="sldNum" sz="quarter" idx="5"/>
          </p:nvPr>
        </p:nvSpPr>
        <p:spPr/>
        <p:txBody>
          <a:bodyPr/>
          <a:lstStyle/>
          <a:p>
            <a:fld id="{5CF8DC50-B178-4F5D-8426-B1FCC7E7E979}" type="slidenum">
              <a:rPr lang="en-GB" smtClean="0"/>
              <a:t>23</a:t>
            </a:fld>
            <a:endParaRPr lang="en-GB"/>
          </a:p>
        </p:txBody>
      </p:sp>
    </p:spTree>
    <p:extLst>
      <p:ext uri="{BB962C8B-B14F-4D97-AF65-F5344CB8AC3E}">
        <p14:creationId xmlns:p14="http://schemas.microsoft.com/office/powerpoint/2010/main" val="239646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Documents (oecd-events.org)</a:t>
            </a:r>
            <a:endParaRPr lang="en-GB" dirty="0"/>
          </a:p>
        </p:txBody>
      </p:sp>
      <p:sp>
        <p:nvSpPr>
          <p:cNvPr id="4" name="Slide Number Placeholder 3"/>
          <p:cNvSpPr>
            <a:spLocks noGrp="1"/>
          </p:cNvSpPr>
          <p:nvPr>
            <p:ph type="sldNum" sz="quarter" idx="5"/>
          </p:nvPr>
        </p:nvSpPr>
        <p:spPr/>
        <p:txBody>
          <a:bodyPr/>
          <a:lstStyle/>
          <a:p>
            <a:fld id="{5CF8DC50-B178-4F5D-8426-B1FCC7E7E979}" type="slidenum">
              <a:rPr lang="en-GB" smtClean="0"/>
              <a:t>24</a:t>
            </a:fld>
            <a:endParaRPr lang="en-GB"/>
          </a:p>
        </p:txBody>
      </p:sp>
    </p:spTree>
    <p:extLst>
      <p:ext uri="{BB962C8B-B14F-4D97-AF65-F5344CB8AC3E}">
        <p14:creationId xmlns:p14="http://schemas.microsoft.com/office/powerpoint/2010/main" val="1747785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3D3B49"/>
                </a:solidFill>
                <a:effectLst/>
                <a:latin typeface="Noto serif" panose="02020600060500020200" pitchFamily="18" charset="0"/>
              </a:rPr>
              <a:t>Metzinger</a:t>
            </a:r>
            <a:r>
              <a:rPr lang="en-GB" b="0" i="0" dirty="0">
                <a:solidFill>
                  <a:srgbClr val="3D3B49"/>
                </a:solidFill>
                <a:effectLst/>
                <a:latin typeface="Noto serif" panose="02020600060500020200" pitchFamily="18" charset="0"/>
              </a:rPr>
              <a:t> presents his criticisms in his 2019 article “Ethics Washing Made in Europe,” in </a:t>
            </a:r>
            <a:r>
              <a:rPr lang="en-GB" b="0" i="1" dirty="0">
                <a:solidFill>
                  <a:srgbClr val="3D3B49"/>
                </a:solidFill>
                <a:effectLst/>
                <a:latin typeface="Noto serif" panose="02020600060500020200" pitchFamily="18" charset="0"/>
              </a:rPr>
              <a:t>Der </a:t>
            </a:r>
            <a:r>
              <a:rPr lang="en-GB" b="0" i="1" dirty="0" err="1">
                <a:solidFill>
                  <a:srgbClr val="3D3B49"/>
                </a:solidFill>
                <a:effectLst/>
                <a:latin typeface="Noto serif" panose="02020600060500020200" pitchFamily="18" charset="0"/>
              </a:rPr>
              <a:t>Tagesspiegel</a:t>
            </a:r>
            <a:r>
              <a:rPr lang="en-GB" b="0" i="1" dirty="0">
                <a:solidFill>
                  <a:srgbClr val="3D3B49"/>
                </a:solidFill>
                <a:effectLst/>
                <a:latin typeface="Noto serif" panose="02020600060500020200" pitchFamily="18" charset="0"/>
              </a:rPr>
              <a:t>,</a:t>
            </a:r>
            <a:r>
              <a:rPr lang="en-GB" b="0" i="0" dirty="0">
                <a:solidFill>
                  <a:srgbClr val="3D3B49"/>
                </a:solidFill>
                <a:effectLst/>
                <a:latin typeface="Noto serif" panose="02020600060500020200" pitchFamily="18" charset="0"/>
              </a:rPr>
              <a:t> available here: </a:t>
            </a:r>
            <a:r>
              <a:rPr lang="en-GB" b="0" i="0" u="sng" dirty="0">
                <a:solidFill>
                  <a:srgbClr val="D3002D"/>
                </a:solidFill>
                <a:effectLst/>
                <a:latin typeface="Noto serif" panose="02020600060500020200" pitchFamily="18" charset="0"/>
                <a:hlinkClick r:id="rId3"/>
              </a:rPr>
              <a:t>https://www.tagesspiegel.de/</a:t>
            </a:r>
            <a:r>
              <a:rPr lang="en-GB" b="0" i="0" u="sng" dirty="0" err="1">
                <a:solidFill>
                  <a:srgbClr val="D3002D"/>
                </a:solidFill>
                <a:effectLst/>
                <a:latin typeface="Noto serif" panose="02020600060500020200" pitchFamily="18" charset="0"/>
                <a:hlinkClick r:id="rId3"/>
              </a:rPr>
              <a:t>politik</a:t>
            </a:r>
            <a:r>
              <a:rPr lang="en-GB" b="0" i="0" u="sng" dirty="0">
                <a:solidFill>
                  <a:srgbClr val="D3002D"/>
                </a:solidFill>
                <a:effectLst/>
                <a:latin typeface="Noto serif" panose="02020600060500020200" pitchFamily="18" charset="0"/>
                <a:hlinkClick r:id="rId3"/>
              </a:rPr>
              <a:t>/</a:t>
            </a:r>
            <a:r>
              <a:rPr lang="en-GB" b="0" i="0" u="sng" dirty="0" err="1">
                <a:solidFill>
                  <a:srgbClr val="D3002D"/>
                </a:solidFill>
                <a:effectLst/>
                <a:latin typeface="Noto serif" panose="02020600060500020200" pitchFamily="18" charset="0"/>
                <a:hlinkClick r:id="rId3"/>
              </a:rPr>
              <a:t>eu</a:t>
            </a:r>
            <a:r>
              <a:rPr lang="en-GB" b="0" i="0" u="sng" dirty="0">
                <a:solidFill>
                  <a:srgbClr val="D3002D"/>
                </a:solidFill>
                <a:effectLst/>
                <a:latin typeface="Noto serif" panose="02020600060500020200" pitchFamily="18" charset="0"/>
                <a:hlinkClick r:id="rId3"/>
              </a:rPr>
              <a:t>‐guidelines‐ethics‐washing‐made‐in‐</a:t>
            </a:r>
            <a:r>
              <a:rPr lang="en-GB" b="0" i="0" u="sng" dirty="0" err="1">
                <a:solidFill>
                  <a:srgbClr val="D3002D"/>
                </a:solidFill>
                <a:effectLst/>
                <a:latin typeface="Noto serif" panose="02020600060500020200" pitchFamily="18" charset="0"/>
                <a:hlinkClick r:id="rId3"/>
              </a:rPr>
              <a:t>europe</a:t>
            </a:r>
            <a:r>
              <a:rPr lang="en-GB" b="0" i="0" u="sng" dirty="0">
                <a:solidFill>
                  <a:srgbClr val="D3002D"/>
                </a:solidFill>
                <a:effectLst/>
                <a:latin typeface="Noto serif" panose="02020600060500020200" pitchFamily="18" charset="0"/>
                <a:hlinkClick r:id="rId3"/>
              </a:rPr>
              <a:t>/24195496.html</a:t>
            </a:r>
            <a:endParaRPr lang="en-GB" b="0" i="0" u="sng" dirty="0">
              <a:solidFill>
                <a:srgbClr val="D3002D"/>
              </a:solidFill>
              <a:effectLst/>
              <a:latin typeface="Noto serif" panose="02020600060500020200" pitchFamily="18" charset="0"/>
            </a:endParaRPr>
          </a:p>
          <a:p>
            <a:endParaRPr lang="en-GB" b="0" i="0" u="sng" dirty="0">
              <a:solidFill>
                <a:srgbClr val="D3002D"/>
              </a:solidFill>
              <a:effectLst/>
              <a:latin typeface="Noto serif" panose="02020600060500020200" pitchFamily="18" charset="0"/>
            </a:endParaRPr>
          </a:p>
          <a:p>
            <a:r>
              <a:rPr lang="en-GB" b="0" i="0" u="none" dirty="0">
                <a:solidFill>
                  <a:srgbClr val="D3002D"/>
                </a:solidFill>
                <a:effectLst/>
                <a:latin typeface="Noto serif" panose="02020600060500020200" pitchFamily="18" charset="0"/>
              </a:rPr>
              <a:t>The Alan Turing Institute´s </a:t>
            </a:r>
            <a:r>
              <a:rPr lang="en-GB" dirty="0">
                <a:hlinkClick r:id="rId4"/>
              </a:rPr>
              <a:t>The AI Standards Hub - AI Standards Hub</a:t>
            </a:r>
            <a:endParaRPr lang="en-GB" b="0" i="0" u="sng" dirty="0">
              <a:solidFill>
                <a:srgbClr val="D3002D"/>
              </a:solidFill>
              <a:effectLst/>
              <a:latin typeface="Noto serif" panose="02020600060500020200" pitchFamily="18" charset="0"/>
            </a:endParaRPr>
          </a:p>
          <a:p>
            <a:endParaRPr lang="en-GB" dirty="0"/>
          </a:p>
        </p:txBody>
      </p:sp>
      <p:sp>
        <p:nvSpPr>
          <p:cNvPr id="4" name="Slide Number Placeholder 3"/>
          <p:cNvSpPr>
            <a:spLocks noGrp="1"/>
          </p:cNvSpPr>
          <p:nvPr>
            <p:ph type="sldNum" sz="quarter" idx="5"/>
          </p:nvPr>
        </p:nvSpPr>
        <p:spPr/>
        <p:txBody>
          <a:bodyPr/>
          <a:lstStyle/>
          <a:p>
            <a:fld id="{5CF8DC50-B178-4F5D-8426-B1FCC7E7E979}" type="slidenum">
              <a:rPr lang="en-GB" smtClean="0"/>
              <a:t>25</a:t>
            </a:fld>
            <a:endParaRPr lang="en-GB"/>
          </a:p>
        </p:txBody>
      </p:sp>
    </p:spTree>
    <p:extLst>
      <p:ext uri="{BB962C8B-B14F-4D97-AF65-F5344CB8AC3E}">
        <p14:creationId xmlns:p14="http://schemas.microsoft.com/office/powerpoint/2010/main" val="1784470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Digitalisation and with it AI &amp; ML technologies have profound and transformational implications for our societies and economies, including immense potential to contribute to inclusive economic and social prosperity, well-being and sustainability.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AI/ML technologies have the ability to amplify certain aspects of society – bias, extremist beliefs,… therefore I ask you what are the right problems AI/ML technologies should solve?</a:t>
            </a:r>
          </a:p>
          <a:p>
            <a:endParaRPr lang="en-GB" dirty="0"/>
          </a:p>
        </p:txBody>
      </p:sp>
      <p:sp>
        <p:nvSpPr>
          <p:cNvPr id="4" name="Slide Number Placeholder 3"/>
          <p:cNvSpPr>
            <a:spLocks noGrp="1"/>
          </p:cNvSpPr>
          <p:nvPr>
            <p:ph type="sldNum" sz="quarter" idx="5"/>
          </p:nvPr>
        </p:nvSpPr>
        <p:spPr/>
        <p:txBody>
          <a:bodyPr/>
          <a:lstStyle/>
          <a:p>
            <a:fld id="{5CF8DC50-B178-4F5D-8426-B1FCC7E7E979}" type="slidenum">
              <a:rPr lang="en-GB" smtClean="0"/>
              <a:t>26</a:t>
            </a:fld>
            <a:endParaRPr lang="en-GB"/>
          </a:p>
        </p:txBody>
      </p:sp>
    </p:spTree>
    <p:extLst>
      <p:ext uri="{BB962C8B-B14F-4D97-AF65-F5344CB8AC3E}">
        <p14:creationId xmlns:p14="http://schemas.microsoft.com/office/powerpoint/2010/main" val="3775219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little extra: David Dao´s Awful AI list of AI misuses in society can be found here: </a:t>
            </a:r>
            <a:r>
              <a:rPr lang="en-GB" dirty="0">
                <a:hlinkClick r:id="rId3"/>
              </a:rPr>
              <a:t>GitHub - </a:t>
            </a:r>
            <a:r>
              <a:rPr lang="en-GB" dirty="0" err="1">
                <a:hlinkClick r:id="rId3"/>
              </a:rPr>
              <a:t>daviddao</a:t>
            </a:r>
            <a:r>
              <a:rPr lang="en-GB" dirty="0">
                <a:hlinkClick r:id="rId3"/>
              </a:rPr>
              <a:t>/awful-ai: 😈Awful AI is a curated list to track current scary usages of AI - hoping to raise awareness</a:t>
            </a:r>
            <a:endParaRPr lang="en-GB" dirty="0"/>
          </a:p>
        </p:txBody>
      </p:sp>
      <p:sp>
        <p:nvSpPr>
          <p:cNvPr id="4" name="Slide Number Placeholder 3"/>
          <p:cNvSpPr>
            <a:spLocks noGrp="1"/>
          </p:cNvSpPr>
          <p:nvPr>
            <p:ph type="sldNum" sz="quarter" idx="5"/>
          </p:nvPr>
        </p:nvSpPr>
        <p:spPr/>
        <p:txBody>
          <a:bodyPr/>
          <a:lstStyle/>
          <a:p>
            <a:fld id="{5CF8DC50-B178-4F5D-8426-B1FCC7E7E979}" type="slidenum">
              <a:rPr lang="en-GB" smtClean="0"/>
              <a:t>28</a:t>
            </a:fld>
            <a:endParaRPr lang="en-GB"/>
          </a:p>
        </p:txBody>
      </p:sp>
    </p:spTree>
    <p:extLst>
      <p:ext uri="{BB962C8B-B14F-4D97-AF65-F5344CB8AC3E}">
        <p14:creationId xmlns:p14="http://schemas.microsoft.com/office/powerpoint/2010/main" val="2197306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Join the FORGING FORUM:</a:t>
            </a:r>
          </a:p>
          <a:p>
            <a:r>
              <a:rPr lang="en-GB" dirty="0"/>
              <a:t>https://forms.office.com/r/VeXUAdhjhE</a:t>
            </a:r>
          </a:p>
        </p:txBody>
      </p:sp>
      <p:sp>
        <p:nvSpPr>
          <p:cNvPr id="4" name="Slide Number Placeholder 3"/>
          <p:cNvSpPr>
            <a:spLocks noGrp="1"/>
          </p:cNvSpPr>
          <p:nvPr>
            <p:ph type="sldNum" sz="quarter" idx="5"/>
          </p:nvPr>
        </p:nvSpPr>
        <p:spPr/>
        <p:txBody>
          <a:bodyPr/>
          <a:lstStyle/>
          <a:p>
            <a:fld id="{7567746B-89A5-41BB-972A-9B7139A651BC}" type="slidenum">
              <a:rPr lang="en-GB" smtClean="0"/>
              <a:t>4</a:t>
            </a:fld>
            <a:endParaRPr lang="en-GB"/>
          </a:p>
        </p:txBody>
      </p:sp>
    </p:spTree>
    <p:extLst>
      <p:ext uri="{BB962C8B-B14F-4D97-AF65-F5344CB8AC3E}">
        <p14:creationId xmlns:p14="http://schemas.microsoft.com/office/powerpoint/2010/main" val="1030743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s" sz="1200" b="0" dirty="0">
                <a:solidFill>
                  <a:srgbClr val="FFFFFF"/>
                </a:solidFill>
                <a:latin typeface="+mn-lt"/>
                <a:ea typeface="Open Sans"/>
                <a:cs typeface="Open Sans"/>
                <a:sym typeface="Open Sans"/>
              </a:rPr>
              <a:t>Why Responsible Research &amp; Innovation?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lgn="l" rtl="0">
              <a:lnSpc>
                <a:spcPct val="115000"/>
              </a:lnSpc>
              <a:spcBef>
                <a:spcPts val="0"/>
              </a:spcBef>
              <a:buClr>
                <a:schemeClr val="dk1"/>
              </a:buClr>
              <a:buSzPct val="55000"/>
              <a:buFont typeface="Arial"/>
              <a:buNone/>
            </a:pPr>
            <a:r>
              <a:rPr lang="es" sz="1200" b="0" dirty="0">
                <a:solidFill>
                  <a:srgbClr val="434343"/>
                </a:solidFill>
                <a:latin typeface="+mn-lt"/>
                <a:ea typeface="Open Sans"/>
                <a:cs typeface="Open Sans"/>
                <a:sym typeface="Open Sans"/>
              </a:rPr>
              <a:t>Within the R&amp;I system there have been examples of controversies and failures in fulfilling societal expectations such as food safety, GMOs, affordable medication… in part because not all key actors (policy makers, research community, education community, business &amp; industry, civil society organisations) were engaged.</a:t>
            </a:r>
          </a:p>
          <a:p>
            <a:pPr lvl="0" rtl="0">
              <a:lnSpc>
                <a:spcPct val="115000"/>
              </a:lnSpc>
              <a:spcBef>
                <a:spcPts val="0"/>
              </a:spcBef>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None/>
            </a:pPr>
            <a:endParaRPr>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Shape 6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7" name="Shape 6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sz="1800" b="0" i="0" u="sng" strike="noStrike" dirty="0">
                <a:solidFill>
                  <a:srgbClr val="30B39F"/>
                </a:solidFill>
                <a:effectLst/>
                <a:latin typeface="Calibri" panose="020F0502020204030204" pitchFamily="34" charset="0"/>
                <a:hlinkClick r:id="rId3"/>
              </a:rPr>
              <a:t>https://rri-tools.eu/</a:t>
            </a:r>
            <a:endParaRPr lang="en-US" sz="1800" b="0" i="0" u="sng" strike="noStrike" dirty="0">
              <a:solidFill>
                <a:srgbClr val="30B39F"/>
              </a:solidFill>
              <a:effectLst/>
              <a:latin typeface="Calibri" panose="020F0502020204030204" pitchFamily="34" charset="0"/>
            </a:endParaRPr>
          </a:p>
          <a:p>
            <a:pPr lvl="0">
              <a:spcBef>
                <a:spcPts val="0"/>
              </a:spcBef>
              <a:buNone/>
            </a:pPr>
            <a:endParaRPr lang="en-US" sz="1800" b="0" i="0" u="sng" strike="noStrike" dirty="0">
              <a:solidFill>
                <a:srgbClr val="30B39F"/>
              </a:solidFill>
              <a:effectLst/>
              <a:latin typeface="Calibri" panose="020F0502020204030204" pitchFamily="34" charset="0"/>
              <a:ea typeface="Open Sans"/>
              <a:cs typeface="Open Sans"/>
              <a:sym typeface="Open Sans"/>
            </a:endParaRPr>
          </a:p>
          <a:p>
            <a:r>
              <a:rPr lang="en-GB" dirty="0"/>
              <a:t>Responsible Research &amp; Innovation: The developing role of interdisciplinarity</a:t>
            </a:r>
            <a:endParaRPr lang="en-GB" dirty="0">
              <a:hlinkClick r:id="rId4"/>
            </a:endParaRPr>
          </a:p>
          <a:p>
            <a:r>
              <a:rPr lang="en-GB" dirty="0">
                <a:hlinkClick r:id="rId4"/>
              </a:rPr>
              <a:t>02-Literature-Briefs_Interdisciplinarity-and-RRI.pdf (sshcentre.eu)</a:t>
            </a:r>
            <a:endParaRPr lang="en-GB" dirty="0"/>
          </a:p>
          <a:p>
            <a:pPr lvl="0">
              <a:spcBef>
                <a:spcPts val="0"/>
              </a:spcBef>
              <a:buNone/>
            </a:pPr>
            <a:endParaRPr lang="es" dirty="0">
              <a:solidFill>
                <a:schemeClr val="dk1"/>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hlinkClick r:id="rId3"/>
              </a:rPr>
              <a:t>Values, Ethics, Morals and Attitude - civilspedia.com</a:t>
            </a:r>
            <a:endParaRPr lang="en-GB" dirty="0"/>
          </a:p>
          <a:p>
            <a:pPr algn="l"/>
            <a:endParaRPr lang="en-GB" b="0" i="1" dirty="0">
              <a:solidFill>
                <a:srgbClr val="3D3B49"/>
              </a:solidFill>
              <a:effectLst/>
              <a:latin typeface="Noto serif" panose="02020600060500020200" pitchFamily="18" charset="0"/>
            </a:endParaRPr>
          </a:p>
          <a:p>
            <a:pPr algn="l"/>
            <a:r>
              <a:rPr lang="en-GB" sz="1200" b="0" i="0" u="none" strike="noStrike" baseline="0" dirty="0">
                <a:solidFill>
                  <a:srgbClr val="000000"/>
                </a:solidFill>
                <a:latin typeface="TimesNewRomanPSMT"/>
              </a:rPr>
              <a:t>To define the values of humanism (and transfer them to digital humanism) we look</a:t>
            </a:r>
          </a:p>
          <a:p>
            <a:pPr algn="l"/>
            <a:r>
              <a:rPr lang="en-GB" sz="1200" b="0" i="0" u="none" strike="noStrike" baseline="0" dirty="0">
                <a:solidFill>
                  <a:srgbClr val="000000"/>
                </a:solidFill>
                <a:latin typeface="TimesNewRomanPSMT"/>
              </a:rPr>
              <a:t>into those definitions and fundamental concepts – </a:t>
            </a:r>
            <a:r>
              <a:rPr lang="en-GB" sz="1200" b="1" i="0" u="none" strike="noStrike" baseline="0" dirty="0">
                <a:solidFill>
                  <a:srgbClr val="000000"/>
                </a:solidFill>
                <a:latin typeface="TimesNewRomanPS-BoldMT"/>
              </a:rPr>
              <a:t>reason, dignity, responsibility, freedom, and action</a:t>
            </a:r>
            <a:r>
              <a:rPr lang="en-GB" sz="1200" b="0" i="0" u="none" strike="noStrike" baseline="0" dirty="0">
                <a:solidFill>
                  <a:srgbClr val="000000"/>
                </a:solidFill>
                <a:latin typeface="TimesNewRomanPSMT"/>
              </a:rPr>
              <a:t>. As to</a:t>
            </a:r>
          </a:p>
          <a:p>
            <a:pPr algn="l"/>
            <a:r>
              <a:rPr lang="en-GB" sz="1200" b="0" i="0" u="none" strike="noStrike" baseline="0" dirty="0">
                <a:solidFill>
                  <a:srgbClr val="000000"/>
                </a:solidFill>
                <a:latin typeface="TimesNewRomanPSMT"/>
              </a:rPr>
              <a:t>“digital humanism” – for example, in the Vienna Manifesto on Digital Humanism or the edited volume “Perspectives</a:t>
            </a:r>
          </a:p>
          <a:p>
            <a:pPr algn="l"/>
            <a:r>
              <a:rPr lang="en-GB" sz="1200" b="0" i="0" u="none" strike="noStrike" baseline="0" dirty="0">
                <a:solidFill>
                  <a:srgbClr val="000000"/>
                </a:solidFill>
                <a:latin typeface="TimesNewRomanPSMT"/>
              </a:rPr>
              <a:t>on Digital Humanism” (</a:t>
            </a:r>
            <a:r>
              <a:rPr lang="en-GB" sz="1200" b="0" i="0" u="none" strike="noStrike" baseline="0" dirty="0" err="1">
                <a:solidFill>
                  <a:srgbClr val="0088CD"/>
                </a:solidFill>
                <a:latin typeface="TimesNewRomanPSMT"/>
              </a:rPr>
              <a:t>Werthner</a:t>
            </a:r>
            <a:r>
              <a:rPr lang="en-GB" sz="1200" b="0" i="0" u="none" strike="noStrike" baseline="0" dirty="0">
                <a:solidFill>
                  <a:srgbClr val="0088CD"/>
                </a:solidFill>
                <a:latin typeface="TimesNewRomanPSMT"/>
              </a:rPr>
              <a:t>, Prem, Lee &amp; </a:t>
            </a:r>
            <a:r>
              <a:rPr lang="en-GB" sz="1200" b="0" i="0" u="none" strike="noStrike" baseline="0" dirty="0" err="1">
                <a:solidFill>
                  <a:srgbClr val="0088CD"/>
                </a:solidFill>
                <a:latin typeface="TimesNewRomanPSMT"/>
              </a:rPr>
              <a:t>Ghezzi</a:t>
            </a:r>
            <a:r>
              <a:rPr lang="en-GB" sz="1200" b="0" i="0" u="none" strike="noStrike" baseline="0" dirty="0">
                <a:solidFill>
                  <a:srgbClr val="0088CD"/>
                </a:solidFill>
                <a:latin typeface="TimesNewRomanPSMT"/>
              </a:rPr>
              <a:t>, 2022</a:t>
            </a:r>
            <a:r>
              <a:rPr lang="en-GB" sz="1200" b="0" i="0" u="none" strike="noStrike" baseline="0" dirty="0">
                <a:solidFill>
                  <a:srgbClr val="000000"/>
                </a:solidFill>
                <a:latin typeface="TimesNewRomanPSMT"/>
              </a:rPr>
              <a:t>), we see further values emerging – civilisation,</a:t>
            </a:r>
          </a:p>
          <a:p>
            <a:pPr algn="l"/>
            <a:r>
              <a:rPr lang="en-GB" sz="1200" b="0" i="0" u="none" strike="noStrike" baseline="0" dirty="0">
                <a:solidFill>
                  <a:srgbClr val="000000"/>
                </a:solidFill>
                <a:latin typeface="TimesNewRomanPSMT"/>
              </a:rPr>
              <a:t>continuous development, democracy, human-technology co-evolution, transformation, participation, protection of</a:t>
            </a:r>
          </a:p>
          <a:p>
            <a:pPr algn="l"/>
            <a:r>
              <a:rPr lang="en-GB" sz="1200" b="0" i="0" u="none" strike="noStrike" baseline="0" dirty="0">
                <a:solidFill>
                  <a:srgbClr val="000000"/>
                </a:solidFill>
                <a:latin typeface="TimesNewRomanPSMT"/>
              </a:rPr>
              <a:t>future generations, etc.</a:t>
            </a:r>
            <a:endParaRPr lang="en-GB" dirty="0"/>
          </a:p>
          <a:p>
            <a:pPr algn="l"/>
            <a:endParaRPr lang="en-GB" b="0" i="1" dirty="0">
              <a:solidFill>
                <a:srgbClr val="3D3B49"/>
              </a:solidFill>
              <a:effectLst/>
              <a:latin typeface="Noto serif" panose="02020600060500020200" pitchFamily="18" charset="0"/>
            </a:endParaRPr>
          </a:p>
          <a:p>
            <a:endParaRPr lang="en-GB" dirty="0"/>
          </a:p>
          <a:p>
            <a:r>
              <a:rPr lang="en-GB" b="0" i="0" dirty="0">
                <a:solidFill>
                  <a:srgbClr val="3D3B49"/>
                </a:solidFill>
                <a:effectLst/>
                <a:latin typeface="Noto serif" panose="02020600060500020200" pitchFamily="18" charset="0"/>
              </a:rPr>
              <a:t>Ethics, morals, and laws are essentially concepts and beliefs of what constitutes right and wrong </a:t>
            </a:r>
            <a:r>
              <a:rPr lang="en-GB" b="0" i="0" dirty="0" err="1">
                <a:solidFill>
                  <a:srgbClr val="3D3B49"/>
                </a:solidFill>
                <a:effectLst/>
                <a:latin typeface="Noto serif" panose="02020600060500020200" pitchFamily="18" charset="0"/>
              </a:rPr>
              <a:t>behavior</a:t>
            </a:r>
            <a:r>
              <a:rPr lang="en-GB" b="0" i="0" dirty="0">
                <a:solidFill>
                  <a:srgbClr val="3D3B49"/>
                </a:solidFill>
                <a:effectLst/>
                <a:latin typeface="Noto serif" panose="02020600060500020200" pitchFamily="18" charset="0"/>
              </a:rPr>
              <a:t>. </a:t>
            </a:r>
          </a:p>
          <a:p>
            <a:endParaRPr lang="en-GB" b="0" i="0" dirty="0">
              <a:solidFill>
                <a:srgbClr val="3D3B49"/>
              </a:solidFill>
              <a:effectLst/>
              <a:latin typeface="Noto serif" panose="02020600060500020200" pitchFamily="18" charset="0"/>
            </a:endParaRPr>
          </a:p>
        </p:txBody>
      </p:sp>
      <p:sp>
        <p:nvSpPr>
          <p:cNvPr id="4" name="Slide Number Placeholder 3"/>
          <p:cNvSpPr>
            <a:spLocks noGrp="1"/>
          </p:cNvSpPr>
          <p:nvPr>
            <p:ph type="sldNum" sz="quarter" idx="5"/>
          </p:nvPr>
        </p:nvSpPr>
        <p:spPr/>
        <p:txBody>
          <a:bodyPr/>
          <a:lstStyle/>
          <a:p>
            <a:fld id="{5CF8DC50-B178-4F5D-8426-B1FCC7E7E979}" type="slidenum">
              <a:rPr lang="en-GB" smtClean="0"/>
              <a:t>9</a:t>
            </a:fld>
            <a:endParaRPr lang="en-GB"/>
          </a:p>
        </p:txBody>
      </p:sp>
    </p:spTree>
    <p:extLst>
      <p:ext uri="{BB962C8B-B14F-4D97-AF65-F5344CB8AC3E}">
        <p14:creationId xmlns:p14="http://schemas.microsoft.com/office/powerpoint/2010/main" val="3411097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Neue Haas Grotesk Text Pro" panose="020B0504020202020204" pitchFamily="34" charset="0"/>
              </a:rPr>
              <a:t>In the 1940s, American science fiction author Isaac Asimov developed the “Three Laws of Robotics,” in which he argued that intelligent robots should be programmed ethically so that they:…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effectLst/>
              <a:latin typeface="Neue Haas Grotesk Text Pro" panose="020B0504020202020204" pitchFamily="34" charset="0"/>
            </a:endParaRPr>
          </a:p>
          <a:p>
            <a:pPr algn="l"/>
            <a:r>
              <a:rPr lang="en-GB" b="0" i="1" dirty="0">
                <a:solidFill>
                  <a:srgbClr val="3D3B49"/>
                </a:solidFill>
                <a:effectLst/>
                <a:latin typeface="Noto serif" panose="02020600060500020200" pitchFamily="18" charset="0"/>
              </a:rPr>
              <a:t>“AI presents three major areas of ethical concern for society: privacy and surveillance, bias and discrimination, and perhaps the deepest, most difficult philosophical question of the era, the role of human judgment.”</a:t>
            </a:r>
            <a:endParaRPr lang="en-GB" b="0" i="0" dirty="0">
              <a:solidFill>
                <a:srgbClr val="3D3B49"/>
              </a:solidFill>
              <a:effectLst/>
              <a:latin typeface="Noto serif" panose="02020600060500020200" pitchFamily="18" charset="0"/>
            </a:endParaRPr>
          </a:p>
          <a:p>
            <a:pPr algn="l"/>
            <a:r>
              <a:rPr lang="en-GB" b="1" i="0" dirty="0">
                <a:solidFill>
                  <a:srgbClr val="3D3B49"/>
                </a:solidFill>
                <a:effectLst/>
                <a:latin typeface="Noto serif" panose="02020600060500020200" pitchFamily="18" charset="0"/>
              </a:rPr>
              <a:t>Michael Sandel,</a:t>
            </a:r>
            <a:r>
              <a:rPr lang="en-GB" b="0" i="0" dirty="0">
                <a:solidFill>
                  <a:srgbClr val="3D3B49"/>
                </a:solidFill>
                <a:effectLst/>
                <a:latin typeface="Noto serif" panose="02020600060500020200" pitchFamily="18" charset="0"/>
              </a:rPr>
              <a:t> a political philosopher and a Harvard University Professor of Government</a:t>
            </a:r>
            <a:endParaRPr lang="en-GB" b="0" i="0" dirty="0">
              <a:effectLst/>
              <a:latin typeface="Neue Haas Grotesk Text Pro" panose="020B0504020202020204" pitchFamily="34" charset="0"/>
            </a:endParaRPr>
          </a:p>
          <a:p>
            <a:endParaRPr lang="en-GB" dirty="0"/>
          </a:p>
          <a:p>
            <a:r>
              <a:rPr lang="en-GB" dirty="0">
                <a:hlinkClick r:id="rId3"/>
              </a:rPr>
              <a:t>Bicentennial Man (1999) – IMDb</a:t>
            </a:r>
            <a:r>
              <a:rPr lang="en-GB" dirty="0"/>
              <a:t> with Robin Williams</a:t>
            </a:r>
          </a:p>
          <a:p>
            <a:endParaRPr lang="en-GB" dirty="0"/>
          </a:p>
          <a:p>
            <a:r>
              <a:rPr lang="en-GB" dirty="0"/>
              <a:t>Asimov, I., The Bicentennial Man. Philosophy and Science Fiction (Philips, M., ed), pp. 183-216, Prometheus Books, Buffalo, NY, 1984. </a:t>
            </a:r>
          </a:p>
        </p:txBody>
      </p:sp>
      <p:sp>
        <p:nvSpPr>
          <p:cNvPr id="4" name="Slide Number Placeholder 3"/>
          <p:cNvSpPr>
            <a:spLocks noGrp="1"/>
          </p:cNvSpPr>
          <p:nvPr>
            <p:ph type="sldNum" sz="quarter" idx="5"/>
          </p:nvPr>
        </p:nvSpPr>
        <p:spPr/>
        <p:txBody>
          <a:bodyPr/>
          <a:lstStyle/>
          <a:p>
            <a:fld id="{5CF8DC50-B178-4F5D-8426-B1FCC7E7E979}" type="slidenum">
              <a:rPr lang="en-GB" smtClean="0"/>
              <a:t>10</a:t>
            </a:fld>
            <a:endParaRPr lang="en-GB"/>
          </a:p>
        </p:txBody>
      </p:sp>
    </p:spTree>
    <p:extLst>
      <p:ext uri="{BB962C8B-B14F-4D97-AF65-F5344CB8AC3E}">
        <p14:creationId xmlns:p14="http://schemas.microsoft.com/office/powerpoint/2010/main" val="78442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4406-9FC5-ACFE-893D-D4EADEB1A89D}"/>
              </a:ext>
            </a:extLst>
          </p:cNvPr>
          <p:cNvSpPr>
            <a:spLocks noGrp="1"/>
          </p:cNvSpPr>
          <p:nvPr>
            <p:ph type="ctrTitle"/>
          </p:nvPr>
        </p:nvSpPr>
        <p:spPr>
          <a:xfrm>
            <a:off x="308388" y="745440"/>
            <a:ext cx="8132227" cy="3559859"/>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C0AF19C-C14B-F137-2DE9-1992459045F5}"/>
              </a:ext>
            </a:extLst>
          </p:cNvPr>
          <p:cNvSpPr>
            <a:spLocks noGrp="1"/>
          </p:cNvSpPr>
          <p:nvPr>
            <p:ph type="subTitle" idx="1"/>
          </p:nvPr>
        </p:nvSpPr>
        <p:spPr>
          <a:xfrm>
            <a:off x="317308" y="4669316"/>
            <a:ext cx="8132227" cy="135048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C6A999-B8D4-1774-9F1B-9F9FE1B3BFA6}"/>
              </a:ext>
            </a:extLst>
          </p:cNvPr>
          <p:cNvSpPr>
            <a:spLocks noGrp="1"/>
          </p:cNvSpPr>
          <p:nvPr>
            <p:ph type="dt" sz="half" idx="10"/>
          </p:nvPr>
        </p:nvSpPr>
        <p:spPr/>
        <p:txBody>
          <a:bodyPr/>
          <a:lstStyle/>
          <a:p>
            <a:fld id="{F2EE3B7B-C7B5-42CF-90CF-67B3D21B2314}" type="datetime1">
              <a:rPr lang="en-US" smtClean="0"/>
              <a:t>10/6/2024</a:t>
            </a:fld>
            <a:endParaRPr lang="en-US"/>
          </a:p>
        </p:txBody>
      </p:sp>
      <p:sp>
        <p:nvSpPr>
          <p:cNvPr id="5" name="Footer Placeholder 4">
            <a:extLst>
              <a:ext uri="{FF2B5EF4-FFF2-40B4-BE49-F238E27FC236}">
                <a16:creationId xmlns:a16="http://schemas.microsoft.com/office/drawing/2014/main" id="{61165D5D-2AE2-6F91-D1EB-6DD8FC3CE64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BF0029E4-3A4E-970A-17A8-1E17D37D1F2B}"/>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119453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CDEBC-9F49-FA9D-D13C-DB380A6281E2}"/>
              </a:ext>
            </a:extLst>
          </p:cNvPr>
          <p:cNvSpPr>
            <a:spLocks noGrp="1"/>
          </p:cNvSpPr>
          <p:nvPr>
            <p:ph type="title"/>
          </p:nvPr>
        </p:nvSpPr>
        <p:spPr>
          <a:xfrm>
            <a:off x="308387" y="757451"/>
            <a:ext cx="10875953" cy="1214650"/>
          </a:xfrm>
        </p:spPr>
        <p:txBody>
          <a:bodyPr ancho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00CB13-23E6-D711-450C-A85A0CB99576}"/>
              </a:ext>
            </a:extLst>
          </p:cNvPr>
          <p:cNvSpPr>
            <a:spLocks noGrp="1"/>
          </p:cNvSpPr>
          <p:nvPr>
            <p:ph type="body" orient="vert" idx="1"/>
          </p:nvPr>
        </p:nvSpPr>
        <p:spPr>
          <a:xfrm>
            <a:off x="335467" y="1972101"/>
            <a:ext cx="10848873" cy="40476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089BB7B-5C14-76DB-FEA8-3DBC09A96516}"/>
              </a:ext>
            </a:extLst>
          </p:cNvPr>
          <p:cNvSpPr>
            <a:spLocks noGrp="1"/>
          </p:cNvSpPr>
          <p:nvPr>
            <p:ph type="dt" sz="half" idx="10"/>
          </p:nvPr>
        </p:nvSpPr>
        <p:spPr/>
        <p:txBody>
          <a:bodyPr/>
          <a:lstStyle/>
          <a:p>
            <a:fld id="{6BAD9902-F134-45BD-ABD2-80C28059B090}" type="datetime1">
              <a:rPr lang="en-US" smtClean="0"/>
              <a:t>10/6/2024</a:t>
            </a:fld>
            <a:endParaRPr lang="en-US"/>
          </a:p>
        </p:txBody>
      </p:sp>
      <p:sp>
        <p:nvSpPr>
          <p:cNvPr id="5" name="Footer Placeholder 4">
            <a:extLst>
              <a:ext uri="{FF2B5EF4-FFF2-40B4-BE49-F238E27FC236}">
                <a16:creationId xmlns:a16="http://schemas.microsoft.com/office/drawing/2014/main" id="{48BC13CC-29B3-9FDC-C746-D5D65CC2A5D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AB52A12-895F-E9BE-5289-4E0411BD3F4B}"/>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037379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17614-2270-537D-8B09-6CB65016AD8F}"/>
              </a:ext>
            </a:extLst>
          </p:cNvPr>
          <p:cNvSpPr>
            <a:spLocks noGrp="1"/>
          </p:cNvSpPr>
          <p:nvPr>
            <p:ph type="title" orient="vert"/>
          </p:nvPr>
        </p:nvSpPr>
        <p:spPr>
          <a:xfrm>
            <a:off x="9359496" y="755981"/>
            <a:ext cx="2277552" cy="533836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0BC98B5-885C-CBB1-A858-76F65F7D28BD}"/>
              </a:ext>
            </a:extLst>
          </p:cNvPr>
          <p:cNvSpPr>
            <a:spLocks noGrp="1"/>
          </p:cNvSpPr>
          <p:nvPr>
            <p:ph type="body" orient="vert" idx="1"/>
          </p:nvPr>
        </p:nvSpPr>
        <p:spPr>
          <a:xfrm>
            <a:off x="838199" y="755981"/>
            <a:ext cx="8230086" cy="53383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CE5DAFE-6A83-FB7D-72DF-232EFE20424E}"/>
              </a:ext>
            </a:extLst>
          </p:cNvPr>
          <p:cNvSpPr>
            <a:spLocks noGrp="1"/>
          </p:cNvSpPr>
          <p:nvPr>
            <p:ph type="dt" sz="half" idx="10"/>
          </p:nvPr>
        </p:nvSpPr>
        <p:spPr/>
        <p:txBody>
          <a:bodyPr/>
          <a:lstStyle/>
          <a:p>
            <a:fld id="{C2B04DB0-379A-41B7-9B29-7F42F0D571D5}" type="datetime1">
              <a:rPr lang="en-US" smtClean="0"/>
              <a:t>10/6/2024</a:t>
            </a:fld>
            <a:endParaRPr lang="en-US"/>
          </a:p>
        </p:txBody>
      </p:sp>
      <p:sp>
        <p:nvSpPr>
          <p:cNvPr id="5" name="Footer Placeholder 4">
            <a:extLst>
              <a:ext uri="{FF2B5EF4-FFF2-40B4-BE49-F238E27FC236}">
                <a16:creationId xmlns:a16="http://schemas.microsoft.com/office/drawing/2014/main" id="{43B41CCF-A3CD-506E-3AAE-CAEFA8C1BB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7420DD9D-25C2-0EDF-A6F4-71946D57B3CD}"/>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938140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609600" y="274637"/>
            <a:ext cx="10972800" cy="11430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5" name="Shape 15"/>
          <p:cNvSpPr txBox="1">
            <a:spLocks noGrp="1"/>
          </p:cNvSpPr>
          <p:nvPr>
            <p:ph type="body" idx="1"/>
          </p:nvPr>
        </p:nvSpPr>
        <p:spPr>
          <a:xfrm>
            <a:off x="609600" y="1504634"/>
            <a:ext cx="10972800" cy="4967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5D22A-1F6D-0DE5-E04A-DC466353D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4ADD6F-7C93-3CD3-AC8D-28A78787CB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06E74-14FC-84D9-4B41-7D9FB0D573C4}"/>
              </a:ext>
            </a:extLst>
          </p:cNvPr>
          <p:cNvSpPr>
            <a:spLocks noGrp="1"/>
          </p:cNvSpPr>
          <p:nvPr>
            <p:ph type="dt" sz="half" idx="10"/>
          </p:nvPr>
        </p:nvSpPr>
        <p:spPr/>
        <p:txBody>
          <a:bodyPr/>
          <a:lstStyle/>
          <a:p>
            <a:fld id="{0F996519-E62D-4F8C-AE1E-36928EC7D15C}" type="datetime1">
              <a:rPr lang="en-US" smtClean="0"/>
              <a:t>10/6/2024</a:t>
            </a:fld>
            <a:endParaRPr lang="en-US"/>
          </a:p>
        </p:txBody>
      </p:sp>
      <p:sp>
        <p:nvSpPr>
          <p:cNvPr id="5" name="Footer Placeholder 4">
            <a:extLst>
              <a:ext uri="{FF2B5EF4-FFF2-40B4-BE49-F238E27FC236}">
                <a16:creationId xmlns:a16="http://schemas.microsoft.com/office/drawing/2014/main" id="{1F35A7DC-6292-6181-949E-F8BC3FA11BA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050F5C6-EADC-E072-B19B-49BB11DF0309}"/>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1170710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B2054-1AE7-534F-0CFE-1F0628A09FC1}"/>
              </a:ext>
            </a:extLst>
          </p:cNvPr>
          <p:cNvSpPr>
            <a:spLocks noGrp="1"/>
          </p:cNvSpPr>
          <p:nvPr>
            <p:ph type="title"/>
          </p:nvPr>
        </p:nvSpPr>
        <p:spPr>
          <a:xfrm>
            <a:off x="340138" y="2243708"/>
            <a:ext cx="9156288" cy="3776091"/>
          </a:xfrm>
        </p:spPr>
        <p:txBody>
          <a:bodyPr anchor="b">
            <a:normAutofit/>
          </a:bodyPr>
          <a:lstStyle>
            <a:lvl1pPr>
              <a:defRPr sz="6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88EC2A-45C7-131C-0F4A-56E62EB029C2}"/>
              </a:ext>
            </a:extLst>
          </p:cNvPr>
          <p:cNvSpPr>
            <a:spLocks noGrp="1"/>
          </p:cNvSpPr>
          <p:nvPr>
            <p:ph type="body" idx="1"/>
          </p:nvPr>
        </p:nvSpPr>
        <p:spPr>
          <a:xfrm>
            <a:off x="340137" y="838201"/>
            <a:ext cx="9156289" cy="140550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75A323-2679-E978-8856-2FEBE8F5AE45}"/>
              </a:ext>
            </a:extLst>
          </p:cNvPr>
          <p:cNvSpPr>
            <a:spLocks noGrp="1"/>
          </p:cNvSpPr>
          <p:nvPr>
            <p:ph type="dt" sz="half" idx="10"/>
          </p:nvPr>
        </p:nvSpPr>
        <p:spPr/>
        <p:txBody>
          <a:bodyPr/>
          <a:lstStyle/>
          <a:p>
            <a:fld id="{6477AEB6-FCE1-4CD5-923B-84E54F1460D5}" type="datetime1">
              <a:rPr lang="en-US" smtClean="0"/>
              <a:t>10/6/2024</a:t>
            </a:fld>
            <a:endParaRPr lang="en-US"/>
          </a:p>
        </p:txBody>
      </p:sp>
      <p:sp>
        <p:nvSpPr>
          <p:cNvPr id="5" name="Footer Placeholder 4">
            <a:extLst>
              <a:ext uri="{FF2B5EF4-FFF2-40B4-BE49-F238E27FC236}">
                <a16:creationId xmlns:a16="http://schemas.microsoft.com/office/drawing/2014/main" id="{2C971DC2-625E-0477-BF8C-F3CDDCE4B11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EF1A644-D449-E464-C2DF-F045A51899D0}"/>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390194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2719-44A3-3EE8-D757-F0E0F9632AEC}"/>
              </a:ext>
            </a:extLst>
          </p:cNvPr>
          <p:cNvSpPr>
            <a:spLocks noGrp="1"/>
          </p:cNvSpPr>
          <p:nvPr>
            <p:ph type="title"/>
          </p:nvPr>
        </p:nvSpPr>
        <p:spPr>
          <a:xfrm>
            <a:off x="303197" y="750627"/>
            <a:ext cx="10846556" cy="1304150"/>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0440DC2-69F2-A056-508C-F5138E71FCA2}"/>
              </a:ext>
            </a:extLst>
          </p:cNvPr>
          <p:cNvSpPr>
            <a:spLocks noGrp="1"/>
          </p:cNvSpPr>
          <p:nvPr>
            <p:ph sz="half" idx="1"/>
          </p:nvPr>
        </p:nvSpPr>
        <p:spPr>
          <a:xfrm>
            <a:off x="1056961" y="2075250"/>
            <a:ext cx="4571288" cy="410149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A2243E-0673-54F2-5B38-DF5D2C7367F4}"/>
              </a:ext>
            </a:extLst>
          </p:cNvPr>
          <p:cNvSpPr>
            <a:spLocks noGrp="1"/>
          </p:cNvSpPr>
          <p:nvPr>
            <p:ph sz="half" idx="2"/>
          </p:nvPr>
        </p:nvSpPr>
        <p:spPr>
          <a:xfrm>
            <a:off x="6379560" y="2075250"/>
            <a:ext cx="4770191" cy="410149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AE946B7D-7BAF-8DE9-FB5A-282908B03106}"/>
              </a:ext>
            </a:extLst>
          </p:cNvPr>
          <p:cNvSpPr>
            <a:spLocks noGrp="1"/>
          </p:cNvSpPr>
          <p:nvPr>
            <p:ph type="dt" sz="half" idx="10"/>
          </p:nvPr>
        </p:nvSpPr>
        <p:spPr/>
        <p:txBody>
          <a:bodyPr/>
          <a:lstStyle/>
          <a:p>
            <a:fld id="{96374C2F-71A1-43C9-B2F6-A4FAC8157F1A}" type="datetime1">
              <a:rPr lang="en-US" smtClean="0"/>
              <a:t>10/6/2024</a:t>
            </a:fld>
            <a:endParaRPr lang="en-US"/>
          </a:p>
        </p:txBody>
      </p:sp>
      <p:sp>
        <p:nvSpPr>
          <p:cNvPr id="6" name="Footer Placeholder 5">
            <a:extLst>
              <a:ext uri="{FF2B5EF4-FFF2-40B4-BE49-F238E27FC236}">
                <a16:creationId xmlns:a16="http://schemas.microsoft.com/office/drawing/2014/main" id="{0AF99017-BDD7-56C7-43AE-4B86AC78194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CF6E7D63-14BF-E333-B350-75DA58E281CF}"/>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1270021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7F72-3970-859F-C268-E9940EF2D0E4}"/>
              </a:ext>
            </a:extLst>
          </p:cNvPr>
          <p:cNvSpPr>
            <a:spLocks noGrp="1"/>
          </p:cNvSpPr>
          <p:nvPr>
            <p:ph type="title"/>
          </p:nvPr>
        </p:nvSpPr>
        <p:spPr>
          <a:xfrm>
            <a:off x="305649" y="743803"/>
            <a:ext cx="10764271" cy="1025362"/>
          </a:xfrm>
        </p:spPr>
        <p:txBody>
          <a:bodyPr anchor="t"/>
          <a:lstStyle/>
          <a:p>
            <a:r>
              <a:rPr lang="en-US" dirty="0"/>
              <a:t>Click to edit Master title style</a:t>
            </a:r>
          </a:p>
        </p:txBody>
      </p:sp>
      <p:sp>
        <p:nvSpPr>
          <p:cNvPr id="3" name="Text Placeholder 2">
            <a:extLst>
              <a:ext uri="{FF2B5EF4-FFF2-40B4-BE49-F238E27FC236}">
                <a16:creationId xmlns:a16="http://schemas.microsoft.com/office/drawing/2014/main" id="{F9B37CC6-89B8-3CF3-6973-1B5B71782F56}"/>
              </a:ext>
            </a:extLst>
          </p:cNvPr>
          <p:cNvSpPr>
            <a:spLocks noGrp="1"/>
          </p:cNvSpPr>
          <p:nvPr>
            <p:ph type="body" idx="1"/>
          </p:nvPr>
        </p:nvSpPr>
        <p:spPr>
          <a:xfrm>
            <a:off x="1056961" y="1769166"/>
            <a:ext cx="4571287" cy="815008"/>
          </a:xfrm>
        </p:spPr>
        <p:txBody>
          <a:bodyPr anchor="b">
            <a:noAutofit/>
          </a:bodyPr>
          <a:lstStyle>
            <a:lvl1pPr marL="0" indent="0">
              <a:buNone/>
              <a:defRPr sz="2000" b="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650EB0-E35B-DA3D-B6A1-2422B01C6005}"/>
              </a:ext>
            </a:extLst>
          </p:cNvPr>
          <p:cNvSpPr>
            <a:spLocks noGrp="1"/>
          </p:cNvSpPr>
          <p:nvPr>
            <p:ph sz="half" idx="2"/>
          </p:nvPr>
        </p:nvSpPr>
        <p:spPr>
          <a:xfrm>
            <a:off x="1056961" y="2678597"/>
            <a:ext cx="4571287" cy="3506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57A15D0-F178-1506-0E61-C8FFDF9BD6B5}"/>
              </a:ext>
            </a:extLst>
          </p:cNvPr>
          <p:cNvSpPr>
            <a:spLocks noGrp="1"/>
          </p:cNvSpPr>
          <p:nvPr>
            <p:ph type="body" sz="quarter" idx="3"/>
          </p:nvPr>
        </p:nvSpPr>
        <p:spPr>
          <a:xfrm>
            <a:off x="6498633" y="1769166"/>
            <a:ext cx="4571287" cy="815008"/>
          </a:xfrm>
        </p:spPr>
        <p:txBody>
          <a:bodyPr anchor="b">
            <a:noAutofit/>
          </a:bodyPr>
          <a:lstStyle>
            <a:lvl1pPr marL="0" indent="0">
              <a:buNone/>
              <a:defRPr sz="2000" b="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256CB421-A65A-A7DC-40A7-D8B76F9C3A3A}"/>
              </a:ext>
            </a:extLst>
          </p:cNvPr>
          <p:cNvSpPr>
            <a:spLocks noGrp="1"/>
          </p:cNvSpPr>
          <p:nvPr>
            <p:ph sz="quarter" idx="4"/>
          </p:nvPr>
        </p:nvSpPr>
        <p:spPr>
          <a:xfrm>
            <a:off x="6498633" y="2678596"/>
            <a:ext cx="4571287" cy="3506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7AF5675-5329-D2DB-FAFF-700D076CA886}"/>
              </a:ext>
            </a:extLst>
          </p:cNvPr>
          <p:cNvSpPr>
            <a:spLocks noGrp="1"/>
          </p:cNvSpPr>
          <p:nvPr>
            <p:ph type="dt" sz="half" idx="10"/>
          </p:nvPr>
        </p:nvSpPr>
        <p:spPr/>
        <p:txBody>
          <a:bodyPr/>
          <a:lstStyle/>
          <a:p>
            <a:fld id="{AD631DCC-9916-4BB7-A2E9-25EC84C740A7}" type="datetime1">
              <a:rPr lang="en-US" smtClean="0"/>
              <a:t>10/6/2024</a:t>
            </a:fld>
            <a:endParaRPr lang="en-US"/>
          </a:p>
        </p:txBody>
      </p:sp>
      <p:sp>
        <p:nvSpPr>
          <p:cNvPr id="8" name="Footer Placeholder 7">
            <a:extLst>
              <a:ext uri="{FF2B5EF4-FFF2-40B4-BE49-F238E27FC236}">
                <a16:creationId xmlns:a16="http://schemas.microsoft.com/office/drawing/2014/main" id="{D1392A97-07D9-5E5C-2A31-3B7D764CE1B8}"/>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4E626143-8FEE-0ABD-25C7-C34AF6568B83}"/>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4166170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26EFE-D86C-B076-D4D1-FAD1883E0813}"/>
              </a:ext>
            </a:extLst>
          </p:cNvPr>
          <p:cNvSpPr>
            <a:spLocks noGrp="1"/>
          </p:cNvSpPr>
          <p:nvPr>
            <p:ph type="title"/>
          </p:nvPr>
        </p:nvSpPr>
        <p:spPr>
          <a:xfrm>
            <a:off x="308387" y="757766"/>
            <a:ext cx="7240293" cy="3547534"/>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C23F3B23-C631-4B62-3211-30222ABE1C33}"/>
              </a:ext>
            </a:extLst>
          </p:cNvPr>
          <p:cNvSpPr>
            <a:spLocks noGrp="1"/>
          </p:cNvSpPr>
          <p:nvPr>
            <p:ph type="dt" sz="half" idx="10"/>
          </p:nvPr>
        </p:nvSpPr>
        <p:spPr/>
        <p:txBody>
          <a:bodyPr/>
          <a:lstStyle/>
          <a:p>
            <a:fld id="{AF59146A-335D-4B7F-86AE-5D483B1F631C}" type="datetime1">
              <a:rPr lang="en-US" smtClean="0"/>
              <a:t>10/6/2024</a:t>
            </a:fld>
            <a:endParaRPr lang="en-US"/>
          </a:p>
        </p:txBody>
      </p:sp>
      <p:sp>
        <p:nvSpPr>
          <p:cNvPr id="4" name="Footer Placeholder 3">
            <a:extLst>
              <a:ext uri="{FF2B5EF4-FFF2-40B4-BE49-F238E27FC236}">
                <a16:creationId xmlns:a16="http://schemas.microsoft.com/office/drawing/2014/main" id="{7789A1FB-EA0D-F6A3-A4EB-001AA082AAFF}"/>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D671B7-A902-587D-89D0-ECFB738FD702}"/>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1367547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A27D49-E5B4-0E67-FCFC-62A04E705682}"/>
              </a:ext>
            </a:extLst>
          </p:cNvPr>
          <p:cNvSpPr>
            <a:spLocks noGrp="1"/>
          </p:cNvSpPr>
          <p:nvPr>
            <p:ph type="dt" sz="half" idx="10"/>
          </p:nvPr>
        </p:nvSpPr>
        <p:spPr/>
        <p:txBody>
          <a:bodyPr/>
          <a:lstStyle/>
          <a:p>
            <a:fld id="{DD71D8EC-8E17-4CE6-99C2-C22488572868}" type="datetime1">
              <a:rPr lang="en-US" smtClean="0"/>
              <a:t>10/6/2024</a:t>
            </a:fld>
            <a:endParaRPr lang="en-US"/>
          </a:p>
        </p:txBody>
      </p:sp>
      <p:sp>
        <p:nvSpPr>
          <p:cNvPr id="3" name="Footer Placeholder 2">
            <a:extLst>
              <a:ext uri="{FF2B5EF4-FFF2-40B4-BE49-F238E27FC236}">
                <a16:creationId xmlns:a16="http://schemas.microsoft.com/office/drawing/2014/main" id="{6B0E4B02-DD32-C63F-6FEE-BC36E2EFD012}"/>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CF25FA8B-18F7-7DDC-74E0-B1C7139E7B05}"/>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713324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D42A-8FC3-F6BE-4CF7-1490DE4FD462}"/>
              </a:ext>
            </a:extLst>
          </p:cNvPr>
          <p:cNvSpPr>
            <a:spLocks noGrp="1"/>
          </p:cNvSpPr>
          <p:nvPr>
            <p:ph type="title"/>
          </p:nvPr>
        </p:nvSpPr>
        <p:spPr>
          <a:xfrm>
            <a:off x="317395" y="766636"/>
            <a:ext cx="3951745" cy="151062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AA2BAA-1CCB-696D-D506-5E1747080119}"/>
              </a:ext>
            </a:extLst>
          </p:cNvPr>
          <p:cNvSpPr>
            <a:spLocks noGrp="1"/>
          </p:cNvSpPr>
          <p:nvPr>
            <p:ph idx="1"/>
          </p:nvPr>
        </p:nvSpPr>
        <p:spPr>
          <a:xfrm>
            <a:off x="5105400" y="702452"/>
            <a:ext cx="6249988" cy="531734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0B3C3E7-B970-EF6C-A6D3-6CB81C948775}"/>
              </a:ext>
            </a:extLst>
          </p:cNvPr>
          <p:cNvSpPr>
            <a:spLocks noGrp="1"/>
          </p:cNvSpPr>
          <p:nvPr>
            <p:ph type="body" sz="half" idx="2"/>
          </p:nvPr>
        </p:nvSpPr>
        <p:spPr>
          <a:xfrm>
            <a:off x="323953" y="2277264"/>
            <a:ext cx="3752747" cy="37425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F32464-D130-7DA0-050D-B444566B1A2F}"/>
              </a:ext>
            </a:extLst>
          </p:cNvPr>
          <p:cNvSpPr>
            <a:spLocks noGrp="1"/>
          </p:cNvSpPr>
          <p:nvPr>
            <p:ph type="dt" sz="half" idx="10"/>
          </p:nvPr>
        </p:nvSpPr>
        <p:spPr/>
        <p:txBody>
          <a:bodyPr/>
          <a:lstStyle/>
          <a:p>
            <a:fld id="{9A750ABA-DFFA-4B13-BB77-624D9164A38B}" type="datetime1">
              <a:rPr lang="en-US" smtClean="0"/>
              <a:t>10/6/2024</a:t>
            </a:fld>
            <a:endParaRPr lang="en-US"/>
          </a:p>
        </p:txBody>
      </p:sp>
      <p:sp>
        <p:nvSpPr>
          <p:cNvPr id="6" name="Footer Placeholder 5">
            <a:extLst>
              <a:ext uri="{FF2B5EF4-FFF2-40B4-BE49-F238E27FC236}">
                <a16:creationId xmlns:a16="http://schemas.microsoft.com/office/drawing/2014/main" id="{3FC2B3B4-209E-187A-6F86-2F2EAD9F747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36A2A86-6CB1-F027-66AC-8EBFA9D0647A}"/>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297800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8F49-A418-C21F-25DC-E4C2E1716387}"/>
              </a:ext>
            </a:extLst>
          </p:cNvPr>
          <p:cNvSpPr>
            <a:spLocks noGrp="1"/>
          </p:cNvSpPr>
          <p:nvPr>
            <p:ph type="title"/>
          </p:nvPr>
        </p:nvSpPr>
        <p:spPr>
          <a:xfrm>
            <a:off x="318972" y="765850"/>
            <a:ext cx="3995693" cy="177477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378CDE2-0C1B-D3BE-F399-98D983EF4534}"/>
              </a:ext>
            </a:extLst>
          </p:cNvPr>
          <p:cNvSpPr>
            <a:spLocks noGrp="1"/>
          </p:cNvSpPr>
          <p:nvPr>
            <p:ph type="pic" idx="1"/>
          </p:nvPr>
        </p:nvSpPr>
        <p:spPr>
          <a:xfrm>
            <a:off x="5105400" y="838200"/>
            <a:ext cx="6249988"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8786322-CA2D-A634-C10E-4F22BCE48B7F}"/>
              </a:ext>
            </a:extLst>
          </p:cNvPr>
          <p:cNvSpPr>
            <a:spLocks noGrp="1"/>
          </p:cNvSpPr>
          <p:nvPr>
            <p:ph type="body" sz="half" idx="2"/>
          </p:nvPr>
        </p:nvSpPr>
        <p:spPr>
          <a:xfrm>
            <a:off x="340137" y="2552699"/>
            <a:ext cx="3736563" cy="3467099"/>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D0DD6-F55F-4437-DEC5-FA6028509A2D}"/>
              </a:ext>
            </a:extLst>
          </p:cNvPr>
          <p:cNvSpPr>
            <a:spLocks noGrp="1"/>
          </p:cNvSpPr>
          <p:nvPr>
            <p:ph type="dt" sz="half" idx="10"/>
          </p:nvPr>
        </p:nvSpPr>
        <p:spPr>
          <a:xfrm>
            <a:off x="340137" y="63202"/>
            <a:ext cx="2743200" cy="318221"/>
          </a:xfrm>
        </p:spPr>
        <p:txBody>
          <a:bodyPr/>
          <a:lstStyle/>
          <a:p>
            <a:fld id="{3220A08F-2B1D-4498-A043-7C299B1C2561}" type="datetime1">
              <a:rPr lang="en-US" smtClean="0"/>
              <a:t>10/6/2024</a:t>
            </a:fld>
            <a:endParaRPr lang="en-US"/>
          </a:p>
        </p:txBody>
      </p:sp>
      <p:sp>
        <p:nvSpPr>
          <p:cNvPr id="6" name="Footer Placeholder 5">
            <a:extLst>
              <a:ext uri="{FF2B5EF4-FFF2-40B4-BE49-F238E27FC236}">
                <a16:creationId xmlns:a16="http://schemas.microsoft.com/office/drawing/2014/main" id="{595B46D7-EE7C-E399-6A6B-18237228F6B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211B808-3207-D755-3B0B-E1D8814B2FA1}"/>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591401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F45E2-9197-4E34-029A-725ADAC0C752}"/>
              </a:ext>
            </a:extLst>
          </p:cNvPr>
          <p:cNvSpPr>
            <a:spLocks noGrp="1"/>
          </p:cNvSpPr>
          <p:nvPr>
            <p:ph type="title"/>
          </p:nvPr>
        </p:nvSpPr>
        <p:spPr>
          <a:xfrm>
            <a:off x="308387" y="620202"/>
            <a:ext cx="9956747" cy="143878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8CC19E-63FE-1D76-2550-01FD9A6D9A95}"/>
              </a:ext>
            </a:extLst>
          </p:cNvPr>
          <p:cNvSpPr>
            <a:spLocks noGrp="1"/>
          </p:cNvSpPr>
          <p:nvPr>
            <p:ph type="body" idx="1"/>
          </p:nvPr>
        </p:nvSpPr>
        <p:spPr>
          <a:xfrm>
            <a:off x="335467" y="2306781"/>
            <a:ext cx="9956747" cy="38701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DFA067-55BA-33CD-E6F2-B24B2D5DE896}"/>
              </a:ext>
            </a:extLst>
          </p:cNvPr>
          <p:cNvSpPr>
            <a:spLocks noGrp="1"/>
          </p:cNvSpPr>
          <p:nvPr>
            <p:ph type="dt" sz="half" idx="2"/>
          </p:nvPr>
        </p:nvSpPr>
        <p:spPr>
          <a:xfrm>
            <a:off x="340137" y="63202"/>
            <a:ext cx="2743200" cy="318221"/>
          </a:xfrm>
          <a:prstGeom prst="rect">
            <a:avLst/>
          </a:prstGeom>
        </p:spPr>
        <p:txBody>
          <a:bodyPr vert="horz" lIns="91440" tIns="45720" rIns="91440" bIns="45720" rtlCol="0" anchor="ctr"/>
          <a:lstStyle>
            <a:lvl1pPr algn="l">
              <a:defRPr sz="800">
                <a:solidFill>
                  <a:schemeClr val="tx1"/>
                </a:solidFill>
              </a:defRPr>
            </a:lvl1pPr>
          </a:lstStyle>
          <a:p>
            <a:fld id="{567E9B64-DC09-41C8-9DE3-DA74AF8D2F97}" type="datetime1">
              <a:rPr lang="en-US" smtClean="0"/>
              <a:t>10/6/2024</a:t>
            </a:fld>
            <a:endParaRPr lang="en-US" dirty="0"/>
          </a:p>
        </p:txBody>
      </p:sp>
      <p:sp>
        <p:nvSpPr>
          <p:cNvPr id="5" name="Footer Placeholder 4">
            <a:extLst>
              <a:ext uri="{FF2B5EF4-FFF2-40B4-BE49-F238E27FC236}">
                <a16:creationId xmlns:a16="http://schemas.microsoft.com/office/drawing/2014/main" id="{C965EAE2-7EF5-FFAA-CD74-AA63C671197D}"/>
              </a:ext>
            </a:extLst>
          </p:cNvPr>
          <p:cNvSpPr>
            <a:spLocks noGrp="1"/>
          </p:cNvSpPr>
          <p:nvPr>
            <p:ph type="ftr" sz="quarter" idx="3"/>
          </p:nvPr>
        </p:nvSpPr>
        <p:spPr>
          <a:xfrm>
            <a:off x="7344016" y="6424761"/>
            <a:ext cx="4059936" cy="365125"/>
          </a:xfrm>
          <a:prstGeom prst="rect">
            <a:avLst/>
          </a:prstGeom>
        </p:spPr>
        <p:txBody>
          <a:bodyPr vert="horz" lIns="91440" tIns="45720" rIns="91440" bIns="45720" rtlCol="0" anchor="ctr"/>
          <a:lstStyle>
            <a:lvl1pPr algn="r">
              <a:defRPr sz="800" b="0" cap="all" spc="0" baseline="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D109DC1A-2539-3AE9-11EA-B87D22E62CDB}"/>
              </a:ext>
            </a:extLst>
          </p:cNvPr>
          <p:cNvSpPr>
            <a:spLocks noGrp="1"/>
          </p:cNvSpPr>
          <p:nvPr>
            <p:ph type="sldNum" sz="quarter" idx="4"/>
          </p:nvPr>
        </p:nvSpPr>
        <p:spPr>
          <a:xfrm>
            <a:off x="11403951" y="6425816"/>
            <a:ext cx="429768" cy="365125"/>
          </a:xfrm>
          <a:prstGeom prst="rect">
            <a:avLst/>
          </a:prstGeom>
        </p:spPr>
        <p:txBody>
          <a:bodyPr vert="horz" lIns="91440" tIns="45720" rIns="91440" bIns="45720" rtlCol="0" anchor="ctr"/>
          <a:lstStyle>
            <a:lvl1pPr algn="r">
              <a:defRPr sz="800">
                <a:solidFill>
                  <a:schemeClr val="tx1"/>
                </a:solidFill>
              </a:defRPr>
            </a:lvl1pPr>
          </a:lstStyle>
          <a:p>
            <a:fld id="{6E91CC32-6A6B-4E2E-BBA1-6864F305DA26}" type="slidenum">
              <a:rPr lang="en-US" smtClean="0"/>
              <a:t>‹#›</a:t>
            </a:fld>
            <a:endParaRPr lang="en-US" dirty="0"/>
          </a:p>
        </p:txBody>
      </p:sp>
    </p:spTree>
    <p:extLst>
      <p:ext uri="{BB962C8B-B14F-4D97-AF65-F5344CB8AC3E}">
        <p14:creationId xmlns:p14="http://schemas.microsoft.com/office/powerpoint/2010/main" val="3769993396"/>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09600" y="274637"/>
            <a:ext cx="10972800" cy="1143000"/>
          </a:xfrm>
          <a:prstGeom prst="rect">
            <a:avLst/>
          </a:prstGeom>
          <a:noFill/>
          <a:ln>
            <a:noFill/>
          </a:ln>
        </p:spPr>
        <p:txBody>
          <a:bodyPr lIns="91425" tIns="91425" rIns="91425" bIns="91425" anchor="b" anchorCtr="0"/>
          <a:lstStyle>
            <a:lvl1pPr lvl="0">
              <a:spcBef>
                <a:spcPts val="0"/>
              </a:spcBef>
              <a:buClr>
                <a:schemeClr val="dk1"/>
              </a:buClr>
              <a:buSzPct val="100000"/>
              <a:buNone/>
              <a:defRPr sz="3600" b="1">
                <a:solidFill>
                  <a:schemeClr val="dk1"/>
                </a:solidFill>
              </a:defRPr>
            </a:lvl1pPr>
            <a:lvl2pPr lvl="1">
              <a:spcBef>
                <a:spcPts val="0"/>
              </a:spcBef>
              <a:buClr>
                <a:schemeClr val="dk1"/>
              </a:buClr>
              <a:buSzPct val="100000"/>
              <a:buNone/>
              <a:defRPr sz="3600" b="1">
                <a:solidFill>
                  <a:schemeClr val="dk1"/>
                </a:solidFill>
              </a:defRPr>
            </a:lvl2pPr>
            <a:lvl3pPr lvl="2">
              <a:spcBef>
                <a:spcPts val="0"/>
              </a:spcBef>
              <a:buClr>
                <a:schemeClr val="dk1"/>
              </a:buClr>
              <a:buSzPct val="100000"/>
              <a:buNone/>
              <a:defRPr sz="3600" b="1">
                <a:solidFill>
                  <a:schemeClr val="dk1"/>
                </a:solidFill>
              </a:defRPr>
            </a:lvl3pPr>
            <a:lvl4pPr lvl="3">
              <a:spcBef>
                <a:spcPts val="0"/>
              </a:spcBef>
              <a:buClr>
                <a:schemeClr val="dk1"/>
              </a:buClr>
              <a:buSzPct val="100000"/>
              <a:buNone/>
              <a:defRPr sz="3600" b="1">
                <a:solidFill>
                  <a:schemeClr val="dk1"/>
                </a:solidFill>
              </a:defRPr>
            </a:lvl4pPr>
            <a:lvl5pPr lvl="4">
              <a:spcBef>
                <a:spcPts val="0"/>
              </a:spcBef>
              <a:buClr>
                <a:schemeClr val="dk1"/>
              </a:buClr>
              <a:buSzPct val="100000"/>
              <a:buNone/>
              <a:defRPr sz="3600" b="1">
                <a:solidFill>
                  <a:schemeClr val="dk1"/>
                </a:solidFill>
              </a:defRPr>
            </a:lvl5pPr>
            <a:lvl6pPr lvl="5">
              <a:spcBef>
                <a:spcPts val="0"/>
              </a:spcBef>
              <a:buClr>
                <a:schemeClr val="dk1"/>
              </a:buClr>
              <a:buSzPct val="100000"/>
              <a:buNone/>
              <a:defRPr sz="3600" b="1">
                <a:solidFill>
                  <a:schemeClr val="dk1"/>
                </a:solidFill>
              </a:defRPr>
            </a:lvl6pPr>
            <a:lvl7pPr lvl="6">
              <a:spcBef>
                <a:spcPts val="0"/>
              </a:spcBef>
              <a:buClr>
                <a:schemeClr val="dk1"/>
              </a:buClr>
              <a:buSzPct val="100000"/>
              <a:buNone/>
              <a:defRPr sz="3600" b="1">
                <a:solidFill>
                  <a:schemeClr val="dk1"/>
                </a:solidFill>
              </a:defRPr>
            </a:lvl7pPr>
            <a:lvl8pPr lvl="7">
              <a:spcBef>
                <a:spcPts val="0"/>
              </a:spcBef>
              <a:buClr>
                <a:schemeClr val="dk1"/>
              </a:buClr>
              <a:buSzPct val="100000"/>
              <a:buNone/>
              <a:defRPr sz="3600" b="1">
                <a:solidFill>
                  <a:schemeClr val="dk1"/>
                </a:solidFill>
              </a:defRPr>
            </a:lvl8pPr>
            <a:lvl9pPr lvl="8">
              <a:spcBef>
                <a:spcPts val="0"/>
              </a:spcBef>
              <a:buClr>
                <a:schemeClr val="dk1"/>
              </a:buClr>
              <a:buSzPct val="100000"/>
              <a:buNone/>
              <a:defRPr sz="3600" b="1">
                <a:solidFill>
                  <a:schemeClr val="dk1"/>
                </a:solidFill>
              </a:defRPr>
            </a:lvl9pPr>
          </a:lstStyle>
          <a:p>
            <a:endParaRPr/>
          </a:p>
        </p:txBody>
      </p:sp>
      <p:sp>
        <p:nvSpPr>
          <p:cNvPr id="7" name="Shape 7"/>
          <p:cNvSpPr txBox="1">
            <a:spLocks noGrp="1"/>
          </p:cNvSpPr>
          <p:nvPr>
            <p:ph type="body" idx="1"/>
          </p:nvPr>
        </p:nvSpPr>
        <p:spPr>
          <a:xfrm>
            <a:off x="609600" y="1600200"/>
            <a:ext cx="10972800" cy="4967573"/>
          </a:xfrm>
          <a:prstGeom prst="rect">
            <a:avLst/>
          </a:prstGeom>
          <a:noFill/>
          <a:ln>
            <a:noFill/>
          </a:ln>
        </p:spPr>
        <p:txBody>
          <a:bodyPr lIns="91425" tIns="91425" rIns="91425" bIns="91425" anchor="t" anchorCtr="0"/>
          <a:lstStyle>
            <a:lvl1pPr lvl="0">
              <a:spcBef>
                <a:spcPts val="600"/>
              </a:spcBef>
              <a:buClr>
                <a:schemeClr val="dk1"/>
              </a:buClr>
              <a:buSzPct val="100000"/>
              <a:defRPr sz="3000">
                <a:solidFill>
                  <a:schemeClr val="dk1"/>
                </a:solidFill>
              </a:defRPr>
            </a:lvl1pPr>
            <a:lvl2pPr lvl="1">
              <a:spcBef>
                <a:spcPts val="480"/>
              </a:spcBef>
              <a:buClr>
                <a:schemeClr val="dk1"/>
              </a:buClr>
              <a:buSzPct val="100000"/>
              <a:defRPr sz="2400">
                <a:solidFill>
                  <a:schemeClr val="dk1"/>
                </a:solidFill>
              </a:defRPr>
            </a:lvl2pPr>
            <a:lvl3pPr lvl="2">
              <a:spcBef>
                <a:spcPts val="480"/>
              </a:spcBef>
              <a:buClr>
                <a:schemeClr val="dk1"/>
              </a:buClr>
              <a:buSzPct val="100000"/>
              <a:defRPr sz="2400">
                <a:solidFill>
                  <a:schemeClr val="dk1"/>
                </a:solidFill>
              </a:defRPr>
            </a:lvl3pPr>
            <a:lvl4pPr lvl="3">
              <a:spcBef>
                <a:spcPts val="360"/>
              </a:spcBef>
              <a:buClr>
                <a:schemeClr val="dk1"/>
              </a:buClr>
              <a:buSzPct val="100000"/>
              <a:defRPr sz="1800">
                <a:solidFill>
                  <a:schemeClr val="dk1"/>
                </a:solidFill>
              </a:defRPr>
            </a:lvl4pPr>
            <a:lvl5pPr lvl="4">
              <a:spcBef>
                <a:spcPts val="360"/>
              </a:spcBef>
              <a:buClr>
                <a:schemeClr val="dk1"/>
              </a:buClr>
              <a:buSzPct val="100000"/>
              <a:defRPr sz="1800">
                <a:solidFill>
                  <a:schemeClr val="dk1"/>
                </a:solidFill>
              </a:defRPr>
            </a:lvl5pPr>
            <a:lvl6pPr lvl="5">
              <a:spcBef>
                <a:spcPts val="360"/>
              </a:spcBef>
              <a:buClr>
                <a:schemeClr val="dk1"/>
              </a:buClr>
              <a:buSzPct val="100000"/>
              <a:defRPr sz="1800">
                <a:solidFill>
                  <a:schemeClr val="dk1"/>
                </a:solidFill>
              </a:defRPr>
            </a:lvl6pPr>
            <a:lvl7pPr lvl="6">
              <a:spcBef>
                <a:spcPts val="360"/>
              </a:spcBef>
              <a:buClr>
                <a:schemeClr val="dk1"/>
              </a:buClr>
              <a:buSzPct val="100000"/>
              <a:defRPr sz="1800">
                <a:solidFill>
                  <a:schemeClr val="dk1"/>
                </a:solidFill>
              </a:defRPr>
            </a:lvl7pPr>
            <a:lvl8pPr lvl="7">
              <a:spcBef>
                <a:spcPts val="360"/>
              </a:spcBef>
              <a:buClr>
                <a:schemeClr val="dk1"/>
              </a:buClr>
              <a:buSzPct val="100000"/>
              <a:defRPr sz="1800">
                <a:solidFill>
                  <a:schemeClr val="dk1"/>
                </a:solidFill>
              </a:defRPr>
            </a:lvl8pPr>
            <a:lvl9pPr lvl="8">
              <a:spcBef>
                <a:spcPts val="360"/>
              </a:spcBef>
              <a:buClr>
                <a:schemeClr val="dk1"/>
              </a:buClr>
              <a:buSzPct val="100000"/>
              <a:defRPr sz="1800">
                <a:solidFill>
                  <a:schemeClr val="dk1"/>
                </a:solidFill>
              </a:defRPr>
            </a:lvl9pPr>
          </a:lstStyle>
          <a:p>
            <a:endParaRPr/>
          </a:p>
        </p:txBody>
      </p:sp>
      <p:sp>
        <p:nvSpPr>
          <p:cNvPr id="8" name="Shape 8"/>
          <p:cNvSpPr txBox="1">
            <a:spLocks noGrp="1"/>
          </p:cNvSpPr>
          <p:nvPr>
            <p:ph type="sldNum" idx="12"/>
          </p:nvPr>
        </p:nvSpPr>
        <p:spPr>
          <a:xfrm>
            <a:off x="11409055" y="6333133"/>
            <a:ext cx="731599" cy="524699"/>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s" sz="1733">
                <a:solidFill>
                  <a:schemeClr val="dk1"/>
                </a:solidFill>
              </a:rPr>
              <a:pPr lvl="0" algn="r">
                <a:spcBef>
                  <a:spcPts val="0"/>
                </a:spcBef>
                <a:buNone/>
              </a:pPr>
              <a:t>‹#›</a:t>
            </a:fld>
            <a:endParaRPr lang="es" sz="1733">
              <a:solidFill>
                <a:schemeClr val="dk1"/>
              </a:solidFil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commission.europa.eu/news/data-act-enters-force-what-it-means-you-2024-01-11_en" TargetMode="External"/><Relationship Id="rId3" Type="http://schemas.openxmlformats.org/officeDocument/2006/relationships/image" Target="../media/image64.png"/><Relationship Id="rId7" Type="http://schemas.openxmlformats.org/officeDocument/2006/relationships/hyperlink" Target="https://digital-strategy.ec.europa.eu/en/policies/strategy-dat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initiatives.weforum.org/ai-governance-alliance/home" TargetMode="External"/><Relationship Id="rId11" Type="http://schemas.openxmlformats.org/officeDocument/2006/relationships/hyperlink" Target="https://digital-strategy.ec.europa.eu/en/policies/regulatory-framework-ai" TargetMode="External"/><Relationship Id="rId5" Type="http://schemas.openxmlformats.org/officeDocument/2006/relationships/image" Target="../media/image65.png"/><Relationship Id="rId10" Type="http://schemas.openxmlformats.org/officeDocument/2006/relationships/hyperlink" Target="https://commission.europa.eu/strategy-and-policy/priorities-2019-2024/europe-fit-digital-age/digital-services-act_en" TargetMode="External"/><Relationship Id="rId4" Type="http://schemas.openxmlformats.org/officeDocument/2006/relationships/hyperlink" Target="https://partnershiponai.org/program/inclusive-research-design/" TargetMode="External"/><Relationship Id="rId9" Type="http://schemas.openxmlformats.org/officeDocument/2006/relationships/hyperlink" Target="https://digital-strategy.ec.europa.eu/en/library/european-declaration-digital-rights-and-principl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7.jf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hyperlink" Target="http://www.nscai.gov/wp-content/uploads/2021/03/Full-Report-Digital-1.pdf" TargetMode="External"/><Relationship Id="rId13" Type="http://schemas.openxmlformats.org/officeDocument/2006/relationships/hyperlink" Target="https://data.europa.eu/doi/10.2759/875696" TargetMode="External"/><Relationship Id="rId3" Type="http://schemas.openxmlformats.org/officeDocument/2006/relationships/hyperlink" Target="https://doi.org/10.5281/zenodo.3240529" TargetMode="External"/><Relationship Id="rId7" Type="http://schemas.openxmlformats.org/officeDocument/2006/relationships/hyperlink" Target="https://hbr.org/2019/12/the-ai-transparency-paradox" TargetMode="External"/><Relationship Id="rId12" Type="http://schemas.openxmlformats.org/officeDocument/2006/relationships/hyperlink" Target="https://commission.europa.eu/strategy-and-policy/priorities-2019-2024/europe-fit-digital-age/europes-digital-decade-digital-targets-2030_en" TargetMode="External"/><Relationship Id="rId2" Type="http://schemas.openxmlformats.org/officeDocument/2006/relationships/hyperlink" Target="https://link.springer.com/book/10.1007/978-3-030-86144-5" TargetMode="External"/><Relationship Id="rId1" Type="http://schemas.openxmlformats.org/officeDocument/2006/relationships/slideLayout" Target="../slideLayouts/slideLayout2.xml"/><Relationship Id="rId6" Type="http://schemas.openxmlformats.org/officeDocument/2006/relationships/hyperlink" Target="https://haas.berkeley.edu/wp-content/uploads/What-is-fairness_-EGAL2.pdf" TargetMode="External"/><Relationship Id="rId11" Type="http://schemas.openxmlformats.org/officeDocument/2006/relationships/hyperlink" Target="https://eur-lex.europa.eu/eli/dec/2022/2481/oj" TargetMode="External"/><Relationship Id="rId5" Type="http://schemas.openxmlformats.org/officeDocument/2006/relationships/hyperlink" Target="https://link.springer.com/article/10.1007/s11023-019-09513-7" TargetMode="External"/><Relationship Id="rId10" Type="http://schemas.openxmlformats.org/officeDocument/2006/relationships/hyperlink" Target="https://www.oecd-events.org/digital-ministerial/en/content/documents" TargetMode="External"/><Relationship Id="rId4" Type="http://schemas.openxmlformats.org/officeDocument/2006/relationships/hyperlink" Target="https://www3.weforum.org/docs/WEF_Global_Risks_Report_2023.pdf" TargetMode="External"/><Relationship Id="rId9" Type="http://schemas.openxmlformats.org/officeDocument/2006/relationships/hyperlink" Target="https://web.cs.ucdavis.edu/~rogaway/classes/188/spring06/papers/moor.html" TargetMode="External"/><Relationship Id="rId14" Type="http://schemas.openxmlformats.org/officeDocument/2006/relationships/hyperlink" Target="https://ec.europa.eu/futurium/en/ai-alliance-consultation.1.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civilspedia.com/values-ethics-morals-and-attitu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4060E5-BA89-DD1D-4406-2DD9FDF7F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422E47-C702-219B-929C-BDE54F16D782}"/>
              </a:ext>
            </a:extLst>
          </p:cNvPr>
          <p:cNvSpPr>
            <a:spLocks noGrp="1"/>
          </p:cNvSpPr>
          <p:nvPr>
            <p:ph type="ctrTitle"/>
          </p:nvPr>
        </p:nvSpPr>
        <p:spPr>
          <a:xfrm>
            <a:off x="308388" y="5331673"/>
            <a:ext cx="6816312" cy="1337079"/>
          </a:xfrm>
        </p:spPr>
        <p:txBody>
          <a:bodyPr anchor="ctr">
            <a:normAutofit fontScale="90000"/>
          </a:bodyPr>
          <a:lstStyle/>
          <a:p>
            <a:r>
              <a:rPr lang="en-GB" sz="4000" dirty="0"/>
              <a:t>Social and environmental value assessment of AI/ML technologies</a:t>
            </a:r>
          </a:p>
        </p:txBody>
      </p:sp>
      <p:sp>
        <p:nvSpPr>
          <p:cNvPr id="3" name="Subtitle 2">
            <a:extLst>
              <a:ext uri="{FF2B5EF4-FFF2-40B4-BE49-F238E27FC236}">
                <a16:creationId xmlns:a16="http://schemas.microsoft.com/office/drawing/2014/main" id="{E8A68B2E-7EA5-80A1-B45E-B8C0175CE3F4}"/>
              </a:ext>
            </a:extLst>
          </p:cNvPr>
          <p:cNvSpPr>
            <a:spLocks noGrp="1"/>
          </p:cNvSpPr>
          <p:nvPr>
            <p:ph type="subTitle" idx="1"/>
          </p:nvPr>
        </p:nvSpPr>
        <p:spPr>
          <a:xfrm>
            <a:off x="9091749" y="5331674"/>
            <a:ext cx="2572440" cy="1225880"/>
          </a:xfrm>
        </p:spPr>
        <p:txBody>
          <a:bodyPr anchor="ctr">
            <a:normAutofit fontScale="70000" lnSpcReduction="20000"/>
          </a:bodyPr>
          <a:lstStyle/>
          <a:p>
            <a:r>
              <a:rPr lang="en-GB" sz="1800" dirty="0"/>
              <a:t>Brigita Jurisic </a:t>
            </a:r>
          </a:p>
          <a:p>
            <a:r>
              <a:rPr lang="en-GB" sz="1800" b="1" dirty="0"/>
              <a:t>International Iberian Nanotechnology Laboratory</a:t>
            </a:r>
          </a:p>
          <a:p>
            <a:r>
              <a:rPr lang="en-GB" sz="1800" dirty="0"/>
              <a:t>Braga, Portugal</a:t>
            </a:r>
          </a:p>
        </p:txBody>
      </p:sp>
      <p:pic>
        <p:nvPicPr>
          <p:cNvPr id="4" name="Picture 3" descr="Cloudy oil paint art">
            <a:extLst>
              <a:ext uri="{FF2B5EF4-FFF2-40B4-BE49-F238E27FC236}">
                <a16:creationId xmlns:a16="http://schemas.microsoft.com/office/drawing/2014/main" id="{AE4F3093-4BDE-1FAF-4032-4B6A1C964C6A}"/>
              </a:ext>
            </a:extLst>
          </p:cNvPr>
          <p:cNvPicPr>
            <a:picLocks noChangeAspect="1"/>
          </p:cNvPicPr>
          <p:nvPr/>
        </p:nvPicPr>
        <p:blipFill>
          <a:blip r:embed="rId3"/>
          <a:srcRect t="25790" b="11008"/>
          <a:stretch/>
        </p:blipFill>
        <p:spPr>
          <a:xfrm>
            <a:off x="20" y="10"/>
            <a:ext cx="12191979" cy="5143490"/>
          </a:xfrm>
          <a:custGeom>
            <a:avLst/>
            <a:gdLst/>
            <a:ahLst/>
            <a:cxnLst/>
            <a:rect l="l" t="t" r="r" b="b"/>
            <a:pathLst>
              <a:path w="12191999" h="5143500">
                <a:moveTo>
                  <a:pt x="0" y="0"/>
                </a:moveTo>
                <a:lnTo>
                  <a:pt x="12191999" y="0"/>
                </a:lnTo>
                <a:lnTo>
                  <a:pt x="12191999" y="4503161"/>
                </a:lnTo>
                <a:lnTo>
                  <a:pt x="12178990" y="4632203"/>
                </a:lnTo>
                <a:cubicBezTo>
                  <a:pt x="12119280" y="4924000"/>
                  <a:pt x="11861099" y="5143500"/>
                  <a:pt x="11551650" y="5143500"/>
                </a:cubicBezTo>
                <a:lnTo>
                  <a:pt x="640350" y="5143500"/>
                </a:lnTo>
                <a:cubicBezTo>
                  <a:pt x="286694" y="5143500"/>
                  <a:pt x="0" y="4856806"/>
                  <a:pt x="0" y="4503150"/>
                </a:cubicBezTo>
                <a:close/>
              </a:path>
            </a:pathLst>
          </a:custGeom>
        </p:spPr>
      </p:pic>
    </p:spTree>
    <p:extLst>
      <p:ext uri="{BB962C8B-B14F-4D97-AF65-F5344CB8AC3E}">
        <p14:creationId xmlns:p14="http://schemas.microsoft.com/office/powerpoint/2010/main" val="507653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33965-18A6-414F-A048-EBF9C4C960BF}"/>
              </a:ext>
            </a:extLst>
          </p:cNvPr>
          <p:cNvSpPr>
            <a:spLocks noGrp="1"/>
          </p:cNvSpPr>
          <p:nvPr>
            <p:ph type="title"/>
          </p:nvPr>
        </p:nvSpPr>
        <p:spPr/>
        <p:txBody>
          <a:bodyPr/>
          <a:lstStyle/>
          <a:p>
            <a:r>
              <a:rPr lang="en-GB" dirty="0"/>
              <a:t>Ethics and AI/ML technologies</a:t>
            </a:r>
          </a:p>
        </p:txBody>
      </p:sp>
      <p:sp>
        <p:nvSpPr>
          <p:cNvPr id="3" name="Content Placeholder 2">
            <a:extLst>
              <a:ext uri="{FF2B5EF4-FFF2-40B4-BE49-F238E27FC236}">
                <a16:creationId xmlns:a16="http://schemas.microsoft.com/office/drawing/2014/main" id="{14ABFCF3-B484-DF6F-C36B-9C3B6FE67840}"/>
              </a:ext>
            </a:extLst>
          </p:cNvPr>
          <p:cNvSpPr>
            <a:spLocks noGrp="1"/>
          </p:cNvSpPr>
          <p:nvPr>
            <p:ph idx="1"/>
          </p:nvPr>
        </p:nvSpPr>
        <p:spPr>
          <a:xfrm>
            <a:off x="437492" y="2297762"/>
            <a:ext cx="6906523" cy="4264444"/>
          </a:xfrm>
        </p:spPr>
        <p:txBody>
          <a:bodyPr>
            <a:normAutofit/>
          </a:bodyPr>
          <a:lstStyle/>
          <a:p>
            <a:pPr marL="0" indent="0" algn="l">
              <a:buNone/>
            </a:pPr>
            <a:r>
              <a:rPr lang="en-GB" b="1" i="0" dirty="0">
                <a:effectLst/>
                <a:latin typeface="Neue Haas Grotesk Text Pro" panose="020B0504020202020204" pitchFamily="34" charset="0"/>
              </a:rPr>
              <a:t>Three Laws of Robotics</a:t>
            </a:r>
          </a:p>
          <a:p>
            <a:pPr marL="0" indent="0" algn="l">
              <a:buNone/>
            </a:pPr>
            <a:r>
              <a:rPr lang="en-GB" b="0" i="0" dirty="0">
                <a:effectLst/>
                <a:latin typeface="Neue Haas Grotesk Text Pro" panose="020B0504020202020204" pitchFamily="34" charset="0"/>
              </a:rPr>
              <a:t>1. May not injure a human being, or, through inaction, allow a human being to come to harm.</a:t>
            </a:r>
          </a:p>
          <a:p>
            <a:pPr marL="0" indent="0" algn="l">
              <a:buNone/>
            </a:pPr>
            <a:r>
              <a:rPr lang="en-GB" b="0" i="0" dirty="0">
                <a:effectLst/>
                <a:latin typeface="Neue Haas Grotesk Text Pro" panose="020B0504020202020204" pitchFamily="34" charset="0"/>
              </a:rPr>
              <a:t>2. Must obey the orders given by human beings, except where such orders would conflict with the First Law.</a:t>
            </a:r>
          </a:p>
          <a:p>
            <a:pPr marL="0" indent="0" algn="l">
              <a:buNone/>
            </a:pPr>
            <a:r>
              <a:rPr lang="en-GB" b="0" i="0" dirty="0">
                <a:effectLst/>
                <a:latin typeface="Neue Haas Grotesk Text Pro" panose="020B0504020202020204" pitchFamily="34" charset="0"/>
              </a:rPr>
              <a:t>3. Must protect their own existence, as long as such protection does not conflict with the First or Second Law.</a:t>
            </a:r>
          </a:p>
          <a:p>
            <a:pPr marL="0" indent="0">
              <a:buNone/>
            </a:pPr>
            <a:endParaRPr lang="en-GB" dirty="0"/>
          </a:p>
        </p:txBody>
      </p:sp>
      <p:sp>
        <p:nvSpPr>
          <p:cNvPr id="4" name="Date Placeholder 3">
            <a:extLst>
              <a:ext uri="{FF2B5EF4-FFF2-40B4-BE49-F238E27FC236}">
                <a16:creationId xmlns:a16="http://schemas.microsoft.com/office/drawing/2014/main" id="{A77991A1-BBFD-D2CF-FC65-DBF9B99029F1}"/>
              </a:ext>
            </a:extLst>
          </p:cNvPr>
          <p:cNvSpPr>
            <a:spLocks noGrp="1"/>
          </p:cNvSpPr>
          <p:nvPr>
            <p:ph type="dt" sz="half" idx="10"/>
          </p:nvPr>
        </p:nvSpPr>
        <p:spPr/>
        <p:txBody>
          <a:bodyPr/>
          <a:lstStyle/>
          <a:p>
            <a:fld id="{0F996519-E62D-4F8C-AE1E-36928EC7D15C}" type="datetime1">
              <a:rPr lang="en-US" smtClean="0"/>
              <a:t>10/6/2024</a:t>
            </a:fld>
            <a:endParaRPr lang="en-US"/>
          </a:p>
        </p:txBody>
      </p:sp>
      <p:sp>
        <p:nvSpPr>
          <p:cNvPr id="6" name="Slide Number Placeholder 5">
            <a:extLst>
              <a:ext uri="{FF2B5EF4-FFF2-40B4-BE49-F238E27FC236}">
                <a16:creationId xmlns:a16="http://schemas.microsoft.com/office/drawing/2014/main" id="{18C78073-3416-D971-676C-E28805EF5010}"/>
              </a:ext>
            </a:extLst>
          </p:cNvPr>
          <p:cNvSpPr>
            <a:spLocks noGrp="1"/>
          </p:cNvSpPr>
          <p:nvPr>
            <p:ph type="sldNum" sz="quarter" idx="12"/>
          </p:nvPr>
        </p:nvSpPr>
        <p:spPr/>
        <p:txBody>
          <a:bodyPr/>
          <a:lstStyle/>
          <a:p>
            <a:fld id="{6E91CC32-6A6B-4E2E-BBA1-6864F305DA26}" type="slidenum">
              <a:rPr lang="en-US" smtClean="0"/>
              <a:t>10</a:t>
            </a:fld>
            <a:endParaRPr lang="en-US"/>
          </a:p>
        </p:txBody>
      </p:sp>
      <p:sp>
        <p:nvSpPr>
          <p:cNvPr id="11" name="TextBox 10">
            <a:extLst>
              <a:ext uri="{FF2B5EF4-FFF2-40B4-BE49-F238E27FC236}">
                <a16:creationId xmlns:a16="http://schemas.microsoft.com/office/drawing/2014/main" id="{3D43E363-810B-6879-B06A-3B6C8F3A0BB2}"/>
              </a:ext>
            </a:extLst>
          </p:cNvPr>
          <p:cNvSpPr txBox="1"/>
          <p:nvPr/>
        </p:nvSpPr>
        <p:spPr>
          <a:xfrm>
            <a:off x="8760302" y="5836148"/>
            <a:ext cx="4480719" cy="276999"/>
          </a:xfrm>
          <a:prstGeom prst="rect">
            <a:avLst/>
          </a:prstGeom>
          <a:noFill/>
        </p:spPr>
        <p:txBody>
          <a:bodyPr wrap="square" rtlCol="0">
            <a:spAutoFit/>
          </a:bodyPr>
          <a:lstStyle/>
          <a:p>
            <a:r>
              <a:rPr lang="en-GB" sz="1200" b="0" i="1" dirty="0">
                <a:effectLst/>
                <a:latin typeface="Noto serif" panose="02020600060500020200" pitchFamily="18" charset="0"/>
              </a:rPr>
              <a:t>©Bronasbooks.com</a:t>
            </a:r>
          </a:p>
        </p:txBody>
      </p:sp>
      <p:pic>
        <p:nvPicPr>
          <p:cNvPr id="1026" name="Picture 2">
            <a:extLst>
              <a:ext uri="{FF2B5EF4-FFF2-40B4-BE49-F238E27FC236}">
                <a16:creationId xmlns:a16="http://schemas.microsoft.com/office/drawing/2014/main" id="{CA470657-5D1C-0F77-0E46-B98213D60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3440" y="2351958"/>
            <a:ext cx="2319567" cy="3484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96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23D2DD-3F2A-40C7-2CC3-0826DE4EC97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9921ADB-B43D-32C5-18EE-18AF3C436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9490BF-A0EF-0E28-B744-A14AFB19A03C}"/>
              </a:ext>
            </a:extLst>
          </p:cNvPr>
          <p:cNvSpPr>
            <a:spLocks noGrp="1"/>
          </p:cNvSpPr>
          <p:nvPr>
            <p:ph type="title"/>
          </p:nvPr>
        </p:nvSpPr>
        <p:spPr>
          <a:xfrm>
            <a:off x="317057" y="826840"/>
            <a:ext cx="3229942" cy="5363531"/>
          </a:xfrm>
        </p:spPr>
        <p:txBody>
          <a:bodyPr anchor="b">
            <a:normAutofit/>
          </a:bodyPr>
          <a:lstStyle/>
          <a:p>
            <a:r>
              <a:rPr lang="en-GB" sz="3700">
                <a:solidFill>
                  <a:schemeClr val="bg1"/>
                </a:solidFill>
              </a:rPr>
              <a:t>Major ethical concerns of AI/ML technologies</a:t>
            </a:r>
          </a:p>
        </p:txBody>
      </p:sp>
      <p:sp>
        <p:nvSpPr>
          <p:cNvPr id="4" name="Date Placeholder 3">
            <a:extLst>
              <a:ext uri="{FF2B5EF4-FFF2-40B4-BE49-F238E27FC236}">
                <a16:creationId xmlns:a16="http://schemas.microsoft.com/office/drawing/2014/main" id="{E34577B3-6331-6833-052E-83A69AF9F918}"/>
              </a:ext>
            </a:extLst>
          </p:cNvPr>
          <p:cNvSpPr>
            <a:spLocks noGrp="1"/>
          </p:cNvSpPr>
          <p:nvPr>
            <p:ph type="dt" sz="half" idx="10"/>
          </p:nvPr>
        </p:nvSpPr>
        <p:spPr>
          <a:xfrm>
            <a:off x="340137" y="63202"/>
            <a:ext cx="2743200" cy="318221"/>
          </a:xfrm>
        </p:spPr>
        <p:txBody>
          <a:bodyPr>
            <a:normAutofit/>
          </a:bodyPr>
          <a:lstStyle/>
          <a:p>
            <a:pPr>
              <a:spcAft>
                <a:spcPts val="600"/>
              </a:spcAft>
            </a:pPr>
            <a:fld id="{0F996519-E62D-4F8C-AE1E-36928EC7D15C}" type="datetime1">
              <a:rPr lang="en-US">
                <a:solidFill>
                  <a:schemeClr val="bg1"/>
                </a:solidFill>
              </a:rPr>
              <a:pPr>
                <a:spcAft>
                  <a:spcPts val="600"/>
                </a:spcAft>
              </a:pPr>
              <a:t>10/6/2024</a:t>
            </a:fld>
            <a:endParaRPr lang="en-US">
              <a:solidFill>
                <a:schemeClr val="bg1"/>
              </a:solidFill>
            </a:endParaRPr>
          </a:p>
        </p:txBody>
      </p:sp>
      <p:sp useBgFill="1">
        <p:nvSpPr>
          <p:cNvPr id="14" name="Freeform: Shape 13">
            <a:extLst>
              <a:ext uri="{FF2B5EF4-FFF2-40B4-BE49-F238E27FC236}">
                <a16:creationId xmlns:a16="http://schemas.microsoft.com/office/drawing/2014/main" id="{CE56D5D3-3105-1C66-5BAB-FA7B033D5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699" y="0"/>
            <a:ext cx="8115301" cy="6858000"/>
          </a:xfrm>
          <a:custGeom>
            <a:avLst/>
            <a:gdLst>
              <a:gd name="connsiteX0" fmla="*/ 677913 w 8115301"/>
              <a:gd name="connsiteY0" fmla="*/ 0 h 6858000"/>
              <a:gd name="connsiteX1" fmla="*/ 8115301 w 8115301"/>
              <a:gd name="connsiteY1" fmla="*/ 0 h 6858000"/>
              <a:gd name="connsiteX2" fmla="*/ 8115301 w 8115301"/>
              <a:gd name="connsiteY2" fmla="*/ 6858000 h 6858000"/>
              <a:gd name="connsiteX3" fmla="*/ 677913 w 8115301"/>
              <a:gd name="connsiteY3" fmla="*/ 6858000 h 6858000"/>
              <a:gd name="connsiteX4" fmla="*/ 0 w 8115301"/>
              <a:gd name="connsiteY4" fmla="*/ 6180087 h 6858000"/>
              <a:gd name="connsiteX5" fmla="*/ 0 w 8115301"/>
              <a:gd name="connsiteY5" fmla="*/ 677913 h 6858000"/>
              <a:gd name="connsiteX6" fmla="*/ 677913 w 81153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301" h="6858000">
                <a:moveTo>
                  <a:pt x="677913" y="0"/>
                </a:moveTo>
                <a:lnTo>
                  <a:pt x="8115301" y="0"/>
                </a:lnTo>
                <a:lnTo>
                  <a:pt x="8115301" y="6858000"/>
                </a:lnTo>
                <a:lnTo>
                  <a:pt x="677913" y="6858000"/>
                </a:lnTo>
                <a:cubicBezTo>
                  <a:pt x="303512" y="6858000"/>
                  <a:pt x="0" y="6554488"/>
                  <a:pt x="0" y="6180087"/>
                </a:cubicBezTo>
                <a:lnTo>
                  <a:pt x="0" y="677913"/>
                </a:lnTo>
                <a:cubicBezTo>
                  <a:pt x="0" y="303512"/>
                  <a:pt x="303512" y="0"/>
                  <a:pt x="67791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5">
            <a:extLst>
              <a:ext uri="{FF2B5EF4-FFF2-40B4-BE49-F238E27FC236}">
                <a16:creationId xmlns:a16="http://schemas.microsoft.com/office/drawing/2014/main" id="{CB73CA67-BDCE-CEC1-60B5-7EE2F5371407}"/>
              </a:ext>
            </a:extLst>
          </p:cNvPr>
          <p:cNvSpPr>
            <a:spLocks noGrp="1"/>
          </p:cNvSpPr>
          <p:nvPr>
            <p:ph type="sldNum" sz="quarter" idx="12"/>
          </p:nvPr>
        </p:nvSpPr>
        <p:spPr>
          <a:xfrm>
            <a:off x="11403951" y="6425816"/>
            <a:ext cx="429768" cy="365125"/>
          </a:xfrm>
        </p:spPr>
        <p:txBody>
          <a:bodyPr>
            <a:normAutofit/>
          </a:bodyPr>
          <a:lstStyle/>
          <a:p>
            <a:pPr>
              <a:spcAft>
                <a:spcPts val="600"/>
              </a:spcAft>
            </a:pPr>
            <a:fld id="{6E91CC32-6A6B-4E2E-BBA1-6864F305DA26}" type="slidenum">
              <a:rPr lang="en-US" smtClean="0"/>
              <a:pPr>
                <a:spcAft>
                  <a:spcPts val="600"/>
                </a:spcAft>
              </a:pPr>
              <a:t>11</a:t>
            </a:fld>
            <a:endParaRPr lang="en-US"/>
          </a:p>
        </p:txBody>
      </p:sp>
      <p:graphicFrame>
        <p:nvGraphicFramePr>
          <p:cNvPr id="8" name="Content Placeholder 2">
            <a:extLst>
              <a:ext uri="{FF2B5EF4-FFF2-40B4-BE49-F238E27FC236}">
                <a16:creationId xmlns:a16="http://schemas.microsoft.com/office/drawing/2014/main" id="{901D96C2-71B8-D10F-F823-7E3AFB949EC2}"/>
              </a:ext>
            </a:extLst>
          </p:cNvPr>
          <p:cNvGraphicFramePr>
            <a:graphicFrameLocks noGrp="1"/>
          </p:cNvGraphicFramePr>
          <p:nvPr>
            <p:ph idx="1"/>
            <p:extLst>
              <p:ext uri="{D42A27DB-BD31-4B8C-83A1-F6EECF244321}">
                <p14:modId xmlns:p14="http://schemas.microsoft.com/office/powerpoint/2010/main" val="1244226092"/>
              </p:ext>
            </p:extLst>
          </p:nvPr>
        </p:nvGraphicFramePr>
        <p:xfrm>
          <a:off x="4931453" y="838200"/>
          <a:ext cx="6571067" cy="5291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246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C9F55-1D2E-1883-FDD9-3B138FE408AF}"/>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1132B132-D2B7-FF1A-6FFA-3AF4A6F97F16}"/>
              </a:ext>
            </a:extLst>
          </p:cNvPr>
          <p:cNvSpPr>
            <a:spLocks noGrp="1"/>
          </p:cNvSpPr>
          <p:nvPr>
            <p:ph type="dt" sz="half" idx="10"/>
          </p:nvPr>
        </p:nvSpPr>
        <p:spPr/>
        <p:txBody>
          <a:bodyPr/>
          <a:lstStyle/>
          <a:p>
            <a:fld id="{DD71D8EC-8E17-4CE6-99C2-C22488572868}" type="datetime1">
              <a:rPr lang="en-US" smtClean="0"/>
              <a:t>10/6/2024</a:t>
            </a:fld>
            <a:endParaRPr lang="en-US"/>
          </a:p>
        </p:txBody>
      </p:sp>
      <p:sp>
        <p:nvSpPr>
          <p:cNvPr id="4" name="Slide Number Placeholder 3">
            <a:extLst>
              <a:ext uri="{FF2B5EF4-FFF2-40B4-BE49-F238E27FC236}">
                <a16:creationId xmlns:a16="http://schemas.microsoft.com/office/drawing/2014/main" id="{04EEB0D3-F72C-64AF-9396-3628122DEC6A}"/>
              </a:ext>
            </a:extLst>
          </p:cNvPr>
          <p:cNvSpPr>
            <a:spLocks noGrp="1"/>
          </p:cNvSpPr>
          <p:nvPr>
            <p:ph type="sldNum" sz="quarter" idx="12"/>
          </p:nvPr>
        </p:nvSpPr>
        <p:spPr/>
        <p:txBody>
          <a:bodyPr/>
          <a:lstStyle/>
          <a:p>
            <a:fld id="{6E91CC32-6A6B-4E2E-BBA1-6864F305DA26}" type="slidenum">
              <a:rPr lang="en-US" smtClean="0"/>
              <a:t>12</a:t>
            </a:fld>
            <a:endParaRPr lang="en-US"/>
          </a:p>
        </p:txBody>
      </p:sp>
      <p:pic>
        <p:nvPicPr>
          <p:cNvPr id="6" name="Picture 5">
            <a:extLst>
              <a:ext uri="{FF2B5EF4-FFF2-40B4-BE49-F238E27FC236}">
                <a16:creationId xmlns:a16="http://schemas.microsoft.com/office/drawing/2014/main" id="{3F54002A-CA43-F1B2-7B4A-43C56BF87BEE}"/>
              </a:ext>
            </a:extLst>
          </p:cNvPr>
          <p:cNvPicPr>
            <a:picLocks noChangeAspect="1"/>
          </p:cNvPicPr>
          <p:nvPr/>
        </p:nvPicPr>
        <p:blipFill rotWithShape="1">
          <a:blip r:embed="rId3"/>
          <a:srcRect l="19482" t="23090" r="29207" b="25691"/>
          <a:stretch/>
        </p:blipFill>
        <p:spPr>
          <a:xfrm>
            <a:off x="840453" y="735724"/>
            <a:ext cx="9957250" cy="5590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2">
            <a:schemeClr val="accent3"/>
          </a:lnRef>
          <a:fillRef idx="1">
            <a:schemeClr val="lt1"/>
          </a:fillRef>
          <a:effectRef idx="0">
            <a:schemeClr val="accent3"/>
          </a:effectRef>
          <a:fontRef idx="minor">
            <a:schemeClr val="dk1"/>
          </a:fontRef>
        </p:style>
      </p:pic>
      <p:sp>
        <p:nvSpPr>
          <p:cNvPr id="5" name="TextBox 4">
            <a:extLst>
              <a:ext uri="{FF2B5EF4-FFF2-40B4-BE49-F238E27FC236}">
                <a16:creationId xmlns:a16="http://schemas.microsoft.com/office/drawing/2014/main" id="{B8079564-DCA7-CE5A-8BA7-9D49670322EC}"/>
              </a:ext>
            </a:extLst>
          </p:cNvPr>
          <p:cNvSpPr txBox="1"/>
          <p:nvPr/>
        </p:nvSpPr>
        <p:spPr>
          <a:xfrm>
            <a:off x="811447" y="6330324"/>
            <a:ext cx="9499202" cy="276999"/>
          </a:xfrm>
          <a:prstGeom prst="rect">
            <a:avLst/>
          </a:prstGeom>
          <a:noFill/>
        </p:spPr>
        <p:txBody>
          <a:bodyPr wrap="square" rtlCol="0">
            <a:spAutoFit/>
          </a:bodyPr>
          <a:lstStyle/>
          <a:p>
            <a:r>
              <a:rPr lang="en-GB" sz="1200" dirty="0" err="1"/>
              <a:t>Mehan</a:t>
            </a:r>
            <a:r>
              <a:rPr lang="en-GB" sz="1200" dirty="0"/>
              <a:t>, Julie (2024). Artificial Intelligence - Ethical, social, and security impacts for the present and the future, Second edition</a:t>
            </a:r>
          </a:p>
        </p:txBody>
      </p:sp>
    </p:spTree>
    <p:extLst>
      <p:ext uri="{BB962C8B-B14F-4D97-AF65-F5344CB8AC3E}">
        <p14:creationId xmlns:p14="http://schemas.microsoft.com/office/powerpoint/2010/main" val="3010814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4DF88-56D0-2F65-2E32-135E85D07844}"/>
              </a:ext>
            </a:extLst>
          </p:cNvPr>
          <p:cNvSpPr>
            <a:spLocks noGrp="1"/>
          </p:cNvSpPr>
          <p:nvPr>
            <p:ph type="title"/>
          </p:nvPr>
        </p:nvSpPr>
        <p:spPr>
          <a:xfrm>
            <a:off x="308387" y="620202"/>
            <a:ext cx="9956747" cy="685058"/>
          </a:xfrm>
        </p:spPr>
        <p:txBody>
          <a:bodyPr>
            <a:normAutofit fontScale="90000"/>
          </a:bodyPr>
          <a:lstStyle/>
          <a:p>
            <a:r>
              <a:rPr lang="en-GB" dirty="0"/>
              <a:t>Privacy and Data Protection</a:t>
            </a:r>
          </a:p>
        </p:txBody>
      </p:sp>
      <p:sp>
        <p:nvSpPr>
          <p:cNvPr id="3" name="Content Placeholder 2">
            <a:extLst>
              <a:ext uri="{FF2B5EF4-FFF2-40B4-BE49-F238E27FC236}">
                <a16:creationId xmlns:a16="http://schemas.microsoft.com/office/drawing/2014/main" id="{53AC1194-A1B0-EA00-AD96-EF6D79AB4E5A}"/>
              </a:ext>
            </a:extLst>
          </p:cNvPr>
          <p:cNvSpPr>
            <a:spLocks noGrp="1"/>
          </p:cNvSpPr>
          <p:nvPr>
            <p:ph idx="1"/>
          </p:nvPr>
        </p:nvSpPr>
        <p:spPr>
          <a:xfrm>
            <a:off x="233378" y="5762827"/>
            <a:ext cx="9956747" cy="685058"/>
          </a:xfrm>
        </p:spPr>
        <p:txBody>
          <a:bodyPr>
            <a:normAutofit/>
          </a:bodyPr>
          <a:lstStyle/>
          <a:p>
            <a:pPr marL="0" indent="0">
              <a:buNone/>
            </a:pPr>
            <a:r>
              <a:rPr lang="en-GB" sz="1600" dirty="0"/>
              <a:t>Data privacy - an individual’s right of self-determination regarding when, how, and to what extent personal information about them is collected, shared with, or communicated to others.</a:t>
            </a:r>
          </a:p>
        </p:txBody>
      </p:sp>
      <p:sp>
        <p:nvSpPr>
          <p:cNvPr id="4" name="Date Placeholder 3">
            <a:extLst>
              <a:ext uri="{FF2B5EF4-FFF2-40B4-BE49-F238E27FC236}">
                <a16:creationId xmlns:a16="http://schemas.microsoft.com/office/drawing/2014/main" id="{24821BFE-5F8D-0EC9-44A8-B882198DC164}"/>
              </a:ext>
            </a:extLst>
          </p:cNvPr>
          <p:cNvSpPr>
            <a:spLocks noGrp="1"/>
          </p:cNvSpPr>
          <p:nvPr>
            <p:ph type="dt" sz="half" idx="10"/>
          </p:nvPr>
        </p:nvSpPr>
        <p:spPr/>
        <p:txBody>
          <a:bodyPr/>
          <a:lstStyle/>
          <a:p>
            <a:fld id="{0F996519-E62D-4F8C-AE1E-36928EC7D15C}" type="datetime1">
              <a:rPr lang="en-US" smtClean="0"/>
              <a:t>10/6/2024</a:t>
            </a:fld>
            <a:endParaRPr lang="en-US"/>
          </a:p>
        </p:txBody>
      </p:sp>
      <p:sp>
        <p:nvSpPr>
          <p:cNvPr id="6" name="Slide Number Placeholder 5">
            <a:extLst>
              <a:ext uri="{FF2B5EF4-FFF2-40B4-BE49-F238E27FC236}">
                <a16:creationId xmlns:a16="http://schemas.microsoft.com/office/drawing/2014/main" id="{B659F9D2-E762-BF27-4887-E11BEC71153F}"/>
              </a:ext>
            </a:extLst>
          </p:cNvPr>
          <p:cNvSpPr>
            <a:spLocks noGrp="1"/>
          </p:cNvSpPr>
          <p:nvPr>
            <p:ph type="sldNum" sz="quarter" idx="12"/>
          </p:nvPr>
        </p:nvSpPr>
        <p:spPr/>
        <p:txBody>
          <a:bodyPr/>
          <a:lstStyle/>
          <a:p>
            <a:fld id="{6E91CC32-6A6B-4E2E-BBA1-6864F305DA26}" type="slidenum">
              <a:rPr lang="en-US" smtClean="0"/>
              <a:t>13</a:t>
            </a:fld>
            <a:endParaRPr lang="en-US"/>
          </a:p>
        </p:txBody>
      </p:sp>
      <p:pic>
        <p:nvPicPr>
          <p:cNvPr id="10" name="Picture 9" descr="A screenshot of a computer&#10;&#10;Description automatically generated">
            <a:extLst>
              <a:ext uri="{FF2B5EF4-FFF2-40B4-BE49-F238E27FC236}">
                <a16:creationId xmlns:a16="http://schemas.microsoft.com/office/drawing/2014/main" id="{F58581C2-867B-8B0E-F4EB-DFCB2BA05236}"/>
              </a:ext>
            </a:extLst>
          </p:cNvPr>
          <p:cNvPicPr>
            <a:picLocks noChangeAspect="1"/>
          </p:cNvPicPr>
          <p:nvPr/>
        </p:nvPicPr>
        <p:blipFill rotWithShape="1">
          <a:blip r:embed="rId3">
            <a:extLst>
              <a:ext uri="{28A0092B-C50C-407E-A947-70E740481C1C}">
                <a14:useLocalDpi xmlns:a14="http://schemas.microsoft.com/office/drawing/2010/main" val="0"/>
              </a:ext>
            </a:extLst>
          </a:blip>
          <a:srcRect l="17673" t="39196" r="66293" b="40242"/>
          <a:stretch/>
        </p:blipFill>
        <p:spPr>
          <a:xfrm>
            <a:off x="335466" y="1416179"/>
            <a:ext cx="10976313" cy="3958732"/>
          </a:xfrm>
          <a:prstGeom prst="rect">
            <a:avLst/>
          </a:prstGeom>
        </p:spPr>
      </p:pic>
      <p:sp>
        <p:nvSpPr>
          <p:cNvPr id="11" name="TextBox 10">
            <a:extLst>
              <a:ext uri="{FF2B5EF4-FFF2-40B4-BE49-F238E27FC236}">
                <a16:creationId xmlns:a16="http://schemas.microsoft.com/office/drawing/2014/main" id="{4CBA636F-5202-4162-9421-F9F010C6F8F7}"/>
              </a:ext>
            </a:extLst>
          </p:cNvPr>
          <p:cNvSpPr txBox="1"/>
          <p:nvPr/>
        </p:nvSpPr>
        <p:spPr>
          <a:xfrm>
            <a:off x="233378" y="5374910"/>
            <a:ext cx="9499202" cy="276999"/>
          </a:xfrm>
          <a:prstGeom prst="rect">
            <a:avLst/>
          </a:prstGeom>
          <a:noFill/>
        </p:spPr>
        <p:txBody>
          <a:bodyPr wrap="square" rtlCol="0">
            <a:spAutoFit/>
          </a:bodyPr>
          <a:lstStyle/>
          <a:p>
            <a:r>
              <a:rPr lang="en-GB" sz="1200" dirty="0"/>
              <a:t>Cisco, 2020. Consumer Privacy Survey: Protecting Data Privacy to Maintain Digital Trust</a:t>
            </a:r>
          </a:p>
        </p:txBody>
      </p:sp>
    </p:spTree>
    <p:extLst>
      <p:ext uri="{BB962C8B-B14F-4D97-AF65-F5344CB8AC3E}">
        <p14:creationId xmlns:p14="http://schemas.microsoft.com/office/powerpoint/2010/main" val="636875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A3ACA-6C79-57CB-1D4C-BB855E13BC97}"/>
              </a:ext>
            </a:extLst>
          </p:cNvPr>
          <p:cNvSpPr>
            <a:spLocks noGrp="1"/>
          </p:cNvSpPr>
          <p:nvPr>
            <p:ph type="title"/>
          </p:nvPr>
        </p:nvSpPr>
        <p:spPr>
          <a:xfrm>
            <a:off x="308387" y="620202"/>
            <a:ext cx="9956747" cy="751398"/>
          </a:xfrm>
        </p:spPr>
        <p:txBody>
          <a:bodyPr/>
          <a:lstStyle/>
          <a:p>
            <a:r>
              <a:rPr lang="en-GB" dirty="0"/>
              <a:t>Fairness and bias</a:t>
            </a:r>
          </a:p>
        </p:txBody>
      </p:sp>
      <p:sp>
        <p:nvSpPr>
          <p:cNvPr id="4" name="Date Placeholder 3">
            <a:extLst>
              <a:ext uri="{FF2B5EF4-FFF2-40B4-BE49-F238E27FC236}">
                <a16:creationId xmlns:a16="http://schemas.microsoft.com/office/drawing/2014/main" id="{8656DE17-E118-297A-9CAF-0C8B4B687C90}"/>
              </a:ext>
            </a:extLst>
          </p:cNvPr>
          <p:cNvSpPr>
            <a:spLocks noGrp="1"/>
          </p:cNvSpPr>
          <p:nvPr>
            <p:ph type="dt" sz="half" idx="10"/>
          </p:nvPr>
        </p:nvSpPr>
        <p:spPr/>
        <p:txBody>
          <a:bodyPr/>
          <a:lstStyle/>
          <a:p>
            <a:fld id="{0F996519-E62D-4F8C-AE1E-36928EC7D15C}" type="datetime1">
              <a:rPr lang="en-US" smtClean="0"/>
              <a:t>10/6/2024</a:t>
            </a:fld>
            <a:endParaRPr lang="en-US"/>
          </a:p>
        </p:txBody>
      </p:sp>
      <p:sp>
        <p:nvSpPr>
          <p:cNvPr id="6" name="Slide Number Placeholder 5">
            <a:extLst>
              <a:ext uri="{FF2B5EF4-FFF2-40B4-BE49-F238E27FC236}">
                <a16:creationId xmlns:a16="http://schemas.microsoft.com/office/drawing/2014/main" id="{25180542-BB9F-96FA-B746-E8DD52AAC773}"/>
              </a:ext>
            </a:extLst>
          </p:cNvPr>
          <p:cNvSpPr>
            <a:spLocks noGrp="1"/>
          </p:cNvSpPr>
          <p:nvPr>
            <p:ph type="sldNum" sz="quarter" idx="12"/>
          </p:nvPr>
        </p:nvSpPr>
        <p:spPr/>
        <p:txBody>
          <a:bodyPr/>
          <a:lstStyle/>
          <a:p>
            <a:fld id="{6E91CC32-6A6B-4E2E-BBA1-6864F305DA26}" type="slidenum">
              <a:rPr lang="en-US" smtClean="0"/>
              <a:t>14</a:t>
            </a:fld>
            <a:endParaRPr lang="en-US"/>
          </a:p>
        </p:txBody>
      </p:sp>
      <p:pic>
        <p:nvPicPr>
          <p:cNvPr id="10" name="Content Placeholder 10" descr="A comparison of a tree with two people standing&#10;&#10;Description automatically generated with medium confidence">
            <a:extLst>
              <a:ext uri="{FF2B5EF4-FFF2-40B4-BE49-F238E27FC236}">
                <a16:creationId xmlns:a16="http://schemas.microsoft.com/office/drawing/2014/main" id="{095A071A-F652-1705-ED8A-6F6B8BC28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090" y="1576782"/>
            <a:ext cx="7840717" cy="4656262"/>
          </a:xfrm>
          <a:prstGeom prst="rect">
            <a:avLst/>
          </a:prstGeom>
        </p:spPr>
      </p:pic>
      <p:sp>
        <p:nvSpPr>
          <p:cNvPr id="11" name="TextBox 10">
            <a:extLst>
              <a:ext uri="{FF2B5EF4-FFF2-40B4-BE49-F238E27FC236}">
                <a16:creationId xmlns:a16="http://schemas.microsoft.com/office/drawing/2014/main" id="{6184EB0D-78EC-E50B-69B6-870E7C76093D}"/>
              </a:ext>
            </a:extLst>
          </p:cNvPr>
          <p:cNvSpPr txBox="1"/>
          <p:nvPr/>
        </p:nvSpPr>
        <p:spPr>
          <a:xfrm>
            <a:off x="2019182" y="6207393"/>
            <a:ext cx="7218456" cy="461665"/>
          </a:xfrm>
          <a:prstGeom prst="rect">
            <a:avLst/>
          </a:prstGeom>
          <a:noFill/>
        </p:spPr>
        <p:txBody>
          <a:bodyPr wrap="square" rtlCol="0">
            <a:spAutoFit/>
          </a:bodyPr>
          <a:lstStyle/>
          <a:p>
            <a:r>
              <a:rPr lang="en-GB" sz="1200" dirty="0" err="1"/>
              <a:t>Mehan</a:t>
            </a:r>
            <a:r>
              <a:rPr lang="en-GB" sz="1200" dirty="0"/>
              <a:t>, Julie (2024). Artificial Intelligence - Ethical, social, and security impacts for the present and the future, Second edition</a:t>
            </a:r>
          </a:p>
        </p:txBody>
      </p:sp>
    </p:spTree>
    <p:extLst>
      <p:ext uri="{BB962C8B-B14F-4D97-AF65-F5344CB8AC3E}">
        <p14:creationId xmlns:p14="http://schemas.microsoft.com/office/powerpoint/2010/main" val="1082405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8CA9E9D-6A76-A56D-C4DE-0910EA872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FB7E5ED-F72A-DBA0-549D-BABA6DAC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406604"/>
          </a:xfrm>
          <a:custGeom>
            <a:avLst/>
            <a:gdLst>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6858000 h 6858000"/>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0 h 6858000"/>
              <a:gd name="connsiteX0" fmla="*/ 0 w 12192000"/>
              <a:gd name="connsiteY0" fmla="*/ 0 h 2406604"/>
              <a:gd name="connsiteX1" fmla="*/ 12192000 w 12192000"/>
              <a:gd name="connsiteY1" fmla="*/ 0 h 2406604"/>
              <a:gd name="connsiteX2" fmla="*/ 12192000 w 12192000"/>
              <a:gd name="connsiteY2" fmla="*/ 2406593 h 2406604"/>
              <a:gd name="connsiteX3" fmla="*/ 12178573 w 12192000"/>
              <a:gd name="connsiteY3" fmla="*/ 2273403 h 2406604"/>
              <a:gd name="connsiteX4" fmla="*/ 11531070 w 12192000"/>
              <a:gd name="connsiteY4" fmla="*/ 1745673 h 2406604"/>
              <a:gd name="connsiteX5" fmla="*/ 660932 w 12192000"/>
              <a:gd name="connsiteY5" fmla="*/ 1745673 h 2406604"/>
              <a:gd name="connsiteX6" fmla="*/ 1 w 12192000"/>
              <a:gd name="connsiteY6" fmla="*/ 2406604 h 2406604"/>
              <a:gd name="connsiteX7" fmla="*/ 0 w 12192000"/>
              <a:gd name="connsiteY7" fmla="*/ 0 h 24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06604">
                <a:moveTo>
                  <a:pt x="0" y="0"/>
                </a:moveTo>
                <a:lnTo>
                  <a:pt x="12192000" y="0"/>
                </a:lnTo>
                <a:lnTo>
                  <a:pt x="12192000" y="2406593"/>
                </a:lnTo>
                <a:lnTo>
                  <a:pt x="12178573" y="2273403"/>
                </a:lnTo>
                <a:cubicBezTo>
                  <a:pt x="12116944" y="1972228"/>
                  <a:pt x="11850464" y="1745673"/>
                  <a:pt x="11531070" y="1745673"/>
                </a:cubicBezTo>
                <a:lnTo>
                  <a:pt x="660932" y="1745673"/>
                </a:lnTo>
                <a:cubicBezTo>
                  <a:pt x="295910" y="1745673"/>
                  <a:pt x="1" y="2041582"/>
                  <a:pt x="1" y="2406604"/>
                </a:cubicBezTo>
                <a:cubicBezTo>
                  <a:pt x="1" y="1604403"/>
                  <a:pt x="0" y="802201"/>
                  <a:pt x="0" y="0"/>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31E084D5-E7BB-E54C-837E-6F026E898520}"/>
              </a:ext>
            </a:extLst>
          </p:cNvPr>
          <p:cNvSpPr txBox="1">
            <a:spLocks/>
          </p:cNvSpPr>
          <p:nvPr/>
        </p:nvSpPr>
        <p:spPr>
          <a:xfrm>
            <a:off x="969817" y="264120"/>
            <a:ext cx="9971451" cy="13430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spcAft>
                <a:spcPts val="600"/>
              </a:spcAft>
            </a:pPr>
            <a:r>
              <a:rPr lang="en-US" sz="4000" b="1" kern="1200" dirty="0">
                <a:solidFill>
                  <a:schemeClr val="bg1"/>
                </a:solidFill>
                <a:latin typeface="+mj-lt"/>
                <a:ea typeface="+mj-ea"/>
                <a:cs typeface="+mj-cs"/>
              </a:rPr>
              <a:t>Fairness and bias tools</a:t>
            </a:r>
          </a:p>
        </p:txBody>
      </p:sp>
      <p:sp>
        <p:nvSpPr>
          <p:cNvPr id="2" name="Date Placeholder 1">
            <a:extLst>
              <a:ext uri="{FF2B5EF4-FFF2-40B4-BE49-F238E27FC236}">
                <a16:creationId xmlns:a16="http://schemas.microsoft.com/office/drawing/2014/main" id="{34F1C23C-A637-CA4C-E666-A5FAB4002C0E}"/>
              </a:ext>
            </a:extLst>
          </p:cNvPr>
          <p:cNvSpPr>
            <a:spLocks noGrp="1"/>
          </p:cNvSpPr>
          <p:nvPr>
            <p:ph type="dt" sz="half" idx="10"/>
          </p:nvPr>
        </p:nvSpPr>
        <p:spPr>
          <a:xfrm>
            <a:off x="340137" y="63202"/>
            <a:ext cx="2743200" cy="318221"/>
          </a:xfrm>
        </p:spPr>
        <p:txBody>
          <a:bodyPr vert="horz" lIns="91440" tIns="45720" rIns="91440" bIns="45720" rtlCol="0" anchor="ctr">
            <a:normAutofit/>
          </a:bodyPr>
          <a:lstStyle/>
          <a:p>
            <a:pPr>
              <a:spcAft>
                <a:spcPts val="600"/>
              </a:spcAft>
            </a:pPr>
            <a:fld id="{DD71D8EC-8E17-4CE6-99C2-C22488572868}" type="datetime1">
              <a:rPr lang="en-US">
                <a:solidFill>
                  <a:schemeClr val="bg1"/>
                </a:solidFill>
              </a:rPr>
              <a:pPr>
                <a:spcAft>
                  <a:spcPts val="600"/>
                </a:spcAft>
              </a:pPr>
              <a:t>10/6/2024</a:t>
            </a:fld>
            <a:endParaRPr lang="en-US">
              <a:solidFill>
                <a:schemeClr val="bg1"/>
              </a:solidFill>
            </a:endParaRPr>
          </a:p>
        </p:txBody>
      </p:sp>
      <p:sp>
        <p:nvSpPr>
          <p:cNvPr id="4" name="Slide Number Placeholder 3">
            <a:extLst>
              <a:ext uri="{FF2B5EF4-FFF2-40B4-BE49-F238E27FC236}">
                <a16:creationId xmlns:a16="http://schemas.microsoft.com/office/drawing/2014/main" id="{27111F74-0DC5-EC5B-F488-8DFC02EB1933}"/>
              </a:ext>
            </a:extLst>
          </p:cNvPr>
          <p:cNvSpPr>
            <a:spLocks noGrp="1"/>
          </p:cNvSpPr>
          <p:nvPr>
            <p:ph type="sldNum" sz="quarter" idx="12"/>
          </p:nvPr>
        </p:nvSpPr>
        <p:spPr>
          <a:xfrm>
            <a:off x="11403951" y="6425816"/>
            <a:ext cx="429768" cy="365125"/>
          </a:xfrm>
        </p:spPr>
        <p:txBody>
          <a:bodyPr vert="horz" lIns="91440" tIns="45720" rIns="91440" bIns="45720" rtlCol="0" anchor="ctr">
            <a:normAutofit/>
          </a:bodyPr>
          <a:lstStyle/>
          <a:p>
            <a:pPr>
              <a:spcAft>
                <a:spcPts val="600"/>
              </a:spcAft>
            </a:pPr>
            <a:fld id="{6E91CC32-6A6B-4E2E-BBA1-6864F305DA26}" type="slidenum">
              <a:rPr lang="en-US" smtClean="0"/>
              <a:pPr>
                <a:spcAft>
                  <a:spcPts val="600"/>
                </a:spcAft>
              </a:pPr>
              <a:t>15</a:t>
            </a:fld>
            <a:endParaRPr lang="en-US"/>
          </a:p>
        </p:txBody>
      </p:sp>
      <p:graphicFrame>
        <p:nvGraphicFramePr>
          <p:cNvPr id="6" name="Content Placeholder 2">
            <a:extLst>
              <a:ext uri="{FF2B5EF4-FFF2-40B4-BE49-F238E27FC236}">
                <a16:creationId xmlns:a16="http://schemas.microsoft.com/office/drawing/2014/main" id="{A372E5FC-C4CA-FF2F-79D8-DB607D629204}"/>
              </a:ext>
            </a:extLst>
          </p:cNvPr>
          <p:cNvGraphicFramePr>
            <a:graphicFrameLocks/>
          </p:cNvGraphicFramePr>
          <p:nvPr>
            <p:extLst>
              <p:ext uri="{D42A27DB-BD31-4B8C-83A1-F6EECF244321}">
                <p14:modId xmlns:p14="http://schemas.microsoft.com/office/powerpoint/2010/main" val="3248993221"/>
              </p:ext>
            </p:extLst>
          </p:nvPr>
        </p:nvGraphicFramePr>
        <p:xfrm>
          <a:off x="1273853" y="2554014"/>
          <a:ext cx="9667415" cy="3411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4441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08AA15-4435-CC1E-82B0-8C108FA4912A}"/>
              </a:ext>
            </a:extLst>
          </p:cNvPr>
          <p:cNvSpPr>
            <a:spLocks noGrp="1"/>
          </p:cNvSpPr>
          <p:nvPr>
            <p:ph type="dt" sz="half" idx="10"/>
          </p:nvPr>
        </p:nvSpPr>
        <p:spPr/>
        <p:txBody>
          <a:bodyPr/>
          <a:lstStyle/>
          <a:p>
            <a:fld id="{DD71D8EC-8E17-4CE6-99C2-C22488572868}" type="datetime1">
              <a:rPr lang="en-US" smtClean="0"/>
              <a:t>10/6/2024</a:t>
            </a:fld>
            <a:endParaRPr lang="en-US"/>
          </a:p>
        </p:txBody>
      </p:sp>
      <p:sp>
        <p:nvSpPr>
          <p:cNvPr id="4" name="Slide Number Placeholder 3">
            <a:extLst>
              <a:ext uri="{FF2B5EF4-FFF2-40B4-BE49-F238E27FC236}">
                <a16:creationId xmlns:a16="http://schemas.microsoft.com/office/drawing/2014/main" id="{A990C5A6-4CB5-6C75-D993-76F02A6B4C7B}"/>
              </a:ext>
            </a:extLst>
          </p:cNvPr>
          <p:cNvSpPr>
            <a:spLocks noGrp="1"/>
          </p:cNvSpPr>
          <p:nvPr>
            <p:ph type="sldNum" sz="quarter" idx="12"/>
          </p:nvPr>
        </p:nvSpPr>
        <p:spPr/>
        <p:txBody>
          <a:bodyPr/>
          <a:lstStyle/>
          <a:p>
            <a:fld id="{6E91CC32-6A6B-4E2E-BBA1-6864F305DA26}" type="slidenum">
              <a:rPr lang="en-US" smtClean="0"/>
              <a:t>16</a:t>
            </a:fld>
            <a:endParaRPr lang="en-US"/>
          </a:p>
        </p:txBody>
      </p:sp>
      <p:pic>
        <p:nvPicPr>
          <p:cNvPr id="10" name="Picture 9">
            <a:extLst>
              <a:ext uri="{FF2B5EF4-FFF2-40B4-BE49-F238E27FC236}">
                <a16:creationId xmlns:a16="http://schemas.microsoft.com/office/drawing/2014/main" id="{BC6905B2-CCD1-C225-B473-E3D61A9941CF}"/>
              </a:ext>
            </a:extLst>
          </p:cNvPr>
          <p:cNvPicPr>
            <a:picLocks noChangeAspect="1"/>
          </p:cNvPicPr>
          <p:nvPr/>
        </p:nvPicPr>
        <p:blipFill rotWithShape="1">
          <a:blip r:embed="rId3"/>
          <a:srcRect l="9545" t="36364" r="71790" b="21817"/>
          <a:stretch/>
        </p:blipFill>
        <p:spPr>
          <a:xfrm>
            <a:off x="2012545" y="1302489"/>
            <a:ext cx="7941945" cy="5026787"/>
          </a:xfrm>
          <a:prstGeom prst="rect">
            <a:avLst/>
          </a:prstGeom>
        </p:spPr>
      </p:pic>
      <p:sp>
        <p:nvSpPr>
          <p:cNvPr id="5" name="TextBox 4">
            <a:extLst>
              <a:ext uri="{FF2B5EF4-FFF2-40B4-BE49-F238E27FC236}">
                <a16:creationId xmlns:a16="http://schemas.microsoft.com/office/drawing/2014/main" id="{B9AC132C-9D55-FE27-CDE9-2ED52ED0F795}"/>
              </a:ext>
            </a:extLst>
          </p:cNvPr>
          <p:cNvSpPr txBox="1"/>
          <p:nvPr/>
        </p:nvSpPr>
        <p:spPr>
          <a:xfrm>
            <a:off x="2145132" y="6233948"/>
            <a:ext cx="7218456" cy="461665"/>
          </a:xfrm>
          <a:prstGeom prst="rect">
            <a:avLst/>
          </a:prstGeom>
          <a:noFill/>
        </p:spPr>
        <p:txBody>
          <a:bodyPr wrap="square" rtlCol="0">
            <a:spAutoFit/>
          </a:bodyPr>
          <a:lstStyle/>
          <a:p>
            <a:r>
              <a:rPr lang="en-GB" sz="1200" dirty="0" err="1">
                <a:solidFill>
                  <a:schemeClr val="bg1"/>
                </a:solidFill>
              </a:rPr>
              <a:t>Mehan</a:t>
            </a:r>
            <a:r>
              <a:rPr lang="en-GB" sz="1200" dirty="0">
                <a:solidFill>
                  <a:schemeClr val="bg1"/>
                </a:solidFill>
              </a:rPr>
              <a:t>, Julie (2024). Artificial Intelligence - Ethical, social, and security impacts for the present and </a:t>
            </a:r>
            <a:r>
              <a:rPr lang="en-GB" sz="1200" dirty="0"/>
              <a:t>the future, Second edition</a:t>
            </a:r>
          </a:p>
        </p:txBody>
      </p:sp>
      <p:sp>
        <p:nvSpPr>
          <p:cNvPr id="6" name="Title 1">
            <a:extLst>
              <a:ext uri="{FF2B5EF4-FFF2-40B4-BE49-F238E27FC236}">
                <a16:creationId xmlns:a16="http://schemas.microsoft.com/office/drawing/2014/main" id="{CD0138AD-3C79-DCA2-414A-B861CF9C2964}"/>
              </a:ext>
            </a:extLst>
          </p:cNvPr>
          <p:cNvSpPr txBox="1">
            <a:spLocks/>
          </p:cNvSpPr>
          <p:nvPr/>
        </p:nvSpPr>
        <p:spPr>
          <a:xfrm>
            <a:off x="969817" y="264120"/>
            <a:ext cx="9971451" cy="13430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spcAft>
                <a:spcPts val="600"/>
              </a:spcAft>
            </a:pPr>
            <a:r>
              <a:rPr lang="en-US" sz="4000" b="1" kern="1200" dirty="0">
                <a:solidFill>
                  <a:schemeClr val="bg1"/>
                </a:solidFill>
                <a:latin typeface="+mj-lt"/>
                <a:ea typeface="+mj-ea"/>
                <a:cs typeface="+mj-cs"/>
              </a:rPr>
              <a:t>Where does bias come from?</a:t>
            </a:r>
          </a:p>
        </p:txBody>
      </p:sp>
    </p:spTree>
    <p:extLst>
      <p:ext uri="{BB962C8B-B14F-4D97-AF65-F5344CB8AC3E}">
        <p14:creationId xmlns:p14="http://schemas.microsoft.com/office/powerpoint/2010/main" val="1904153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8CA9E9D-6A76-A56D-C4DE-0910EA872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DFB7E5ED-F72A-DBA0-549D-BABA6DAC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406604"/>
          </a:xfrm>
          <a:custGeom>
            <a:avLst/>
            <a:gdLst>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6858000 h 6858000"/>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0 h 6858000"/>
              <a:gd name="connsiteX0" fmla="*/ 0 w 12192000"/>
              <a:gd name="connsiteY0" fmla="*/ 0 h 2406604"/>
              <a:gd name="connsiteX1" fmla="*/ 12192000 w 12192000"/>
              <a:gd name="connsiteY1" fmla="*/ 0 h 2406604"/>
              <a:gd name="connsiteX2" fmla="*/ 12192000 w 12192000"/>
              <a:gd name="connsiteY2" fmla="*/ 2406593 h 2406604"/>
              <a:gd name="connsiteX3" fmla="*/ 12178573 w 12192000"/>
              <a:gd name="connsiteY3" fmla="*/ 2273403 h 2406604"/>
              <a:gd name="connsiteX4" fmla="*/ 11531070 w 12192000"/>
              <a:gd name="connsiteY4" fmla="*/ 1745673 h 2406604"/>
              <a:gd name="connsiteX5" fmla="*/ 660932 w 12192000"/>
              <a:gd name="connsiteY5" fmla="*/ 1745673 h 2406604"/>
              <a:gd name="connsiteX6" fmla="*/ 1 w 12192000"/>
              <a:gd name="connsiteY6" fmla="*/ 2406604 h 2406604"/>
              <a:gd name="connsiteX7" fmla="*/ 0 w 12192000"/>
              <a:gd name="connsiteY7" fmla="*/ 0 h 24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06604">
                <a:moveTo>
                  <a:pt x="0" y="0"/>
                </a:moveTo>
                <a:lnTo>
                  <a:pt x="12192000" y="0"/>
                </a:lnTo>
                <a:lnTo>
                  <a:pt x="12192000" y="2406593"/>
                </a:lnTo>
                <a:lnTo>
                  <a:pt x="12178573" y="2273403"/>
                </a:lnTo>
                <a:cubicBezTo>
                  <a:pt x="12116944" y="1972228"/>
                  <a:pt x="11850464" y="1745673"/>
                  <a:pt x="11531070" y="1745673"/>
                </a:cubicBezTo>
                <a:lnTo>
                  <a:pt x="660932" y="1745673"/>
                </a:lnTo>
                <a:cubicBezTo>
                  <a:pt x="295910" y="1745673"/>
                  <a:pt x="1" y="2041582"/>
                  <a:pt x="1" y="2406604"/>
                </a:cubicBezTo>
                <a:cubicBezTo>
                  <a:pt x="1" y="1604403"/>
                  <a:pt x="0" y="802201"/>
                  <a:pt x="0"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71F33EC-7397-A54A-0EBA-4634BEA3C839}"/>
              </a:ext>
            </a:extLst>
          </p:cNvPr>
          <p:cNvSpPr>
            <a:spLocks noGrp="1"/>
          </p:cNvSpPr>
          <p:nvPr>
            <p:ph type="title"/>
          </p:nvPr>
        </p:nvSpPr>
        <p:spPr>
          <a:xfrm>
            <a:off x="969818" y="264120"/>
            <a:ext cx="9095508" cy="1343007"/>
          </a:xfrm>
        </p:spPr>
        <p:txBody>
          <a:bodyPr anchor="ctr">
            <a:normAutofit/>
          </a:bodyPr>
          <a:lstStyle/>
          <a:p>
            <a:r>
              <a:rPr lang="en-GB" dirty="0"/>
              <a:t>Role of human judgement</a:t>
            </a:r>
          </a:p>
        </p:txBody>
      </p:sp>
      <p:sp>
        <p:nvSpPr>
          <p:cNvPr id="4" name="Date Placeholder 3">
            <a:extLst>
              <a:ext uri="{FF2B5EF4-FFF2-40B4-BE49-F238E27FC236}">
                <a16:creationId xmlns:a16="http://schemas.microsoft.com/office/drawing/2014/main" id="{24317719-9D25-90EE-E534-DCFBFCEBD3CA}"/>
              </a:ext>
            </a:extLst>
          </p:cNvPr>
          <p:cNvSpPr>
            <a:spLocks noGrp="1"/>
          </p:cNvSpPr>
          <p:nvPr>
            <p:ph type="dt" sz="half" idx="10"/>
          </p:nvPr>
        </p:nvSpPr>
        <p:spPr>
          <a:xfrm>
            <a:off x="340137" y="63202"/>
            <a:ext cx="2743200" cy="318221"/>
          </a:xfrm>
        </p:spPr>
        <p:txBody>
          <a:bodyPr>
            <a:normAutofit/>
          </a:bodyPr>
          <a:lstStyle/>
          <a:p>
            <a:pPr>
              <a:spcAft>
                <a:spcPts val="600"/>
              </a:spcAft>
            </a:pPr>
            <a:fld id="{0F996519-E62D-4F8C-AE1E-36928EC7D15C}" type="datetime1">
              <a:rPr lang="en-US" smtClean="0"/>
              <a:pPr>
                <a:spcAft>
                  <a:spcPts val="600"/>
                </a:spcAft>
              </a:pPr>
              <a:t>10/6/2024</a:t>
            </a:fld>
            <a:endParaRPr lang="en-US"/>
          </a:p>
        </p:txBody>
      </p:sp>
      <p:sp>
        <p:nvSpPr>
          <p:cNvPr id="3" name="Content Placeholder 2">
            <a:extLst>
              <a:ext uri="{FF2B5EF4-FFF2-40B4-BE49-F238E27FC236}">
                <a16:creationId xmlns:a16="http://schemas.microsoft.com/office/drawing/2014/main" id="{4A66C40C-5103-1DFE-C455-8D9EF5EA8BBC}"/>
              </a:ext>
            </a:extLst>
          </p:cNvPr>
          <p:cNvSpPr>
            <a:spLocks noGrp="1"/>
          </p:cNvSpPr>
          <p:nvPr>
            <p:ph idx="1"/>
          </p:nvPr>
        </p:nvSpPr>
        <p:spPr>
          <a:xfrm>
            <a:off x="969819" y="2493818"/>
            <a:ext cx="5126181" cy="3685309"/>
          </a:xfrm>
        </p:spPr>
        <p:txBody>
          <a:bodyPr anchor="ctr">
            <a:normAutofit/>
          </a:bodyPr>
          <a:lstStyle/>
          <a:p>
            <a:r>
              <a:rPr lang="en-GB" dirty="0">
                <a:solidFill>
                  <a:schemeClr val="bg1"/>
                </a:solidFill>
              </a:rPr>
              <a:t>Reliance on automated decision making and AI dependency</a:t>
            </a:r>
          </a:p>
          <a:p>
            <a:r>
              <a:rPr lang="en-GB" dirty="0">
                <a:solidFill>
                  <a:schemeClr val="bg1"/>
                </a:solidFill>
              </a:rPr>
              <a:t>Job threats and increase in socio-economic inequality</a:t>
            </a:r>
          </a:p>
          <a:p>
            <a:r>
              <a:rPr lang="en-GB" dirty="0">
                <a:solidFill>
                  <a:schemeClr val="bg1"/>
                </a:solidFill>
              </a:rPr>
              <a:t>Moral and professional deskilling</a:t>
            </a:r>
          </a:p>
          <a:p>
            <a:r>
              <a:rPr lang="en-GB" dirty="0">
                <a:solidFill>
                  <a:schemeClr val="bg1"/>
                </a:solidFill>
              </a:rPr>
              <a:t>Evolution of self-aware AI</a:t>
            </a:r>
          </a:p>
          <a:p>
            <a:r>
              <a:rPr lang="en-GB" dirty="0">
                <a:solidFill>
                  <a:schemeClr val="bg1"/>
                </a:solidFill>
                <a:latin typeface="Neue Haas Grotesk Text Pro" panose="020B0504020202020204" pitchFamily="34" charset="0"/>
              </a:rPr>
              <a:t>Accountability and responsibility</a:t>
            </a:r>
          </a:p>
          <a:p>
            <a:r>
              <a:rPr lang="en-GB" dirty="0">
                <a:solidFill>
                  <a:schemeClr val="bg1"/>
                </a:solidFill>
                <a:latin typeface="Neue Haas Grotesk Text Pro" panose="020B0504020202020204" pitchFamily="34" charset="0"/>
              </a:rPr>
              <a:t>AI as moral agent – artificial moral agents</a:t>
            </a:r>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latin typeface="Neue Haas Grotesk Text Pro" panose="020B0504020202020204" pitchFamily="34" charset="0"/>
            </a:endParaRPr>
          </a:p>
          <a:p>
            <a:pPr marL="0" indent="0">
              <a:buNone/>
            </a:pPr>
            <a:endParaRPr lang="en-GB" dirty="0">
              <a:solidFill>
                <a:schemeClr val="bg1"/>
              </a:solidFill>
              <a:latin typeface="Neue Haas Grotesk Text Pro" panose="020B0504020202020204" pitchFamily="34" charset="0"/>
            </a:endParaRPr>
          </a:p>
        </p:txBody>
      </p:sp>
      <p:pic>
        <p:nvPicPr>
          <p:cNvPr id="7" name="Picture 6">
            <a:extLst>
              <a:ext uri="{FF2B5EF4-FFF2-40B4-BE49-F238E27FC236}">
                <a16:creationId xmlns:a16="http://schemas.microsoft.com/office/drawing/2014/main" id="{865A3EF9-E12F-EEC2-63C7-5F8779503400}"/>
              </a:ext>
            </a:extLst>
          </p:cNvPr>
          <p:cNvPicPr>
            <a:picLocks noChangeAspect="1"/>
          </p:cNvPicPr>
          <p:nvPr/>
        </p:nvPicPr>
        <p:blipFill>
          <a:blip r:embed="rId3"/>
          <a:stretch>
            <a:fillRect/>
          </a:stretch>
        </p:blipFill>
        <p:spPr>
          <a:xfrm>
            <a:off x="6892212" y="3163319"/>
            <a:ext cx="4460033" cy="2285766"/>
          </a:xfrm>
          <a:prstGeom prst="rect">
            <a:avLst/>
          </a:prstGeom>
        </p:spPr>
      </p:pic>
      <p:sp>
        <p:nvSpPr>
          <p:cNvPr id="5" name="Footer Placeholder 4">
            <a:extLst>
              <a:ext uri="{FF2B5EF4-FFF2-40B4-BE49-F238E27FC236}">
                <a16:creationId xmlns:a16="http://schemas.microsoft.com/office/drawing/2014/main" id="{50011800-8263-E025-13B7-A01BC3A8BEF6}"/>
              </a:ext>
            </a:extLst>
          </p:cNvPr>
          <p:cNvSpPr>
            <a:spLocks noGrp="1"/>
          </p:cNvSpPr>
          <p:nvPr>
            <p:ph type="ftr" sz="quarter" idx="11"/>
          </p:nvPr>
        </p:nvSpPr>
        <p:spPr>
          <a:xfrm>
            <a:off x="3532909" y="5353736"/>
            <a:ext cx="4059936" cy="365125"/>
          </a:xfrm>
        </p:spPr>
        <p:txBody>
          <a:bodyPr>
            <a:normAutofit/>
          </a:bodyPr>
          <a:lstStyle/>
          <a:p>
            <a:pPr>
              <a:spcAft>
                <a:spcPts val="600"/>
              </a:spcAft>
            </a:pPr>
            <a:r>
              <a:rPr lang="en-US" cap="none" dirty="0">
                <a:solidFill>
                  <a:schemeClr val="bg1"/>
                </a:solidFill>
              </a:rPr>
              <a:t>©century.edu</a:t>
            </a:r>
          </a:p>
        </p:txBody>
      </p:sp>
      <p:sp>
        <p:nvSpPr>
          <p:cNvPr id="6" name="Slide Number Placeholder 5">
            <a:extLst>
              <a:ext uri="{FF2B5EF4-FFF2-40B4-BE49-F238E27FC236}">
                <a16:creationId xmlns:a16="http://schemas.microsoft.com/office/drawing/2014/main" id="{D956CCAE-6424-9E30-586B-C4B3FBBB1784}"/>
              </a:ext>
            </a:extLst>
          </p:cNvPr>
          <p:cNvSpPr>
            <a:spLocks noGrp="1"/>
          </p:cNvSpPr>
          <p:nvPr>
            <p:ph type="sldNum" sz="quarter" idx="12"/>
          </p:nvPr>
        </p:nvSpPr>
        <p:spPr>
          <a:xfrm>
            <a:off x="11403951" y="6425816"/>
            <a:ext cx="429768" cy="365125"/>
          </a:xfrm>
        </p:spPr>
        <p:txBody>
          <a:bodyPr>
            <a:normAutofit/>
          </a:bodyPr>
          <a:lstStyle/>
          <a:p>
            <a:pPr>
              <a:spcAft>
                <a:spcPts val="600"/>
              </a:spcAft>
            </a:pPr>
            <a:fld id="{6E91CC32-6A6B-4E2E-BBA1-6864F305DA26}" type="slidenum">
              <a:rPr lang="en-US">
                <a:solidFill>
                  <a:schemeClr val="bg1"/>
                </a:solidFill>
              </a:rPr>
              <a:pPr>
                <a:spcAft>
                  <a:spcPts val="600"/>
                </a:spcAft>
              </a:pPr>
              <a:t>17</a:t>
            </a:fld>
            <a:endParaRPr lang="en-US">
              <a:solidFill>
                <a:schemeClr val="bg1"/>
              </a:solidFill>
            </a:endParaRPr>
          </a:p>
        </p:txBody>
      </p:sp>
    </p:spTree>
    <p:extLst>
      <p:ext uri="{BB962C8B-B14F-4D97-AF65-F5344CB8AC3E}">
        <p14:creationId xmlns:p14="http://schemas.microsoft.com/office/powerpoint/2010/main" val="2882214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D6ED9D-13BD-C7F8-5F39-299A0614CAD0}"/>
              </a:ext>
            </a:extLst>
          </p:cNvPr>
          <p:cNvSpPr>
            <a:spLocks noGrp="1"/>
          </p:cNvSpPr>
          <p:nvPr>
            <p:ph type="dt" sz="half" idx="10"/>
          </p:nvPr>
        </p:nvSpPr>
        <p:spPr/>
        <p:txBody>
          <a:bodyPr/>
          <a:lstStyle/>
          <a:p>
            <a:fld id="{DD71D8EC-8E17-4CE6-99C2-C22488572868}" type="datetime1">
              <a:rPr lang="en-US" smtClean="0"/>
              <a:t>10/6/2024</a:t>
            </a:fld>
            <a:endParaRPr lang="en-US"/>
          </a:p>
        </p:txBody>
      </p:sp>
      <p:sp>
        <p:nvSpPr>
          <p:cNvPr id="4" name="Slide Number Placeholder 3">
            <a:extLst>
              <a:ext uri="{FF2B5EF4-FFF2-40B4-BE49-F238E27FC236}">
                <a16:creationId xmlns:a16="http://schemas.microsoft.com/office/drawing/2014/main" id="{03629702-8DFD-D899-5519-0D86FA4F882A}"/>
              </a:ext>
            </a:extLst>
          </p:cNvPr>
          <p:cNvSpPr>
            <a:spLocks noGrp="1"/>
          </p:cNvSpPr>
          <p:nvPr>
            <p:ph type="sldNum" sz="quarter" idx="12"/>
          </p:nvPr>
        </p:nvSpPr>
        <p:spPr/>
        <p:txBody>
          <a:bodyPr/>
          <a:lstStyle/>
          <a:p>
            <a:fld id="{6E91CC32-6A6B-4E2E-BBA1-6864F305DA26}" type="slidenum">
              <a:rPr lang="en-US" smtClean="0"/>
              <a:t>18</a:t>
            </a:fld>
            <a:endParaRPr lang="en-US"/>
          </a:p>
        </p:txBody>
      </p:sp>
      <p:pic>
        <p:nvPicPr>
          <p:cNvPr id="6" name="Picture 5">
            <a:extLst>
              <a:ext uri="{FF2B5EF4-FFF2-40B4-BE49-F238E27FC236}">
                <a16:creationId xmlns:a16="http://schemas.microsoft.com/office/drawing/2014/main" id="{D0CD5804-6593-3650-77DB-98B1B37AB297}"/>
              </a:ext>
            </a:extLst>
          </p:cNvPr>
          <p:cNvPicPr>
            <a:picLocks noChangeAspect="1"/>
          </p:cNvPicPr>
          <p:nvPr/>
        </p:nvPicPr>
        <p:blipFill rotWithShape="1">
          <a:blip r:embed="rId3"/>
          <a:srcRect l="15196" t="14876" r="65570" b="15936"/>
          <a:stretch/>
        </p:blipFill>
        <p:spPr>
          <a:xfrm>
            <a:off x="3294285" y="594397"/>
            <a:ext cx="5603429" cy="5669205"/>
          </a:xfrm>
          <a:prstGeom prst="rect">
            <a:avLst/>
          </a:prstGeom>
        </p:spPr>
      </p:pic>
    </p:spTree>
    <p:extLst>
      <p:ext uri="{BB962C8B-B14F-4D97-AF65-F5344CB8AC3E}">
        <p14:creationId xmlns:p14="http://schemas.microsoft.com/office/powerpoint/2010/main" val="2215139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8CECCB-2E88-A525-5E12-CA525A458985}"/>
              </a:ext>
            </a:extLst>
          </p:cNvPr>
          <p:cNvSpPr>
            <a:spLocks noGrp="1"/>
          </p:cNvSpPr>
          <p:nvPr>
            <p:ph type="dt" sz="half" idx="10"/>
          </p:nvPr>
        </p:nvSpPr>
        <p:spPr>
          <a:xfrm>
            <a:off x="340137" y="63202"/>
            <a:ext cx="2743200" cy="318221"/>
          </a:xfrm>
        </p:spPr>
        <p:txBody>
          <a:bodyPr>
            <a:normAutofit/>
          </a:bodyPr>
          <a:lstStyle/>
          <a:p>
            <a:pPr>
              <a:spcAft>
                <a:spcPts val="600"/>
              </a:spcAft>
            </a:pPr>
            <a:fld id="{DD71D8EC-8E17-4CE6-99C2-C22488572868}" type="datetime1">
              <a:rPr lang="en-US" smtClean="0"/>
              <a:pPr>
                <a:spcAft>
                  <a:spcPts val="600"/>
                </a:spcAft>
              </a:pPr>
              <a:t>10/6/2024</a:t>
            </a:fld>
            <a:endParaRPr lang="en-US"/>
          </a:p>
        </p:txBody>
      </p:sp>
      <p:pic>
        <p:nvPicPr>
          <p:cNvPr id="1026" name="Picture 2" descr="&quot;Netflix's 'Joan Is Awful': A Glimpse into the Future of AI in ...">
            <a:extLst>
              <a:ext uri="{FF2B5EF4-FFF2-40B4-BE49-F238E27FC236}">
                <a16:creationId xmlns:a16="http://schemas.microsoft.com/office/drawing/2014/main" id="{DB48D711-03AF-1CA4-243E-9AE3EA073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12293"/>
          <a:stretch/>
        </p:blipFill>
        <p:spPr bwMode="auto">
          <a:xfrm>
            <a:off x="844550" y="838200"/>
            <a:ext cx="10502900" cy="5181600"/>
          </a:xfrm>
          <a:custGeom>
            <a:avLst/>
            <a:gdLst/>
            <a:ahLst/>
            <a:cxnLst/>
            <a:rect l="l" t="t" r="r" b="b"/>
            <a:pathLst>
              <a:path w="10502900" h="5181600">
                <a:moveTo>
                  <a:pt x="524015" y="0"/>
                </a:moveTo>
                <a:lnTo>
                  <a:pt x="9978885" y="0"/>
                </a:lnTo>
                <a:cubicBezTo>
                  <a:pt x="10268290" y="0"/>
                  <a:pt x="10502900" y="234610"/>
                  <a:pt x="10502900" y="524015"/>
                </a:cubicBezTo>
                <a:lnTo>
                  <a:pt x="10502900" y="4657585"/>
                </a:lnTo>
                <a:cubicBezTo>
                  <a:pt x="10502900" y="4946990"/>
                  <a:pt x="10268290" y="5181600"/>
                  <a:pt x="9978885" y="5181600"/>
                </a:cubicBezTo>
                <a:lnTo>
                  <a:pt x="524015" y="5181600"/>
                </a:lnTo>
                <a:cubicBezTo>
                  <a:pt x="234610" y="5181600"/>
                  <a:pt x="0" y="4946990"/>
                  <a:pt x="0" y="4657585"/>
                </a:cubicBezTo>
                <a:lnTo>
                  <a:pt x="0" y="524015"/>
                </a:lnTo>
                <a:cubicBezTo>
                  <a:pt x="0" y="234610"/>
                  <a:pt x="234610" y="0"/>
                  <a:pt x="524015" y="0"/>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FEB7755-35C3-AC03-9A4F-9E6CEE212452}"/>
              </a:ext>
            </a:extLst>
          </p:cNvPr>
          <p:cNvSpPr>
            <a:spLocks noGrp="1"/>
          </p:cNvSpPr>
          <p:nvPr>
            <p:ph type="sldNum" sz="quarter" idx="12"/>
          </p:nvPr>
        </p:nvSpPr>
        <p:spPr>
          <a:xfrm>
            <a:off x="11403951" y="6425816"/>
            <a:ext cx="429768" cy="365125"/>
          </a:xfrm>
        </p:spPr>
        <p:txBody>
          <a:bodyPr>
            <a:normAutofit/>
          </a:bodyPr>
          <a:lstStyle/>
          <a:p>
            <a:pPr>
              <a:spcAft>
                <a:spcPts val="600"/>
              </a:spcAft>
            </a:pPr>
            <a:fld id="{6E91CC32-6A6B-4E2E-BBA1-6864F305DA26}" type="slidenum">
              <a:rPr lang="en-US" smtClean="0"/>
              <a:pPr>
                <a:spcAft>
                  <a:spcPts val="600"/>
                </a:spcAft>
              </a:pPr>
              <a:t>19</a:t>
            </a:fld>
            <a:endParaRPr lang="en-US"/>
          </a:p>
        </p:txBody>
      </p:sp>
      <p:sp>
        <p:nvSpPr>
          <p:cNvPr id="5" name="TextBox 4">
            <a:extLst>
              <a:ext uri="{FF2B5EF4-FFF2-40B4-BE49-F238E27FC236}">
                <a16:creationId xmlns:a16="http://schemas.microsoft.com/office/drawing/2014/main" id="{2590F709-5FE6-ED6B-00D7-2309A174677C}"/>
              </a:ext>
            </a:extLst>
          </p:cNvPr>
          <p:cNvSpPr txBox="1"/>
          <p:nvPr/>
        </p:nvSpPr>
        <p:spPr>
          <a:xfrm>
            <a:off x="1246909" y="6021065"/>
            <a:ext cx="3954483" cy="276999"/>
          </a:xfrm>
          <a:prstGeom prst="rect">
            <a:avLst/>
          </a:prstGeom>
          <a:noFill/>
        </p:spPr>
        <p:txBody>
          <a:bodyPr wrap="square" rtlCol="0">
            <a:spAutoFit/>
          </a:bodyPr>
          <a:lstStyle/>
          <a:p>
            <a:r>
              <a:rPr lang="en-GB" sz="1200" dirty="0"/>
              <a:t>© Whats-on-Netflix.com</a:t>
            </a:r>
          </a:p>
        </p:txBody>
      </p:sp>
    </p:spTree>
    <p:extLst>
      <p:ext uri="{BB962C8B-B14F-4D97-AF65-F5344CB8AC3E}">
        <p14:creationId xmlns:p14="http://schemas.microsoft.com/office/powerpoint/2010/main" val="3531566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876D2B9-2E99-23C0-A25B-77784F231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E92AB6-1116-0384-74F7-989B6982D2F7}"/>
              </a:ext>
            </a:extLst>
          </p:cNvPr>
          <p:cNvSpPr>
            <a:spLocks noGrp="1"/>
          </p:cNvSpPr>
          <p:nvPr>
            <p:ph type="title"/>
          </p:nvPr>
        </p:nvSpPr>
        <p:spPr>
          <a:xfrm>
            <a:off x="308388" y="753034"/>
            <a:ext cx="4025406" cy="1799665"/>
          </a:xfrm>
        </p:spPr>
        <p:txBody>
          <a:bodyPr vert="horz" lIns="91440" tIns="45720" rIns="91440" bIns="45720" rtlCol="0" anchor="t">
            <a:normAutofit/>
          </a:bodyPr>
          <a:lstStyle/>
          <a:p>
            <a:r>
              <a:rPr lang="en-US" sz="4400" b="1" kern="1200">
                <a:solidFill>
                  <a:schemeClr val="tx1"/>
                </a:solidFill>
                <a:latin typeface="+mj-lt"/>
                <a:ea typeface="+mj-ea"/>
                <a:cs typeface="+mj-cs"/>
              </a:rPr>
              <a:t>What will we cover?</a:t>
            </a:r>
          </a:p>
        </p:txBody>
      </p:sp>
      <p:sp>
        <p:nvSpPr>
          <p:cNvPr id="5" name="Date Placeholder 4">
            <a:extLst>
              <a:ext uri="{FF2B5EF4-FFF2-40B4-BE49-F238E27FC236}">
                <a16:creationId xmlns:a16="http://schemas.microsoft.com/office/drawing/2014/main" id="{29536100-B5E1-32EB-D079-928A03A7E013}"/>
              </a:ext>
            </a:extLst>
          </p:cNvPr>
          <p:cNvSpPr>
            <a:spLocks noGrp="1"/>
          </p:cNvSpPr>
          <p:nvPr>
            <p:ph type="dt" sz="half" idx="10"/>
          </p:nvPr>
        </p:nvSpPr>
        <p:spPr>
          <a:xfrm>
            <a:off x="340137" y="63202"/>
            <a:ext cx="2743200" cy="318221"/>
          </a:xfrm>
        </p:spPr>
        <p:txBody>
          <a:bodyPr vert="horz" lIns="91440" tIns="45720" rIns="91440" bIns="45720" rtlCol="0" anchor="ctr">
            <a:normAutofit/>
          </a:bodyPr>
          <a:lstStyle/>
          <a:p>
            <a:pPr>
              <a:spcAft>
                <a:spcPts val="600"/>
              </a:spcAft>
            </a:pPr>
            <a:fld id="{3220A08F-2B1D-4498-A043-7C299B1C2561}" type="datetime1">
              <a:rPr lang="en-US" smtClean="0"/>
              <a:pPr>
                <a:spcAft>
                  <a:spcPts val="600"/>
                </a:spcAft>
              </a:pPr>
              <a:t>10/6/2024</a:t>
            </a:fld>
            <a:endParaRPr lang="en-US"/>
          </a:p>
        </p:txBody>
      </p:sp>
      <p:sp>
        <p:nvSpPr>
          <p:cNvPr id="4" name="Text Placeholder 3">
            <a:extLst>
              <a:ext uri="{FF2B5EF4-FFF2-40B4-BE49-F238E27FC236}">
                <a16:creationId xmlns:a16="http://schemas.microsoft.com/office/drawing/2014/main" id="{C7BCD9FF-C075-0100-D3F7-017D9D4A9FA6}"/>
              </a:ext>
            </a:extLst>
          </p:cNvPr>
          <p:cNvSpPr>
            <a:spLocks noGrp="1"/>
          </p:cNvSpPr>
          <p:nvPr>
            <p:ph type="body" sz="half" idx="2"/>
          </p:nvPr>
        </p:nvSpPr>
        <p:spPr>
          <a:xfrm>
            <a:off x="340619" y="2569464"/>
            <a:ext cx="3993175" cy="3555491"/>
          </a:xfrm>
        </p:spPr>
        <p:txBody>
          <a:bodyPr vert="horz" lIns="91440" tIns="45720" rIns="91440" bIns="45720" rtlCol="0" anchor="b">
            <a:normAutofit/>
          </a:bodyPr>
          <a:lstStyle/>
          <a:p>
            <a:pPr marL="342900" indent="-228600">
              <a:lnSpc>
                <a:spcPct val="110000"/>
              </a:lnSpc>
              <a:buAutoNum type="arabicPeriod"/>
            </a:pPr>
            <a:endParaRPr lang="en-US" sz="1500"/>
          </a:p>
          <a:p>
            <a:pPr marL="342900" indent="-228600">
              <a:lnSpc>
                <a:spcPct val="110000"/>
              </a:lnSpc>
              <a:buAutoNum type="arabicPeriod"/>
            </a:pPr>
            <a:r>
              <a:rPr lang="en-US" sz="1500"/>
              <a:t>INL &amp; the FORGING project</a:t>
            </a:r>
          </a:p>
          <a:p>
            <a:pPr marL="342900" indent="-228600">
              <a:lnSpc>
                <a:spcPct val="110000"/>
              </a:lnSpc>
              <a:buAutoNum type="arabicPeriod"/>
            </a:pPr>
            <a:r>
              <a:rPr lang="en-US" sz="1500"/>
              <a:t>Responsible Research and Innovation</a:t>
            </a:r>
          </a:p>
          <a:p>
            <a:pPr marL="342900" indent="-228600">
              <a:lnSpc>
                <a:spcPct val="110000"/>
              </a:lnSpc>
              <a:buAutoNum type="arabicPeriod"/>
            </a:pPr>
            <a:r>
              <a:rPr lang="en-US" sz="1500"/>
              <a:t>Ethics, morals, laws and values</a:t>
            </a:r>
          </a:p>
          <a:p>
            <a:pPr marL="342900" indent="-228600">
              <a:lnSpc>
                <a:spcPct val="110000"/>
              </a:lnSpc>
              <a:buAutoNum type="arabicPeriod"/>
            </a:pPr>
            <a:r>
              <a:rPr lang="en-US" sz="1500"/>
              <a:t>Ethics of AI &amp; ML technologies</a:t>
            </a:r>
          </a:p>
          <a:p>
            <a:pPr indent="-228600">
              <a:lnSpc>
                <a:spcPct val="110000"/>
              </a:lnSpc>
            </a:pPr>
            <a:r>
              <a:rPr lang="en-US" sz="1500"/>
              <a:t>4.1 Privacy and data protection</a:t>
            </a:r>
          </a:p>
          <a:p>
            <a:pPr indent="-228600">
              <a:lnSpc>
                <a:spcPct val="110000"/>
              </a:lnSpc>
            </a:pPr>
            <a:r>
              <a:rPr lang="en-US" sz="1500"/>
              <a:t>4.2 Fairness and bias</a:t>
            </a:r>
          </a:p>
          <a:p>
            <a:pPr indent="-228600">
              <a:lnSpc>
                <a:spcPct val="110000"/>
              </a:lnSpc>
            </a:pPr>
            <a:r>
              <a:rPr lang="en-US" sz="1500"/>
              <a:t>4.3 Role of human judgement</a:t>
            </a:r>
          </a:p>
          <a:p>
            <a:pPr indent="-228600">
              <a:lnSpc>
                <a:spcPct val="110000"/>
              </a:lnSpc>
            </a:pPr>
            <a:r>
              <a:rPr lang="en-US" sz="1500"/>
              <a:t>5.   Guidelines, policy and legal frameworks</a:t>
            </a:r>
          </a:p>
          <a:p>
            <a:pPr marL="342900" indent="-228600">
              <a:lnSpc>
                <a:spcPct val="110000"/>
              </a:lnSpc>
              <a:buAutoNum type="arabicPeriod"/>
            </a:pPr>
            <a:endParaRPr lang="en-US" sz="1500"/>
          </a:p>
        </p:txBody>
      </p:sp>
      <p:pic>
        <p:nvPicPr>
          <p:cNvPr id="9" name="Picture Placeholder 8" descr="A group of people sitting at a table with a computer&#10;&#10;Description automatically generated">
            <a:extLst>
              <a:ext uri="{FF2B5EF4-FFF2-40B4-BE49-F238E27FC236}">
                <a16:creationId xmlns:a16="http://schemas.microsoft.com/office/drawing/2014/main" id="{6BBBC4D3-FE27-44CD-312D-40FFCF2700F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284" r="-1" b="-1"/>
          <a:stretch/>
        </p:blipFill>
        <p:spPr>
          <a:xfrm>
            <a:off x="5105401" y="1"/>
            <a:ext cx="7090851" cy="6857999"/>
          </a:xfrm>
          <a:custGeom>
            <a:avLst/>
            <a:gdLst/>
            <a:ahLst/>
            <a:cxnLst/>
            <a:rect l="l" t="t" r="r" b="b"/>
            <a:pathLst>
              <a:path w="7090851" h="6874453">
                <a:moveTo>
                  <a:pt x="679539" y="0"/>
                </a:moveTo>
                <a:lnTo>
                  <a:pt x="7090851" y="0"/>
                </a:lnTo>
                <a:lnTo>
                  <a:pt x="7090851" y="6874453"/>
                </a:lnTo>
                <a:lnTo>
                  <a:pt x="679539" y="6874453"/>
                </a:lnTo>
                <a:cubicBezTo>
                  <a:pt x="304240" y="6874453"/>
                  <a:pt x="0" y="6570213"/>
                  <a:pt x="0" y="6194913"/>
                </a:cubicBezTo>
                <a:lnTo>
                  <a:pt x="0" y="679540"/>
                </a:lnTo>
                <a:cubicBezTo>
                  <a:pt x="0" y="304240"/>
                  <a:pt x="304240" y="0"/>
                  <a:pt x="679539" y="0"/>
                </a:cubicBezTo>
                <a:close/>
              </a:path>
            </a:pathLst>
          </a:custGeom>
        </p:spPr>
      </p:pic>
      <p:sp>
        <p:nvSpPr>
          <p:cNvPr id="7" name="Slide Number Placeholder 6">
            <a:extLst>
              <a:ext uri="{FF2B5EF4-FFF2-40B4-BE49-F238E27FC236}">
                <a16:creationId xmlns:a16="http://schemas.microsoft.com/office/drawing/2014/main" id="{460F698B-F8CD-569B-9ACD-1F414CE40226}"/>
              </a:ext>
            </a:extLst>
          </p:cNvPr>
          <p:cNvSpPr>
            <a:spLocks noGrp="1"/>
          </p:cNvSpPr>
          <p:nvPr>
            <p:ph type="sldNum" sz="quarter" idx="12"/>
          </p:nvPr>
        </p:nvSpPr>
        <p:spPr>
          <a:xfrm>
            <a:off x="11403951" y="6425816"/>
            <a:ext cx="429768" cy="365125"/>
          </a:xfrm>
        </p:spPr>
        <p:txBody>
          <a:bodyPr vert="horz" lIns="91440" tIns="45720" rIns="91440" bIns="45720" rtlCol="0" anchor="ctr">
            <a:normAutofit/>
          </a:bodyPr>
          <a:lstStyle/>
          <a:p>
            <a:pPr>
              <a:spcAft>
                <a:spcPts val="600"/>
              </a:spcAft>
            </a:pPr>
            <a:fld id="{6E91CC32-6A6B-4E2E-BBA1-6864F305DA26}" type="slidenum">
              <a:rPr lang="en-US">
                <a:solidFill>
                  <a:srgbClr val="FFFFFF"/>
                </a:solidFill>
              </a:rPr>
              <a:pPr>
                <a:spcAft>
                  <a:spcPts val="600"/>
                </a:spcAft>
              </a:pPr>
              <a:t>2</a:t>
            </a:fld>
            <a:endParaRPr lang="en-US">
              <a:solidFill>
                <a:srgbClr val="FFFFFF"/>
              </a:solidFill>
            </a:endParaRPr>
          </a:p>
        </p:txBody>
      </p:sp>
    </p:spTree>
    <p:extLst>
      <p:ext uri="{BB962C8B-B14F-4D97-AF65-F5344CB8AC3E}">
        <p14:creationId xmlns:p14="http://schemas.microsoft.com/office/powerpoint/2010/main" val="3409277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28515-6A73-913E-6CFC-3CC2E0572A53}"/>
              </a:ext>
            </a:extLst>
          </p:cNvPr>
          <p:cNvSpPr>
            <a:spLocks noGrp="1"/>
          </p:cNvSpPr>
          <p:nvPr>
            <p:ph type="title"/>
          </p:nvPr>
        </p:nvSpPr>
        <p:spPr>
          <a:xfrm>
            <a:off x="308387" y="620202"/>
            <a:ext cx="9956747" cy="865698"/>
          </a:xfrm>
        </p:spPr>
        <p:txBody>
          <a:bodyPr/>
          <a:lstStyle/>
          <a:p>
            <a:r>
              <a:rPr lang="en-GB" dirty="0"/>
              <a:t>Ethical approaches</a:t>
            </a:r>
          </a:p>
        </p:txBody>
      </p:sp>
      <p:sp>
        <p:nvSpPr>
          <p:cNvPr id="3" name="Content Placeholder 2">
            <a:extLst>
              <a:ext uri="{FF2B5EF4-FFF2-40B4-BE49-F238E27FC236}">
                <a16:creationId xmlns:a16="http://schemas.microsoft.com/office/drawing/2014/main" id="{DA27DA18-A871-3E5A-ED3A-36A4397FBBC0}"/>
              </a:ext>
            </a:extLst>
          </p:cNvPr>
          <p:cNvSpPr>
            <a:spLocks noGrp="1"/>
          </p:cNvSpPr>
          <p:nvPr>
            <p:ph idx="1"/>
          </p:nvPr>
        </p:nvSpPr>
        <p:spPr>
          <a:xfrm>
            <a:off x="335467" y="1724679"/>
            <a:ext cx="10907497" cy="4452283"/>
          </a:xfrm>
        </p:spPr>
        <p:txBody>
          <a:bodyPr>
            <a:normAutofit/>
          </a:bodyPr>
          <a:lstStyle/>
          <a:p>
            <a:r>
              <a:rPr lang="en-GB" b="1" dirty="0"/>
              <a:t>Utilitarian ethics </a:t>
            </a:r>
            <a:r>
              <a:rPr lang="en-GB" dirty="0"/>
              <a:t>is about maximizing overall happiness, while minimizing overall suffering. </a:t>
            </a:r>
          </a:p>
          <a:p>
            <a:r>
              <a:rPr lang="en-GB" b="1" dirty="0"/>
              <a:t>Kantian ethics </a:t>
            </a:r>
            <a:r>
              <a:rPr lang="en-GB" dirty="0"/>
              <a:t>is about adopting a set of basic principles (“maxims”) fit to serve as universal laws, in accordance with which all are treated as ends‐in‐themselves and never as mere means. </a:t>
            </a:r>
          </a:p>
          <a:p>
            <a:r>
              <a:rPr lang="en-GB" b="1" dirty="0"/>
              <a:t>Virtue ethics </a:t>
            </a:r>
            <a:r>
              <a:rPr lang="en-GB" dirty="0"/>
              <a:t>is about cultivating and then fully realizing a set of basic virtues and excellences. </a:t>
            </a:r>
          </a:p>
          <a:p>
            <a:r>
              <a:rPr lang="en-GB" b="1" dirty="0"/>
              <a:t>Confucian ethics </a:t>
            </a:r>
            <a:r>
              <a:rPr lang="en-GB" dirty="0"/>
              <a:t>is similar to virtue ethics, and also places emphasis on the creation and maintenance of social harmony. </a:t>
            </a:r>
          </a:p>
          <a:p>
            <a:r>
              <a:rPr lang="en-GB" b="1" dirty="0"/>
              <a:t>Ubuntu ethics, </a:t>
            </a:r>
            <a:r>
              <a:rPr lang="en-GB" dirty="0"/>
              <a:t>which we also mentioned above, is about relating to each other in communal ways that allow us to fully realize our humanity. </a:t>
            </a:r>
          </a:p>
        </p:txBody>
      </p:sp>
      <p:sp>
        <p:nvSpPr>
          <p:cNvPr id="4" name="Date Placeholder 3">
            <a:extLst>
              <a:ext uri="{FF2B5EF4-FFF2-40B4-BE49-F238E27FC236}">
                <a16:creationId xmlns:a16="http://schemas.microsoft.com/office/drawing/2014/main" id="{2091B38E-3DCC-F21E-4D9C-0E5B74DB75D6}"/>
              </a:ext>
            </a:extLst>
          </p:cNvPr>
          <p:cNvSpPr>
            <a:spLocks noGrp="1"/>
          </p:cNvSpPr>
          <p:nvPr>
            <p:ph type="dt" sz="half" idx="10"/>
          </p:nvPr>
        </p:nvSpPr>
        <p:spPr/>
        <p:txBody>
          <a:bodyPr/>
          <a:lstStyle/>
          <a:p>
            <a:fld id="{0F996519-E62D-4F8C-AE1E-36928EC7D15C}" type="datetime1">
              <a:rPr lang="en-US" smtClean="0"/>
              <a:t>10/6/2024</a:t>
            </a:fld>
            <a:endParaRPr lang="en-US"/>
          </a:p>
        </p:txBody>
      </p:sp>
      <p:sp>
        <p:nvSpPr>
          <p:cNvPr id="6" name="Slide Number Placeholder 5">
            <a:extLst>
              <a:ext uri="{FF2B5EF4-FFF2-40B4-BE49-F238E27FC236}">
                <a16:creationId xmlns:a16="http://schemas.microsoft.com/office/drawing/2014/main" id="{CB54F71A-A710-3653-AE81-E19B8E31E9E6}"/>
              </a:ext>
            </a:extLst>
          </p:cNvPr>
          <p:cNvSpPr>
            <a:spLocks noGrp="1"/>
          </p:cNvSpPr>
          <p:nvPr>
            <p:ph type="sldNum" sz="quarter" idx="12"/>
          </p:nvPr>
        </p:nvSpPr>
        <p:spPr/>
        <p:txBody>
          <a:bodyPr/>
          <a:lstStyle/>
          <a:p>
            <a:fld id="{6E91CC32-6A6B-4E2E-BBA1-6864F305DA26}" type="slidenum">
              <a:rPr lang="en-US" smtClean="0"/>
              <a:t>20</a:t>
            </a:fld>
            <a:endParaRPr lang="en-US"/>
          </a:p>
        </p:txBody>
      </p:sp>
      <p:sp>
        <p:nvSpPr>
          <p:cNvPr id="8" name="TextBox 7">
            <a:extLst>
              <a:ext uri="{FF2B5EF4-FFF2-40B4-BE49-F238E27FC236}">
                <a16:creationId xmlns:a16="http://schemas.microsoft.com/office/drawing/2014/main" id="{CC058609-AF81-F9A2-5F26-8CE55E2C1510}"/>
              </a:ext>
            </a:extLst>
          </p:cNvPr>
          <p:cNvSpPr txBox="1"/>
          <p:nvPr/>
        </p:nvSpPr>
        <p:spPr>
          <a:xfrm>
            <a:off x="335467" y="6286261"/>
            <a:ext cx="10255196" cy="276999"/>
          </a:xfrm>
          <a:prstGeom prst="rect">
            <a:avLst/>
          </a:prstGeom>
          <a:noFill/>
        </p:spPr>
        <p:txBody>
          <a:bodyPr wrap="square">
            <a:spAutoFit/>
          </a:bodyPr>
          <a:lstStyle/>
          <a:p>
            <a:r>
              <a:rPr lang="en-GB" sz="1200" dirty="0" err="1"/>
              <a:t>Nyholm</a:t>
            </a:r>
            <a:r>
              <a:rPr lang="en-GB" sz="1200" dirty="0"/>
              <a:t>, Sven (2023). </a:t>
            </a:r>
            <a:r>
              <a:rPr lang="en-GB" sz="1200" b="0" i="0" dirty="0">
                <a:effectLst/>
              </a:rPr>
              <a:t>This is Technology Ethics: An Introduction, John Wiley &amp; Sons</a:t>
            </a:r>
          </a:p>
        </p:txBody>
      </p:sp>
    </p:spTree>
    <p:extLst>
      <p:ext uri="{BB962C8B-B14F-4D97-AF65-F5344CB8AC3E}">
        <p14:creationId xmlns:p14="http://schemas.microsoft.com/office/powerpoint/2010/main" val="1719561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1C69-BD13-25A6-8B5D-9DF805A378D8}"/>
              </a:ext>
            </a:extLst>
          </p:cNvPr>
          <p:cNvSpPr>
            <a:spLocks noGrp="1"/>
          </p:cNvSpPr>
          <p:nvPr>
            <p:ph type="title"/>
          </p:nvPr>
        </p:nvSpPr>
        <p:spPr>
          <a:xfrm>
            <a:off x="308387" y="620202"/>
            <a:ext cx="10965496" cy="782571"/>
          </a:xfrm>
        </p:spPr>
        <p:txBody>
          <a:bodyPr/>
          <a:lstStyle/>
          <a:p>
            <a:r>
              <a:rPr lang="en-GB" dirty="0"/>
              <a:t>Guidelines, policy and legal frameworks</a:t>
            </a:r>
          </a:p>
        </p:txBody>
      </p:sp>
      <p:pic>
        <p:nvPicPr>
          <p:cNvPr id="8" name="Content Placeholder 7">
            <a:extLst>
              <a:ext uri="{FF2B5EF4-FFF2-40B4-BE49-F238E27FC236}">
                <a16:creationId xmlns:a16="http://schemas.microsoft.com/office/drawing/2014/main" id="{5D7AA40E-F341-51EA-9252-CE3A1293AB1F}"/>
              </a:ext>
            </a:extLst>
          </p:cNvPr>
          <p:cNvPicPr>
            <a:picLocks noGrp="1" noChangeAspect="1"/>
          </p:cNvPicPr>
          <p:nvPr>
            <p:ph idx="1"/>
          </p:nvPr>
        </p:nvPicPr>
        <p:blipFill rotWithShape="1">
          <a:blip r:embed="rId3"/>
          <a:srcRect l="65821" t="31998" r="9143" b="32647"/>
          <a:stretch/>
        </p:blipFill>
        <p:spPr>
          <a:xfrm>
            <a:off x="340137" y="1672750"/>
            <a:ext cx="6056557" cy="2405442"/>
          </a:xfrm>
        </p:spPr>
      </p:pic>
      <p:sp>
        <p:nvSpPr>
          <p:cNvPr id="4" name="Date Placeholder 3">
            <a:extLst>
              <a:ext uri="{FF2B5EF4-FFF2-40B4-BE49-F238E27FC236}">
                <a16:creationId xmlns:a16="http://schemas.microsoft.com/office/drawing/2014/main" id="{BBE19EDC-0EB7-9489-3508-8364E93D8838}"/>
              </a:ext>
            </a:extLst>
          </p:cNvPr>
          <p:cNvSpPr>
            <a:spLocks noGrp="1"/>
          </p:cNvSpPr>
          <p:nvPr>
            <p:ph type="dt" sz="half" idx="10"/>
          </p:nvPr>
        </p:nvSpPr>
        <p:spPr/>
        <p:txBody>
          <a:bodyPr/>
          <a:lstStyle/>
          <a:p>
            <a:fld id="{0F996519-E62D-4F8C-AE1E-36928EC7D15C}" type="datetime1">
              <a:rPr lang="en-US" smtClean="0"/>
              <a:t>10/6/2024</a:t>
            </a:fld>
            <a:endParaRPr lang="en-US"/>
          </a:p>
        </p:txBody>
      </p:sp>
      <p:sp>
        <p:nvSpPr>
          <p:cNvPr id="6" name="Slide Number Placeholder 5">
            <a:extLst>
              <a:ext uri="{FF2B5EF4-FFF2-40B4-BE49-F238E27FC236}">
                <a16:creationId xmlns:a16="http://schemas.microsoft.com/office/drawing/2014/main" id="{9C554457-A66D-50CE-8315-A766F9AEED6D}"/>
              </a:ext>
            </a:extLst>
          </p:cNvPr>
          <p:cNvSpPr>
            <a:spLocks noGrp="1"/>
          </p:cNvSpPr>
          <p:nvPr>
            <p:ph type="sldNum" sz="quarter" idx="12"/>
          </p:nvPr>
        </p:nvSpPr>
        <p:spPr/>
        <p:txBody>
          <a:bodyPr/>
          <a:lstStyle/>
          <a:p>
            <a:fld id="{6E91CC32-6A6B-4E2E-BBA1-6864F305DA26}" type="slidenum">
              <a:rPr lang="en-US" smtClean="0"/>
              <a:t>21</a:t>
            </a:fld>
            <a:endParaRPr lang="en-US"/>
          </a:p>
        </p:txBody>
      </p:sp>
      <p:sp>
        <p:nvSpPr>
          <p:cNvPr id="9" name="TextBox 8">
            <a:extLst>
              <a:ext uri="{FF2B5EF4-FFF2-40B4-BE49-F238E27FC236}">
                <a16:creationId xmlns:a16="http://schemas.microsoft.com/office/drawing/2014/main" id="{7CB8DC9A-FDAB-B98F-136F-070806D2FA9F}"/>
              </a:ext>
            </a:extLst>
          </p:cNvPr>
          <p:cNvSpPr txBox="1"/>
          <p:nvPr/>
        </p:nvSpPr>
        <p:spPr>
          <a:xfrm>
            <a:off x="268266" y="4078192"/>
            <a:ext cx="3618546" cy="553998"/>
          </a:xfrm>
          <a:prstGeom prst="rect">
            <a:avLst/>
          </a:prstGeom>
          <a:noFill/>
        </p:spPr>
        <p:txBody>
          <a:bodyPr wrap="square" rtlCol="0">
            <a:spAutoFit/>
          </a:bodyPr>
          <a:lstStyle/>
          <a:p>
            <a:r>
              <a:rPr lang="en-GB" sz="1200" dirty="0">
                <a:hlinkClick r:id="rId4"/>
              </a:rPr>
              <a:t>Inclusive Research &amp; Design - Partnership on AI</a:t>
            </a:r>
            <a:endParaRPr lang="en-GB" sz="1200" dirty="0"/>
          </a:p>
          <a:p>
            <a:endParaRPr lang="en-GB" dirty="0"/>
          </a:p>
        </p:txBody>
      </p:sp>
      <p:pic>
        <p:nvPicPr>
          <p:cNvPr id="11" name="Picture 10">
            <a:extLst>
              <a:ext uri="{FF2B5EF4-FFF2-40B4-BE49-F238E27FC236}">
                <a16:creationId xmlns:a16="http://schemas.microsoft.com/office/drawing/2014/main" id="{34FC8635-6CE1-2489-CA3E-EBAA351A9CCE}"/>
              </a:ext>
            </a:extLst>
          </p:cNvPr>
          <p:cNvPicPr>
            <a:picLocks noChangeAspect="1"/>
          </p:cNvPicPr>
          <p:nvPr/>
        </p:nvPicPr>
        <p:blipFill rotWithShape="1">
          <a:blip r:embed="rId5"/>
          <a:srcRect l="14634" t="13089" r="65884" b="62196"/>
          <a:stretch/>
        </p:blipFill>
        <p:spPr>
          <a:xfrm>
            <a:off x="353842" y="4632190"/>
            <a:ext cx="4108723" cy="1466024"/>
          </a:xfrm>
          <a:prstGeom prst="rect">
            <a:avLst/>
          </a:prstGeom>
        </p:spPr>
      </p:pic>
      <p:sp>
        <p:nvSpPr>
          <p:cNvPr id="13" name="TextBox 12">
            <a:extLst>
              <a:ext uri="{FF2B5EF4-FFF2-40B4-BE49-F238E27FC236}">
                <a16:creationId xmlns:a16="http://schemas.microsoft.com/office/drawing/2014/main" id="{15E242CC-DD8F-4D28-C7BF-5251F85399E6}"/>
              </a:ext>
            </a:extLst>
          </p:cNvPr>
          <p:cNvSpPr txBox="1"/>
          <p:nvPr/>
        </p:nvSpPr>
        <p:spPr>
          <a:xfrm>
            <a:off x="268266" y="6109065"/>
            <a:ext cx="4199635" cy="467131"/>
          </a:xfrm>
          <a:prstGeom prst="rect">
            <a:avLst/>
          </a:prstGeom>
          <a:noFill/>
        </p:spPr>
        <p:txBody>
          <a:bodyPr wrap="square">
            <a:spAutoFit/>
          </a:bodyPr>
          <a:lstStyle/>
          <a:p>
            <a:r>
              <a:rPr lang="en-GB" sz="1200" dirty="0">
                <a:hlinkClick r:id="rId6"/>
              </a:rPr>
              <a:t>Design of transparent and inclusive AI systems - AI Governance Alliance (weforum.org)</a:t>
            </a:r>
            <a:endParaRPr lang="en-GB" sz="1200" dirty="0"/>
          </a:p>
        </p:txBody>
      </p:sp>
      <p:sp>
        <p:nvSpPr>
          <p:cNvPr id="15" name="TextBox 14">
            <a:extLst>
              <a:ext uri="{FF2B5EF4-FFF2-40B4-BE49-F238E27FC236}">
                <a16:creationId xmlns:a16="http://schemas.microsoft.com/office/drawing/2014/main" id="{A3CA7FA4-0850-9E81-7E5D-5668EA5C9955}"/>
              </a:ext>
            </a:extLst>
          </p:cNvPr>
          <p:cNvSpPr txBox="1"/>
          <p:nvPr/>
        </p:nvSpPr>
        <p:spPr>
          <a:xfrm>
            <a:off x="6702494" y="1622920"/>
            <a:ext cx="4916341" cy="4801314"/>
          </a:xfrm>
          <a:prstGeom prst="rect">
            <a:avLst/>
          </a:prstGeom>
          <a:noFill/>
        </p:spPr>
        <p:txBody>
          <a:bodyPr wrap="square">
            <a:spAutoFit/>
          </a:bodyPr>
          <a:lstStyle/>
          <a:p>
            <a:r>
              <a:rPr lang="en-GB" dirty="0">
                <a:hlinkClick r:id="rId7"/>
              </a:rPr>
              <a:t>A European strategy for data | Shaping Europe’s digital future (europa.eu)</a:t>
            </a:r>
            <a:r>
              <a:rPr lang="en-GB" dirty="0"/>
              <a:t> (2020)</a:t>
            </a:r>
          </a:p>
          <a:p>
            <a:endParaRPr lang="en-GB" dirty="0">
              <a:hlinkClick r:id="rId8"/>
            </a:endParaRPr>
          </a:p>
          <a:p>
            <a:r>
              <a:rPr lang="en-GB" dirty="0">
                <a:hlinkClick r:id="rId9"/>
              </a:rPr>
              <a:t>European Declaration on Digital Rights and Principles | Shaping Europe’s digital future (europa.eu)</a:t>
            </a:r>
            <a:r>
              <a:rPr lang="en-GB" dirty="0"/>
              <a:t> (2022)</a:t>
            </a:r>
          </a:p>
          <a:p>
            <a:endParaRPr lang="en-GB" dirty="0"/>
          </a:p>
          <a:p>
            <a:r>
              <a:rPr lang="en-GB" dirty="0">
                <a:hlinkClick r:id="rId10"/>
              </a:rPr>
              <a:t>The EU’s Digital Services Act (europa.eu)</a:t>
            </a:r>
            <a:r>
              <a:rPr lang="en-GB" dirty="0"/>
              <a:t> (2022)</a:t>
            </a:r>
          </a:p>
          <a:p>
            <a:endParaRPr lang="en-GB" dirty="0">
              <a:hlinkClick r:id="rId8"/>
            </a:endParaRPr>
          </a:p>
          <a:p>
            <a:r>
              <a:rPr lang="en-GB" dirty="0">
                <a:hlinkClick r:id="rId8"/>
              </a:rPr>
              <a:t>Data Act enters into force: what it means for you - European Commission (europa.eu)</a:t>
            </a:r>
            <a:r>
              <a:rPr lang="en-GB" dirty="0"/>
              <a:t> (2023)</a:t>
            </a:r>
          </a:p>
          <a:p>
            <a:endParaRPr lang="en-GB" dirty="0"/>
          </a:p>
          <a:p>
            <a:r>
              <a:rPr lang="it-IT" dirty="0">
                <a:hlinkClick r:id="rId11"/>
              </a:rPr>
              <a:t>AI Act | Shaping Europe’s digital future (europa.eu)</a:t>
            </a:r>
            <a:r>
              <a:rPr lang="en-GB" dirty="0"/>
              <a:t> (2024)</a:t>
            </a:r>
          </a:p>
          <a:p>
            <a:endParaRPr lang="en-GB" dirty="0"/>
          </a:p>
        </p:txBody>
      </p:sp>
    </p:spTree>
    <p:extLst>
      <p:ext uri="{BB962C8B-B14F-4D97-AF65-F5344CB8AC3E}">
        <p14:creationId xmlns:p14="http://schemas.microsoft.com/office/powerpoint/2010/main" val="3472585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5BA6870-D03B-59F6-3B20-ECB878D96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4BE133-6565-8349-7ECA-708B4C1CE84E}"/>
              </a:ext>
            </a:extLst>
          </p:cNvPr>
          <p:cNvSpPr>
            <a:spLocks noGrp="1"/>
          </p:cNvSpPr>
          <p:nvPr>
            <p:ph type="title"/>
          </p:nvPr>
        </p:nvSpPr>
        <p:spPr>
          <a:xfrm>
            <a:off x="308388" y="5338112"/>
            <a:ext cx="6816312" cy="1337079"/>
          </a:xfrm>
        </p:spPr>
        <p:txBody>
          <a:bodyPr vert="horz" lIns="91440" tIns="45720" rIns="91440" bIns="45720" rtlCol="0" anchor="ctr">
            <a:normAutofit/>
          </a:bodyPr>
          <a:lstStyle/>
          <a:p>
            <a:r>
              <a:rPr lang="en-US" sz="4000" i="0">
                <a:effectLst/>
              </a:rPr>
              <a:t>European Digital Rights and Principles</a:t>
            </a:r>
            <a:endParaRPr lang="en-US" sz="4000"/>
          </a:p>
        </p:txBody>
      </p:sp>
      <p:sp>
        <p:nvSpPr>
          <p:cNvPr id="15" name="Freeform: Shape 14">
            <a:extLst>
              <a:ext uri="{FF2B5EF4-FFF2-40B4-BE49-F238E27FC236}">
                <a16:creationId xmlns:a16="http://schemas.microsoft.com/office/drawing/2014/main" id="{7007C44E-5608-5BA7-E07F-64016EA2A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8" cy="5143500"/>
          </a:xfrm>
          <a:custGeom>
            <a:avLst/>
            <a:gdLst>
              <a:gd name="connsiteX0" fmla="*/ 0 w 12191998"/>
              <a:gd name="connsiteY0" fmla="*/ 0 h 5143500"/>
              <a:gd name="connsiteX1" fmla="*/ 12191998 w 12191998"/>
              <a:gd name="connsiteY1" fmla="*/ 0 h 5143500"/>
              <a:gd name="connsiteX2" fmla="*/ 12191998 w 12191998"/>
              <a:gd name="connsiteY2" fmla="*/ 4482569 h 5143500"/>
              <a:gd name="connsiteX3" fmla="*/ 11531067 w 12191998"/>
              <a:gd name="connsiteY3" fmla="*/ 5143500 h 5143500"/>
              <a:gd name="connsiteX4" fmla="*/ 660929 w 12191998"/>
              <a:gd name="connsiteY4" fmla="*/ 5143500 h 5143500"/>
              <a:gd name="connsiteX5" fmla="*/ 13426 w 12191998"/>
              <a:gd name="connsiteY5" fmla="*/ 4615770 h 5143500"/>
              <a:gd name="connsiteX6" fmla="*/ 0 w 12191998"/>
              <a:gd name="connsiteY6" fmla="*/ 448259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8" h="5143500">
                <a:moveTo>
                  <a:pt x="0" y="0"/>
                </a:moveTo>
                <a:lnTo>
                  <a:pt x="12191998" y="0"/>
                </a:lnTo>
                <a:lnTo>
                  <a:pt x="12191998" y="4482569"/>
                </a:lnTo>
                <a:cubicBezTo>
                  <a:pt x="12191998" y="4847591"/>
                  <a:pt x="11896089" y="5143500"/>
                  <a:pt x="11531067" y="5143500"/>
                </a:cubicBezTo>
                <a:lnTo>
                  <a:pt x="660929" y="5143500"/>
                </a:lnTo>
                <a:cubicBezTo>
                  <a:pt x="341535" y="5143500"/>
                  <a:pt x="75055" y="4916945"/>
                  <a:pt x="13426" y="4615770"/>
                </a:cubicBezTo>
                <a:lnTo>
                  <a:pt x="0" y="44825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Date Placeholder 3">
            <a:extLst>
              <a:ext uri="{FF2B5EF4-FFF2-40B4-BE49-F238E27FC236}">
                <a16:creationId xmlns:a16="http://schemas.microsoft.com/office/drawing/2014/main" id="{F4CEC9A9-2BB9-20B2-C4CE-F78103A76805}"/>
              </a:ext>
            </a:extLst>
          </p:cNvPr>
          <p:cNvSpPr>
            <a:spLocks noGrp="1"/>
          </p:cNvSpPr>
          <p:nvPr>
            <p:ph type="dt" sz="half" idx="10"/>
          </p:nvPr>
        </p:nvSpPr>
        <p:spPr>
          <a:xfrm>
            <a:off x="340137" y="63202"/>
            <a:ext cx="2743200" cy="318221"/>
          </a:xfrm>
        </p:spPr>
        <p:txBody>
          <a:bodyPr vert="horz" lIns="91440" tIns="45720" rIns="91440" bIns="45720" rtlCol="0" anchor="ctr">
            <a:normAutofit/>
          </a:bodyPr>
          <a:lstStyle/>
          <a:p>
            <a:pPr>
              <a:spcAft>
                <a:spcPts val="600"/>
              </a:spcAft>
            </a:pPr>
            <a:fld id="{0F996519-E62D-4F8C-AE1E-36928EC7D15C}" type="datetime1">
              <a:rPr lang="en-US">
                <a:solidFill>
                  <a:srgbClr val="000000"/>
                </a:solidFill>
              </a:rPr>
              <a:pPr>
                <a:spcAft>
                  <a:spcPts val="600"/>
                </a:spcAft>
              </a:pPr>
              <a:t>10/6/2024</a:t>
            </a:fld>
            <a:endParaRPr lang="en-US">
              <a:solidFill>
                <a:srgbClr val="000000"/>
              </a:solidFill>
            </a:endParaRPr>
          </a:p>
        </p:txBody>
      </p:sp>
      <p:pic>
        <p:nvPicPr>
          <p:cNvPr id="8" name="Content Placeholder 7">
            <a:extLst>
              <a:ext uri="{FF2B5EF4-FFF2-40B4-BE49-F238E27FC236}">
                <a16:creationId xmlns:a16="http://schemas.microsoft.com/office/drawing/2014/main" id="{30CF1E39-6D6E-9EFF-23CE-9EE9469D8966}"/>
              </a:ext>
            </a:extLst>
          </p:cNvPr>
          <p:cNvPicPr>
            <a:picLocks noGrp="1" noChangeAspect="1"/>
          </p:cNvPicPr>
          <p:nvPr>
            <p:ph idx="1"/>
          </p:nvPr>
        </p:nvPicPr>
        <p:blipFill rotWithShape="1">
          <a:blip r:embed="rId3"/>
          <a:srcRect l="58866" t="21441" r="8512" b="23588"/>
          <a:stretch/>
        </p:blipFill>
        <p:spPr>
          <a:xfrm>
            <a:off x="2004819" y="624194"/>
            <a:ext cx="8182360" cy="3895111"/>
          </a:xfrm>
          <a:prstGeom prst="rect">
            <a:avLst/>
          </a:prstGeom>
        </p:spPr>
      </p:pic>
      <p:sp>
        <p:nvSpPr>
          <p:cNvPr id="6" name="Slide Number Placeholder 5">
            <a:extLst>
              <a:ext uri="{FF2B5EF4-FFF2-40B4-BE49-F238E27FC236}">
                <a16:creationId xmlns:a16="http://schemas.microsoft.com/office/drawing/2014/main" id="{E5F786FD-910A-8CCA-EE53-906AE035A7DF}"/>
              </a:ext>
            </a:extLst>
          </p:cNvPr>
          <p:cNvSpPr>
            <a:spLocks noGrp="1"/>
          </p:cNvSpPr>
          <p:nvPr>
            <p:ph type="sldNum" sz="quarter" idx="12"/>
          </p:nvPr>
        </p:nvSpPr>
        <p:spPr>
          <a:xfrm>
            <a:off x="11403951" y="6425816"/>
            <a:ext cx="429768" cy="365125"/>
          </a:xfrm>
        </p:spPr>
        <p:txBody>
          <a:bodyPr vert="horz" lIns="91440" tIns="45720" rIns="91440" bIns="45720" rtlCol="0" anchor="ctr">
            <a:normAutofit/>
          </a:bodyPr>
          <a:lstStyle/>
          <a:p>
            <a:pPr>
              <a:spcAft>
                <a:spcPts val="600"/>
              </a:spcAft>
            </a:pPr>
            <a:fld id="{6E91CC32-6A6B-4E2E-BBA1-6864F305DA26}" type="slidenum">
              <a:rPr lang="en-US" smtClean="0"/>
              <a:pPr>
                <a:spcAft>
                  <a:spcPts val="600"/>
                </a:spcAft>
              </a:pPr>
              <a:t>22</a:t>
            </a:fld>
            <a:endParaRPr lang="en-US"/>
          </a:p>
        </p:txBody>
      </p:sp>
    </p:spTree>
    <p:extLst>
      <p:ext uri="{BB962C8B-B14F-4D97-AF65-F5344CB8AC3E}">
        <p14:creationId xmlns:p14="http://schemas.microsoft.com/office/powerpoint/2010/main" val="3030243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0E9F74D-F55F-F7B2-75C2-14DECC31E6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710A2054-FB7A-EA09-5DA6-8CFF31520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379" y="0"/>
            <a:ext cx="5058469" cy="6874453"/>
          </a:xfrm>
          <a:custGeom>
            <a:avLst/>
            <a:gdLst>
              <a:gd name="connsiteX0" fmla="*/ 679539 w 5058469"/>
              <a:gd name="connsiteY0" fmla="*/ 0 h 6874453"/>
              <a:gd name="connsiteX1" fmla="*/ 5058469 w 5058469"/>
              <a:gd name="connsiteY1" fmla="*/ 0 h 6874453"/>
              <a:gd name="connsiteX2" fmla="*/ 5058469 w 5058469"/>
              <a:gd name="connsiteY2" fmla="*/ 6874453 h 6874453"/>
              <a:gd name="connsiteX3" fmla="*/ 679539 w 5058469"/>
              <a:gd name="connsiteY3" fmla="*/ 6874453 h 6874453"/>
              <a:gd name="connsiteX4" fmla="*/ 0 w 5058469"/>
              <a:gd name="connsiteY4" fmla="*/ 6194913 h 6874453"/>
              <a:gd name="connsiteX5" fmla="*/ 0 w 5058469"/>
              <a:gd name="connsiteY5" fmla="*/ 679540 h 6874453"/>
              <a:gd name="connsiteX6" fmla="*/ 679539 w 5058469"/>
              <a:gd name="connsiteY6" fmla="*/ 0 h 68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8469" h="6874453">
                <a:moveTo>
                  <a:pt x="679539" y="0"/>
                </a:moveTo>
                <a:lnTo>
                  <a:pt x="5058469" y="0"/>
                </a:lnTo>
                <a:lnTo>
                  <a:pt x="5058469" y="6874453"/>
                </a:lnTo>
                <a:lnTo>
                  <a:pt x="679539" y="6874453"/>
                </a:lnTo>
                <a:cubicBezTo>
                  <a:pt x="304240" y="6874453"/>
                  <a:pt x="0" y="6570213"/>
                  <a:pt x="0" y="6194913"/>
                </a:cubicBezTo>
                <a:lnTo>
                  <a:pt x="0" y="679540"/>
                </a:lnTo>
                <a:cubicBezTo>
                  <a:pt x="0" y="304240"/>
                  <a:pt x="304240" y="0"/>
                  <a:pt x="67953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6BD1F51-2713-496E-5AF7-BF1A0BA839CF}"/>
              </a:ext>
            </a:extLst>
          </p:cNvPr>
          <p:cNvSpPr>
            <a:spLocks noGrp="1"/>
          </p:cNvSpPr>
          <p:nvPr>
            <p:ph type="title"/>
          </p:nvPr>
        </p:nvSpPr>
        <p:spPr>
          <a:xfrm>
            <a:off x="308387" y="753034"/>
            <a:ext cx="4256263" cy="1799665"/>
          </a:xfrm>
        </p:spPr>
        <p:txBody>
          <a:bodyPr anchor="t">
            <a:normAutofit/>
          </a:bodyPr>
          <a:lstStyle/>
          <a:p>
            <a:r>
              <a:rPr lang="en-GB" dirty="0"/>
              <a:t>AI Pact</a:t>
            </a:r>
          </a:p>
        </p:txBody>
      </p:sp>
      <p:sp>
        <p:nvSpPr>
          <p:cNvPr id="4" name="Date Placeholder 3">
            <a:extLst>
              <a:ext uri="{FF2B5EF4-FFF2-40B4-BE49-F238E27FC236}">
                <a16:creationId xmlns:a16="http://schemas.microsoft.com/office/drawing/2014/main" id="{2D16F433-BBB8-EC52-ABCD-8239049CC505}"/>
              </a:ext>
            </a:extLst>
          </p:cNvPr>
          <p:cNvSpPr>
            <a:spLocks noGrp="1"/>
          </p:cNvSpPr>
          <p:nvPr>
            <p:ph type="dt" sz="half" idx="10"/>
          </p:nvPr>
        </p:nvSpPr>
        <p:spPr>
          <a:xfrm>
            <a:off x="340137" y="63202"/>
            <a:ext cx="2743200" cy="318221"/>
          </a:xfrm>
        </p:spPr>
        <p:txBody>
          <a:bodyPr>
            <a:normAutofit/>
          </a:bodyPr>
          <a:lstStyle/>
          <a:p>
            <a:pPr>
              <a:spcAft>
                <a:spcPts val="600"/>
              </a:spcAft>
            </a:pPr>
            <a:fld id="{0F996519-E62D-4F8C-AE1E-36928EC7D15C}" type="datetime1">
              <a:rPr lang="en-US" smtClean="0"/>
              <a:pPr>
                <a:spcAft>
                  <a:spcPts val="600"/>
                </a:spcAft>
              </a:pPr>
              <a:t>10/6/2024</a:t>
            </a:fld>
            <a:endParaRPr lang="en-US"/>
          </a:p>
        </p:txBody>
      </p:sp>
      <p:sp>
        <p:nvSpPr>
          <p:cNvPr id="3" name="Content Placeholder 2">
            <a:extLst>
              <a:ext uri="{FF2B5EF4-FFF2-40B4-BE49-F238E27FC236}">
                <a16:creationId xmlns:a16="http://schemas.microsoft.com/office/drawing/2014/main" id="{FDCD75E8-C70F-BF7F-7895-42CD81AAC08D}"/>
              </a:ext>
            </a:extLst>
          </p:cNvPr>
          <p:cNvSpPr>
            <a:spLocks noGrp="1"/>
          </p:cNvSpPr>
          <p:nvPr>
            <p:ph idx="1"/>
          </p:nvPr>
        </p:nvSpPr>
        <p:spPr>
          <a:xfrm>
            <a:off x="340619" y="2805545"/>
            <a:ext cx="4256263" cy="3319410"/>
          </a:xfrm>
        </p:spPr>
        <p:txBody>
          <a:bodyPr anchor="b">
            <a:normAutofit/>
          </a:bodyPr>
          <a:lstStyle/>
          <a:p>
            <a:r>
              <a:rPr lang="en-GB" dirty="0"/>
              <a:t>Adopting AI governance strategy</a:t>
            </a:r>
          </a:p>
          <a:p>
            <a:r>
              <a:rPr lang="en-GB" dirty="0"/>
              <a:t>High-risk AI systems 'mapping</a:t>
            </a:r>
          </a:p>
          <a:p>
            <a:r>
              <a:rPr lang="en-GB" dirty="0"/>
              <a:t>Promoting AI literacy</a:t>
            </a:r>
          </a:p>
          <a:p>
            <a:pPr marL="0" indent="0">
              <a:buNone/>
            </a:pPr>
            <a:endParaRPr lang="en-GB" dirty="0"/>
          </a:p>
          <a:p>
            <a:pPr marL="0" indent="0">
              <a:buNone/>
            </a:pPr>
            <a:endParaRPr lang="en-GB" dirty="0"/>
          </a:p>
        </p:txBody>
      </p:sp>
      <p:pic>
        <p:nvPicPr>
          <p:cNvPr id="8" name="Picture 7" descr="A list of volunteers&#10;&#10;Description automatically generated with medium confidence">
            <a:extLst>
              <a:ext uri="{FF2B5EF4-FFF2-40B4-BE49-F238E27FC236}">
                <a16:creationId xmlns:a16="http://schemas.microsoft.com/office/drawing/2014/main" id="{6B140201-5FCA-CBE4-68B7-DF93F3EFE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212" y="838200"/>
            <a:ext cx="5196498" cy="5196498"/>
          </a:xfrm>
          <a:prstGeom prst="rect">
            <a:avLst/>
          </a:prstGeom>
        </p:spPr>
      </p:pic>
      <p:sp>
        <p:nvSpPr>
          <p:cNvPr id="6" name="Slide Number Placeholder 5">
            <a:extLst>
              <a:ext uri="{FF2B5EF4-FFF2-40B4-BE49-F238E27FC236}">
                <a16:creationId xmlns:a16="http://schemas.microsoft.com/office/drawing/2014/main" id="{3367CC9E-C1F2-3EBF-9660-757052E58C63}"/>
              </a:ext>
            </a:extLst>
          </p:cNvPr>
          <p:cNvSpPr>
            <a:spLocks noGrp="1"/>
          </p:cNvSpPr>
          <p:nvPr>
            <p:ph type="sldNum" sz="quarter" idx="12"/>
          </p:nvPr>
        </p:nvSpPr>
        <p:spPr>
          <a:xfrm>
            <a:off x="11403951" y="6425816"/>
            <a:ext cx="429768" cy="365125"/>
          </a:xfrm>
        </p:spPr>
        <p:txBody>
          <a:bodyPr>
            <a:normAutofit/>
          </a:bodyPr>
          <a:lstStyle/>
          <a:p>
            <a:pPr>
              <a:spcAft>
                <a:spcPts val="600"/>
              </a:spcAft>
            </a:pPr>
            <a:fld id="{6E91CC32-6A6B-4E2E-BBA1-6864F305DA26}" type="slidenum">
              <a:rPr lang="en-US">
                <a:solidFill>
                  <a:schemeClr val="bg1"/>
                </a:solidFill>
              </a:rPr>
              <a:pPr>
                <a:spcAft>
                  <a:spcPts val="600"/>
                </a:spcAft>
              </a:pPr>
              <a:t>23</a:t>
            </a:fld>
            <a:endParaRPr lang="en-US">
              <a:solidFill>
                <a:schemeClr val="bg1"/>
              </a:solidFill>
            </a:endParaRPr>
          </a:p>
        </p:txBody>
      </p:sp>
    </p:spTree>
    <p:extLst>
      <p:ext uri="{BB962C8B-B14F-4D97-AF65-F5344CB8AC3E}">
        <p14:creationId xmlns:p14="http://schemas.microsoft.com/office/powerpoint/2010/main" val="4206110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876D2B9-2E99-23C0-A25B-77784F231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CB0388-CC57-2CCC-C1B8-9B9CA1EEC616}"/>
              </a:ext>
            </a:extLst>
          </p:cNvPr>
          <p:cNvSpPr>
            <a:spLocks noGrp="1"/>
          </p:cNvSpPr>
          <p:nvPr>
            <p:ph type="title"/>
          </p:nvPr>
        </p:nvSpPr>
        <p:spPr>
          <a:xfrm>
            <a:off x="308388" y="753034"/>
            <a:ext cx="4025406" cy="1799665"/>
          </a:xfrm>
        </p:spPr>
        <p:txBody>
          <a:bodyPr anchor="t">
            <a:normAutofit/>
          </a:bodyPr>
          <a:lstStyle/>
          <a:p>
            <a:r>
              <a:rPr lang="en-GB" sz="2400"/>
              <a:t>OECD Declaration on a Trusted, Sustainable and Inclusive Digital Future</a:t>
            </a:r>
          </a:p>
        </p:txBody>
      </p:sp>
      <p:sp>
        <p:nvSpPr>
          <p:cNvPr id="4" name="Date Placeholder 3">
            <a:extLst>
              <a:ext uri="{FF2B5EF4-FFF2-40B4-BE49-F238E27FC236}">
                <a16:creationId xmlns:a16="http://schemas.microsoft.com/office/drawing/2014/main" id="{13036BBE-EF26-C19C-9354-B6410C1A086A}"/>
              </a:ext>
            </a:extLst>
          </p:cNvPr>
          <p:cNvSpPr>
            <a:spLocks noGrp="1"/>
          </p:cNvSpPr>
          <p:nvPr>
            <p:ph type="dt" sz="half" idx="10"/>
          </p:nvPr>
        </p:nvSpPr>
        <p:spPr>
          <a:xfrm>
            <a:off x="340137" y="63202"/>
            <a:ext cx="2743200" cy="318221"/>
          </a:xfrm>
        </p:spPr>
        <p:txBody>
          <a:bodyPr>
            <a:normAutofit/>
          </a:bodyPr>
          <a:lstStyle/>
          <a:p>
            <a:pPr>
              <a:spcAft>
                <a:spcPts val="600"/>
              </a:spcAft>
            </a:pPr>
            <a:fld id="{0F996519-E62D-4F8C-AE1E-36928EC7D15C}" type="datetime1">
              <a:rPr lang="en-US" smtClean="0"/>
              <a:pPr>
                <a:spcAft>
                  <a:spcPts val="600"/>
                </a:spcAft>
              </a:pPr>
              <a:t>10/6/2024</a:t>
            </a:fld>
            <a:endParaRPr lang="en-US"/>
          </a:p>
        </p:txBody>
      </p:sp>
      <p:sp>
        <p:nvSpPr>
          <p:cNvPr id="3" name="Content Placeholder 2">
            <a:extLst>
              <a:ext uri="{FF2B5EF4-FFF2-40B4-BE49-F238E27FC236}">
                <a16:creationId xmlns:a16="http://schemas.microsoft.com/office/drawing/2014/main" id="{6F1EF589-3798-EB74-3C65-A3B8A1941557}"/>
              </a:ext>
            </a:extLst>
          </p:cNvPr>
          <p:cNvSpPr>
            <a:spLocks noGrp="1"/>
          </p:cNvSpPr>
          <p:nvPr>
            <p:ph idx="1"/>
          </p:nvPr>
        </p:nvSpPr>
        <p:spPr>
          <a:xfrm>
            <a:off x="340619" y="2569464"/>
            <a:ext cx="3993175" cy="3555491"/>
          </a:xfrm>
        </p:spPr>
        <p:txBody>
          <a:bodyPr anchor="b">
            <a:normAutofit/>
          </a:bodyPr>
          <a:lstStyle/>
          <a:p>
            <a:pPr marL="0" indent="0">
              <a:lnSpc>
                <a:spcPct val="110000"/>
              </a:lnSpc>
              <a:buNone/>
            </a:pPr>
            <a:r>
              <a:rPr lang="en-GB" sz="1100" b="0" i="0" u="none" strike="noStrike" baseline="0">
                <a:latin typeface="ArialMT5"/>
              </a:rPr>
              <a:t>The Vision for the OECD for the Next Decade, which directs the OECD to support countries in harnessing the potential of digitalisation for economic growth and social inclusion to support open societies in the digital and data driven age and to advance responses to the challenges of digitalisation, including: </a:t>
            </a:r>
          </a:p>
          <a:p>
            <a:pPr>
              <a:lnSpc>
                <a:spcPct val="110000"/>
              </a:lnSpc>
            </a:pPr>
            <a:r>
              <a:rPr lang="en-GB" sz="1100" b="1" i="0" u="none" strike="noStrike" baseline="0">
                <a:latin typeface="ArialMT5"/>
              </a:rPr>
              <a:t>guarding against threats to democracy</a:t>
            </a:r>
            <a:r>
              <a:rPr lang="en-GB" sz="1100" b="0" i="0" u="none" strike="noStrike" baseline="0">
                <a:latin typeface="ArialMT5"/>
              </a:rPr>
              <a:t>, </a:t>
            </a:r>
          </a:p>
          <a:p>
            <a:pPr>
              <a:lnSpc>
                <a:spcPct val="110000"/>
              </a:lnSpc>
            </a:pPr>
            <a:r>
              <a:rPr lang="en-GB" sz="1100" b="1" i="0" u="none" strike="noStrike" baseline="0">
                <a:latin typeface="ArialMT5"/>
              </a:rPr>
              <a:t>digital security </a:t>
            </a:r>
            <a:r>
              <a:rPr lang="en-GB" sz="1100" b="0" i="0" u="none" strike="noStrike" baseline="0">
                <a:latin typeface="ArialMT5"/>
              </a:rPr>
              <a:t>and </a:t>
            </a:r>
          </a:p>
          <a:p>
            <a:pPr>
              <a:lnSpc>
                <a:spcPct val="110000"/>
              </a:lnSpc>
            </a:pPr>
            <a:r>
              <a:rPr lang="en-GB" sz="1100" b="1">
                <a:latin typeface="ArialMT5"/>
              </a:rPr>
              <a:t>d</a:t>
            </a:r>
            <a:r>
              <a:rPr lang="en-GB" sz="1100" b="1" i="0" u="none" strike="noStrike" baseline="0">
                <a:latin typeface="ArialMT5"/>
              </a:rPr>
              <a:t>igital privacy</a:t>
            </a:r>
            <a:r>
              <a:rPr lang="en-GB" sz="1100" b="0" i="0" u="none" strike="noStrike" baseline="0">
                <a:latin typeface="ArialMT5"/>
              </a:rPr>
              <a:t> and </a:t>
            </a:r>
          </a:p>
          <a:p>
            <a:pPr>
              <a:lnSpc>
                <a:spcPct val="110000"/>
              </a:lnSpc>
            </a:pPr>
            <a:r>
              <a:rPr lang="en-GB" sz="1100" b="1" i="0" u="none" strike="noStrike" baseline="0">
                <a:latin typeface="ArialMT5"/>
              </a:rPr>
              <a:t>combatting disinformation online</a:t>
            </a:r>
            <a:r>
              <a:rPr lang="en-GB" sz="1100" b="0" i="0" u="none" strike="noStrike" baseline="0">
                <a:latin typeface="ArialMT5"/>
              </a:rPr>
              <a:t>, as well as to seek </a:t>
            </a:r>
            <a:r>
              <a:rPr lang="en-GB" sz="1100" i="0" u="none" strike="noStrike" baseline="0">
                <a:latin typeface="ArialMT5"/>
              </a:rPr>
              <a:t>initiatives that </a:t>
            </a:r>
          </a:p>
          <a:p>
            <a:pPr>
              <a:lnSpc>
                <a:spcPct val="110000"/>
              </a:lnSpc>
            </a:pPr>
            <a:r>
              <a:rPr lang="en-GB" sz="1100" b="1" i="0" u="none" strike="noStrike" baseline="0">
                <a:latin typeface="ArialMT5"/>
              </a:rPr>
              <a:t>enhance and promote data free flow with trust</a:t>
            </a:r>
            <a:r>
              <a:rPr lang="en-GB" sz="1100">
                <a:latin typeface="ArialMT5"/>
              </a:rPr>
              <a:t>.</a:t>
            </a:r>
            <a:endParaRPr lang="en-GB" sz="1100" b="0" i="0" u="none" strike="noStrike" baseline="0">
              <a:latin typeface="ArialMT5"/>
            </a:endParaRPr>
          </a:p>
        </p:txBody>
      </p:sp>
      <p:pic>
        <p:nvPicPr>
          <p:cNvPr id="8" name="Picture 7" descr="Digital financial graphs in 3D">
            <a:extLst>
              <a:ext uri="{FF2B5EF4-FFF2-40B4-BE49-F238E27FC236}">
                <a16:creationId xmlns:a16="http://schemas.microsoft.com/office/drawing/2014/main" id="{1FA7E0A6-7747-23EC-38C2-7F861AF7D89B}"/>
              </a:ext>
            </a:extLst>
          </p:cNvPr>
          <p:cNvPicPr>
            <a:picLocks noChangeAspect="1"/>
          </p:cNvPicPr>
          <p:nvPr/>
        </p:nvPicPr>
        <p:blipFill>
          <a:blip r:embed="rId3"/>
          <a:srcRect l="19611" r="-2" b="-2"/>
          <a:stretch/>
        </p:blipFill>
        <p:spPr>
          <a:xfrm>
            <a:off x="5105401" y="1"/>
            <a:ext cx="7090851" cy="6857999"/>
          </a:xfrm>
          <a:custGeom>
            <a:avLst/>
            <a:gdLst/>
            <a:ahLst/>
            <a:cxnLst/>
            <a:rect l="l" t="t" r="r" b="b"/>
            <a:pathLst>
              <a:path w="7090851" h="6874453">
                <a:moveTo>
                  <a:pt x="679539" y="0"/>
                </a:moveTo>
                <a:lnTo>
                  <a:pt x="7090851" y="0"/>
                </a:lnTo>
                <a:lnTo>
                  <a:pt x="7090851" y="6874453"/>
                </a:lnTo>
                <a:lnTo>
                  <a:pt x="679539" y="6874453"/>
                </a:lnTo>
                <a:cubicBezTo>
                  <a:pt x="304240" y="6874453"/>
                  <a:pt x="0" y="6570213"/>
                  <a:pt x="0" y="6194913"/>
                </a:cubicBezTo>
                <a:lnTo>
                  <a:pt x="0" y="679540"/>
                </a:lnTo>
                <a:cubicBezTo>
                  <a:pt x="0" y="304240"/>
                  <a:pt x="304240" y="0"/>
                  <a:pt x="679539" y="0"/>
                </a:cubicBezTo>
                <a:close/>
              </a:path>
            </a:pathLst>
          </a:custGeom>
        </p:spPr>
      </p:pic>
      <p:sp>
        <p:nvSpPr>
          <p:cNvPr id="6" name="Slide Number Placeholder 5">
            <a:extLst>
              <a:ext uri="{FF2B5EF4-FFF2-40B4-BE49-F238E27FC236}">
                <a16:creationId xmlns:a16="http://schemas.microsoft.com/office/drawing/2014/main" id="{9F0EC584-CCBD-E9DE-4C98-8AD9DABA867C}"/>
              </a:ext>
            </a:extLst>
          </p:cNvPr>
          <p:cNvSpPr>
            <a:spLocks noGrp="1"/>
          </p:cNvSpPr>
          <p:nvPr>
            <p:ph type="sldNum" sz="quarter" idx="12"/>
          </p:nvPr>
        </p:nvSpPr>
        <p:spPr>
          <a:xfrm>
            <a:off x="11403951" y="6425816"/>
            <a:ext cx="429768" cy="365125"/>
          </a:xfrm>
        </p:spPr>
        <p:txBody>
          <a:bodyPr>
            <a:normAutofit/>
          </a:bodyPr>
          <a:lstStyle/>
          <a:p>
            <a:pPr>
              <a:spcAft>
                <a:spcPts val="600"/>
              </a:spcAft>
            </a:pPr>
            <a:fld id="{6E91CC32-6A6B-4E2E-BBA1-6864F305DA26}" type="slidenum">
              <a:rPr lang="en-US">
                <a:solidFill>
                  <a:srgbClr val="FFFFFF"/>
                </a:solidFill>
              </a:rPr>
              <a:pPr>
                <a:spcAft>
                  <a:spcPts val="600"/>
                </a:spcAft>
              </a:pPr>
              <a:t>24</a:t>
            </a:fld>
            <a:endParaRPr lang="en-US">
              <a:solidFill>
                <a:srgbClr val="FFFFFF"/>
              </a:solidFill>
            </a:endParaRPr>
          </a:p>
        </p:txBody>
      </p:sp>
    </p:spTree>
    <p:extLst>
      <p:ext uri="{BB962C8B-B14F-4D97-AF65-F5344CB8AC3E}">
        <p14:creationId xmlns:p14="http://schemas.microsoft.com/office/powerpoint/2010/main" val="2208826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921ADB-B43D-32C5-18EE-18AF3C436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B58AFC1D-8D9D-F3F4-C409-17B27BA8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DB2ECC-9AC1-71DD-4D41-78C93971B9DD}"/>
              </a:ext>
            </a:extLst>
          </p:cNvPr>
          <p:cNvSpPr>
            <a:spLocks noGrp="1"/>
          </p:cNvSpPr>
          <p:nvPr>
            <p:ph type="title"/>
          </p:nvPr>
        </p:nvSpPr>
        <p:spPr>
          <a:xfrm>
            <a:off x="317057" y="826840"/>
            <a:ext cx="3229942" cy="5363531"/>
          </a:xfrm>
        </p:spPr>
        <p:txBody>
          <a:bodyPr anchor="b">
            <a:normAutofit/>
          </a:bodyPr>
          <a:lstStyle/>
          <a:p>
            <a:r>
              <a:rPr lang="en-GB" sz="4000" dirty="0"/>
              <a:t>Ethics washing</a:t>
            </a:r>
          </a:p>
        </p:txBody>
      </p:sp>
      <p:sp>
        <p:nvSpPr>
          <p:cNvPr id="4" name="Date Placeholder 3">
            <a:extLst>
              <a:ext uri="{FF2B5EF4-FFF2-40B4-BE49-F238E27FC236}">
                <a16:creationId xmlns:a16="http://schemas.microsoft.com/office/drawing/2014/main" id="{55F8383E-5707-4BE9-CA9A-CB6B81B1908B}"/>
              </a:ext>
            </a:extLst>
          </p:cNvPr>
          <p:cNvSpPr>
            <a:spLocks noGrp="1"/>
          </p:cNvSpPr>
          <p:nvPr>
            <p:ph type="dt" sz="half" idx="10"/>
          </p:nvPr>
        </p:nvSpPr>
        <p:spPr>
          <a:xfrm>
            <a:off x="340137" y="63202"/>
            <a:ext cx="2743200" cy="318221"/>
          </a:xfrm>
        </p:spPr>
        <p:txBody>
          <a:bodyPr>
            <a:normAutofit/>
          </a:bodyPr>
          <a:lstStyle/>
          <a:p>
            <a:pPr>
              <a:spcAft>
                <a:spcPts val="600"/>
              </a:spcAft>
            </a:pPr>
            <a:fld id="{0F996519-E62D-4F8C-AE1E-36928EC7D15C}" type="datetime1">
              <a:rPr lang="en-US" smtClean="0"/>
              <a:pPr>
                <a:spcAft>
                  <a:spcPts val="600"/>
                </a:spcAft>
              </a:pPr>
              <a:t>10/6/2024</a:t>
            </a:fld>
            <a:endParaRPr lang="en-US"/>
          </a:p>
        </p:txBody>
      </p:sp>
      <p:sp>
        <p:nvSpPr>
          <p:cNvPr id="15" name="Freeform: Shape 14">
            <a:extLst>
              <a:ext uri="{FF2B5EF4-FFF2-40B4-BE49-F238E27FC236}">
                <a16:creationId xmlns:a16="http://schemas.microsoft.com/office/drawing/2014/main" id="{CE56D5D3-3105-1C66-5BAB-FA7B033D5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699" y="0"/>
            <a:ext cx="8115301" cy="6858000"/>
          </a:xfrm>
          <a:custGeom>
            <a:avLst/>
            <a:gdLst>
              <a:gd name="connsiteX0" fmla="*/ 677913 w 8115301"/>
              <a:gd name="connsiteY0" fmla="*/ 0 h 6858000"/>
              <a:gd name="connsiteX1" fmla="*/ 8115301 w 8115301"/>
              <a:gd name="connsiteY1" fmla="*/ 0 h 6858000"/>
              <a:gd name="connsiteX2" fmla="*/ 8115301 w 8115301"/>
              <a:gd name="connsiteY2" fmla="*/ 6858000 h 6858000"/>
              <a:gd name="connsiteX3" fmla="*/ 677913 w 8115301"/>
              <a:gd name="connsiteY3" fmla="*/ 6858000 h 6858000"/>
              <a:gd name="connsiteX4" fmla="*/ 0 w 8115301"/>
              <a:gd name="connsiteY4" fmla="*/ 6180087 h 6858000"/>
              <a:gd name="connsiteX5" fmla="*/ 0 w 8115301"/>
              <a:gd name="connsiteY5" fmla="*/ 677913 h 6858000"/>
              <a:gd name="connsiteX6" fmla="*/ 677913 w 81153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301" h="6858000">
                <a:moveTo>
                  <a:pt x="677913" y="0"/>
                </a:moveTo>
                <a:lnTo>
                  <a:pt x="8115301" y="0"/>
                </a:lnTo>
                <a:lnTo>
                  <a:pt x="811530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5EC27FA-DF92-90EC-D5C2-814F215C78B4}"/>
              </a:ext>
            </a:extLst>
          </p:cNvPr>
          <p:cNvSpPr>
            <a:spLocks noGrp="1"/>
          </p:cNvSpPr>
          <p:nvPr>
            <p:ph idx="1"/>
          </p:nvPr>
        </p:nvSpPr>
        <p:spPr>
          <a:xfrm>
            <a:off x="4924258" y="762000"/>
            <a:ext cx="6353342" cy="5230092"/>
          </a:xfrm>
        </p:spPr>
        <p:txBody>
          <a:bodyPr anchor="t">
            <a:normAutofit/>
          </a:bodyPr>
          <a:lstStyle/>
          <a:p>
            <a:pPr marL="0" indent="0">
              <a:buNone/>
            </a:pPr>
            <a:r>
              <a:rPr lang="en-GB" sz="2800" dirty="0">
                <a:solidFill>
                  <a:schemeClr val="bg1"/>
                </a:solidFill>
              </a:rPr>
              <a:t>“The Trustworthy AI story is a marketing narrative invented by industry, a bedtime story for tomorrow's customers. The underlying guiding idea of a “trustworthy AI” is, first and foremost, conceptual nonsense. Machines are not trustworthy; only humans can be trustworthy (or untrustworthy).” </a:t>
            </a:r>
            <a:r>
              <a:rPr lang="en-GB" sz="2800" dirty="0" err="1">
                <a:solidFill>
                  <a:schemeClr val="bg1"/>
                </a:solidFill>
              </a:rPr>
              <a:t>Metzinger</a:t>
            </a:r>
            <a:r>
              <a:rPr lang="en-GB" sz="2800" dirty="0">
                <a:solidFill>
                  <a:schemeClr val="bg1"/>
                </a:solidFill>
              </a:rPr>
              <a:t>, 2019</a:t>
            </a:r>
          </a:p>
        </p:txBody>
      </p:sp>
      <p:sp>
        <p:nvSpPr>
          <p:cNvPr id="6" name="Slide Number Placeholder 5">
            <a:extLst>
              <a:ext uri="{FF2B5EF4-FFF2-40B4-BE49-F238E27FC236}">
                <a16:creationId xmlns:a16="http://schemas.microsoft.com/office/drawing/2014/main" id="{A1B52E2E-8268-3D57-4214-253ABF1DD483}"/>
              </a:ext>
            </a:extLst>
          </p:cNvPr>
          <p:cNvSpPr>
            <a:spLocks noGrp="1"/>
          </p:cNvSpPr>
          <p:nvPr>
            <p:ph type="sldNum" sz="quarter" idx="12"/>
          </p:nvPr>
        </p:nvSpPr>
        <p:spPr>
          <a:xfrm>
            <a:off x="11403951" y="6425816"/>
            <a:ext cx="429768" cy="365125"/>
          </a:xfrm>
        </p:spPr>
        <p:txBody>
          <a:bodyPr>
            <a:normAutofit/>
          </a:bodyPr>
          <a:lstStyle/>
          <a:p>
            <a:pPr>
              <a:spcAft>
                <a:spcPts val="600"/>
              </a:spcAft>
            </a:pPr>
            <a:fld id="{6E91CC32-6A6B-4E2E-BBA1-6864F305DA26}" type="slidenum">
              <a:rPr lang="en-US">
                <a:solidFill>
                  <a:schemeClr val="bg1"/>
                </a:solidFill>
              </a:rPr>
              <a:pPr>
                <a:spcAft>
                  <a:spcPts val="600"/>
                </a:spcAft>
              </a:pPr>
              <a:t>25</a:t>
            </a:fld>
            <a:endParaRPr lang="en-US">
              <a:solidFill>
                <a:schemeClr val="bg1"/>
              </a:solidFill>
            </a:endParaRPr>
          </a:p>
        </p:txBody>
      </p:sp>
    </p:spTree>
    <p:extLst>
      <p:ext uri="{BB962C8B-B14F-4D97-AF65-F5344CB8AC3E}">
        <p14:creationId xmlns:p14="http://schemas.microsoft.com/office/powerpoint/2010/main" val="2332439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BACB578-9F18-1F13-E0A5-6901B2797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03DF1-997B-85BE-AA7D-094C91C4E4A3}"/>
              </a:ext>
            </a:extLst>
          </p:cNvPr>
          <p:cNvSpPr>
            <a:spLocks noGrp="1"/>
          </p:cNvSpPr>
          <p:nvPr>
            <p:ph type="title"/>
          </p:nvPr>
        </p:nvSpPr>
        <p:spPr>
          <a:xfrm>
            <a:off x="762588" y="5657936"/>
            <a:ext cx="11206313" cy="950442"/>
          </a:xfrm>
        </p:spPr>
        <p:txBody>
          <a:bodyPr vert="horz" lIns="91440" tIns="45720" rIns="91440" bIns="45720" rtlCol="0" anchor="b">
            <a:normAutofit/>
          </a:bodyPr>
          <a:lstStyle/>
          <a:p>
            <a:r>
              <a:rPr lang="en-US" sz="3000" dirty="0"/>
              <a:t>What are the problems AI/ML technologies should solve?</a:t>
            </a:r>
            <a:br>
              <a:rPr lang="en-US" sz="3000" dirty="0"/>
            </a:br>
            <a:endParaRPr lang="en-US" sz="3000" dirty="0"/>
          </a:p>
        </p:txBody>
      </p:sp>
      <p:sp>
        <p:nvSpPr>
          <p:cNvPr id="5" name="Date Placeholder 4">
            <a:extLst>
              <a:ext uri="{FF2B5EF4-FFF2-40B4-BE49-F238E27FC236}">
                <a16:creationId xmlns:a16="http://schemas.microsoft.com/office/drawing/2014/main" id="{CA6CFAF7-D33E-87CC-F1E3-0F9A14FBE270}"/>
              </a:ext>
            </a:extLst>
          </p:cNvPr>
          <p:cNvSpPr>
            <a:spLocks noGrp="1"/>
          </p:cNvSpPr>
          <p:nvPr>
            <p:ph type="dt" sz="half" idx="10"/>
          </p:nvPr>
        </p:nvSpPr>
        <p:spPr>
          <a:xfrm>
            <a:off x="340137" y="63202"/>
            <a:ext cx="2743200" cy="318221"/>
          </a:xfrm>
        </p:spPr>
        <p:txBody>
          <a:bodyPr vert="horz" lIns="91440" tIns="45720" rIns="91440" bIns="45720" rtlCol="0" anchor="ctr">
            <a:normAutofit/>
          </a:bodyPr>
          <a:lstStyle/>
          <a:p>
            <a:pPr>
              <a:spcAft>
                <a:spcPts val="600"/>
              </a:spcAft>
            </a:pPr>
            <a:fld id="{9A750ABA-DFFA-4B13-BB77-624D9164A38B}" type="datetime1">
              <a:rPr lang="en-US">
                <a:solidFill>
                  <a:schemeClr val="bg1"/>
                </a:solidFill>
              </a:rPr>
              <a:pPr>
                <a:spcAft>
                  <a:spcPts val="600"/>
                </a:spcAft>
              </a:pPr>
              <a:t>10/6/2024</a:t>
            </a:fld>
            <a:endParaRPr lang="en-US">
              <a:solidFill>
                <a:schemeClr val="bg1"/>
              </a:solidFill>
            </a:endParaRPr>
          </a:p>
        </p:txBody>
      </p:sp>
      <p:pic>
        <p:nvPicPr>
          <p:cNvPr id="9" name="Picture 8" descr="A close-up of a person's head&#10;&#10;Description automatically generated">
            <a:extLst>
              <a:ext uri="{FF2B5EF4-FFF2-40B4-BE49-F238E27FC236}">
                <a16:creationId xmlns:a16="http://schemas.microsoft.com/office/drawing/2014/main" id="{7E9AEC68-B488-DD9F-0A0C-907A8D16F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227" y="1061711"/>
            <a:ext cx="6609179" cy="3915938"/>
          </a:xfrm>
          <a:prstGeom prst="rect">
            <a:avLst/>
          </a:prstGeom>
        </p:spPr>
      </p:pic>
      <p:sp>
        <p:nvSpPr>
          <p:cNvPr id="7" name="Slide Number Placeholder 6">
            <a:extLst>
              <a:ext uri="{FF2B5EF4-FFF2-40B4-BE49-F238E27FC236}">
                <a16:creationId xmlns:a16="http://schemas.microsoft.com/office/drawing/2014/main" id="{1680EB18-12E6-4563-9E47-517325936324}"/>
              </a:ext>
            </a:extLst>
          </p:cNvPr>
          <p:cNvSpPr>
            <a:spLocks noGrp="1"/>
          </p:cNvSpPr>
          <p:nvPr>
            <p:ph type="sldNum" sz="quarter" idx="12"/>
          </p:nvPr>
        </p:nvSpPr>
        <p:spPr>
          <a:xfrm>
            <a:off x="11403951" y="6425816"/>
            <a:ext cx="429768" cy="365125"/>
          </a:xfrm>
        </p:spPr>
        <p:txBody>
          <a:bodyPr vert="horz" lIns="91440" tIns="45720" rIns="91440" bIns="45720" rtlCol="0" anchor="ctr">
            <a:normAutofit/>
          </a:bodyPr>
          <a:lstStyle/>
          <a:p>
            <a:pPr>
              <a:spcAft>
                <a:spcPts val="600"/>
              </a:spcAft>
            </a:pPr>
            <a:fld id="{6E91CC32-6A6B-4E2E-BBA1-6864F305DA26}" type="slidenum">
              <a:rPr lang="en-US" smtClean="0"/>
              <a:pPr>
                <a:spcAft>
                  <a:spcPts val="600"/>
                </a:spcAft>
              </a:pPr>
              <a:t>26</a:t>
            </a:fld>
            <a:endParaRPr lang="en-US"/>
          </a:p>
        </p:txBody>
      </p:sp>
    </p:spTree>
    <p:extLst>
      <p:ext uri="{BB962C8B-B14F-4D97-AF65-F5344CB8AC3E}">
        <p14:creationId xmlns:p14="http://schemas.microsoft.com/office/powerpoint/2010/main" val="4265190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17D3F-C904-86E1-B6C8-40CAA5A35595}"/>
              </a:ext>
            </a:extLst>
          </p:cNvPr>
          <p:cNvSpPr>
            <a:spLocks noGrp="1"/>
          </p:cNvSpPr>
          <p:nvPr>
            <p:ph type="title"/>
          </p:nvPr>
        </p:nvSpPr>
        <p:spPr>
          <a:xfrm>
            <a:off x="335467" y="529003"/>
            <a:ext cx="9956747" cy="777674"/>
          </a:xfrm>
        </p:spPr>
        <p:txBody>
          <a:bodyPr/>
          <a:lstStyle/>
          <a:p>
            <a:r>
              <a:rPr lang="en-GB" dirty="0"/>
              <a:t>For the curious</a:t>
            </a:r>
          </a:p>
        </p:txBody>
      </p:sp>
      <p:sp>
        <p:nvSpPr>
          <p:cNvPr id="3" name="Content Placeholder 2">
            <a:extLst>
              <a:ext uri="{FF2B5EF4-FFF2-40B4-BE49-F238E27FC236}">
                <a16:creationId xmlns:a16="http://schemas.microsoft.com/office/drawing/2014/main" id="{14304665-68EB-6E8A-172E-4C527F3DFBCE}"/>
              </a:ext>
            </a:extLst>
          </p:cNvPr>
          <p:cNvSpPr>
            <a:spLocks noGrp="1"/>
          </p:cNvSpPr>
          <p:nvPr>
            <p:ph idx="1"/>
          </p:nvPr>
        </p:nvSpPr>
        <p:spPr>
          <a:xfrm>
            <a:off x="289250" y="1346779"/>
            <a:ext cx="11238912" cy="4621431"/>
          </a:xfrm>
        </p:spPr>
        <p:txBody>
          <a:bodyPr>
            <a:normAutofit fontScale="25000" lnSpcReduction="20000"/>
          </a:bodyPr>
          <a:lstStyle/>
          <a:p>
            <a:r>
              <a:rPr lang="de-DE" sz="4000" b="0" i="0" u="none" strike="noStrike" baseline="0" dirty="0"/>
              <a:t>Werthner, Prem, Lee &amp; Ghezzi (2022). </a:t>
            </a:r>
            <a:r>
              <a:rPr lang="en-GB" sz="4000" dirty="0"/>
              <a:t>Perspectives on digital humanism </a:t>
            </a:r>
            <a:r>
              <a:rPr lang="en-GB" sz="4000" dirty="0">
                <a:hlinkClick r:id="rId2">
                  <a:extLst>
                    <a:ext uri="{A12FA001-AC4F-418D-AE19-62706E023703}">
                      <ahyp:hlinkClr xmlns:ahyp="http://schemas.microsoft.com/office/drawing/2018/hyperlinkcolor" val="tx"/>
                    </a:ext>
                  </a:extLst>
                </a:hlinkClick>
              </a:rPr>
              <a:t>Perspectives on Digital Humanism | SpringerLink</a:t>
            </a:r>
            <a:endParaRPr lang="en-GB" sz="4000" dirty="0"/>
          </a:p>
          <a:p>
            <a:r>
              <a:rPr lang="en-GB" sz="4000" b="0" i="0" dirty="0">
                <a:effectLst/>
              </a:rPr>
              <a:t>Leslie, D. (2019). Understanding artificial intelligence ethics and safety: A guide for the responsible design and implementation of AI systems in the public sector. </a:t>
            </a:r>
            <a:r>
              <a:rPr lang="en-GB" sz="4000" b="0" i="1" dirty="0" err="1">
                <a:effectLst/>
              </a:rPr>
              <a:t>Zenodo</a:t>
            </a:r>
            <a:r>
              <a:rPr lang="en-GB" sz="4000" b="0" i="0" dirty="0">
                <a:effectLst/>
              </a:rPr>
              <a:t>. </a:t>
            </a:r>
            <a:r>
              <a:rPr lang="en-GB" sz="4000" b="0" i="1" u="sng" dirty="0">
                <a:effectLst/>
                <a:hlinkClick r:id="rId3">
                  <a:extLst>
                    <a:ext uri="{A12FA001-AC4F-418D-AE19-62706E023703}">
                      <ahyp:hlinkClr xmlns:ahyp="http://schemas.microsoft.com/office/drawing/2018/hyperlinkcolor" val="tx"/>
                    </a:ext>
                  </a:extLst>
                </a:hlinkClick>
              </a:rPr>
              <a:t>https://doi.org/10.5281/zenodo.3240529</a:t>
            </a:r>
            <a:r>
              <a:rPr lang="en-GB" sz="4000" b="0" i="0" dirty="0">
                <a:effectLst/>
              </a:rPr>
              <a:t>.</a:t>
            </a:r>
            <a:endParaRPr lang="en-GB" sz="4000" dirty="0"/>
          </a:p>
          <a:p>
            <a:r>
              <a:rPr lang="en-GB" sz="4000" dirty="0"/>
              <a:t>WEF global risks report (2023). Available at </a:t>
            </a:r>
            <a:r>
              <a:rPr lang="en-GB" sz="4000" dirty="0">
                <a:hlinkClick r:id="rId4">
                  <a:extLst>
                    <a:ext uri="{A12FA001-AC4F-418D-AE19-62706E023703}">
                      <ahyp:hlinkClr xmlns:ahyp="http://schemas.microsoft.com/office/drawing/2018/hyperlinkcolor" val="tx"/>
                    </a:ext>
                  </a:extLst>
                </a:hlinkClick>
              </a:rPr>
              <a:t>WEF_Global_Risks_Report_2023.pdf (weforum.org)</a:t>
            </a:r>
            <a:endParaRPr lang="en-GB" sz="4000" dirty="0"/>
          </a:p>
          <a:p>
            <a:r>
              <a:rPr lang="en-GB" sz="4000" b="0" i="0" dirty="0">
                <a:effectLst/>
              </a:rPr>
              <a:t>Zerilli, J., Knott, A., Maclaurin, J., and Gavaghan, C. (December 11, 2019). Algorithmic Decision-Making and the Control Problem. </a:t>
            </a:r>
            <a:r>
              <a:rPr lang="en-GB" sz="4000" b="0" i="1" dirty="0">
                <a:effectLst/>
              </a:rPr>
              <a:t>SpringerLink</a:t>
            </a:r>
            <a:r>
              <a:rPr lang="en-GB" sz="4000" b="0" i="0" dirty="0">
                <a:effectLst/>
              </a:rPr>
              <a:t>. Available at </a:t>
            </a:r>
            <a:r>
              <a:rPr lang="en-GB" sz="4000" b="0" i="1" u="sng" dirty="0">
                <a:effectLst/>
                <a:hlinkClick r:id="rId5">
                  <a:extLst>
                    <a:ext uri="{A12FA001-AC4F-418D-AE19-62706E023703}">
                      <ahyp:hlinkClr xmlns:ahyp="http://schemas.microsoft.com/office/drawing/2018/hyperlinkcolor" val="tx"/>
                    </a:ext>
                  </a:extLst>
                </a:hlinkClick>
              </a:rPr>
              <a:t>https://link.springer.com/article/10.1007/s11023-019-09513-7</a:t>
            </a:r>
            <a:endParaRPr lang="en-GB" sz="4000" b="0" i="0" dirty="0">
              <a:effectLst/>
            </a:endParaRPr>
          </a:p>
          <a:p>
            <a:r>
              <a:rPr lang="en-GB" sz="4000" b="0" i="0" dirty="0">
                <a:effectLst/>
              </a:rPr>
              <a:t>Smith, G. (2020). What does “fairness” mean for machine learning systems? </a:t>
            </a:r>
            <a:r>
              <a:rPr lang="en-GB" sz="4000" b="0" i="1" dirty="0" err="1">
                <a:effectLst/>
              </a:rPr>
              <a:t>Center</a:t>
            </a:r>
            <a:r>
              <a:rPr lang="en-GB" sz="4000" b="0" i="1" dirty="0">
                <a:effectLst/>
              </a:rPr>
              <a:t> for Equity, Gender &amp; Leadership (EGAL) at Berkeley Haas</a:t>
            </a:r>
            <a:r>
              <a:rPr lang="en-GB" sz="4000" b="0" i="0" dirty="0">
                <a:effectLst/>
              </a:rPr>
              <a:t>. Available at </a:t>
            </a:r>
            <a:r>
              <a:rPr lang="en-GB" sz="4000" b="0" i="1" u="sng" dirty="0">
                <a:effectLst/>
                <a:hlinkClick r:id="rId6">
                  <a:extLst>
                    <a:ext uri="{A12FA001-AC4F-418D-AE19-62706E023703}">
                      <ahyp:hlinkClr xmlns:ahyp="http://schemas.microsoft.com/office/drawing/2018/hyperlinkcolor" val="tx"/>
                    </a:ext>
                  </a:extLst>
                </a:hlinkClick>
              </a:rPr>
              <a:t>https://haas.berkeley.edu/wp-content/uploads/What-is-fairness_-EGAL2.pdf</a:t>
            </a:r>
            <a:endParaRPr lang="en-GB" sz="4000" b="0" i="0" dirty="0">
              <a:effectLst/>
            </a:endParaRPr>
          </a:p>
          <a:p>
            <a:r>
              <a:rPr lang="en-GB" sz="4000" b="0" i="0" dirty="0">
                <a:effectLst/>
              </a:rPr>
              <a:t>Burt, A. (December 13, 2019). The AI Transparency Paradox. </a:t>
            </a:r>
            <a:r>
              <a:rPr lang="en-GB" sz="4000" b="0" i="1" dirty="0">
                <a:effectLst/>
              </a:rPr>
              <a:t>Harvard Business Review</a:t>
            </a:r>
            <a:r>
              <a:rPr lang="en-GB" sz="4000" b="0" i="0" dirty="0">
                <a:effectLst/>
              </a:rPr>
              <a:t>. Available at </a:t>
            </a:r>
            <a:r>
              <a:rPr lang="en-GB" sz="4000" b="0" i="1" u="sng" dirty="0">
                <a:effectLst/>
                <a:hlinkClick r:id="rId7">
                  <a:extLst>
                    <a:ext uri="{A12FA001-AC4F-418D-AE19-62706E023703}">
                      <ahyp:hlinkClr xmlns:ahyp="http://schemas.microsoft.com/office/drawing/2018/hyperlinkcolor" val="tx"/>
                    </a:ext>
                  </a:extLst>
                </a:hlinkClick>
              </a:rPr>
              <a:t>https://hbr.org/2019/12/the-ai-transparency-paradox</a:t>
            </a:r>
            <a:endParaRPr lang="en-GB" sz="4000" b="0" i="0" dirty="0">
              <a:effectLst/>
            </a:endParaRPr>
          </a:p>
          <a:p>
            <a:r>
              <a:rPr lang="en-GB" sz="4000" b="0" i="0" dirty="0">
                <a:effectLst/>
              </a:rPr>
              <a:t>Zerilli, J., Knott, A., Maclaurin, J., and Gavaghan, C. (December 11, 2019). Algorithmic Decision-Making and the Control Problem. </a:t>
            </a:r>
            <a:r>
              <a:rPr lang="en-GB" sz="4000" b="0" i="1" dirty="0">
                <a:effectLst/>
              </a:rPr>
              <a:t>SpringerLink</a:t>
            </a:r>
            <a:r>
              <a:rPr lang="en-GB" sz="4000" b="0" i="0" dirty="0">
                <a:effectLst/>
              </a:rPr>
              <a:t>. Available at </a:t>
            </a:r>
            <a:r>
              <a:rPr lang="en-GB" sz="4000" b="0" i="1" u="sng" dirty="0">
                <a:effectLst/>
                <a:hlinkClick r:id="rId5">
                  <a:extLst>
                    <a:ext uri="{A12FA001-AC4F-418D-AE19-62706E023703}">
                      <ahyp:hlinkClr xmlns:ahyp="http://schemas.microsoft.com/office/drawing/2018/hyperlinkcolor" val="tx"/>
                    </a:ext>
                  </a:extLst>
                </a:hlinkClick>
              </a:rPr>
              <a:t>https://link.springer.com/article/10.1007/s11023-019-09513-7</a:t>
            </a:r>
            <a:endParaRPr lang="en-GB" sz="4000" b="0" i="0" dirty="0">
              <a:effectLst/>
            </a:endParaRPr>
          </a:p>
          <a:p>
            <a:r>
              <a:rPr lang="en-GB" sz="4000" b="0" i="0" dirty="0">
                <a:effectLst/>
              </a:rPr>
              <a:t>NSCAI (March 1, 2021). Final Report. </a:t>
            </a:r>
            <a:r>
              <a:rPr lang="en-GB" sz="4000" b="0" i="1" dirty="0">
                <a:effectLst/>
              </a:rPr>
              <a:t>National Security Commission on Artificial Intelligence.</a:t>
            </a:r>
            <a:r>
              <a:rPr lang="en-GB" sz="4000" b="0" i="0" dirty="0">
                <a:effectLst/>
              </a:rPr>
              <a:t> Available at </a:t>
            </a:r>
            <a:r>
              <a:rPr lang="en-GB" sz="4000" b="0" i="1" u="sng" dirty="0">
                <a:effectLst/>
                <a:hlinkClick r:id="rId8">
                  <a:extLst>
                    <a:ext uri="{A12FA001-AC4F-418D-AE19-62706E023703}">
                      <ahyp:hlinkClr xmlns:ahyp="http://schemas.microsoft.com/office/drawing/2018/hyperlinkcolor" val="tx"/>
                    </a:ext>
                  </a:extLst>
                </a:hlinkClick>
              </a:rPr>
              <a:t>www.nscai.gov/wp-content/uploads/2021/03/Full-Report-Digital-1.pdf</a:t>
            </a:r>
            <a:endParaRPr lang="en-GB" sz="4000" b="0" i="0" dirty="0">
              <a:effectLst/>
            </a:endParaRPr>
          </a:p>
          <a:p>
            <a:r>
              <a:rPr lang="en-GB" sz="4000" b="0" i="0" dirty="0">
                <a:effectLst/>
              </a:rPr>
              <a:t>Moor, J. (1985) </a:t>
            </a:r>
            <a:r>
              <a:rPr lang="en-GB" sz="4000" b="0" i="1" dirty="0">
                <a:effectLst/>
              </a:rPr>
              <a:t>What is Computer Ethics?</a:t>
            </a:r>
            <a:r>
              <a:rPr lang="en-GB" sz="4000" b="0" i="0" dirty="0">
                <a:effectLst/>
              </a:rPr>
              <a:t> Available at </a:t>
            </a:r>
            <a:r>
              <a:rPr lang="en-GB" sz="4000" b="0" i="1" u="sng" dirty="0">
                <a:effectLst/>
                <a:hlinkClick r:id="rId9">
                  <a:extLst>
                    <a:ext uri="{A12FA001-AC4F-418D-AE19-62706E023703}">
                      <ahyp:hlinkClr xmlns:ahyp="http://schemas.microsoft.com/office/drawing/2018/hyperlinkcolor" val="tx"/>
                    </a:ext>
                  </a:extLst>
                </a:hlinkClick>
              </a:rPr>
              <a:t>https://web.cs.ucdavis.edu/~rogaway/classes/188/spring06/papers/moor.html</a:t>
            </a:r>
            <a:endParaRPr lang="en-GB" sz="4000" b="0" i="0" dirty="0">
              <a:effectLst/>
            </a:endParaRPr>
          </a:p>
          <a:p>
            <a:r>
              <a:rPr lang="en-GB" sz="4000" dirty="0" err="1"/>
              <a:t>Nyholm</a:t>
            </a:r>
            <a:r>
              <a:rPr lang="en-GB" sz="4000" dirty="0"/>
              <a:t>, Sven (2023). </a:t>
            </a:r>
            <a:r>
              <a:rPr lang="en-GB" sz="4000" b="0" i="0" dirty="0">
                <a:effectLst/>
              </a:rPr>
              <a:t>This is Technology Ethics: An Introduction, John Wiley &amp; Sons</a:t>
            </a:r>
          </a:p>
          <a:p>
            <a:r>
              <a:rPr lang="en-GB" sz="4000" b="0" i="0" dirty="0">
                <a:effectLst/>
                <a:latin typeface="Noto serif" panose="02020600060500020200" pitchFamily="18" charset="0"/>
              </a:rPr>
              <a:t>Anderson, M. and Anderson, S.L. (2007). Machine Ethics: Creating an Ethical Intelligent Agent. </a:t>
            </a:r>
            <a:r>
              <a:rPr lang="en-GB" sz="4000" b="0" i="1" dirty="0">
                <a:effectLst/>
                <a:latin typeface="inherit"/>
              </a:rPr>
              <a:t>AI Magazine</a:t>
            </a:r>
            <a:r>
              <a:rPr lang="en-GB" sz="4000" b="0" i="0" dirty="0">
                <a:effectLst/>
                <a:latin typeface="Noto serif" panose="02020600060500020200" pitchFamily="18" charset="0"/>
              </a:rPr>
              <a:t> 28 (4): 15–26</a:t>
            </a:r>
            <a:endParaRPr lang="en-GB" sz="4000" b="0" i="0" dirty="0">
              <a:effectLst/>
            </a:endParaRPr>
          </a:p>
          <a:p>
            <a:r>
              <a:rPr lang="en-GB" sz="4000" dirty="0"/>
              <a:t>OECD Declaration on a Trusted, Sustainable and Inclusive Digital Future (2022). Available at </a:t>
            </a:r>
            <a:r>
              <a:rPr lang="en-GB" sz="4000" dirty="0">
                <a:hlinkClick r:id="rId10"/>
              </a:rPr>
              <a:t>Documents (oecd-events.org)</a:t>
            </a:r>
            <a:endParaRPr lang="en-GB" sz="4000" dirty="0"/>
          </a:p>
          <a:p>
            <a:r>
              <a:rPr lang="fr-FR" sz="4000" dirty="0" err="1">
                <a:hlinkClick r:id="rId11"/>
              </a:rPr>
              <a:t>Decision</a:t>
            </a:r>
            <a:r>
              <a:rPr lang="fr-FR" sz="4000" dirty="0">
                <a:hlinkClick r:id="rId11"/>
              </a:rPr>
              <a:t> - 2022/2481 - EN - EUR-Lex (europa.eu)</a:t>
            </a:r>
            <a:r>
              <a:rPr lang="en-GB" sz="4000" dirty="0"/>
              <a:t> - Decision (EU) 2022/2481 of the European Parliament and of the Council of 14 December 2022 establishing the Digital Decade Policy Programme 2030</a:t>
            </a:r>
          </a:p>
          <a:p>
            <a:r>
              <a:rPr lang="en-GB" sz="4000" dirty="0">
                <a:hlinkClick r:id="rId12"/>
              </a:rPr>
              <a:t>Europe’s digital decade: 2030 targets | European Commission (europa.eu)</a:t>
            </a:r>
            <a:endParaRPr lang="en-GB" sz="4000" dirty="0"/>
          </a:p>
          <a:p>
            <a:r>
              <a:rPr lang="en-GB" sz="4000" dirty="0"/>
              <a:t>European Commission: Directorate-General for Communications Networks, Content and Technology, Study to support the monitoring of the Declaration on Digital Rights and Principles – Final report, Publications Office of the European Union, 2024, </a:t>
            </a:r>
            <a:r>
              <a:rPr lang="en-GB" sz="4000" dirty="0">
                <a:hlinkClick r:id="rId13"/>
              </a:rPr>
              <a:t>https://data.europa.eu/doi/10.2759/875696</a:t>
            </a:r>
            <a:r>
              <a:rPr lang="en-GB" sz="4000" dirty="0"/>
              <a:t> </a:t>
            </a:r>
          </a:p>
          <a:p>
            <a:r>
              <a:rPr lang="en-GB" sz="4000" b="0" i="0" dirty="0">
                <a:effectLst/>
              </a:rPr>
              <a:t>EU's high‐level expert group's “Ethics Guidelines for Trustworthy AI” can be downloaded here</a:t>
            </a:r>
            <a:r>
              <a:rPr lang="en-GB" sz="4000" b="0" i="0" dirty="0">
                <a:solidFill>
                  <a:srgbClr val="3D3B49"/>
                </a:solidFill>
                <a:effectLst/>
              </a:rPr>
              <a:t>: </a:t>
            </a:r>
            <a:r>
              <a:rPr lang="en-GB" sz="4000" b="0" i="0" u="sng" dirty="0">
                <a:solidFill>
                  <a:srgbClr val="D3002D"/>
                </a:solidFill>
                <a:effectLst/>
                <a:hlinkClick r:id="rId14"/>
              </a:rPr>
              <a:t>https://ec.europa.eu/</a:t>
            </a:r>
            <a:r>
              <a:rPr lang="en-GB" sz="4000" b="0" i="0" u="sng" dirty="0" err="1">
                <a:solidFill>
                  <a:srgbClr val="D3002D"/>
                </a:solidFill>
                <a:effectLst/>
                <a:hlinkClick r:id="rId14"/>
              </a:rPr>
              <a:t>futurium</a:t>
            </a:r>
            <a:r>
              <a:rPr lang="en-GB" sz="4000" b="0" i="0" u="sng" dirty="0">
                <a:solidFill>
                  <a:srgbClr val="D3002D"/>
                </a:solidFill>
                <a:effectLst/>
                <a:hlinkClick r:id="rId14"/>
              </a:rPr>
              <a:t>/</a:t>
            </a:r>
            <a:r>
              <a:rPr lang="en-GB" sz="4000" b="0" i="0" u="sng" dirty="0" err="1">
                <a:solidFill>
                  <a:srgbClr val="D3002D"/>
                </a:solidFill>
                <a:effectLst/>
                <a:hlinkClick r:id="rId14"/>
              </a:rPr>
              <a:t>en</a:t>
            </a:r>
            <a:r>
              <a:rPr lang="en-GB" sz="4000" b="0" i="0" u="sng" dirty="0">
                <a:solidFill>
                  <a:srgbClr val="D3002D"/>
                </a:solidFill>
                <a:effectLst/>
                <a:hlinkClick r:id="rId14"/>
              </a:rPr>
              <a:t>/ai‐alliance‐consultation. 1.html</a:t>
            </a:r>
            <a:r>
              <a:rPr lang="en-GB" sz="4000" b="0" i="0" dirty="0">
                <a:solidFill>
                  <a:srgbClr val="3D3B49"/>
                </a:solidFill>
                <a:effectLst/>
              </a:rPr>
              <a:t>. </a:t>
            </a:r>
            <a:endParaRPr lang="en-GB" sz="4000" dirty="0"/>
          </a:p>
          <a:p>
            <a:endParaRPr lang="en-GB" sz="2200" dirty="0"/>
          </a:p>
          <a:p>
            <a:endParaRPr lang="en-GB" sz="2200" dirty="0"/>
          </a:p>
          <a:p>
            <a:endParaRPr lang="en-GB" b="0" i="0" dirty="0">
              <a:solidFill>
                <a:srgbClr val="3D3B49"/>
              </a:solidFill>
              <a:effectLst/>
              <a:latin typeface="Noto serif" panose="02020600060500020200" pitchFamily="18" charset="0"/>
            </a:endParaRPr>
          </a:p>
          <a:p>
            <a:endParaRPr lang="en-GB" sz="1800" dirty="0"/>
          </a:p>
          <a:p>
            <a:endParaRPr lang="en-GB" b="0" i="0" dirty="0">
              <a:solidFill>
                <a:srgbClr val="3D3B49"/>
              </a:solidFill>
              <a:effectLst/>
              <a:latin typeface="Noto serif" panose="02020600060500020200" pitchFamily="18" charset="0"/>
            </a:endParaRPr>
          </a:p>
          <a:p>
            <a:endParaRPr lang="en-GB" dirty="0"/>
          </a:p>
          <a:p>
            <a:endParaRPr lang="en-GB" dirty="0"/>
          </a:p>
          <a:p>
            <a:endParaRPr lang="en-GB" dirty="0"/>
          </a:p>
        </p:txBody>
      </p:sp>
      <p:sp>
        <p:nvSpPr>
          <p:cNvPr id="4" name="Date Placeholder 3">
            <a:extLst>
              <a:ext uri="{FF2B5EF4-FFF2-40B4-BE49-F238E27FC236}">
                <a16:creationId xmlns:a16="http://schemas.microsoft.com/office/drawing/2014/main" id="{ED182E65-FDAC-F332-ADC7-47BA61638531}"/>
              </a:ext>
            </a:extLst>
          </p:cNvPr>
          <p:cNvSpPr>
            <a:spLocks noGrp="1"/>
          </p:cNvSpPr>
          <p:nvPr>
            <p:ph type="dt" sz="half" idx="10"/>
          </p:nvPr>
        </p:nvSpPr>
        <p:spPr/>
        <p:txBody>
          <a:bodyPr/>
          <a:lstStyle/>
          <a:p>
            <a:fld id="{0F996519-E62D-4F8C-AE1E-36928EC7D15C}" type="datetime1">
              <a:rPr lang="en-US" smtClean="0"/>
              <a:t>10/6/2024</a:t>
            </a:fld>
            <a:endParaRPr lang="en-US"/>
          </a:p>
        </p:txBody>
      </p:sp>
      <p:sp>
        <p:nvSpPr>
          <p:cNvPr id="6" name="Slide Number Placeholder 5">
            <a:extLst>
              <a:ext uri="{FF2B5EF4-FFF2-40B4-BE49-F238E27FC236}">
                <a16:creationId xmlns:a16="http://schemas.microsoft.com/office/drawing/2014/main" id="{78D738D2-DB03-0631-2E1A-9A352B989328}"/>
              </a:ext>
            </a:extLst>
          </p:cNvPr>
          <p:cNvSpPr>
            <a:spLocks noGrp="1"/>
          </p:cNvSpPr>
          <p:nvPr>
            <p:ph type="sldNum" sz="quarter" idx="12"/>
          </p:nvPr>
        </p:nvSpPr>
        <p:spPr/>
        <p:txBody>
          <a:bodyPr/>
          <a:lstStyle/>
          <a:p>
            <a:fld id="{6E91CC32-6A6B-4E2E-BBA1-6864F305DA26}" type="slidenum">
              <a:rPr lang="en-US" smtClean="0"/>
              <a:t>27</a:t>
            </a:fld>
            <a:endParaRPr lang="en-US"/>
          </a:p>
        </p:txBody>
      </p:sp>
    </p:spTree>
    <p:extLst>
      <p:ext uri="{BB962C8B-B14F-4D97-AF65-F5344CB8AC3E}">
        <p14:creationId xmlns:p14="http://schemas.microsoft.com/office/powerpoint/2010/main" val="1137340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CE1244-1640-B3E3-9863-AC6CAE87B00F}"/>
              </a:ext>
            </a:extLst>
          </p:cNvPr>
          <p:cNvSpPr>
            <a:spLocks noGrp="1"/>
          </p:cNvSpPr>
          <p:nvPr>
            <p:ph type="dt" sz="half" idx="10"/>
          </p:nvPr>
        </p:nvSpPr>
        <p:spPr/>
        <p:txBody>
          <a:bodyPr/>
          <a:lstStyle/>
          <a:p>
            <a:fld id="{DD71D8EC-8E17-4CE6-99C2-C22488572868}" type="datetime1">
              <a:rPr lang="en-US" smtClean="0"/>
              <a:t>10/6/2024</a:t>
            </a:fld>
            <a:endParaRPr lang="en-US"/>
          </a:p>
        </p:txBody>
      </p:sp>
      <p:sp>
        <p:nvSpPr>
          <p:cNvPr id="4" name="Slide Number Placeholder 3">
            <a:extLst>
              <a:ext uri="{FF2B5EF4-FFF2-40B4-BE49-F238E27FC236}">
                <a16:creationId xmlns:a16="http://schemas.microsoft.com/office/drawing/2014/main" id="{509B64FF-1969-0264-8F6D-4A6377A45B65}"/>
              </a:ext>
            </a:extLst>
          </p:cNvPr>
          <p:cNvSpPr>
            <a:spLocks noGrp="1"/>
          </p:cNvSpPr>
          <p:nvPr>
            <p:ph type="sldNum" sz="quarter" idx="12"/>
          </p:nvPr>
        </p:nvSpPr>
        <p:spPr/>
        <p:txBody>
          <a:bodyPr/>
          <a:lstStyle/>
          <a:p>
            <a:fld id="{6E91CC32-6A6B-4E2E-BBA1-6864F305DA26}" type="slidenum">
              <a:rPr lang="en-US" smtClean="0"/>
              <a:t>28</a:t>
            </a:fld>
            <a:endParaRPr lang="en-US"/>
          </a:p>
        </p:txBody>
      </p:sp>
      <p:pic>
        <p:nvPicPr>
          <p:cNvPr id="6" name="Picture 5">
            <a:extLst>
              <a:ext uri="{FF2B5EF4-FFF2-40B4-BE49-F238E27FC236}">
                <a16:creationId xmlns:a16="http://schemas.microsoft.com/office/drawing/2014/main" id="{1DB53FA6-66E8-F957-D23C-CAE7CCBB39FD}"/>
              </a:ext>
            </a:extLst>
          </p:cNvPr>
          <p:cNvPicPr>
            <a:picLocks noChangeAspect="1"/>
          </p:cNvPicPr>
          <p:nvPr/>
        </p:nvPicPr>
        <p:blipFill rotWithShape="1">
          <a:blip r:embed="rId3"/>
          <a:srcRect l="8524" t="13940" r="68976" b="6364"/>
          <a:stretch/>
        </p:blipFill>
        <p:spPr>
          <a:xfrm>
            <a:off x="3408217" y="748382"/>
            <a:ext cx="5548745" cy="5527727"/>
          </a:xfrm>
          <a:prstGeom prst="rect">
            <a:avLst/>
          </a:prstGeom>
        </p:spPr>
      </p:pic>
    </p:spTree>
    <p:extLst>
      <p:ext uri="{BB962C8B-B14F-4D97-AF65-F5344CB8AC3E}">
        <p14:creationId xmlns:p14="http://schemas.microsoft.com/office/powerpoint/2010/main" val="2603450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E5B905E-3EC8-7CEA-F10B-E9D0B79132B4}"/>
              </a:ext>
            </a:extLst>
          </p:cNvPr>
          <p:cNvSpPr>
            <a:spLocks noGrp="1"/>
          </p:cNvSpPr>
          <p:nvPr>
            <p:ph type="dt" sz="half" idx="10"/>
          </p:nvPr>
        </p:nvSpPr>
        <p:spPr>
          <a:xfrm>
            <a:off x="340137" y="63202"/>
            <a:ext cx="2743200" cy="318221"/>
          </a:xfrm>
        </p:spPr>
        <p:txBody>
          <a:bodyPr vert="horz" lIns="91440" tIns="45720" rIns="91440" bIns="45720" rtlCol="0" anchor="ctr">
            <a:normAutofit/>
          </a:bodyPr>
          <a:lstStyle/>
          <a:p>
            <a:pPr>
              <a:spcAft>
                <a:spcPts val="600"/>
              </a:spcAft>
            </a:pPr>
            <a:fld id="{0F996519-E62D-4F8C-AE1E-36928EC7D15C}" type="datetime1">
              <a:rPr lang="en-US" smtClean="0"/>
              <a:pPr>
                <a:spcAft>
                  <a:spcPts val="600"/>
                </a:spcAft>
              </a:pPr>
              <a:t>10/6/2024</a:t>
            </a:fld>
            <a:endParaRPr lang="en-US"/>
          </a:p>
        </p:txBody>
      </p:sp>
      <p:pic>
        <p:nvPicPr>
          <p:cNvPr id="7" name="Picture 6">
            <a:extLst>
              <a:ext uri="{FF2B5EF4-FFF2-40B4-BE49-F238E27FC236}">
                <a16:creationId xmlns:a16="http://schemas.microsoft.com/office/drawing/2014/main" id="{5EAA5DFB-C241-E775-2CFC-5EF83337AACB}"/>
              </a:ext>
            </a:extLst>
          </p:cNvPr>
          <p:cNvPicPr>
            <a:picLocks noChangeAspect="1"/>
          </p:cNvPicPr>
          <p:nvPr/>
        </p:nvPicPr>
        <p:blipFill>
          <a:blip r:embed="rId3">
            <a:extLst>
              <a:ext uri="{28A0092B-C50C-407E-A947-70E740481C1C}">
                <a14:useLocalDpi xmlns:a14="http://schemas.microsoft.com/office/drawing/2010/main" val="0"/>
              </a:ext>
            </a:extLst>
          </a:blip>
          <a:srcRect l="15432" r="18185" b="-1"/>
          <a:stretch/>
        </p:blipFill>
        <p:spPr>
          <a:xfrm>
            <a:off x="844550" y="838200"/>
            <a:ext cx="10502900" cy="5181600"/>
          </a:xfrm>
          <a:custGeom>
            <a:avLst/>
            <a:gdLst/>
            <a:ahLst/>
            <a:cxnLst/>
            <a:rect l="l" t="t" r="r" b="b"/>
            <a:pathLst>
              <a:path w="10502900" h="5181600">
                <a:moveTo>
                  <a:pt x="524015" y="0"/>
                </a:moveTo>
                <a:lnTo>
                  <a:pt x="9978885" y="0"/>
                </a:lnTo>
                <a:cubicBezTo>
                  <a:pt x="10268290" y="0"/>
                  <a:pt x="10502900" y="234610"/>
                  <a:pt x="10502900" y="524015"/>
                </a:cubicBezTo>
                <a:lnTo>
                  <a:pt x="10502900" y="4657585"/>
                </a:lnTo>
                <a:cubicBezTo>
                  <a:pt x="10502900" y="4946990"/>
                  <a:pt x="10268290" y="5181600"/>
                  <a:pt x="9978885" y="5181600"/>
                </a:cubicBezTo>
                <a:lnTo>
                  <a:pt x="524015" y="5181600"/>
                </a:lnTo>
                <a:cubicBezTo>
                  <a:pt x="234610" y="5181600"/>
                  <a:pt x="0" y="4946990"/>
                  <a:pt x="0" y="4657585"/>
                </a:cubicBezTo>
                <a:lnTo>
                  <a:pt x="0" y="524015"/>
                </a:lnTo>
                <a:cubicBezTo>
                  <a:pt x="0" y="234610"/>
                  <a:pt x="234610" y="0"/>
                  <a:pt x="524015" y="0"/>
                </a:cubicBezTo>
                <a:close/>
              </a:path>
            </a:pathLst>
          </a:custGeom>
          <a:solidFill>
            <a:schemeClr val="accent1"/>
          </a:solidFill>
        </p:spPr>
      </p:pic>
      <p:sp>
        <p:nvSpPr>
          <p:cNvPr id="6" name="Slide Number Placeholder 5">
            <a:extLst>
              <a:ext uri="{FF2B5EF4-FFF2-40B4-BE49-F238E27FC236}">
                <a16:creationId xmlns:a16="http://schemas.microsoft.com/office/drawing/2014/main" id="{EC75EC1E-8DDC-C37E-7528-A3D8324E838F}"/>
              </a:ext>
            </a:extLst>
          </p:cNvPr>
          <p:cNvSpPr>
            <a:spLocks noGrp="1"/>
          </p:cNvSpPr>
          <p:nvPr>
            <p:ph type="sldNum" sz="quarter" idx="12"/>
          </p:nvPr>
        </p:nvSpPr>
        <p:spPr>
          <a:xfrm>
            <a:off x="11403951" y="6425816"/>
            <a:ext cx="429768" cy="365125"/>
          </a:xfrm>
        </p:spPr>
        <p:txBody>
          <a:bodyPr vert="horz" lIns="91440" tIns="45720" rIns="91440" bIns="45720" rtlCol="0" anchor="ctr">
            <a:normAutofit/>
          </a:bodyPr>
          <a:lstStyle/>
          <a:p>
            <a:pPr>
              <a:spcAft>
                <a:spcPts val="600"/>
              </a:spcAft>
            </a:pPr>
            <a:fld id="{6E91CC32-6A6B-4E2E-BBA1-6864F305DA26}" type="slidenum">
              <a:rPr lang="en-US" smtClean="0"/>
              <a:pPr>
                <a:spcAft>
                  <a:spcPts val="600"/>
                </a:spcAft>
              </a:pPr>
              <a:t>3</a:t>
            </a:fld>
            <a:endParaRPr lang="en-US"/>
          </a:p>
        </p:txBody>
      </p:sp>
    </p:spTree>
    <p:extLst>
      <p:ext uri="{BB962C8B-B14F-4D97-AF65-F5344CB8AC3E}">
        <p14:creationId xmlns:p14="http://schemas.microsoft.com/office/powerpoint/2010/main" val="1101778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5E0F8D-3763-22D4-8F07-79C9AC7C183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CFFFE8C-3B15-F1E7-E57B-FB0A8092F7B7}"/>
              </a:ext>
            </a:extLst>
          </p:cNvPr>
          <p:cNvSpPr/>
          <p:nvPr/>
        </p:nvSpPr>
        <p:spPr>
          <a:xfrm>
            <a:off x="6087293" y="3528634"/>
            <a:ext cx="5630090" cy="317277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7CC2B8EE-8B49-17A7-5C0D-CC8B5EFA50BC}"/>
              </a:ext>
            </a:extLst>
          </p:cNvPr>
          <p:cNvSpPr>
            <a:spLocks noGrp="1"/>
          </p:cNvSpPr>
          <p:nvPr>
            <p:ph type="title"/>
          </p:nvPr>
        </p:nvSpPr>
        <p:spPr>
          <a:xfrm>
            <a:off x="838199" y="283644"/>
            <a:ext cx="10451591" cy="1132197"/>
          </a:xfrm>
        </p:spPr>
        <p:txBody>
          <a:bodyPr>
            <a:normAutofit fontScale="90000"/>
          </a:bodyPr>
          <a:lstStyle/>
          <a:p>
            <a:r>
              <a:rPr lang="en-GB" dirty="0"/>
              <a:t>Responsible innovation </a:t>
            </a:r>
            <a:br>
              <a:rPr lang="en-GB" dirty="0"/>
            </a:br>
            <a:r>
              <a:rPr lang="en-GB" dirty="0"/>
              <a:t>for digital and green transition</a:t>
            </a:r>
          </a:p>
        </p:txBody>
      </p:sp>
      <p:graphicFrame>
        <p:nvGraphicFramePr>
          <p:cNvPr id="8" name="Content Placeholder 2">
            <a:extLst>
              <a:ext uri="{FF2B5EF4-FFF2-40B4-BE49-F238E27FC236}">
                <a16:creationId xmlns:a16="http://schemas.microsoft.com/office/drawing/2014/main" id="{F2ED34B3-7FCF-811F-68C3-34458D81CD52}"/>
              </a:ext>
            </a:extLst>
          </p:cNvPr>
          <p:cNvGraphicFramePr>
            <a:graphicFrameLocks noGrp="1"/>
          </p:cNvGraphicFramePr>
          <p:nvPr>
            <p:ph idx="1"/>
            <p:extLst>
              <p:ext uri="{D42A27DB-BD31-4B8C-83A1-F6EECF244321}">
                <p14:modId xmlns:p14="http://schemas.microsoft.com/office/powerpoint/2010/main" val="2039948064"/>
              </p:ext>
            </p:extLst>
          </p:nvPr>
        </p:nvGraphicFramePr>
        <p:xfrm>
          <a:off x="838200" y="1879664"/>
          <a:ext cx="5031044" cy="4694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8812D14D-7F7D-319F-1FA8-8207867D8CCB}"/>
              </a:ext>
            </a:extLst>
          </p:cNvPr>
          <p:cNvPicPr>
            <a:picLocks noChangeAspect="1"/>
          </p:cNvPicPr>
          <p:nvPr/>
        </p:nvPicPr>
        <p:blipFill>
          <a:blip r:embed="rId8"/>
          <a:stretch>
            <a:fillRect/>
          </a:stretch>
        </p:blipFill>
        <p:spPr>
          <a:xfrm>
            <a:off x="6096000" y="1762542"/>
            <a:ext cx="3900745" cy="1666458"/>
          </a:xfrm>
          <a:prstGeom prst="rect">
            <a:avLst/>
          </a:prstGeom>
        </p:spPr>
      </p:pic>
      <p:pic>
        <p:nvPicPr>
          <p:cNvPr id="10" name="Picture 9" descr="Map&#10;&#10;Description automatically generated">
            <a:extLst>
              <a:ext uri="{FF2B5EF4-FFF2-40B4-BE49-F238E27FC236}">
                <a16:creationId xmlns:a16="http://schemas.microsoft.com/office/drawing/2014/main" id="{07B27B0E-B35A-803C-FC87-24D76310404A}"/>
              </a:ext>
            </a:extLst>
          </p:cNvPr>
          <p:cNvPicPr>
            <a:picLocks noChangeAspect="1"/>
          </p:cNvPicPr>
          <p:nvPr/>
        </p:nvPicPr>
        <p:blipFill>
          <a:blip r:embed="rId9"/>
          <a:stretch>
            <a:fillRect/>
          </a:stretch>
        </p:blipFill>
        <p:spPr>
          <a:xfrm>
            <a:off x="6114166" y="3520151"/>
            <a:ext cx="5576343" cy="3172775"/>
          </a:xfrm>
          <a:prstGeom prst="rect">
            <a:avLst/>
          </a:prstGeom>
        </p:spPr>
      </p:pic>
      <p:pic>
        <p:nvPicPr>
          <p:cNvPr id="3" name="Picture 2" descr="A qr code on a blue background&#10;&#10;Description automatically generated">
            <a:extLst>
              <a:ext uri="{FF2B5EF4-FFF2-40B4-BE49-F238E27FC236}">
                <a16:creationId xmlns:a16="http://schemas.microsoft.com/office/drawing/2014/main" id="{1E207715-867A-4D45-4050-1B57ABA8F991}"/>
              </a:ext>
            </a:extLst>
          </p:cNvPr>
          <p:cNvPicPr>
            <a:picLocks noChangeAspect="1"/>
          </p:cNvPicPr>
          <p:nvPr/>
        </p:nvPicPr>
        <p:blipFill rotWithShape="1">
          <a:blip r:embed="rId10">
            <a:extLst>
              <a:ext uri="{28A0092B-C50C-407E-A947-70E740481C1C}">
                <a14:useLocalDpi xmlns:a14="http://schemas.microsoft.com/office/drawing/2010/main" val="0"/>
              </a:ext>
            </a:extLst>
          </a:blip>
          <a:srcRect l="15524" t="27460" r="15665" b="4663"/>
          <a:stretch/>
        </p:blipFill>
        <p:spPr>
          <a:xfrm>
            <a:off x="9996745" y="1762443"/>
            <a:ext cx="1720638" cy="1675040"/>
          </a:xfrm>
          <a:prstGeom prst="rect">
            <a:avLst/>
          </a:prstGeom>
        </p:spPr>
      </p:pic>
    </p:spTree>
    <p:extLst>
      <p:ext uri="{BB962C8B-B14F-4D97-AF65-F5344CB8AC3E}">
        <p14:creationId xmlns:p14="http://schemas.microsoft.com/office/powerpoint/2010/main" val="4266258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p:nvPr/>
        </p:nvSpPr>
        <p:spPr>
          <a:xfrm>
            <a:off x="-302033" y="0"/>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115" name="Shape 115"/>
          <p:cNvSpPr/>
          <p:nvPr/>
        </p:nvSpPr>
        <p:spPr>
          <a:xfrm>
            <a:off x="-302033" y="857241"/>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116" name="Shape 116"/>
          <p:cNvSpPr/>
          <p:nvPr/>
        </p:nvSpPr>
        <p:spPr>
          <a:xfrm>
            <a:off x="-302033" y="1714484"/>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117" name="Shape 117"/>
          <p:cNvSpPr/>
          <p:nvPr/>
        </p:nvSpPr>
        <p:spPr>
          <a:xfrm>
            <a:off x="-302033" y="2571747"/>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118" name="Shape 118"/>
          <p:cNvSpPr/>
          <p:nvPr/>
        </p:nvSpPr>
        <p:spPr>
          <a:xfrm>
            <a:off x="-302033" y="3429003"/>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119" name="Shape 119"/>
          <p:cNvSpPr/>
          <p:nvPr/>
        </p:nvSpPr>
        <p:spPr>
          <a:xfrm>
            <a:off x="-302033" y="4286245"/>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120" name="Shape 120"/>
          <p:cNvSpPr/>
          <p:nvPr/>
        </p:nvSpPr>
        <p:spPr>
          <a:xfrm>
            <a:off x="-302033" y="5143488"/>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121" name="Shape 121"/>
          <p:cNvSpPr/>
          <p:nvPr/>
        </p:nvSpPr>
        <p:spPr>
          <a:xfrm>
            <a:off x="-302033" y="6000749"/>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122" name="Shape 122"/>
          <p:cNvSpPr/>
          <p:nvPr/>
        </p:nvSpPr>
        <p:spPr>
          <a:xfrm rot="5400000">
            <a:off x="11317205"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123" name="Shape 123"/>
          <p:cNvSpPr/>
          <p:nvPr/>
        </p:nvSpPr>
        <p:spPr>
          <a:xfrm rot="5400000">
            <a:off x="9793119"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124" name="Shape 124"/>
          <p:cNvSpPr/>
          <p:nvPr/>
        </p:nvSpPr>
        <p:spPr>
          <a:xfrm rot="5400000">
            <a:off x="8269032"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125" name="Shape 125"/>
          <p:cNvSpPr/>
          <p:nvPr/>
        </p:nvSpPr>
        <p:spPr>
          <a:xfrm rot="5400000">
            <a:off x="6744911"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126" name="Shape 126"/>
          <p:cNvSpPr/>
          <p:nvPr/>
        </p:nvSpPr>
        <p:spPr>
          <a:xfrm rot="5400000">
            <a:off x="5220800"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127" name="Shape 127"/>
          <p:cNvSpPr/>
          <p:nvPr/>
        </p:nvSpPr>
        <p:spPr>
          <a:xfrm rot="5400000">
            <a:off x="3696713"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128" name="Shape 128"/>
          <p:cNvSpPr/>
          <p:nvPr/>
        </p:nvSpPr>
        <p:spPr>
          <a:xfrm rot="5400000">
            <a:off x="2172627"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129" name="Shape 129"/>
          <p:cNvSpPr/>
          <p:nvPr/>
        </p:nvSpPr>
        <p:spPr>
          <a:xfrm rot="5400000">
            <a:off x="648505"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grpSp>
        <p:nvGrpSpPr>
          <p:cNvPr id="130" name="Shape 130"/>
          <p:cNvGrpSpPr/>
          <p:nvPr/>
        </p:nvGrpSpPr>
        <p:grpSpPr>
          <a:xfrm>
            <a:off x="791437" y="1833074"/>
            <a:ext cx="1751599" cy="1973855"/>
            <a:chOff x="622825" y="1185858"/>
            <a:chExt cx="1313700" cy="1480391"/>
          </a:xfrm>
        </p:grpSpPr>
        <p:pic>
          <p:nvPicPr>
            <p:cNvPr id="131" name="Shape 131"/>
            <p:cNvPicPr preferRelativeResize="0"/>
            <p:nvPr/>
          </p:nvPicPr>
          <p:blipFill>
            <a:blip r:embed="rId3">
              <a:alphaModFix/>
            </a:blip>
            <a:stretch>
              <a:fillRect/>
            </a:stretch>
          </p:blipFill>
          <p:spPr>
            <a:xfrm>
              <a:off x="987025" y="1185858"/>
              <a:ext cx="585300" cy="577975"/>
            </a:xfrm>
            <a:prstGeom prst="rect">
              <a:avLst/>
            </a:prstGeom>
            <a:noFill/>
            <a:ln>
              <a:noFill/>
            </a:ln>
          </p:spPr>
        </p:pic>
        <p:sp>
          <p:nvSpPr>
            <p:cNvPr id="132" name="Shape 132"/>
            <p:cNvSpPr txBox="1"/>
            <p:nvPr/>
          </p:nvSpPr>
          <p:spPr>
            <a:xfrm>
              <a:off x="622825" y="1885950"/>
              <a:ext cx="1313700" cy="7803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spcBef>
                  <a:spcPts val="0"/>
                </a:spcBef>
                <a:buNone/>
              </a:pPr>
              <a:r>
                <a:rPr lang="es" sz="1333">
                  <a:latin typeface="Open Sans"/>
                  <a:ea typeface="Open Sans"/>
                  <a:cs typeface="Open Sans"/>
                  <a:sym typeface="Open Sans"/>
                </a:rPr>
                <a:t>Health, demographic change, and wellbeing</a:t>
              </a:r>
            </a:p>
          </p:txBody>
        </p:sp>
        <p:cxnSp>
          <p:nvCxnSpPr>
            <p:cNvPr id="133" name="Shape 133"/>
            <p:cNvCxnSpPr/>
            <p:nvPr/>
          </p:nvCxnSpPr>
          <p:spPr>
            <a:xfrm>
              <a:off x="688675" y="1895181"/>
              <a:ext cx="1182000" cy="0"/>
            </a:xfrm>
            <a:prstGeom prst="straightConnector1">
              <a:avLst/>
            </a:prstGeom>
            <a:noFill/>
            <a:ln w="9525" cap="flat" cmpd="sng">
              <a:solidFill>
                <a:srgbClr val="EC8438"/>
              </a:solidFill>
              <a:prstDash val="solid"/>
              <a:round/>
              <a:headEnd type="none" w="lg" len="lg"/>
              <a:tailEnd type="none" w="lg" len="lg"/>
            </a:ln>
          </p:spPr>
        </p:cxnSp>
      </p:grpSp>
      <p:grpSp>
        <p:nvGrpSpPr>
          <p:cNvPr id="134" name="Shape 134"/>
          <p:cNvGrpSpPr/>
          <p:nvPr/>
        </p:nvGrpSpPr>
        <p:grpSpPr>
          <a:xfrm>
            <a:off x="3748345" y="1809738"/>
            <a:ext cx="1576000" cy="1997191"/>
            <a:chOff x="2144102" y="1168356"/>
            <a:chExt cx="1182000" cy="1497893"/>
          </a:xfrm>
        </p:grpSpPr>
        <p:pic>
          <p:nvPicPr>
            <p:cNvPr id="135" name="Shape 135"/>
            <p:cNvPicPr preferRelativeResize="0"/>
            <p:nvPr/>
          </p:nvPicPr>
          <p:blipFill>
            <a:blip r:embed="rId4">
              <a:alphaModFix/>
            </a:blip>
            <a:stretch>
              <a:fillRect/>
            </a:stretch>
          </p:blipFill>
          <p:spPr>
            <a:xfrm>
              <a:off x="2442452" y="1168356"/>
              <a:ext cx="585300" cy="612979"/>
            </a:xfrm>
            <a:prstGeom prst="rect">
              <a:avLst/>
            </a:prstGeom>
            <a:noFill/>
            <a:ln>
              <a:noFill/>
            </a:ln>
          </p:spPr>
        </p:pic>
        <p:sp>
          <p:nvSpPr>
            <p:cNvPr id="136" name="Shape 136"/>
            <p:cNvSpPr txBox="1"/>
            <p:nvPr/>
          </p:nvSpPr>
          <p:spPr>
            <a:xfrm>
              <a:off x="2144102" y="1885950"/>
              <a:ext cx="1181999" cy="7803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spcBef>
                  <a:spcPts val="0"/>
                </a:spcBef>
                <a:buNone/>
              </a:pPr>
              <a:r>
                <a:rPr lang="es" sz="1333">
                  <a:solidFill>
                    <a:schemeClr val="dk1"/>
                  </a:solidFill>
                  <a:latin typeface="Open Sans"/>
                  <a:ea typeface="Open Sans"/>
                  <a:cs typeface="Open Sans"/>
                  <a:sym typeface="Open Sans"/>
                </a:rPr>
                <a:t>Food, agriculture and forestry, and water</a:t>
              </a:r>
            </a:p>
          </p:txBody>
        </p:sp>
        <p:cxnSp>
          <p:nvCxnSpPr>
            <p:cNvPr id="137" name="Shape 137"/>
            <p:cNvCxnSpPr/>
            <p:nvPr/>
          </p:nvCxnSpPr>
          <p:spPr>
            <a:xfrm>
              <a:off x="2144102" y="1895181"/>
              <a:ext cx="1182000" cy="0"/>
            </a:xfrm>
            <a:prstGeom prst="straightConnector1">
              <a:avLst/>
            </a:prstGeom>
            <a:noFill/>
            <a:ln w="9525" cap="flat" cmpd="sng">
              <a:solidFill>
                <a:srgbClr val="EC8438"/>
              </a:solidFill>
              <a:prstDash val="solid"/>
              <a:round/>
              <a:headEnd type="none" w="lg" len="lg"/>
              <a:tailEnd type="none" w="lg" len="lg"/>
            </a:ln>
          </p:spPr>
        </p:cxnSp>
      </p:grpSp>
      <p:grpSp>
        <p:nvGrpSpPr>
          <p:cNvPr id="138" name="Shape 138"/>
          <p:cNvGrpSpPr/>
          <p:nvPr/>
        </p:nvGrpSpPr>
        <p:grpSpPr>
          <a:xfrm>
            <a:off x="6867653" y="1807341"/>
            <a:ext cx="1576000" cy="1918788"/>
            <a:chOff x="3533679" y="1166558"/>
            <a:chExt cx="1182000" cy="1439091"/>
          </a:xfrm>
        </p:grpSpPr>
        <p:pic>
          <p:nvPicPr>
            <p:cNvPr id="139" name="Shape 139"/>
            <p:cNvPicPr preferRelativeResize="0"/>
            <p:nvPr/>
          </p:nvPicPr>
          <p:blipFill>
            <a:blip r:embed="rId5">
              <a:alphaModFix/>
            </a:blip>
            <a:stretch>
              <a:fillRect/>
            </a:stretch>
          </p:blipFill>
          <p:spPr>
            <a:xfrm>
              <a:off x="3832029" y="1166558"/>
              <a:ext cx="585300" cy="616575"/>
            </a:xfrm>
            <a:prstGeom prst="rect">
              <a:avLst/>
            </a:prstGeom>
            <a:noFill/>
            <a:ln>
              <a:noFill/>
            </a:ln>
          </p:spPr>
        </p:pic>
        <p:sp>
          <p:nvSpPr>
            <p:cNvPr id="140" name="Shape 140"/>
            <p:cNvSpPr txBox="1"/>
            <p:nvPr/>
          </p:nvSpPr>
          <p:spPr>
            <a:xfrm>
              <a:off x="3533679" y="1885950"/>
              <a:ext cx="1182000" cy="7197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spcBef>
                  <a:spcPts val="0"/>
                </a:spcBef>
                <a:buNone/>
              </a:pPr>
              <a:r>
                <a:rPr lang="es" sz="1333">
                  <a:solidFill>
                    <a:schemeClr val="dk1"/>
                  </a:solidFill>
                  <a:latin typeface="Open Sans"/>
                  <a:ea typeface="Open Sans"/>
                  <a:cs typeface="Open Sans"/>
                  <a:sym typeface="Open Sans"/>
                </a:rPr>
                <a:t>Secure, clean and efficient energy</a:t>
              </a:r>
            </a:p>
          </p:txBody>
        </p:sp>
        <p:cxnSp>
          <p:nvCxnSpPr>
            <p:cNvPr id="141" name="Shape 141"/>
            <p:cNvCxnSpPr/>
            <p:nvPr/>
          </p:nvCxnSpPr>
          <p:spPr>
            <a:xfrm>
              <a:off x="3533679" y="1895181"/>
              <a:ext cx="1182000" cy="0"/>
            </a:xfrm>
            <a:prstGeom prst="straightConnector1">
              <a:avLst/>
            </a:prstGeom>
            <a:noFill/>
            <a:ln w="9525" cap="flat" cmpd="sng">
              <a:solidFill>
                <a:srgbClr val="EC8438"/>
              </a:solidFill>
              <a:prstDash val="solid"/>
              <a:round/>
              <a:headEnd type="none" w="lg" len="lg"/>
              <a:tailEnd type="none" w="lg" len="lg"/>
            </a:ln>
          </p:spPr>
        </p:cxnSp>
      </p:grpSp>
      <p:grpSp>
        <p:nvGrpSpPr>
          <p:cNvPr id="142" name="Shape 142"/>
          <p:cNvGrpSpPr/>
          <p:nvPr/>
        </p:nvGrpSpPr>
        <p:grpSpPr>
          <a:xfrm>
            <a:off x="9824563" y="1893840"/>
            <a:ext cx="1576000" cy="1729488"/>
            <a:chOff x="4923269" y="1231433"/>
            <a:chExt cx="1182000" cy="1297116"/>
          </a:xfrm>
        </p:grpSpPr>
        <p:pic>
          <p:nvPicPr>
            <p:cNvPr id="143" name="Shape 143"/>
            <p:cNvPicPr preferRelativeResize="0"/>
            <p:nvPr/>
          </p:nvPicPr>
          <p:blipFill>
            <a:blip r:embed="rId6">
              <a:alphaModFix/>
            </a:blip>
            <a:stretch>
              <a:fillRect/>
            </a:stretch>
          </p:blipFill>
          <p:spPr>
            <a:xfrm>
              <a:off x="5176644" y="1231433"/>
              <a:ext cx="675250" cy="486824"/>
            </a:xfrm>
            <a:prstGeom prst="rect">
              <a:avLst/>
            </a:prstGeom>
            <a:noFill/>
            <a:ln>
              <a:noFill/>
            </a:ln>
          </p:spPr>
        </p:pic>
        <p:sp>
          <p:nvSpPr>
            <p:cNvPr id="144" name="Shape 144"/>
            <p:cNvSpPr txBox="1"/>
            <p:nvPr/>
          </p:nvSpPr>
          <p:spPr>
            <a:xfrm>
              <a:off x="4923269" y="1885950"/>
              <a:ext cx="1182000" cy="6426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spcBef>
                  <a:spcPts val="0"/>
                </a:spcBef>
                <a:buNone/>
              </a:pPr>
              <a:r>
                <a:rPr lang="es" sz="1333">
                  <a:latin typeface="Open Sans"/>
                  <a:ea typeface="Open Sans"/>
                  <a:cs typeface="Open Sans"/>
                  <a:sym typeface="Open Sans"/>
                </a:rPr>
                <a:t>Smart, green and integrated transport</a:t>
              </a:r>
            </a:p>
          </p:txBody>
        </p:sp>
        <p:cxnSp>
          <p:nvCxnSpPr>
            <p:cNvPr id="145" name="Shape 145"/>
            <p:cNvCxnSpPr/>
            <p:nvPr/>
          </p:nvCxnSpPr>
          <p:spPr>
            <a:xfrm>
              <a:off x="4923269" y="1895181"/>
              <a:ext cx="1182000" cy="0"/>
            </a:xfrm>
            <a:prstGeom prst="straightConnector1">
              <a:avLst/>
            </a:prstGeom>
            <a:noFill/>
            <a:ln w="9525" cap="flat" cmpd="sng">
              <a:solidFill>
                <a:srgbClr val="EC8438"/>
              </a:solidFill>
              <a:prstDash val="solid"/>
              <a:round/>
              <a:headEnd type="none" w="lg" len="lg"/>
              <a:tailEnd type="none" w="lg" len="lg"/>
            </a:ln>
          </p:spPr>
        </p:cxnSp>
      </p:grpSp>
      <p:grpSp>
        <p:nvGrpSpPr>
          <p:cNvPr id="146" name="Shape 146"/>
          <p:cNvGrpSpPr/>
          <p:nvPr/>
        </p:nvGrpSpPr>
        <p:grpSpPr>
          <a:xfrm>
            <a:off x="2357691" y="3086855"/>
            <a:ext cx="1576000" cy="1895228"/>
            <a:chOff x="1421122" y="2825691"/>
            <a:chExt cx="1182000" cy="1421421"/>
          </a:xfrm>
        </p:grpSpPr>
        <p:pic>
          <p:nvPicPr>
            <p:cNvPr id="147" name="Shape 147"/>
            <p:cNvPicPr preferRelativeResize="0"/>
            <p:nvPr/>
          </p:nvPicPr>
          <p:blipFill>
            <a:blip r:embed="rId7">
              <a:alphaModFix/>
            </a:blip>
            <a:stretch>
              <a:fillRect/>
            </a:stretch>
          </p:blipFill>
          <p:spPr>
            <a:xfrm>
              <a:off x="1719472" y="2825691"/>
              <a:ext cx="585299" cy="581235"/>
            </a:xfrm>
            <a:prstGeom prst="rect">
              <a:avLst/>
            </a:prstGeom>
            <a:noFill/>
            <a:ln>
              <a:noFill/>
            </a:ln>
          </p:spPr>
        </p:pic>
        <p:sp>
          <p:nvSpPr>
            <p:cNvPr id="148" name="Shape 148"/>
            <p:cNvSpPr txBox="1"/>
            <p:nvPr/>
          </p:nvSpPr>
          <p:spPr>
            <a:xfrm>
              <a:off x="1421122" y="3527412"/>
              <a:ext cx="1182000" cy="7197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spcBef>
                  <a:spcPts val="0"/>
                </a:spcBef>
                <a:buNone/>
              </a:pPr>
              <a:r>
                <a:rPr lang="es" sz="1333">
                  <a:solidFill>
                    <a:schemeClr val="dk1"/>
                  </a:solidFill>
                  <a:latin typeface="Open Sans"/>
                  <a:ea typeface="Open Sans"/>
                  <a:cs typeface="Open Sans"/>
                  <a:sym typeface="Open Sans"/>
                </a:rPr>
                <a:t>Climate action, environment, and resources</a:t>
              </a:r>
            </a:p>
          </p:txBody>
        </p:sp>
        <p:cxnSp>
          <p:nvCxnSpPr>
            <p:cNvPr id="149" name="Shape 149"/>
            <p:cNvCxnSpPr/>
            <p:nvPr/>
          </p:nvCxnSpPr>
          <p:spPr>
            <a:xfrm>
              <a:off x="1421122" y="3536643"/>
              <a:ext cx="1182000" cy="0"/>
            </a:xfrm>
            <a:prstGeom prst="straightConnector1">
              <a:avLst/>
            </a:prstGeom>
            <a:noFill/>
            <a:ln w="9525" cap="flat" cmpd="sng">
              <a:solidFill>
                <a:srgbClr val="EC8438"/>
              </a:solidFill>
              <a:prstDash val="solid"/>
              <a:round/>
              <a:headEnd type="none" w="lg" len="lg"/>
              <a:tailEnd type="none" w="lg" len="lg"/>
            </a:ln>
          </p:spPr>
        </p:cxnSp>
      </p:grpSp>
      <p:grpSp>
        <p:nvGrpSpPr>
          <p:cNvPr id="150" name="Shape 150"/>
          <p:cNvGrpSpPr/>
          <p:nvPr/>
        </p:nvGrpSpPr>
        <p:grpSpPr>
          <a:xfrm>
            <a:off x="8334508" y="3086856"/>
            <a:ext cx="1751600" cy="2046329"/>
            <a:chOff x="4323775" y="2825702"/>
            <a:chExt cx="1313700" cy="1534747"/>
          </a:xfrm>
        </p:grpSpPr>
        <p:pic>
          <p:nvPicPr>
            <p:cNvPr id="151" name="Shape 151"/>
            <p:cNvPicPr preferRelativeResize="0"/>
            <p:nvPr/>
          </p:nvPicPr>
          <p:blipFill>
            <a:blip r:embed="rId8">
              <a:alphaModFix/>
            </a:blip>
            <a:stretch>
              <a:fillRect/>
            </a:stretch>
          </p:blipFill>
          <p:spPr>
            <a:xfrm>
              <a:off x="4687975" y="2825702"/>
              <a:ext cx="585299" cy="551661"/>
            </a:xfrm>
            <a:prstGeom prst="rect">
              <a:avLst/>
            </a:prstGeom>
            <a:noFill/>
            <a:ln>
              <a:noFill/>
            </a:ln>
          </p:spPr>
        </p:pic>
        <p:sp>
          <p:nvSpPr>
            <p:cNvPr id="152" name="Shape 152"/>
            <p:cNvSpPr txBox="1"/>
            <p:nvPr/>
          </p:nvSpPr>
          <p:spPr>
            <a:xfrm>
              <a:off x="4323775" y="3512650"/>
              <a:ext cx="1313700" cy="8478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spcBef>
                  <a:spcPts val="0"/>
                </a:spcBef>
                <a:buNone/>
              </a:pPr>
              <a:r>
                <a:rPr lang="es" sz="1333">
                  <a:solidFill>
                    <a:schemeClr val="dk1"/>
                  </a:solidFill>
                  <a:latin typeface="Open Sans"/>
                  <a:ea typeface="Open Sans"/>
                  <a:cs typeface="Open Sans"/>
                  <a:sym typeface="Open Sans"/>
                </a:rPr>
                <a:t>Secure societies: freedom and security of Europe and its citizens</a:t>
              </a:r>
            </a:p>
          </p:txBody>
        </p:sp>
        <p:cxnSp>
          <p:nvCxnSpPr>
            <p:cNvPr id="153" name="Shape 153"/>
            <p:cNvCxnSpPr/>
            <p:nvPr/>
          </p:nvCxnSpPr>
          <p:spPr>
            <a:xfrm>
              <a:off x="4389625" y="3521868"/>
              <a:ext cx="1182000" cy="0"/>
            </a:xfrm>
            <a:prstGeom prst="straightConnector1">
              <a:avLst/>
            </a:prstGeom>
            <a:noFill/>
            <a:ln w="9525" cap="flat" cmpd="sng">
              <a:solidFill>
                <a:srgbClr val="EC8438"/>
              </a:solidFill>
              <a:prstDash val="solid"/>
              <a:round/>
              <a:headEnd type="none" w="lg" len="lg"/>
              <a:tailEnd type="none" w="lg" len="lg"/>
            </a:ln>
          </p:spPr>
        </p:cxnSp>
      </p:grpSp>
      <p:grpSp>
        <p:nvGrpSpPr>
          <p:cNvPr id="154" name="Shape 154"/>
          <p:cNvGrpSpPr/>
          <p:nvPr/>
        </p:nvGrpSpPr>
        <p:grpSpPr>
          <a:xfrm>
            <a:off x="5139000" y="3086855"/>
            <a:ext cx="1914000" cy="1900133"/>
            <a:chOff x="2745703" y="2823424"/>
            <a:chExt cx="1435500" cy="1425100"/>
          </a:xfrm>
        </p:grpSpPr>
        <p:sp>
          <p:nvSpPr>
            <p:cNvPr id="155" name="Shape 155"/>
            <p:cNvSpPr txBox="1"/>
            <p:nvPr/>
          </p:nvSpPr>
          <p:spPr>
            <a:xfrm>
              <a:off x="2745703" y="3528825"/>
              <a:ext cx="1435500" cy="7197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spcBef>
                  <a:spcPts val="0"/>
                </a:spcBef>
                <a:buNone/>
              </a:pPr>
              <a:r>
                <a:rPr lang="es" sz="1333">
                  <a:solidFill>
                    <a:schemeClr val="dk1"/>
                  </a:solidFill>
                  <a:latin typeface="Open Sans"/>
                  <a:ea typeface="Open Sans"/>
                  <a:cs typeface="Open Sans"/>
                  <a:sym typeface="Open Sans"/>
                </a:rPr>
                <a:t>Europe in a changing world: inclusive, innovative and reflective societies</a:t>
              </a:r>
            </a:p>
          </p:txBody>
        </p:sp>
        <p:cxnSp>
          <p:nvCxnSpPr>
            <p:cNvPr id="156" name="Shape 156"/>
            <p:cNvCxnSpPr/>
            <p:nvPr/>
          </p:nvCxnSpPr>
          <p:spPr>
            <a:xfrm>
              <a:off x="2872453" y="3536406"/>
              <a:ext cx="1182000" cy="0"/>
            </a:xfrm>
            <a:prstGeom prst="straightConnector1">
              <a:avLst/>
            </a:prstGeom>
            <a:noFill/>
            <a:ln w="9525" cap="flat" cmpd="sng">
              <a:solidFill>
                <a:srgbClr val="EC8438"/>
              </a:solidFill>
              <a:prstDash val="solid"/>
              <a:round/>
              <a:headEnd type="none" w="lg" len="lg"/>
              <a:tailEnd type="none" w="lg" len="lg"/>
            </a:ln>
          </p:spPr>
        </p:cxnSp>
        <p:pic>
          <p:nvPicPr>
            <p:cNvPr id="157" name="Shape 157" descr="GrandChallenge06.png"/>
            <p:cNvPicPr preferRelativeResize="0"/>
            <p:nvPr/>
          </p:nvPicPr>
          <p:blipFill>
            <a:blip r:embed="rId9">
              <a:alphaModFix/>
            </a:blip>
            <a:stretch>
              <a:fillRect/>
            </a:stretch>
          </p:blipFill>
          <p:spPr>
            <a:xfrm>
              <a:off x="3170803" y="2823424"/>
              <a:ext cx="585300" cy="585300"/>
            </a:xfrm>
            <a:prstGeom prst="rect">
              <a:avLst/>
            </a:prstGeom>
            <a:noFill/>
            <a:ln>
              <a:noFill/>
            </a:ln>
          </p:spPr>
        </p:pic>
      </p:grpSp>
      <p:sp>
        <p:nvSpPr>
          <p:cNvPr id="158" name="Shape 158"/>
          <p:cNvSpPr txBox="1"/>
          <p:nvPr/>
        </p:nvSpPr>
        <p:spPr>
          <a:xfrm>
            <a:off x="791433" y="5445567"/>
            <a:ext cx="10609200" cy="555200"/>
          </a:xfrm>
          <a:prstGeom prst="rect">
            <a:avLst/>
          </a:prstGeom>
          <a:noFill/>
          <a:ln>
            <a:noFill/>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lnSpc>
                <a:spcPct val="115000"/>
              </a:lnSpc>
              <a:spcBef>
                <a:spcPts val="0"/>
              </a:spcBef>
              <a:buNone/>
            </a:pPr>
            <a:r>
              <a:rPr lang="es" sz="1733" b="1" dirty="0">
                <a:solidFill>
                  <a:srgbClr val="434343"/>
                </a:solidFill>
                <a:latin typeface="Open Sans"/>
                <a:ea typeface="Open Sans"/>
                <a:cs typeface="Open Sans"/>
                <a:sym typeface="Open Sans"/>
              </a:rPr>
              <a:t>Responsible Research and Innovation tackles these challenges by aligning values, needs and expectations of all actors involved in Research and Innovation</a:t>
            </a:r>
          </a:p>
        </p:txBody>
      </p:sp>
      <p:sp>
        <p:nvSpPr>
          <p:cNvPr id="159" name="Shape 159"/>
          <p:cNvSpPr txBox="1"/>
          <p:nvPr/>
        </p:nvSpPr>
        <p:spPr>
          <a:xfrm>
            <a:off x="750767" y="857233"/>
            <a:ext cx="10688799" cy="7124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lnSpc>
                <a:spcPct val="115000"/>
              </a:lnSpc>
              <a:spcBef>
                <a:spcPts val="0"/>
              </a:spcBef>
              <a:buClr>
                <a:schemeClr val="dk1"/>
              </a:buClr>
              <a:buSzPct val="55000"/>
              <a:buFont typeface="Arial"/>
              <a:buNone/>
            </a:pPr>
            <a:r>
              <a:rPr lang="es" sz="2667" b="1">
                <a:solidFill>
                  <a:srgbClr val="434343"/>
                </a:solidFill>
                <a:latin typeface="Open Sans"/>
                <a:ea typeface="Open Sans"/>
                <a:cs typeface="Open Sans"/>
                <a:sym typeface="Open Sans"/>
              </a:rPr>
              <a:t>Society is facing many challenges today…</a:t>
            </a:r>
          </a:p>
          <a:p>
            <a:pPr lvl="0" algn="ctr" rtl="0">
              <a:lnSpc>
                <a:spcPct val="115000"/>
              </a:lnSpc>
              <a:spcBef>
                <a:spcPts val="0"/>
              </a:spcBef>
              <a:buNone/>
            </a:pPr>
            <a:endParaRPr sz="2667" b="1">
              <a:solidFill>
                <a:srgbClr val="434343"/>
              </a:solidFill>
              <a:latin typeface="Open Sans"/>
              <a:ea typeface="Open Sans"/>
              <a:cs typeface="Open Sans"/>
              <a:sym typeface="Open Sans"/>
            </a:endParaRPr>
          </a:p>
        </p:txBody>
      </p:sp>
    </p:spTree>
    <p:extLst>
      <p:ext uri="{BB962C8B-B14F-4D97-AF65-F5344CB8AC3E}">
        <p14:creationId xmlns:p14="http://schemas.microsoft.com/office/powerpoint/2010/main" val="2992597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fade">
                                      <p:cBhvr>
                                        <p:cTn id="11" dur="1000"/>
                                        <p:tgtEl>
                                          <p:spTgt spid="13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fade">
                                      <p:cBhvr>
                                        <p:cTn id="15" dur="1000"/>
                                        <p:tgtEl>
                                          <p:spTgt spid="13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38"/>
                                        </p:tgtEl>
                                        <p:attrNameLst>
                                          <p:attrName>style.visibility</p:attrName>
                                        </p:attrNameLst>
                                      </p:cBhvr>
                                      <p:to>
                                        <p:strVal val="visible"/>
                                      </p:to>
                                    </p:set>
                                    <p:animEffect transition="in" filter="fade">
                                      <p:cBhvr>
                                        <p:cTn id="19" dur="1000"/>
                                        <p:tgtEl>
                                          <p:spTgt spid="13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42"/>
                                        </p:tgtEl>
                                        <p:attrNameLst>
                                          <p:attrName>style.visibility</p:attrName>
                                        </p:attrNameLst>
                                      </p:cBhvr>
                                      <p:to>
                                        <p:strVal val="visible"/>
                                      </p:to>
                                    </p:set>
                                    <p:animEffect transition="in" filter="fade">
                                      <p:cBhvr>
                                        <p:cTn id="23" dur="1000"/>
                                        <p:tgtEl>
                                          <p:spTgt spid="142"/>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46"/>
                                        </p:tgtEl>
                                        <p:attrNameLst>
                                          <p:attrName>style.visibility</p:attrName>
                                        </p:attrNameLst>
                                      </p:cBhvr>
                                      <p:to>
                                        <p:strVal val="visible"/>
                                      </p:to>
                                    </p:set>
                                    <p:animEffect transition="in" filter="fade">
                                      <p:cBhvr>
                                        <p:cTn id="27" dur="1000"/>
                                        <p:tgtEl>
                                          <p:spTgt spid="146"/>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54"/>
                                        </p:tgtEl>
                                        <p:attrNameLst>
                                          <p:attrName>style.visibility</p:attrName>
                                        </p:attrNameLst>
                                      </p:cBhvr>
                                      <p:to>
                                        <p:strVal val="visible"/>
                                      </p:to>
                                    </p:set>
                                    <p:animEffect transition="in" filter="fade">
                                      <p:cBhvr>
                                        <p:cTn id="31" dur="1000"/>
                                        <p:tgtEl>
                                          <p:spTgt spid="154"/>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150"/>
                                        </p:tgtEl>
                                        <p:attrNameLst>
                                          <p:attrName>style.visibility</p:attrName>
                                        </p:attrNameLst>
                                      </p:cBhvr>
                                      <p:to>
                                        <p:strVal val="visible"/>
                                      </p:to>
                                    </p:set>
                                    <p:animEffect transition="in" filter="fade">
                                      <p:cBhvr>
                                        <p:cTn id="35" dur="1000"/>
                                        <p:tgtEl>
                                          <p:spTgt spid="150"/>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158"/>
                                        </p:tgtEl>
                                        <p:attrNameLst>
                                          <p:attrName>style.visibility</p:attrName>
                                        </p:attrNameLst>
                                      </p:cBhvr>
                                      <p:to>
                                        <p:strVal val="visible"/>
                                      </p:to>
                                    </p:set>
                                    <p:animEffect transition="in" filter="fade">
                                      <p:cBhvr>
                                        <p:cTn id="39" dur="1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p:nvPr/>
        </p:nvSpPr>
        <p:spPr>
          <a:xfrm>
            <a:off x="-302033" y="0"/>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199" name="Shape 199"/>
          <p:cNvSpPr/>
          <p:nvPr/>
        </p:nvSpPr>
        <p:spPr>
          <a:xfrm>
            <a:off x="-302033" y="857241"/>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00" name="Shape 200"/>
          <p:cNvSpPr/>
          <p:nvPr/>
        </p:nvSpPr>
        <p:spPr>
          <a:xfrm>
            <a:off x="-302033" y="1714484"/>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01" name="Shape 201"/>
          <p:cNvSpPr/>
          <p:nvPr/>
        </p:nvSpPr>
        <p:spPr>
          <a:xfrm>
            <a:off x="-302033" y="2571747"/>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02" name="Shape 202"/>
          <p:cNvSpPr/>
          <p:nvPr/>
        </p:nvSpPr>
        <p:spPr>
          <a:xfrm>
            <a:off x="-302033" y="3429003"/>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03" name="Shape 203"/>
          <p:cNvSpPr/>
          <p:nvPr/>
        </p:nvSpPr>
        <p:spPr>
          <a:xfrm>
            <a:off x="-302033" y="4286245"/>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04" name="Shape 204"/>
          <p:cNvSpPr/>
          <p:nvPr/>
        </p:nvSpPr>
        <p:spPr>
          <a:xfrm>
            <a:off x="-302033" y="5143488"/>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05" name="Shape 205"/>
          <p:cNvSpPr/>
          <p:nvPr/>
        </p:nvSpPr>
        <p:spPr>
          <a:xfrm>
            <a:off x="-302033" y="6000749"/>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06" name="Shape 206"/>
          <p:cNvSpPr/>
          <p:nvPr/>
        </p:nvSpPr>
        <p:spPr>
          <a:xfrm rot="5400000">
            <a:off x="11317205"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07" name="Shape 207"/>
          <p:cNvSpPr/>
          <p:nvPr/>
        </p:nvSpPr>
        <p:spPr>
          <a:xfrm rot="5400000">
            <a:off x="9793119"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08" name="Shape 208"/>
          <p:cNvSpPr/>
          <p:nvPr/>
        </p:nvSpPr>
        <p:spPr>
          <a:xfrm rot="5400000">
            <a:off x="8269032"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09" name="Shape 209"/>
          <p:cNvSpPr/>
          <p:nvPr/>
        </p:nvSpPr>
        <p:spPr>
          <a:xfrm rot="5400000">
            <a:off x="6744911"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10" name="Shape 210"/>
          <p:cNvSpPr/>
          <p:nvPr/>
        </p:nvSpPr>
        <p:spPr>
          <a:xfrm rot="5400000">
            <a:off x="5220800"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11" name="Shape 211"/>
          <p:cNvSpPr/>
          <p:nvPr/>
        </p:nvSpPr>
        <p:spPr>
          <a:xfrm rot="5400000">
            <a:off x="3696713"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12" name="Shape 212"/>
          <p:cNvSpPr/>
          <p:nvPr/>
        </p:nvSpPr>
        <p:spPr>
          <a:xfrm rot="5400000">
            <a:off x="2172627"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13" name="Shape 213"/>
          <p:cNvSpPr/>
          <p:nvPr/>
        </p:nvSpPr>
        <p:spPr>
          <a:xfrm rot="5400000">
            <a:off x="648505"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14" name="Shape 214"/>
          <p:cNvSpPr txBox="1"/>
          <p:nvPr/>
        </p:nvSpPr>
        <p:spPr>
          <a:xfrm>
            <a:off x="366700" y="763100"/>
            <a:ext cx="11508000" cy="7124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lnSpc>
                <a:spcPct val="115000"/>
              </a:lnSpc>
              <a:spcBef>
                <a:spcPts val="0"/>
              </a:spcBef>
              <a:buNone/>
            </a:pPr>
            <a:r>
              <a:rPr lang="es" sz="2667" b="1">
                <a:solidFill>
                  <a:srgbClr val="434343"/>
                </a:solidFill>
                <a:latin typeface="Open Sans"/>
                <a:ea typeface="Open Sans"/>
                <a:cs typeface="Open Sans"/>
                <a:sym typeface="Open Sans"/>
              </a:rPr>
              <a:t>And there is also a large consensus that changes</a:t>
            </a:r>
          </a:p>
          <a:p>
            <a:pPr lvl="0" algn="ctr" rtl="0">
              <a:lnSpc>
                <a:spcPct val="115000"/>
              </a:lnSpc>
              <a:spcBef>
                <a:spcPts val="0"/>
              </a:spcBef>
              <a:buClr>
                <a:schemeClr val="dk1"/>
              </a:buClr>
              <a:buSzPct val="55000"/>
              <a:buFont typeface="Arial"/>
              <a:buNone/>
            </a:pPr>
            <a:r>
              <a:rPr lang="es" sz="2667" b="1">
                <a:solidFill>
                  <a:srgbClr val="434343"/>
                </a:solidFill>
                <a:latin typeface="Open Sans"/>
                <a:ea typeface="Open Sans"/>
                <a:cs typeface="Open Sans"/>
                <a:sym typeface="Open Sans"/>
              </a:rPr>
              <a:t>are needed throughout the R&amp;I system</a:t>
            </a:r>
          </a:p>
          <a:p>
            <a:pPr lvl="0" algn="ctr" rtl="0">
              <a:lnSpc>
                <a:spcPct val="115000"/>
              </a:lnSpc>
              <a:spcBef>
                <a:spcPts val="0"/>
              </a:spcBef>
              <a:buClr>
                <a:schemeClr val="dk1"/>
              </a:buClr>
              <a:buFont typeface="Arial"/>
              <a:buNone/>
            </a:pPr>
            <a:endParaRPr sz="1733" b="1">
              <a:solidFill>
                <a:schemeClr val="dk1"/>
              </a:solidFill>
              <a:latin typeface="Open Sans"/>
              <a:ea typeface="Open Sans"/>
              <a:cs typeface="Open Sans"/>
              <a:sym typeface="Open Sans"/>
            </a:endParaRPr>
          </a:p>
          <a:p>
            <a:pPr lvl="0" algn="ctr" rtl="0">
              <a:lnSpc>
                <a:spcPct val="115000"/>
              </a:lnSpc>
              <a:spcBef>
                <a:spcPts val="0"/>
              </a:spcBef>
              <a:buClr>
                <a:schemeClr val="dk1"/>
              </a:buClr>
              <a:buSzPct val="84615"/>
              <a:buFont typeface="Arial"/>
              <a:buNone/>
            </a:pPr>
            <a:r>
              <a:rPr lang="es" sz="1733" b="1">
                <a:solidFill>
                  <a:srgbClr val="434343"/>
                </a:solidFill>
                <a:latin typeface="Open Sans"/>
                <a:ea typeface="Open Sans"/>
                <a:cs typeface="Open Sans"/>
                <a:sym typeface="Open Sans"/>
              </a:rPr>
              <a:t>Certain key issues (or policy agendas) need to be taken into account:</a:t>
            </a:r>
          </a:p>
          <a:p>
            <a:pPr lvl="0" algn="ctr" rtl="0">
              <a:lnSpc>
                <a:spcPct val="115000"/>
              </a:lnSpc>
              <a:spcBef>
                <a:spcPts val="0"/>
              </a:spcBef>
              <a:buNone/>
            </a:pPr>
            <a:endParaRPr sz="2667" b="1">
              <a:solidFill>
                <a:srgbClr val="434343"/>
              </a:solidFill>
              <a:latin typeface="Open Sans"/>
              <a:ea typeface="Open Sans"/>
              <a:cs typeface="Open Sans"/>
              <a:sym typeface="Open Sans"/>
            </a:endParaRPr>
          </a:p>
        </p:txBody>
      </p:sp>
      <p:grpSp>
        <p:nvGrpSpPr>
          <p:cNvPr id="215" name="Shape 215"/>
          <p:cNvGrpSpPr/>
          <p:nvPr/>
        </p:nvGrpSpPr>
        <p:grpSpPr>
          <a:xfrm>
            <a:off x="2181923" y="3099251"/>
            <a:ext cx="1910000" cy="1650015"/>
            <a:chOff x="1541674" y="2324438"/>
            <a:chExt cx="1432500" cy="1237511"/>
          </a:xfrm>
        </p:grpSpPr>
        <p:sp>
          <p:nvSpPr>
            <p:cNvPr id="216" name="Shape 216"/>
            <p:cNvSpPr txBox="1"/>
            <p:nvPr/>
          </p:nvSpPr>
          <p:spPr>
            <a:xfrm>
              <a:off x="1541674" y="2868950"/>
              <a:ext cx="1432500" cy="693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lnSpc>
                  <a:spcPct val="115000"/>
                </a:lnSpc>
                <a:spcBef>
                  <a:spcPts val="0"/>
                </a:spcBef>
                <a:buNone/>
              </a:pPr>
              <a:r>
                <a:rPr lang="es" sz="1333" b="1">
                  <a:solidFill>
                    <a:srgbClr val="434343"/>
                  </a:solidFill>
                  <a:latin typeface="Open Sans"/>
                  <a:ea typeface="Open Sans"/>
                  <a:cs typeface="Open Sans"/>
                  <a:sym typeface="Open Sans"/>
                </a:rPr>
                <a:t>GENDER EQUALITY</a:t>
              </a:r>
            </a:p>
            <a:p>
              <a:pPr lvl="0" algn="ctr" rtl="0">
                <a:lnSpc>
                  <a:spcPct val="115000"/>
                </a:lnSpc>
                <a:spcBef>
                  <a:spcPts val="0"/>
                </a:spcBef>
                <a:buNone/>
              </a:pPr>
              <a:r>
                <a:rPr lang="es" sz="1333">
                  <a:solidFill>
                    <a:srgbClr val="093343"/>
                  </a:solidFill>
                  <a:latin typeface="Open Sans"/>
                  <a:ea typeface="Open Sans"/>
                  <a:cs typeface="Open Sans"/>
                  <a:sym typeface="Open Sans"/>
                </a:rPr>
                <a:t>Human resources, decision bodies and research dimension</a:t>
              </a:r>
            </a:p>
          </p:txBody>
        </p:sp>
        <p:pic>
          <p:nvPicPr>
            <p:cNvPr id="217" name="Shape 217"/>
            <p:cNvPicPr preferRelativeResize="0"/>
            <p:nvPr/>
          </p:nvPicPr>
          <p:blipFill>
            <a:blip r:embed="rId3">
              <a:alphaModFix/>
            </a:blip>
            <a:stretch>
              <a:fillRect/>
            </a:stretch>
          </p:blipFill>
          <p:spPr>
            <a:xfrm>
              <a:off x="2043028" y="2324438"/>
              <a:ext cx="429791" cy="471850"/>
            </a:xfrm>
            <a:prstGeom prst="rect">
              <a:avLst/>
            </a:prstGeom>
            <a:noFill/>
            <a:ln>
              <a:noFill/>
            </a:ln>
          </p:spPr>
        </p:pic>
      </p:grpSp>
      <p:grpSp>
        <p:nvGrpSpPr>
          <p:cNvPr id="218" name="Shape 218"/>
          <p:cNvGrpSpPr/>
          <p:nvPr/>
        </p:nvGrpSpPr>
        <p:grpSpPr>
          <a:xfrm>
            <a:off x="212945" y="3099249"/>
            <a:ext cx="1910000" cy="1582817"/>
            <a:chOff x="0" y="2324436"/>
            <a:chExt cx="1432500" cy="1187113"/>
          </a:xfrm>
        </p:grpSpPr>
        <p:sp>
          <p:nvSpPr>
            <p:cNvPr id="219" name="Shape 219"/>
            <p:cNvSpPr txBox="1"/>
            <p:nvPr/>
          </p:nvSpPr>
          <p:spPr>
            <a:xfrm>
              <a:off x="0" y="2868950"/>
              <a:ext cx="1432500" cy="6426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lnSpc>
                  <a:spcPct val="115000"/>
                </a:lnSpc>
                <a:spcBef>
                  <a:spcPts val="0"/>
                </a:spcBef>
                <a:buNone/>
              </a:pPr>
              <a:r>
                <a:rPr lang="es" sz="1333" b="1">
                  <a:solidFill>
                    <a:srgbClr val="434343"/>
                  </a:solidFill>
                  <a:latin typeface="Open Sans"/>
                  <a:ea typeface="Open Sans"/>
                  <a:cs typeface="Open Sans"/>
                  <a:sym typeface="Open Sans"/>
                </a:rPr>
                <a:t>ETHICS</a:t>
              </a:r>
            </a:p>
            <a:p>
              <a:pPr lvl="0" algn="ctr" rtl="0">
                <a:lnSpc>
                  <a:spcPct val="115000"/>
                </a:lnSpc>
                <a:spcBef>
                  <a:spcPts val="0"/>
                </a:spcBef>
                <a:buNone/>
              </a:pPr>
              <a:r>
                <a:rPr lang="es" sz="1333">
                  <a:solidFill>
                    <a:srgbClr val="093343"/>
                  </a:solidFill>
                  <a:latin typeface="Open Sans"/>
                  <a:ea typeface="Open Sans"/>
                  <a:cs typeface="Open Sans"/>
                  <a:sym typeface="Open Sans"/>
                </a:rPr>
                <a:t>Research integrity and ethical acceptability of the R&amp;I outcomes</a:t>
              </a:r>
            </a:p>
          </p:txBody>
        </p:sp>
        <p:pic>
          <p:nvPicPr>
            <p:cNvPr id="220" name="Shape 220"/>
            <p:cNvPicPr preferRelativeResize="0"/>
            <p:nvPr/>
          </p:nvPicPr>
          <p:blipFill>
            <a:blip r:embed="rId4">
              <a:alphaModFix/>
            </a:blip>
            <a:stretch>
              <a:fillRect/>
            </a:stretch>
          </p:blipFill>
          <p:spPr>
            <a:xfrm>
              <a:off x="452737" y="2324436"/>
              <a:ext cx="527025" cy="471853"/>
            </a:xfrm>
            <a:prstGeom prst="rect">
              <a:avLst/>
            </a:prstGeom>
            <a:noFill/>
            <a:ln>
              <a:noFill/>
            </a:ln>
          </p:spPr>
        </p:pic>
      </p:grpSp>
      <p:grpSp>
        <p:nvGrpSpPr>
          <p:cNvPr id="221" name="Shape 221"/>
          <p:cNvGrpSpPr/>
          <p:nvPr/>
        </p:nvGrpSpPr>
        <p:grpSpPr>
          <a:xfrm>
            <a:off x="4150900" y="3099251"/>
            <a:ext cx="1910000" cy="1764415"/>
            <a:chOff x="3003074" y="2324438"/>
            <a:chExt cx="1432500" cy="1323311"/>
          </a:xfrm>
        </p:grpSpPr>
        <p:sp>
          <p:nvSpPr>
            <p:cNvPr id="222" name="Shape 222"/>
            <p:cNvSpPr txBox="1"/>
            <p:nvPr/>
          </p:nvSpPr>
          <p:spPr>
            <a:xfrm>
              <a:off x="3003074" y="2868950"/>
              <a:ext cx="1432500" cy="7788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lnSpc>
                  <a:spcPct val="115000"/>
                </a:lnSpc>
                <a:spcBef>
                  <a:spcPts val="0"/>
                </a:spcBef>
                <a:buNone/>
              </a:pPr>
              <a:r>
                <a:rPr lang="es" sz="1333" b="1">
                  <a:solidFill>
                    <a:srgbClr val="434343"/>
                  </a:solidFill>
                  <a:latin typeface="Open Sans"/>
                  <a:ea typeface="Open Sans"/>
                  <a:cs typeface="Open Sans"/>
                  <a:sym typeface="Open Sans"/>
                </a:rPr>
                <a:t>GOVERNANCE</a:t>
              </a:r>
            </a:p>
            <a:p>
              <a:pPr lvl="0" algn="ctr" rtl="0">
                <a:lnSpc>
                  <a:spcPct val="115000"/>
                </a:lnSpc>
                <a:spcBef>
                  <a:spcPts val="0"/>
                </a:spcBef>
                <a:buNone/>
              </a:pPr>
              <a:r>
                <a:rPr lang="es" sz="1333">
                  <a:solidFill>
                    <a:srgbClr val="093343"/>
                  </a:solidFill>
                  <a:latin typeface="Open Sans"/>
                  <a:ea typeface="Open Sans"/>
                  <a:cs typeface="Open Sans"/>
                  <a:sym typeface="Open Sans"/>
                </a:rPr>
                <a:t>Structural changes to include all these issues in the R&amp;I system</a:t>
              </a:r>
            </a:p>
          </p:txBody>
        </p:sp>
        <p:pic>
          <p:nvPicPr>
            <p:cNvPr id="223" name="Shape 223"/>
            <p:cNvPicPr preferRelativeResize="0"/>
            <p:nvPr/>
          </p:nvPicPr>
          <p:blipFill>
            <a:blip r:embed="rId5">
              <a:alphaModFix/>
            </a:blip>
            <a:stretch>
              <a:fillRect/>
            </a:stretch>
          </p:blipFill>
          <p:spPr>
            <a:xfrm>
              <a:off x="3446855" y="2324438"/>
              <a:ext cx="544938" cy="471850"/>
            </a:xfrm>
            <a:prstGeom prst="rect">
              <a:avLst/>
            </a:prstGeom>
            <a:noFill/>
            <a:ln>
              <a:noFill/>
            </a:ln>
          </p:spPr>
        </p:pic>
      </p:grpSp>
      <p:grpSp>
        <p:nvGrpSpPr>
          <p:cNvPr id="224" name="Shape 224"/>
          <p:cNvGrpSpPr/>
          <p:nvPr/>
        </p:nvGrpSpPr>
        <p:grpSpPr>
          <a:xfrm>
            <a:off x="6119877" y="3099251"/>
            <a:ext cx="1910000" cy="1764415"/>
            <a:chOff x="4479824" y="2324438"/>
            <a:chExt cx="1432500" cy="1323311"/>
          </a:xfrm>
        </p:grpSpPr>
        <p:sp>
          <p:nvSpPr>
            <p:cNvPr id="225" name="Shape 225"/>
            <p:cNvSpPr txBox="1"/>
            <p:nvPr/>
          </p:nvSpPr>
          <p:spPr>
            <a:xfrm>
              <a:off x="4479824" y="2868950"/>
              <a:ext cx="1432500" cy="7788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lnSpc>
                  <a:spcPct val="115000"/>
                </a:lnSpc>
                <a:spcBef>
                  <a:spcPts val="0"/>
                </a:spcBef>
                <a:buNone/>
              </a:pPr>
              <a:r>
                <a:rPr lang="es" sz="1333" b="1">
                  <a:solidFill>
                    <a:srgbClr val="434343"/>
                  </a:solidFill>
                  <a:latin typeface="Open Sans"/>
                  <a:ea typeface="Open Sans"/>
                  <a:cs typeface="Open Sans"/>
                  <a:sym typeface="Open Sans"/>
                </a:rPr>
                <a:t>OPEN ACCESS</a:t>
              </a:r>
            </a:p>
            <a:p>
              <a:pPr lvl="0" algn="ctr" rtl="0">
                <a:lnSpc>
                  <a:spcPct val="115000"/>
                </a:lnSpc>
                <a:spcBef>
                  <a:spcPts val="0"/>
                </a:spcBef>
                <a:buNone/>
              </a:pPr>
              <a:r>
                <a:rPr lang="es" sz="1333">
                  <a:solidFill>
                    <a:srgbClr val="093343"/>
                  </a:solidFill>
                  <a:latin typeface="Open Sans"/>
                  <a:ea typeface="Open Sans"/>
                  <a:cs typeface="Open Sans"/>
                  <a:sym typeface="Open Sans"/>
                </a:rPr>
                <a:t>To results from publicly funded research, privacy issues and even more: open science</a:t>
              </a:r>
            </a:p>
          </p:txBody>
        </p:sp>
        <p:pic>
          <p:nvPicPr>
            <p:cNvPr id="226" name="Shape 226"/>
            <p:cNvPicPr preferRelativeResize="0"/>
            <p:nvPr/>
          </p:nvPicPr>
          <p:blipFill>
            <a:blip r:embed="rId6">
              <a:alphaModFix/>
            </a:blip>
            <a:stretch>
              <a:fillRect/>
            </a:stretch>
          </p:blipFill>
          <p:spPr>
            <a:xfrm>
              <a:off x="5022963" y="2324438"/>
              <a:ext cx="346223" cy="471849"/>
            </a:xfrm>
            <a:prstGeom prst="rect">
              <a:avLst/>
            </a:prstGeom>
            <a:noFill/>
            <a:ln>
              <a:noFill/>
            </a:ln>
          </p:spPr>
        </p:pic>
      </p:grpSp>
      <p:grpSp>
        <p:nvGrpSpPr>
          <p:cNvPr id="227" name="Shape 227"/>
          <p:cNvGrpSpPr/>
          <p:nvPr/>
        </p:nvGrpSpPr>
        <p:grpSpPr>
          <a:xfrm>
            <a:off x="8088855" y="3043751"/>
            <a:ext cx="1910000" cy="1819915"/>
            <a:chOff x="5704199" y="2282813"/>
            <a:chExt cx="1432499" cy="1364936"/>
          </a:xfrm>
        </p:grpSpPr>
        <p:sp>
          <p:nvSpPr>
            <p:cNvPr id="228" name="Shape 228"/>
            <p:cNvSpPr txBox="1"/>
            <p:nvPr/>
          </p:nvSpPr>
          <p:spPr>
            <a:xfrm>
              <a:off x="5704199" y="2868950"/>
              <a:ext cx="1432499" cy="7788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lnSpc>
                  <a:spcPct val="115000"/>
                </a:lnSpc>
                <a:spcBef>
                  <a:spcPts val="0"/>
                </a:spcBef>
                <a:buNone/>
              </a:pPr>
              <a:r>
                <a:rPr lang="es" sz="1333" b="1">
                  <a:solidFill>
                    <a:srgbClr val="434343"/>
                  </a:solidFill>
                  <a:latin typeface="Open Sans"/>
                  <a:ea typeface="Open Sans"/>
                  <a:cs typeface="Open Sans"/>
                  <a:sym typeface="Open Sans"/>
                </a:rPr>
                <a:t>PUBLIC ENGAGEMENT</a:t>
              </a:r>
            </a:p>
            <a:p>
              <a:pPr lvl="0" algn="ctr" rtl="0">
                <a:lnSpc>
                  <a:spcPct val="115000"/>
                </a:lnSpc>
                <a:spcBef>
                  <a:spcPts val="0"/>
                </a:spcBef>
                <a:buNone/>
              </a:pPr>
              <a:r>
                <a:rPr lang="es" sz="1333">
                  <a:solidFill>
                    <a:srgbClr val="093343"/>
                  </a:solidFill>
                  <a:latin typeface="Open Sans"/>
                  <a:ea typeface="Open Sans"/>
                  <a:cs typeface="Open Sans"/>
                  <a:sym typeface="Open Sans"/>
                </a:rPr>
                <a:t> Towards a more open and inclusive R&amp;I</a:t>
              </a:r>
            </a:p>
          </p:txBody>
        </p:sp>
        <p:pic>
          <p:nvPicPr>
            <p:cNvPr id="229" name="Shape 229"/>
            <p:cNvPicPr preferRelativeResize="0"/>
            <p:nvPr/>
          </p:nvPicPr>
          <p:blipFill>
            <a:blip r:embed="rId7">
              <a:alphaModFix/>
            </a:blip>
            <a:stretch>
              <a:fillRect/>
            </a:stretch>
          </p:blipFill>
          <p:spPr>
            <a:xfrm>
              <a:off x="6247337" y="2282813"/>
              <a:ext cx="346224" cy="555100"/>
            </a:xfrm>
            <a:prstGeom prst="rect">
              <a:avLst/>
            </a:prstGeom>
            <a:noFill/>
            <a:ln>
              <a:noFill/>
            </a:ln>
          </p:spPr>
        </p:pic>
      </p:grpSp>
      <p:grpSp>
        <p:nvGrpSpPr>
          <p:cNvPr id="230" name="Shape 230"/>
          <p:cNvGrpSpPr/>
          <p:nvPr/>
        </p:nvGrpSpPr>
        <p:grpSpPr>
          <a:xfrm>
            <a:off x="9927765" y="3099251"/>
            <a:ext cx="2040000" cy="1764415"/>
            <a:chOff x="7445824" y="2324438"/>
            <a:chExt cx="1530000" cy="1323311"/>
          </a:xfrm>
        </p:grpSpPr>
        <p:sp>
          <p:nvSpPr>
            <p:cNvPr id="231" name="Shape 231"/>
            <p:cNvSpPr txBox="1"/>
            <p:nvPr/>
          </p:nvSpPr>
          <p:spPr>
            <a:xfrm>
              <a:off x="7445824" y="2868950"/>
              <a:ext cx="1530000" cy="7788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lnSpc>
                  <a:spcPct val="115000"/>
                </a:lnSpc>
                <a:spcBef>
                  <a:spcPts val="0"/>
                </a:spcBef>
                <a:buNone/>
              </a:pPr>
              <a:r>
                <a:rPr lang="es" sz="1333" b="1">
                  <a:solidFill>
                    <a:srgbClr val="434343"/>
                  </a:solidFill>
                  <a:latin typeface="Open Sans"/>
                  <a:ea typeface="Open Sans"/>
                  <a:cs typeface="Open Sans"/>
                  <a:sym typeface="Open Sans"/>
                </a:rPr>
                <a:t>SCIENCE EDUCATION</a:t>
              </a:r>
            </a:p>
            <a:p>
              <a:pPr lvl="0" algn="ctr" rtl="0">
                <a:lnSpc>
                  <a:spcPct val="115000"/>
                </a:lnSpc>
                <a:spcBef>
                  <a:spcPts val="0"/>
                </a:spcBef>
                <a:buNone/>
              </a:pPr>
              <a:r>
                <a:rPr lang="es" sz="1333">
                  <a:solidFill>
                    <a:srgbClr val="093343"/>
                  </a:solidFill>
                  <a:latin typeface="Open Sans"/>
                  <a:ea typeface="Open Sans"/>
                  <a:cs typeface="Open Sans"/>
                  <a:sym typeface="Open Sans"/>
                </a:rPr>
                <a:t>Provide competences for the responsible citizens society needs</a:t>
              </a:r>
            </a:p>
          </p:txBody>
        </p:sp>
        <p:pic>
          <p:nvPicPr>
            <p:cNvPr id="232" name="Shape 232"/>
            <p:cNvPicPr preferRelativeResize="0"/>
            <p:nvPr/>
          </p:nvPicPr>
          <p:blipFill>
            <a:blip r:embed="rId8">
              <a:alphaModFix/>
            </a:blip>
            <a:stretch>
              <a:fillRect/>
            </a:stretch>
          </p:blipFill>
          <p:spPr>
            <a:xfrm>
              <a:off x="7967213" y="2324438"/>
              <a:ext cx="584820" cy="471850"/>
            </a:xfrm>
            <a:prstGeom prst="rect">
              <a:avLst/>
            </a:prstGeom>
            <a:noFill/>
            <a:ln>
              <a:noFill/>
            </a:ln>
          </p:spPr>
        </p:pic>
      </p:grpSp>
    </p:spTree>
    <p:extLst>
      <p:ext uri="{BB962C8B-B14F-4D97-AF65-F5344CB8AC3E}">
        <p14:creationId xmlns:p14="http://schemas.microsoft.com/office/powerpoint/2010/main" val="146130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8"/>
                                        </p:tgtEl>
                                        <p:attrNameLst>
                                          <p:attrName>style.visibility</p:attrName>
                                        </p:attrNameLst>
                                      </p:cBhvr>
                                      <p:to>
                                        <p:strVal val="visible"/>
                                      </p:to>
                                    </p:set>
                                    <p:animEffect transition="in" filter="fade">
                                      <p:cBhvr>
                                        <p:cTn id="11" dur="1000"/>
                                        <p:tgtEl>
                                          <p:spTgt spid="21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15"/>
                                        </p:tgtEl>
                                        <p:attrNameLst>
                                          <p:attrName>style.visibility</p:attrName>
                                        </p:attrNameLst>
                                      </p:cBhvr>
                                      <p:to>
                                        <p:strVal val="visible"/>
                                      </p:to>
                                    </p:set>
                                    <p:animEffect transition="in" filter="fade">
                                      <p:cBhvr>
                                        <p:cTn id="15" dur="1000"/>
                                        <p:tgtEl>
                                          <p:spTgt spid="21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21"/>
                                        </p:tgtEl>
                                        <p:attrNameLst>
                                          <p:attrName>style.visibility</p:attrName>
                                        </p:attrNameLst>
                                      </p:cBhvr>
                                      <p:to>
                                        <p:strVal val="visible"/>
                                      </p:to>
                                    </p:set>
                                    <p:animEffect transition="in" filter="fade">
                                      <p:cBhvr>
                                        <p:cTn id="19" dur="1000"/>
                                        <p:tgtEl>
                                          <p:spTgt spid="221"/>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24"/>
                                        </p:tgtEl>
                                        <p:attrNameLst>
                                          <p:attrName>style.visibility</p:attrName>
                                        </p:attrNameLst>
                                      </p:cBhvr>
                                      <p:to>
                                        <p:strVal val="visible"/>
                                      </p:to>
                                    </p:set>
                                    <p:animEffect transition="in" filter="fade">
                                      <p:cBhvr>
                                        <p:cTn id="23" dur="1000"/>
                                        <p:tgtEl>
                                          <p:spTgt spid="224"/>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27"/>
                                        </p:tgtEl>
                                        <p:attrNameLst>
                                          <p:attrName>style.visibility</p:attrName>
                                        </p:attrNameLst>
                                      </p:cBhvr>
                                      <p:to>
                                        <p:strVal val="visible"/>
                                      </p:to>
                                    </p:set>
                                    <p:animEffect transition="in" filter="fade">
                                      <p:cBhvr>
                                        <p:cTn id="27" dur="1000"/>
                                        <p:tgtEl>
                                          <p:spTgt spid="227"/>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30"/>
                                        </p:tgtEl>
                                        <p:attrNameLst>
                                          <p:attrName>style.visibility</p:attrName>
                                        </p:attrNameLst>
                                      </p:cBhvr>
                                      <p:to>
                                        <p:strVal val="visible"/>
                                      </p:to>
                                    </p:set>
                                    <p:animEffect transition="in" filter="fade">
                                      <p:cBhvr>
                                        <p:cTn id="31"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p:nvPr/>
        </p:nvSpPr>
        <p:spPr>
          <a:xfrm>
            <a:off x="-302033" y="0"/>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38" name="Shape 238"/>
          <p:cNvSpPr/>
          <p:nvPr/>
        </p:nvSpPr>
        <p:spPr>
          <a:xfrm>
            <a:off x="-302033" y="857241"/>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39" name="Shape 239"/>
          <p:cNvSpPr/>
          <p:nvPr/>
        </p:nvSpPr>
        <p:spPr>
          <a:xfrm>
            <a:off x="-302033" y="1714484"/>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40" name="Shape 240"/>
          <p:cNvSpPr/>
          <p:nvPr/>
        </p:nvSpPr>
        <p:spPr>
          <a:xfrm>
            <a:off x="-302033" y="2571747"/>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41" name="Shape 241"/>
          <p:cNvSpPr/>
          <p:nvPr/>
        </p:nvSpPr>
        <p:spPr>
          <a:xfrm>
            <a:off x="-302033" y="3429003"/>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42" name="Shape 242"/>
          <p:cNvSpPr/>
          <p:nvPr/>
        </p:nvSpPr>
        <p:spPr>
          <a:xfrm>
            <a:off x="-302033" y="4286245"/>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43" name="Shape 243"/>
          <p:cNvSpPr/>
          <p:nvPr/>
        </p:nvSpPr>
        <p:spPr>
          <a:xfrm>
            <a:off x="-302033" y="5143488"/>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44" name="Shape 244"/>
          <p:cNvSpPr/>
          <p:nvPr/>
        </p:nvSpPr>
        <p:spPr>
          <a:xfrm>
            <a:off x="-302033" y="6000749"/>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45" name="Shape 245"/>
          <p:cNvSpPr/>
          <p:nvPr/>
        </p:nvSpPr>
        <p:spPr>
          <a:xfrm rot="5400000">
            <a:off x="11317205"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46" name="Shape 246"/>
          <p:cNvSpPr/>
          <p:nvPr/>
        </p:nvSpPr>
        <p:spPr>
          <a:xfrm rot="5400000">
            <a:off x="9793119"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47" name="Shape 247"/>
          <p:cNvSpPr/>
          <p:nvPr/>
        </p:nvSpPr>
        <p:spPr>
          <a:xfrm rot="5400000">
            <a:off x="8269032"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48" name="Shape 248"/>
          <p:cNvSpPr/>
          <p:nvPr/>
        </p:nvSpPr>
        <p:spPr>
          <a:xfrm rot="5400000">
            <a:off x="6744911"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49" name="Shape 249"/>
          <p:cNvSpPr/>
          <p:nvPr/>
        </p:nvSpPr>
        <p:spPr>
          <a:xfrm rot="5400000">
            <a:off x="5220800"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50" name="Shape 250"/>
          <p:cNvSpPr/>
          <p:nvPr/>
        </p:nvSpPr>
        <p:spPr>
          <a:xfrm rot="5400000">
            <a:off x="3696713"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51" name="Shape 251"/>
          <p:cNvSpPr/>
          <p:nvPr/>
        </p:nvSpPr>
        <p:spPr>
          <a:xfrm rot="5400000">
            <a:off x="2172627"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52" name="Shape 252"/>
          <p:cNvSpPr/>
          <p:nvPr/>
        </p:nvSpPr>
        <p:spPr>
          <a:xfrm rot="5400000">
            <a:off x="648505"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253" name="Shape 253"/>
          <p:cNvSpPr txBox="1"/>
          <p:nvPr/>
        </p:nvSpPr>
        <p:spPr>
          <a:xfrm>
            <a:off x="366700" y="763100"/>
            <a:ext cx="11508000" cy="7124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lnSpc>
                <a:spcPct val="115000"/>
              </a:lnSpc>
              <a:spcBef>
                <a:spcPts val="0"/>
              </a:spcBef>
              <a:buNone/>
            </a:pPr>
            <a:r>
              <a:rPr lang="es" sz="2667" b="1">
                <a:solidFill>
                  <a:srgbClr val="434343"/>
                </a:solidFill>
                <a:latin typeface="Open Sans"/>
                <a:ea typeface="Open Sans"/>
                <a:cs typeface="Open Sans"/>
                <a:sym typeface="Open Sans"/>
              </a:rPr>
              <a:t>Therefore more complex and multifaceted societies demand </a:t>
            </a:r>
          </a:p>
          <a:p>
            <a:pPr lvl="0" algn="ctr" rtl="0">
              <a:lnSpc>
                <a:spcPct val="115000"/>
              </a:lnSpc>
              <a:spcBef>
                <a:spcPts val="0"/>
              </a:spcBef>
              <a:buNone/>
            </a:pPr>
            <a:r>
              <a:rPr lang="es" sz="2667" b="1">
                <a:solidFill>
                  <a:schemeClr val="dk1"/>
                </a:solidFill>
                <a:latin typeface="Open Sans"/>
                <a:ea typeface="Open Sans"/>
                <a:cs typeface="Open Sans"/>
                <a:sym typeface="Open Sans"/>
              </a:rPr>
              <a:t>more democracy in science and more science in democracy</a:t>
            </a:r>
          </a:p>
          <a:p>
            <a:pPr lvl="0" algn="ctr" rtl="0">
              <a:lnSpc>
                <a:spcPct val="115000"/>
              </a:lnSpc>
              <a:spcBef>
                <a:spcPts val="0"/>
              </a:spcBef>
              <a:buNone/>
            </a:pPr>
            <a:endParaRPr sz="2667" b="1">
              <a:solidFill>
                <a:srgbClr val="434343"/>
              </a:solidFill>
              <a:latin typeface="Open Sans"/>
              <a:ea typeface="Open Sans"/>
              <a:cs typeface="Open Sans"/>
              <a:sym typeface="Open Sans"/>
            </a:endParaRPr>
          </a:p>
        </p:txBody>
      </p:sp>
      <p:sp>
        <p:nvSpPr>
          <p:cNvPr id="254" name="Shape 254"/>
          <p:cNvSpPr/>
          <p:nvPr/>
        </p:nvSpPr>
        <p:spPr>
          <a:xfrm>
            <a:off x="4401317" y="1825534"/>
            <a:ext cx="2659199" cy="2659199"/>
          </a:xfrm>
          <a:prstGeom prst="ellipse">
            <a:avLst/>
          </a:prstGeom>
          <a:solidFill>
            <a:srgbClr val="57A7B5">
              <a:alpha val="73460"/>
            </a:srgbClr>
          </a:solidFill>
          <a:ln>
            <a:noFill/>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spcBef>
                <a:spcPts val="0"/>
              </a:spcBef>
              <a:buNone/>
            </a:pPr>
            <a:endParaRPr sz="1467" b="1">
              <a:solidFill>
                <a:srgbClr val="FFFFFF"/>
              </a:solidFill>
              <a:latin typeface="Open Sans"/>
              <a:ea typeface="Open Sans"/>
              <a:cs typeface="Open Sans"/>
              <a:sym typeface="Open Sans"/>
            </a:endParaRPr>
          </a:p>
          <a:p>
            <a:pPr lvl="0" algn="ctr" rtl="0">
              <a:spcBef>
                <a:spcPts val="0"/>
              </a:spcBef>
              <a:buNone/>
            </a:pPr>
            <a:endParaRPr sz="1467" b="1">
              <a:solidFill>
                <a:srgbClr val="FFFFFF"/>
              </a:solidFill>
              <a:latin typeface="Open Sans"/>
              <a:ea typeface="Open Sans"/>
              <a:cs typeface="Open Sans"/>
              <a:sym typeface="Open Sans"/>
            </a:endParaRPr>
          </a:p>
        </p:txBody>
      </p:sp>
      <p:sp>
        <p:nvSpPr>
          <p:cNvPr id="255" name="Shape 255"/>
          <p:cNvSpPr/>
          <p:nvPr/>
        </p:nvSpPr>
        <p:spPr>
          <a:xfrm>
            <a:off x="3400317" y="3272233"/>
            <a:ext cx="2745599" cy="2745599"/>
          </a:xfrm>
          <a:prstGeom prst="ellipse">
            <a:avLst/>
          </a:prstGeom>
          <a:solidFill>
            <a:srgbClr val="57A7B5">
              <a:alpha val="73460"/>
            </a:srgbClr>
          </a:solidFill>
          <a:ln>
            <a:noFill/>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spcBef>
                <a:spcPts val="0"/>
              </a:spcBef>
              <a:buNone/>
            </a:pPr>
            <a:endParaRPr sz="1467">
              <a:solidFill>
                <a:srgbClr val="FFFFFF"/>
              </a:solidFill>
              <a:latin typeface="Open Sans"/>
              <a:ea typeface="Open Sans"/>
              <a:cs typeface="Open Sans"/>
              <a:sym typeface="Open Sans"/>
            </a:endParaRPr>
          </a:p>
        </p:txBody>
      </p:sp>
      <p:sp>
        <p:nvSpPr>
          <p:cNvPr id="256" name="Shape 256"/>
          <p:cNvSpPr/>
          <p:nvPr/>
        </p:nvSpPr>
        <p:spPr>
          <a:xfrm>
            <a:off x="5233883" y="3272234"/>
            <a:ext cx="2745599" cy="2745599"/>
          </a:xfrm>
          <a:prstGeom prst="ellipse">
            <a:avLst/>
          </a:prstGeom>
          <a:solidFill>
            <a:srgbClr val="57A7B5">
              <a:alpha val="73460"/>
            </a:srgbClr>
          </a:solidFill>
          <a:ln>
            <a:noFill/>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spcBef>
                <a:spcPts val="0"/>
              </a:spcBef>
              <a:buNone/>
            </a:pPr>
            <a:endParaRPr sz="1467" b="1">
              <a:solidFill>
                <a:srgbClr val="FFFFFF"/>
              </a:solidFill>
              <a:latin typeface="Open Sans"/>
              <a:ea typeface="Open Sans"/>
              <a:cs typeface="Open Sans"/>
              <a:sym typeface="Open Sans"/>
            </a:endParaRPr>
          </a:p>
        </p:txBody>
      </p:sp>
      <p:sp>
        <p:nvSpPr>
          <p:cNvPr id="257" name="Shape 257"/>
          <p:cNvSpPr txBox="1"/>
          <p:nvPr/>
        </p:nvSpPr>
        <p:spPr>
          <a:xfrm>
            <a:off x="6168350" y="4326167"/>
            <a:ext cx="1682399" cy="1086799"/>
          </a:xfrm>
          <a:prstGeom prst="rect">
            <a:avLst/>
          </a:prstGeom>
          <a:noFill/>
          <a:ln>
            <a:noFill/>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spcBef>
                <a:spcPts val="0"/>
              </a:spcBef>
              <a:buNone/>
            </a:pPr>
            <a:r>
              <a:rPr lang="es" sz="1467">
                <a:solidFill>
                  <a:srgbClr val="FFFFFF"/>
                </a:solidFill>
                <a:latin typeface="Open Sans"/>
                <a:ea typeface="Open Sans"/>
                <a:cs typeface="Open Sans"/>
                <a:sym typeface="Open Sans"/>
              </a:rPr>
              <a:t>Align R&amp;I with </a:t>
            </a:r>
            <a:r>
              <a:rPr lang="es" sz="1467" b="1">
                <a:solidFill>
                  <a:srgbClr val="FFFFFF"/>
                </a:solidFill>
                <a:latin typeface="Open Sans"/>
                <a:ea typeface="Open Sans"/>
                <a:cs typeface="Open Sans"/>
                <a:sym typeface="Open Sans"/>
              </a:rPr>
              <a:t>societal values, needs </a:t>
            </a:r>
            <a:r>
              <a:rPr lang="es" sz="1467">
                <a:solidFill>
                  <a:srgbClr val="FFFFFF"/>
                </a:solidFill>
                <a:latin typeface="Open Sans"/>
                <a:ea typeface="Open Sans"/>
                <a:cs typeface="Open Sans"/>
                <a:sym typeface="Open Sans"/>
              </a:rPr>
              <a:t>and </a:t>
            </a:r>
            <a:r>
              <a:rPr lang="es" sz="1467" b="1">
                <a:solidFill>
                  <a:srgbClr val="FFFFFF"/>
                </a:solidFill>
                <a:latin typeface="Open Sans"/>
                <a:ea typeface="Open Sans"/>
                <a:cs typeface="Open Sans"/>
                <a:sym typeface="Open Sans"/>
              </a:rPr>
              <a:t>expectations</a:t>
            </a:r>
          </a:p>
        </p:txBody>
      </p:sp>
      <p:sp>
        <p:nvSpPr>
          <p:cNvPr id="258" name="Shape 258"/>
          <p:cNvSpPr txBox="1"/>
          <p:nvPr/>
        </p:nvSpPr>
        <p:spPr>
          <a:xfrm>
            <a:off x="3622667" y="4326167"/>
            <a:ext cx="1682400" cy="13548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lnSpc>
                <a:spcPct val="100000"/>
              </a:lnSpc>
              <a:spcBef>
                <a:spcPts val="0"/>
              </a:spcBef>
              <a:buClr>
                <a:schemeClr val="dk1"/>
              </a:buClr>
              <a:buSzPct val="100000"/>
              <a:buFont typeface="Arial"/>
              <a:buNone/>
            </a:pPr>
            <a:r>
              <a:rPr lang="es" sz="1467">
                <a:solidFill>
                  <a:srgbClr val="FFFFFF"/>
                </a:solidFill>
                <a:latin typeface="Open Sans"/>
                <a:ea typeface="Open Sans"/>
                <a:cs typeface="Open Sans"/>
                <a:sym typeface="Open Sans"/>
              </a:rPr>
              <a:t>Open R&amp;I to</a:t>
            </a:r>
          </a:p>
          <a:p>
            <a:pPr lvl="0" algn="ctr" rtl="0">
              <a:lnSpc>
                <a:spcPct val="100000"/>
              </a:lnSpc>
              <a:spcBef>
                <a:spcPts val="0"/>
              </a:spcBef>
              <a:buClr>
                <a:schemeClr val="dk1"/>
              </a:buClr>
              <a:buSzPct val="100000"/>
              <a:buFont typeface="Arial"/>
              <a:buNone/>
            </a:pPr>
            <a:r>
              <a:rPr lang="es" sz="1467">
                <a:solidFill>
                  <a:srgbClr val="FFFFFF"/>
                </a:solidFill>
                <a:latin typeface="Open Sans"/>
                <a:ea typeface="Open Sans"/>
                <a:cs typeface="Open Sans"/>
                <a:sym typeface="Open Sans"/>
              </a:rPr>
              <a:t>all </a:t>
            </a:r>
            <a:r>
              <a:rPr lang="es" sz="1467" b="1">
                <a:solidFill>
                  <a:srgbClr val="FFFFFF"/>
                </a:solidFill>
                <a:latin typeface="Open Sans"/>
                <a:ea typeface="Open Sans"/>
                <a:cs typeface="Open Sans"/>
                <a:sym typeface="Open Sans"/>
              </a:rPr>
              <a:t>actors </a:t>
            </a:r>
            <a:r>
              <a:rPr lang="es" sz="1467">
                <a:solidFill>
                  <a:srgbClr val="FFFFFF"/>
                </a:solidFill>
                <a:latin typeface="Open Sans"/>
                <a:ea typeface="Open Sans"/>
                <a:cs typeface="Open Sans"/>
                <a:sym typeface="Open Sans"/>
              </a:rPr>
              <a:t>and</a:t>
            </a:r>
          </a:p>
          <a:p>
            <a:pPr lvl="0" algn="ctr" rtl="0">
              <a:lnSpc>
                <a:spcPct val="100000"/>
              </a:lnSpc>
              <a:spcBef>
                <a:spcPts val="0"/>
              </a:spcBef>
              <a:buNone/>
            </a:pPr>
            <a:r>
              <a:rPr lang="es" sz="1467">
                <a:solidFill>
                  <a:srgbClr val="FFFFFF"/>
                </a:solidFill>
                <a:latin typeface="Open Sans"/>
                <a:ea typeface="Open Sans"/>
                <a:cs typeface="Open Sans"/>
                <a:sym typeface="Open Sans"/>
              </a:rPr>
              <a:t>at all </a:t>
            </a:r>
            <a:r>
              <a:rPr lang="es" sz="1467" b="1">
                <a:solidFill>
                  <a:srgbClr val="FFFFFF"/>
                </a:solidFill>
                <a:latin typeface="Open Sans"/>
                <a:ea typeface="Open Sans"/>
                <a:cs typeface="Open Sans"/>
                <a:sym typeface="Open Sans"/>
              </a:rPr>
              <a:t>levels</a:t>
            </a:r>
          </a:p>
        </p:txBody>
      </p:sp>
      <p:sp>
        <p:nvSpPr>
          <p:cNvPr id="259" name="Shape 259"/>
          <p:cNvSpPr txBox="1"/>
          <p:nvPr/>
        </p:nvSpPr>
        <p:spPr>
          <a:xfrm>
            <a:off x="5181459" y="3929837"/>
            <a:ext cx="984000" cy="411199"/>
          </a:xfrm>
          <a:prstGeom prst="rect">
            <a:avLst/>
          </a:prstGeom>
          <a:noFill/>
          <a:ln>
            <a:noFill/>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spcBef>
                <a:spcPts val="0"/>
              </a:spcBef>
              <a:buNone/>
            </a:pPr>
            <a:r>
              <a:rPr lang="es" sz="2667" b="1">
                <a:latin typeface="Open Sans"/>
                <a:ea typeface="Open Sans"/>
                <a:cs typeface="Open Sans"/>
                <a:sym typeface="Open Sans"/>
              </a:rPr>
              <a:t>RRI</a:t>
            </a:r>
          </a:p>
        </p:txBody>
      </p:sp>
      <p:sp>
        <p:nvSpPr>
          <p:cNvPr id="260" name="Shape 260"/>
          <p:cNvSpPr txBox="1"/>
          <p:nvPr/>
        </p:nvSpPr>
        <p:spPr>
          <a:xfrm>
            <a:off x="4790650" y="2082583"/>
            <a:ext cx="1765599" cy="1288800"/>
          </a:xfrm>
          <a:prstGeom prst="rect">
            <a:avLst/>
          </a:prstGeom>
          <a:noFill/>
          <a:ln>
            <a:noFill/>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spcBef>
                <a:spcPts val="0"/>
              </a:spcBef>
              <a:buNone/>
            </a:pPr>
            <a:r>
              <a:rPr lang="es" sz="1467">
                <a:solidFill>
                  <a:srgbClr val="FFFFFF"/>
                </a:solidFill>
                <a:latin typeface="Open Sans"/>
                <a:ea typeface="Open Sans"/>
                <a:cs typeface="Open Sans"/>
                <a:sym typeface="Open Sans"/>
              </a:rPr>
              <a:t>Ensure R&amp;I addresses </a:t>
            </a:r>
            <a:r>
              <a:rPr lang="es" sz="1467" b="1">
                <a:solidFill>
                  <a:srgbClr val="FFFFFF"/>
                </a:solidFill>
                <a:latin typeface="Open Sans"/>
                <a:ea typeface="Open Sans"/>
                <a:cs typeface="Open Sans"/>
                <a:sym typeface="Open Sans"/>
              </a:rPr>
              <a:t>societal challenges</a:t>
            </a:r>
          </a:p>
        </p:txBody>
      </p:sp>
      <p:grpSp>
        <p:nvGrpSpPr>
          <p:cNvPr id="261" name="Shape 261"/>
          <p:cNvGrpSpPr/>
          <p:nvPr/>
        </p:nvGrpSpPr>
        <p:grpSpPr>
          <a:xfrm>
            <a:off x="8421883" y="2682301"/>
            <a:ext cx="2772565" cy="2350199"/>
            <a:chOff x="6316412" y="2011725"/>
            <a:chExt cx="2079424" cy="1762649"/>
          </a:xfrm>
        </p:grpSpPr>
        <p:grpSp>
          <p:nvGrpSpPr>
            <p:cNvPr id="262" name="Shape 262"/>
            <p:cNvGrpSpPr/>
            <p:nvPr/>
          </p:nvGrpSpPr>
          <p:grpSpPr>
            <a:xfrm>
              <a:off x="6392612" y="2011725"/>
              <a:ext cx="2003224" cy="1762649"/>
              <a:chOff x="6107912" y="2005300"/>
              <a:chExt cx="2003224" cy="1762649"/>
            </a:xfrm>
          </p:grpSpPr>
          <p:grpSp>
            <p:nvGrpSpPr>
              <p:cNvPr id="263" name="Shape 263"/>
              <p:cNvGrpSpPr/>
              <p:nvPr/>
            </p:nvGrpSpPr>
            <p:grpSpPr>
              <a:xfrm rot="-5400000">
                <a:off x="6228275" y="1884937"/>
                <a:ext cx="1762499" cy="2003224"/>
                <a:chOff x="459950" y="1557525"/>
                <a:chExt cx="1762499" cy="2003224"/>
              </a:xfrm>
            </p:grpSpPr>
            <p:sp>
              <p:nvSpPr>
                <p:cNvPr id="264" name="Shape 264"/>
                <p:cNvSpPr/>
                <p:nvPr/>
              </p:nvSpPr>
              <p:spPr>
                <a:xfrm>
                  <a:off x="459950" y="1567550"/>
                  <a:ext cx="1762499" cy="1993199"/>
                </a:xfrm>
                <a:prstGeom prst="rect">
                  <a:avLst/>
                </a:prstGeom>
                <a:solidFill>
                  <a:srgbClr val="F3F3F3"/>
                </a:solidFill>
                <a:ln>
                  <a:noFill/>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spcBef>
                      <a:spcPts val="0"/>
                    </a:spcBef>
                    <a:buNone/>
                  </a:pPr>
                  <a:endParaRPr sz="2489"/>
                </a:p>
              </p:txBody>
            </p:sp>
            <p:cxnSp>
              <p:nvCxnSpPr>
                <p:cNvPr id="265" name="Shape 265"/>
                <p:cNvCxnSpPr/>
                <p:nvPr/>
              </p:nvCxnSpPr>
              <p:spPr>
                <a:xfrm>
                  <a:off x="459950" y="1557525"/>
                  <a:ext cx="1762499" cy="0"/>
                </a:xfrm>
                <a:prstGeom prst="straightConnector1">
                  <a:avLst/>
                </a:prstGeom>
                <a:noFill/>
                <a:ln w="38100" cap="flat" cmpd="sng">
                  <a:solidFill>
                    <a:srgbClr val="57A7B5"/>
                  </a:solidFill>
                  <a:prstDash val="solid"/>
                  <a:round/>
                  <a:headEnd type="none" w="lg" len="lg"/>
                  <a:tailEnd type="none" w="lg" len="lg"/>
                </a:ln>
              </p:spPr>
            </p:cxnSp>
          </p:grpSp>
          <p:sp>
            <p:nvSpPr>
              <p:cNvPr id="266" name="Shape 266"/>
              <p:cNvSpPr txBox="1"/>
              <p:nvPr/>
            </p:nvSpPr>
            <p:spPr>
              <a:xfrm>
                <a:off x="6268800" y="2024350"/>
                <a:ext cx="1762499" cy="1743600"/>
              </a:xfrm>
              <a:prstGeom prst="rect">
                <a:avLst/>
              </a:prstGeom>
              <a:noFill/>
              <a:ln>
                <a:noFill/>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lnSpc>
                    <a:spcPct val="115000"/>
                  </a:lnSpc>
                  <a:spcBef>
                    <a:spcPts val="0"/>
                  </a:spcBef>
                  <a:buNone/>
                </a:pPr>
                <a:r>
                  <a:rPr lang="es" sz="1600">
                    <a:solidFill>
                      <a:schemeClr val="dk1"/>
                    </a:solidFill>
                    <a:latin typeface="Open Sans"/>
                    <a:ea typeface="Open Sans"/>
                    <a:cs typeface="Open Sans"/>
                    <a:sym typeface="Open Sans"/>
                  </a:rPr>
                  <a:t>Responsible Research &amp; Innovation is a </a:t>
                </a:r>
                <a:r>
                  <a:rPr lang="es" sz="1600" b="1">
                    <a:solidFill>
                      <a:schemeClr val="dk1"/>
                    </a:solidFill>
                    <a:latin typeface="Open Sans"/>
                    <a:ea typeface="Open Sans"/>
                    <a:cs typeface="Open Sans"/>
                    <a:sym typeface="Open Sans"/>
                  </a:rPr>
                  <a:t>new governance and values framework</a:t>
                </a:r>
                <a:r>
                  <a:rPr lang="es" sz="1600">
                    <a:solidFill>
                      <a:schemeClr val="dk1"/>
                    </a:solidFill>
                    <a:latin typeface="Open Sans"/>
                    <a:ea typeface="Open Sans"/>
                    <a:cs typeface="Open Sans"/>
                    <a:sym typeface="Open Sans"/>
                  </a:rPr>
                  <a:t> to build a new path where these requests can blossom</a:t>
                </a:r>
              </a:p>
            </p:txBody>
          </p:sp>
        </p:grpSp>
        <p:sp>
          <p:nvSpPr>
            <p:cNvPr id="267" name="Shape 267"/>
            <p:cNvSpPr/>
            <p:nvPr/>
          </p:nvSpPr>
          <p:spPr>
            <a:xfrm rot="-5400000" flipH="1">
              <a:off x="6293012" y="2286111"/>
              <a:ext cx="123000" cy="76200"/>
            </a:xfrm>
            <a:prstGeom prst="triangle">
              <a:avLst>
                <a:gd name="adj" fmla="val 49981"/>
              </a:avLst>
            </a:prstGeom>
            <a:solidFill>
              <a:srgbClr val="57A7B5"/>
            </a:solidFill>
            <a:ln>
              <a:noFill/>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spcBef>
                  <a:spcPts val="0"/>
                </a:spcBef>
                <a:buNone/>
              </a:pPr>
              <a:endParaRPr sz="2489"/>
            </a:p>
          </p:txBody>
        </p:sp>
      </p:grpSp>
    </p:spTree>
    <p:extLst>
      <p:ext uri="{BB962C8B-B14F-4D97-AF65-F5344CB8AC3E}">
        <p14:creationId xmlns:p14="http://schemas.microsoft.com/office/powerpoint/2010/main" val="278065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1000"/>
                                        <p:tgtEl>
                                          <p:spTgt spid="2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4"/>
                                        </p:tgtEl>
                                        <p:attrNameLst>
                                          <p:attrName>style.visibility</p:attrName>
                                        </p:attrNameLst>
                                      </p:cBhvr>
                                      <p:to>
                                        <p:strVal val="visible"/>
                                      </p:to>
                                    </p:set>
                                    <p:animEffect transition="in" filter="fade">
                                      <p:cBhvr>
                                        <p:cTn id="11" dur="1000"/>
                                        <p:tgtEl>
                                          <p:spTgt spid="254"/>
                                        </p:tgtEl>
                                      </p:cBhvr>
                                    </p:animEffect>
                                  </p:childTnLst>
                                </p:cTn>
                              </p:par>
                              <p:par>
                                <p:cTn id="12" presetID="10" presetClass="entr" presetSubtype="0" fill="hold" nodeType="withEffect">
                                  <p:stCondLst>
                                    <p:cond delay="0"/>
                                  </p:stCondLst>
                                  <p:childTnLst>
                                    <p:set>
                                      <p:cBhvr>
                                        <p:cTn id="13" dur="1" fill="hold">
                                          <p:stCondLst>
                                            <p:cond delay="0"/>
                                          </p:stCondLst>
                                        </p:cTn>
                                        <p:tgtEl>
                                          <p:spTgt spid="260"/>
                                        </p:tgtEl>
                                        <p:attrNameLst>
                                          <p:attrName>style.visibility</p:attrName>
                                        </p:attrNameLst>
                                      </p:cBhvr>
                                      <p:to>
                                        <p:strVal val="visible"/>
                                      </p:to>
                                    </p:set>
                                    <p:animEffect transition="in" filter="fade">
                                      <p:cBhvr>
                                        <p:cTn id="14" dur="1000"/>
                                        <p:tgtEl>
                                          <p:spTgt spid="260"/>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55"/>
                                        </p:tgtEl>
                                        <p:attrNameLst>
                                          <p:attrName>style.visibility</p:attrName>
                                        </p:attrNameLst>
                                      </p:cBhvr>
                                      <p:to>
                                        <p:strVal val="visible"/>
                                      </p:to>
                                    </p:set>
                                    <p:animEffect transition="in" filter="fade">
                                      <p:cBhvr>
                                        <p:cTn id="18" dur="1000"/>
                                        <p:tgtEl>
                                          <p:spTgt spid="255"/>
                                        </p:tgtEl>
                                      </p:cBhvr>
                                    </p:animEffect>
                                  </p:childTnLst>
                                </p:cTn>
                              </p:par>
                              <p:par>
                                <p:cTn id="19" presetID="10" presetClass="entr" presetSubtype="0" fill="hold" nodeType="withEffect">
                                  <p:stCondLst>
                                    <p:cond delay="0"/>
                                  </p:stCondLst>
                                  <p:childTnLst>
                                    <p:set>
                                      <p:cBhvr>
                                        <p:cTn id="20" dur="1" fill="hold">
                                          <p:stCondLst>
                                            <p:cond delay="0"/>
                                          </p:stCondLst>
                                        </p:cTn>
                                        <p:tgtEl>
                                          <p:spTgt spid="258"/>
                                        </p:tgtEl>
                                        <p:attrNameLst>
                                          <p:attrName>style.visibility</p:attrName>
                                        </p:attrNameLst>
                                      </p:cBhvr>
                                      <p:to>
                                        <p:strVal val="visible"/>
                                      </p:to>
                                    </p:set>
                                    <p:animEffect transition="in" filter="fade">
                                      <p:cBhvr>
                                        <p:cTn id="21" dur="1000"/>
                                        <p:tgtEl>
                                          <p:spTgt spid="258"/>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56"/>
                                        </p:tgtEl>
                                        <p:attrNameLst>
                                          <p:attrName>style.visibility</p:attrName>
                                        </p:attrNameLst>
                                      </p:cBhvr>
                                      <p:to>
                                        <p:strVal val="visible"/>
                                      </p:to>
                                    </p:set>
                                    <p:animEffect transition="in" filter="fade">
                                      <p:cBhvr>
                                        <p:cTn id="25" dur="1000"/>
                                        <p:tgtEl>
                                          <p:spTgt spid="256"/>
                                        </p:tgtEl>
                                      </p:cBhvr>
                                    </p:animEffect>
                                  </p:childTnLst>
                                </p:cTn>
                              </p:par>
                              <p:par>
                                <p:cTn id="26" presetID="10" presetClass="entr" presetSubtype="0" fill="hold" nodeType="withEffect">
                                  <p:stCondLst>
                                    <p:cond delay="0"/>
                                  </p:stCondLst>
                                  <p:childTnLst>
                                    <p:set>
                                      <p:cBhvr>
                                        <p:cTn id="27" dur="1" fill="hold">
                                          <p:stCondLst>
                                            <p:cond delay="0"/>
                                          </p:stCondLst>
                                        </p:cTn>
                                        <p:tgtEl>
                                          <p:spTgt spid="257"/>
                                        </p:tgtEl>
                                        <p:attrNameLst>
                                          <p:attrName>style.visibility</p:attrName>
                                        </p:attrNameLst>
                                      </p:cBhvr>
                                      <p:to>
                                        <p:strVal val="visible"/>
                                      </p:to>
                                    </p:set>
                                    <p:animEffect transition="in" filter="fade">
                                      <p:cBhvr>
                                        <p:cTn id="28" dur="1000"/>
                                        <p:tgtEl>
                                          <p:spTgt spid="257"/>
                                        </p:tgtEl>
                                      </p:cBhvr>
                                    </p:animEffect>
                                  </p:childTnLst>
                                </p:cTn>
                              </p:par>
                            </p:childTnLst>
                          </p:cTn>
                        </p:par>
                        <p:par>
                          <p:cTn id="29" fill="hold">
                            <p:stCondLst>
                              <p:cond delay="4000"/>
                            </p:stCondLst>
                            <p:childTnLst>
                              <p:par>
                                <p:cTn id="30" presetID="10" presetClass="entr" presetSubtype="0" fill="hold" nodeType="afterEffect">
                                  <p:stCondLst>
                                    <p:cond delay="0"/>
                                  </p:stCondLst>
                                  <p:childTnLst>
                                    <p:set>
                                      <p:cBhvr>
                                        <p:cTn id="31" dur="1" fill="hold">
                                          <p:stCondLst>
                                            <p:cond delay="0"/>
                                          </p:stCondLst>
                                        </p:cTn>
                                        <p:tgtEl>
                                          <p:spTgt spid="259"/>
                                        </p:tgtEl>
                                        <p:attrNameLst>
                                          <p:attrName>style.visibility</p:attrName>
                                        </p:attrNameLst>
                                      </p:cBhvr>
                                      <p:to>
                                        <p:strVal val="visible"/>
                                      </p:to>
                                    </p:set>
                                    <p:animEffect transition="in" filter="fade">
                                      <p:cBhvr>
                                        <p:cTn id="32" dur="1000"/>
                                        <p:tgtEl>
                                          <p:spTgt spid="259"/>
                                        </p:tgtEl>
                                      </p:cBhvr>
                                    </p:animEffect>
                                  </p:childTnLst>
                                </p:cTn>
                              </p:par>
                            </p:childTnLst>
                          </p:cTn>
                        </p:par>
                        <p:par>
                          <p:cTn id="33" fill="hold">
                            <p:stCondLst>
                              <p:cond delay="5000"/>
                            </p:stCondLst>
                            <p:childTnLst>
                              <p:par>
                                <p:cTn id="34" presetID="10" presetClass="entr" presetSubtype="0" fill="hold" nodeType="afterEffect">
                                  <p:stCondLst>
                                    <p:cond delay="0"/>
                                  </p:stCondLst>
                                  <p:childTnLst>
                                    <p:set>
                                      <p:cBhvr>
                                        <p:cTn id="35" dur="1" fill="hold">
                                          <p:stCondLst>
                                            <p:cond delay="0"/>
                                          </p:stCondLst>
                                        </p:cTn>
                                        <p:tgtEl>
                                          <p:spTgt spid="261"/>
                                        </p:tgtEl>
                                        <p:attrNameLst>
                                          <p:attrName>style.visibility</p:attrName>
                                        </p:attrNameLst>
                                      </p:cBhvr>
                                      <p:to>
                                        <p:strVal val="visible"/>
                                      </p:to>
                                    </p:set>
                                    <p:animEffect transition="in" filter="fade">
                                      <p:cBhvr>
                                        <p:cTn id="36" dur="10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8"/>
        <p:cNvGrpSpPr/>
        <p:nvPr/>
      </p:nvGrpSpPr>
      <p:grpSpPr>
        <a:xfrm>
          <a:off x="0" y="0"/>
          <a:ext cx="0" cy="0"/>
          <a:chOff x="0" y="0"/>
          <a:chExt cx="0" cy="0"/>
        </a:xfrm>
      </p:grpSpPr>
      <p:sp>
        <p:nvSpPr>
          <p:cNvPr id="689" name="Shape 689"/>
          <p:cNvSpPr txBox="1"/>
          <p:nvPr/>
        </p:nvSpPr>
        <p:spPr>
          <a:xfrm>
            <a:off x="0" y="857233"/>
            <a:ext cx="12192000" cy="6872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gn="ctr" rtl="0">
              <a:spcBef>
                <a:spcPts val="0"/>
              </a:spcBef>
              <a:buNone/>
            </a:pPr>
            <a:r>
              <a:rPr lang="es" sz="2933" b="1">
                <a:solidFill>
                  <a:srgbClr val="434343"/>
                </a:solidFill>
                <a:latin typeface="Open Sans"/>
                <a:ea typeface="Open Sans"/>
                <a:cs typeface="Open Sans"/>
                <a:sym typeface="Open Sans"/>
              </a:rPr>
              <a:t>The RRI Toolkit: A wealth of resources </a:t>
            </a:r>
          </a:p>
          <a:p>
            <a:pPr lvl="0" algn="ctr" rtl="0">
              <a:spcBef>
                <a:spcPts val="0"/>
              </a:spcBef>
              <a:buNone/>
            </a:pPr>
            <a:r>
              <a:rPr lang="es" sz="2933" b="1">
                <a:solidFill>
                  <a:srgbClr val="434343"/>
                </a:solidFill>
                <a:latin typeface="Open Sans"/>
                <a:ea typeface="Open Sans"/>
                <a:cs typeface="Open Sans"/>
                <a:sym typeface="Open Sans"/>
              </a:rPr>
              <a:t>to help you implement RRI</a:t>
            </a:r>
          </a:p>
        </p:txBody>
      </p:sp>
      <p:sp>
        <p:nvSpPr>
          <p:cNvPr id="690" name="Shape 690"/>
          <p:cNvSpPr/>
          <p:nvPr/>
        </p:nvSpPr>
        <p:spPr>
          <a:xfrm>
            <a:off x="-302033" y="0"/>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691" name="Shape 691"/>
          <p:cNvSpPr/>
          <p:nvPr/>
        </p:nvSpPr>
        <p:spPr>
          <a:xfrm>
            <a:off x="-302033" y="857241"/>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692" name="Shape 692"/>
          <p:cNvSpPr/>
          <p:nvPr/>
        </p:nvSpPr>
        <p:spPr>
          <a:xfrm>
            <a:off x="-302033" y="1714484"/>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693" name="Shape 693"/>
          <p:cNvSpPr/>
          <p:nvPr/>
        </p:nvSpPr>
        <p:spPr>
          <a:xfrm>
            <a:off x="-302033" y="2571747"/>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694" name="Shape 694"/>
          <p:cNvSpPr/>
          <p:nvPr/>
        </p:nvSpPr>
        <p:spPr>
          <a:xfrm>
            <a:off x="-302033" y="3429003"/>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695" name="Shape 695"/>
          <p:cNvSpPr/>
          <p:nvPr/>
        </p:nvSpPr>
        <p:spPr>
          <a:xfrm>
            <a:off x="-302033" y="4286245"/>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696" name="Shape 696"/>
          <p:cNvSpPr/>
          <p:nvPr/>
        </p:nvSpPr>
        <p:spPr>
          <a:xfrm>
            <a:off x="-302033" y="5143488"/>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697" name="Shape 697"/>
          <p:cNvSpPr/>
          <p:nvPr/>
        </p:nvSpPr>
        <p:spPr>
          <a:xfrm>
            <a:off x="-302033" y="6000749"/>
            <a:ext cx="226400" cy="8568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698" name="Shape 698"/>
          <p:cNvSpPr/>
          <p:nvPr/>
        </p:nvSpPr>
        <p:spPr>
          <a:xfrm rot="5400000">
            <a:off x="11317205"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699" name="Shape 699"/>
          <p:cNvSpPr/>
          <p:nvPr/>
        </p:nvSpPr>
        <p:spPr>
          <a:xfrm rot="5400000">
            <a:off x="9793119"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700" name="Shape 700"/>
          <p:cNvSpPr/>
          <p:nvPr/>
        </p:nvSpPr>
        <p:spPr>
          <a:xfrm rot="5400000">
            <a:off x="8269032"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701" name="Shape 701"/>
          <p:cNvSpPr/>
          <p:nvPr/>
        </p:nvSpPr>
        <p:spPr>
          <a:xfrm rot="5400000">
            <a:off x="6744911"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702" name="Shape 702"/>
          <p:cNvSpPr/>
          <p:nvPr/>
        </p:nvSpPr>
        <p:spPr>
          <a:xfrm rot="5400000">
            <a:off x="5220800"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703" name="Shape 703"/>
          <p:cNvSpPr/>
          <p:nvPr/>
        </p:nvSpPr>
        <p:spPr>
          <a:xfrm rot="5400000">
            <a:off x="3696713"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704" name="Shape 704"/>
          <p:cNvSpPr/>
          <p:nvPr/>
        </p:nvSpPr>
        <p:spPr>
          <a:xfrm rot="5400000">
            <a:off x="2172627"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sp>
        <p:nvSpPr>
          <p:cNvPr id="705" name="Shape 705"/>
          <p:cNvSpPr/>
          <p:nvPr/>
        </p:nvSpPr>
        <p:spPr>
          <a:xfrm rot="5400000">
            <a:off x="648505" y="-953367"/>
            <a:ext cx="226400" cy="1523200"/>
          </a:xfrm>
          <a:prstGeom prst="rect">
            <a:avLst/>
          </a:prstGeom>
          <a:solidFill>
            <a:srgbClr val="CCCCCC"/>
          </a:solidFill>
          <a:ln w="19050" cap="flat" cmpd="sng">
            <a:solidFill>
              <a:srgbClr val="666666"/>
            </a:solidFill>
            <a:prstDash val="solid"/>
            <a:round/>
            <a:headEnd type="none" w="med" len="med"/>
            <a:tailEnd type="none" w="med" len="med"/>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spcBef>
                <a:spcPts val="0"/>
              </a:spcBef>
              <a:buNone/>
            </a:pPr>
            <a:endParaRPr sz="2489"/>
          </a:p>
        </p:txBody>
      </p:sp>
      <p:grpSp>
        <p:nvGrpSpPr>
          <p:cNvPr id="706" name="Shape 706"/>
          <p:cNvGrpSpPr/>
          <p:nvPr/>
        </p:nvGrpSpPr>
        <p:grpSpPr>
          <a:xfrm>
            <a:off x="1400317" y="2114567"/>
            <a:ext cx="4218811" cy="924000"/>
            <a:chOff x="1050238" y="1585925"/>
            <a:chExt cx="3164108" cy="693000"/>
          </a:xfrm>
        </p:grpSpPr>
        <p:pic>
          <p:nvPicPr>
            <p:cNvPr id="707" name="Shape 707"/>
            <p:cNvPicPr preferRelativeResize="0"/>
            <p:nvPr/>
          </p:nvPicPr>
          <p:blipFill>
            <a:blip r:embed="rId4">
              <a:alphaModFix/>
            </a:blip>
            <a:stretch>
              <a:fillRect/>
            </a:stretch>
          </p:blipFill>
          <p:spPr>
            <a:xfrm>
              <a:off x="1050238" y="1721993"/>
              <a:ext cx="419100" cy="388620"/>
            </a:xfrm>
            <a:prstGeom prst="rect">
              <a:avLst/>
            </a:prstGeom>
            <a:noFill/>
            <a:ln>
              <a:noFill/>
            </a:ln>
          </p:spPr>
        </p:pic>
        <p:sp>
          <p:nvSpPr>
            <p:cNvPr id="708" name="Shape 708"/>
            <p:cNvSpPr txBox="1"/>
            <p:nvPr/>
          </p:nvSpPr>
          <p:spPr>
            <a:xfrm>
              <a:off x="1697946" y="1585925"/>
              <a:ext cx="2516399" cy="693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lnSpc>
                  <a:spcPct val="115000"/>
                </a:lnSpc>
                <a:spcBef>
                  <a:spcPts val="0"/>
                </a:spcBef>
                <a:buNone/>
              </a:pPr>
              <a:r>
                <a:rPr lang="es" sz="1333" b="1">
                  <a:solidFill>
                    <a:srgbClr val="434343"/>
                  </a:solidFill>
                  <a:latin typeface="Open Sans"/>
                  <a:ea typeface="Open Sans"/>
                  <a:cs typeface="Open Sans"/>
                  <a:sym typeface="Open Sans"/>
                </a:rPr>
                <a:t>TOOLS</a:t>
              </a:r>
            </a:p>
            <a:p>
              <a:pPr lvl="0" rtl="0">
                <a:lnSpc>
                  <a:spcPct val="115000"/>
                </a:lnSpc>
                <a:spcBef>
                  <a:spcPts val="0"/>
                </a:spcBef>
                <a:buNone/>
              </a:pPr>
              <a:r>
                <a:rPr lang="es" sz="1333">
                  <a:solidFill>
                    <a:srgbClr val="093343"/>
                  </a:solidFill>
                  <a:latin typeface="Open Sans"/>
                  <a:ea typeface="Open Sans"/>
                  <a:cs typeface="Open Sans"/>
                  <a:sym typeface="Open Sans"/>
                </a:rPr>
                <a:t>Use manuals, guidelines, and ‘how tos’ to implement RRI.</a:t>
              </a:r>
            </a:p>
          </p:txBody>
        </p:sp>
      </p:grpSp>
      <p:grpSp>
        <p:nvGrpSpPr>
          <p:cNvPr id="709" name="Shape 709"/>
          <p:cNvGrpSpPr/>
          <p:nvPr/>
        </p:nvGrpSpPr>
        <p:grpSpPr>
          <a:xfrm>
            <a:off x="1400317" y="3040067"/>
            <a:ext cx="4218811" cy="924000"/>
            <a:chOff x="1050238" y="2280050"/>
            <a:chExt cx="3164108" cy="693000"/>
          </a:xfrm>
        </p:grpSpPr>
        <p:pic>
          <p:nvPicPr>
            <p:cNvPr id="710" name="Shape 710"/>
            <p:cNvPicPr preferRelativeResize="0"/>
            <p:nvPr/>
          </p:nvPicPr>
          <p:blipFill>
            <a:blip r:embed="rId5">
              <a:alphaModFix/>
            </a:blip>
            <a:stretch>
              <a:fillRect/>
            </a:stretch>
          </p:blipFill>
          <p:spPr>
            <a:xfrm>
              <a:off x="1050238" y="2414511"/>
              <a:ext cx="419100" cy="377190"/>
            </a:xfrm>
            <a:prstGeom prst="rect">
              <a:avLst/>
            </a:prstGeom>
            <a:noFill/>
            <a:ln>
              <a:noFill/>
            </a:ln>
          </p:spPr>
        </p:pic>
        <p:sp>
          <p:nvSpPr>
            <p:cNvPr id="711" name="Shape 711"/>
            <p:cNvSpPr txBox="1"/>
            <p:nvPr/>
          </p:nvSpPr>
          <p:spPr>
            <a:xfrm>
              <a:off x="1697946" y="2280050"/>
              <a:ext cx="2516399" cy="693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lnSpc>
                  <a:spcPct val="115000"/>
                </a:lnSpc>
                <a:spcBef>
                  <a:spcPts val="0"/>
                </a:spcBef>
                <a:buNone/>
              </a:pPr>
              <a:r>
                <a:rPr lang="es" sz="1333" b="1">
                  <a:solidFill>
                    <a:srgbClr val="434343"/>
                  </a:solidFill>
                  <a:latin typeface="Open Sans"/>
                  <a:ea typeface="Open Sans"/>
                  <a:cs typeface="Open Sans"/>
                  <a:sym typeface="Open Sans"/>
                </a:rPr>
                <a:t>INSPIRING PRACTICES</a:t>
              </a:r>
            </a:p>
            <a:p>
              <a:pPr lvl="0" rtl="0">
                <a:lnSpc>
                  <a:spcPct val="115000"/>
                </a:lnSpc>
                <a:spcBef>
                  <a:spcPts val="0"/>
                </a:spcBef>
                <a:buNone/>
              </a:pPr>
              <a:r>
                <a:rPr lang="es" sz="1333">
                  <a:solidFill>
                    <a:srgbClr val="093343"/>
                  </a:solidFill>
                  <a:latin typeface="Open Sans"/>
                  <a:ea typeface="Open Sans"/>
                  <a:cs typeface="Open Sans"/>
                  <a:sym typeface="Open Sans"/>
                </a:rPr>
                <a:t>Find inspiration in RRI success stories across Europe.</a:t>
              </a:r>
            </a:p>
          </p:txBody>
        </p:sp>
      </p:grpSp>
      <p:grpSp>
        <p:nvGrpSpPr>
          <p:cNvPr id="712" name="Shape 712"/>
          <p:cNvGrpSpPr/>
          <p:nvPr/>
        </p:nvGrpSpPr>
        <p:grpSpPr>
          <a:xfrm>
            <a:off x="1432592" y="4891067"/>
            <a:ext cx="4154285" cy="924000"/>
            <a:chOff x="1098631" y="2974175"/>
            <a:chExt cx="3115714" cy="693000"/>
          </a:xfrm>
        </p:grpSpPr>
        <p:pic>
          <p:nvPicPr>
            <p:cNvPr id="713" name="Shape 713"/>
            <p:cNvPicPr preferRelativeResize="0"/>
            <p:nvPr/>
          </p:nvPicPr>
          <p:blipFill>
            <a:blip r:embed="rId6">
              <a:alphaModFix/>
            </a:blip>
            <a:stretch>
              <a:fillRect/>
            </a:stretch>
          </p:blipFill>
          <p:spPr>
            <a:xfrm>
              <a:off x="1098631" y="3095599"/>
              <a:ext cx="322313" cy="377175"/>
            </a:xfrm>
            <a:prstGeom prst="rect">
              <a:avLst/>
            </a:prstGeom>
            <a:noFill/>
            <a:ln>
              <a:noFill/>
            </a:ln>
          </p:spPr>
        </p:pic>
        <p:sp>
          <p:nvSpPr>
            <p:cNvPr id="714" name="Shape 714"/>
            <p:cNvSpPr txBox="1"/>
            <p:nvPr/>
          </p:nvSpPr>
          <p:spPr>
            <a:xfrm>
              <a:off x="1697946" y="2974175"/>
              <a:ext cx="2516399" cy="693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lnSpc>
                  <a:spcPct val="115000"/>
                </a:lnSpc>
                <a:spcBef>
                  <a:spcPts val="0"/>
                </a:spcBef>
                <a:buNone/>
              </a:pPr>
              <a:r>
                <a:rPr lang="es" sz="1333" b="1">
                  <a:solidFill>
                    <a:srgbClr val="434343"/>
                  </a:solidFill>
                  <a:latin typeface="Open Sans"/>
                  <a:ea typeface="Open Sans"/>
                  <a:cs typeface="Open Sans"/>
                  <a:sym typeface="Open Sans"/>
                </a:rPr>
                <a:t>LIBRARY</a:t>
              </a:r>
            </a:p>
            <a:p>
              <a:pPr lvl="0" rtl="0">
                <a:lnSpc>
                  <a:spcPct val="115000"/>
                </a:lnSpc>
                <a:spcBef>
                  <a:spcPts val="0"/>
                </a:spcBef>
                <a:buNone/>
              </a:pPr>
              <a:r>
                <a:rPr lang="es" sz="1333">
                  <a:solidFill>
                    <a:srgbClr val="093343"/>
                  </a:solidFill>
                  <a:latin typeface="Open Sans"/>
                  <a:ea typeface="Open Sans"/>
                  <a:cs typeface="Open Sans"/>
                  <a:sym typeface="Open Sans"/>
                </a:rPr>
                <a:t>Learn of RRI from articles, reports, cross-analyses, and more.</a:t>
              </a:r>
            </a:p>
          </p:txBody>
        </p:sp>
      </p:grpSp>
      <p:grpSp>
        <p:nvGrpSpPr>
          <p:cNvPr id="715" name="Shape 715"/>
          <p:cNvGrpSpPr/>
          <p:nvPr/>
        </p:nvGrpSpPr>
        <p:grpSpPr>
          <a:xfrm>
            <a:off x="1400317" y="3965567"/>
            <a:ext cx="4218811" cy="924000"/>
            <a:chOff x="1050238" y="3668300"/>
            <a:chExt cx="3164108" cy="693000"/>
          </a:xfrm>
        </p:grpSpPr>
        <p:pic>
          <p:nvPicPr>
            <p:cNvPr id="716" name="Shape 716"/>
            <p:cNvPicPr preferRelativeResize="0"/>
            <p:nvPr/>
          </p:nvPicPr>
          <p:blipFill>
            <a:blip r:embed="rId7">
              <a:alphaModFix/>
            </a:blip>
            <a:stretch>
              <a:fillRect/>
            </a:stretch>
          </p:blipFill>
          <p:spPr>
            <a:xfrm>
              <a:off x="1050238" y="3776672"/>
              <a:ext cx="419099" cy="426861"/>
            </a:xfrm>
            <a:prstGeom prst="rect">
              <a:avLst/>
            </a:prstGeom>
            <a:noFill/>
            <a:ln>
              <a:noFill/>
            </a:ln>
          </p:spPr>
        </p:pic>
        <p:sp>
          <p:nvSpPr>
            <p:cNvPr id="717" name="Shape 717"/>
            <p:cNvSpPr txBox="1"/>
            <p:nvPr/>
          </p:nvSpPr>
          <p:spPr>
            <a:xfrm>
              <a:off x="1697946" y="3668300"/>
              <a:ext cx="2516399" cy="693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lnSpc>
                  <a:spcPct val="115000"/>
                </a:lnSpc>
                <a:spcBef>
                  <a:spcPts val="0"/>
                </a:spcBef>
                <a:buNone/>
              </a:pPr>
              <a:r>
                <a:rPr lang="es" sz="1333" b="1">
                  <a:solidFill>
                    <a:srgbClr val="434343"/>
                  </a:solidFill>
                  <a:latin typeface="Open Sans"/>
                  <a:ea typeface="Open Sans"/>
                  <a:cs typeface="Open Sans"/>
                  <a:sym typeface="Open Sans"/>
                </a:rPr>
                <a:t>PROJECTS</a:t>
              </a:r>
            </a:p>
            <a:p>
              <a:pPr lvl="0" rtl="0">
                <a:lnSpc>
                  <a:spcPct val="115000"/>
                </a:lnSpc>
                <a:spcBef>
                  <a:spcPts val="0"/>
                </a:spcBef>
                <a:buNone/>
              </a:pPr>
              <a:r>
                <a:rPr lang="es" sz="1333">
                  <a:solidFill>
                    <a:srgbClr val="093343"/>
                  </a:solidFill>
                  <a:latin typeface="Open Sans"/>
                  <a:ea typeface="Open Sans"/>
                  <a:cs typeface="Open Sans"/>
                  <a:sym typeface="Open Sans"/>
                </a:rPr>
                <a:t>Get to know other projects on RRI and find potential partners.</a:t>
              </a:r>
            </a:p>
          </p:txBody>
        </p:sp>
      </p:grpSp>
      <p:grpSp>
        <p:nvGrpSpPr>
          <p:cNvPr id="718" name="Shape 718"/>
          <p:cNvGrpSpPr/>
          <p:nvPr/>
        </p:nvGrpSpPr>
        <p:grpSpPr>
          <a:xfrm>
            <a:off x="6565866" y="2114567"/>
            <a:ext cx="4181895" cy="924000"/>
            <a:chOff x="4924399" y="1585925"/>
            <a:chExt cx="3136421" cy="693000"/>
          </a:xfrm>
        </p:grpSpPr>
        <p:pic>
          <p:nvPicPr>
            <p:cNvPr id="719" name="Shape 719"/>
            <p:cNvPicPr preferRelativeResize="0"/>
            <p:nvPr/>
          </p:nvPicPr>
          <p:blipFill>
            <a:blip r:embed="rId8">
              <a:alphaModFix/>
            </a:blip>
            <a:stretch>
              <a:fillRect/>
            </a:stretch>
          </p:blipFill>
          <p:spPr>
            <a:xfrm>
              <a:off x="4924399" y="1743837"/>
              <a:ext cx="391417" cy="377175"/>
            </a:xfrm>
            <a:prstGeom prst="rect">
              <a:avLst/>
            </a:prstGeom>
            <a:noFill/>
            <a:ln>
              <a:noFill/>
            </a:ln>
          </p:spPr>
        </p:pic>
        <p:sp>
          <p:nvSpPr>
            <p:cNvPr id="720" name="Shape 720"/>
            <p:cNvSpPr txBox="1"/>
            <p:nvPr/>
          </p:nvSpPr>
          <p:spPr>
            <a:xfrm>
              <a:off x="5544421" y="1585925"/>
              <a:ext cx="2516400" cy="693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lnSpc>
                  <a:spcPct val="115000"/>
                </a:lnSpc>
                <a:spcBef>
                  <a:spcPts val="0"/>
                </a:spcBef>
                <a:buNone/>
              </a:pPr>
              <a:r>
                <a:rPr lang="es" sz="1333" b="1">
                  <a:solidFill>
                    <a:srgbClr val="434343"/>
                  </a:solidFill>
                  <a:latin typeface="Open Sans"/>
                  <a:ea typeface="Open Sans"/>
                  <a:cs typeface="Open Sans"/>
                  <a:sym typeface="Open Sans"/>
                </a:rPr>
                <a:t>HOW TOs</a:t>
              </a:r>
            </a:p>
            <a:p>
              <a:pPr lvl="0" rtl="0">
                <a:lnSpc>
                  <a:spcPct val="115000"/>
                </a:lnSpc>
                <a:spcBef>
                  <a:spcPts val="0"/>
                </a:spcBef>
                <a:buNone/>
              </a:pPr>
              <a:r>
                <a:rPr lang="es" sz="1333">
                  <a:solidFill>
                    <a:srgbClr val="093343"/>
                  </a:solidFill>
                  <a:latin typeface="Open Sans"/>
                  <a:ea typeface="Open Sans"/>
                  <a:cs typeface="Open Sans"/>
                  <a:sym typeface="Open Sans"/>
                </a:rPr>
                <a:t>Get concrete examples on how to put RRI into practice in different contexts.</a:t>
              </a:r>
            </a:p>
          </p:txBody>
        </p:sp>
      </p:grpSp>
      <p:grpSp>
        <p:nvGrpSpPr>
          <p:cNvPr id="721" name="Shape 721"/>
          <p:cNvGrpSpPr/>
          <p:nvPr/>
        </p:nvGrpSpPr>
        <p:grpSpPr>
          <a:xfrm>
            <a:off x="6611944" y="3040067"/>
            <a:ext cx="4135816" cy="924000"/>
            <a:chOff x="4958958" y="2280050"/>
            <a:chExt cx="3101862" cy="693000"/>
          </a:xfrm>
        </p:grpSpPr>
        <p:pic>
          <p:nvPicPr>
            <p:cNvPr id="722" name="Shape 722"/>
            <p:cNvPicPr preferRelativeResize="0"/>
            <p:nvPr/>
          </p:nvPicPr>
          <p:blipFill>
            <a:blip r:embed="rId9">
              <a:alphaModFix/>
            </a:blip>
            <a:stretch>
              <a:fillRect/>
            </a:stretch>
          </p:blipFill>
          <p:spPr>
            <a:xfrm>
              <a:off x="4958958" y="2399464"/>
              <a:ext cx="322299" cy="394654"/>
            </a:xfrm>
            <a:prstGeom prst="rect">
              <a:avLst/>
            </a:prstGeom>
            <a:noFill/>
            <a:ln>
              <a:noFill/>
            </a:ln>
          </p:spPr>
        </p:pic>
        <p:sp>
          <p:nvSpPr>
            <p:cNvPr id="723" name="Shape 723"/>
            <p:cNvSpPr txBox="1"/>
            <p:nvPr/>
          </p:nvSpPr>
          <p:spPr>
            <a:xfrm>
              <a:off x="5544421" y="2280050"/>
              <a:ext cx="2516400" cy="693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lnSpc>
                  <a:spcPct val="115000"/>
                </a:lnSpc>
                <a:spcBef>
                  <a:spcPts val="0"/>
                </a:spcBef>
                <a:buNone/>
              </a:pPr>
              <a:r>
                <a:rPr lang="es" sz="1333" b="1">
                  <a:solidFill>
                    <a:srgbClr val="434343"/>
                  </a:solidFill>
                  <a:latin typeface="Open Sans"/>
                  <a:ea typeface="Open Sans"/>
                  <a:cs typeface="Open Sans"/>
                  <a:sym typeface="Open Sans"/>
                </a:rPr>
                <a:t>SELF-REFLECTION TOOL</a:t>
              </a:r>
            </a:p>
            <a:p>
              <a:pPr lvl="0" rtl="0">
                <a:lnSpc>
                  <a:spcPct val="115000"/>
                </a:lnSpc>
                <a:spcBef>
                  <a:spcPts val="0"/>
                </a:spcBef>
                <a:buNone/>
              </a:pPr>
              <a:r>
                <a:rPr lang="es" sz="1333">
                  <a:solidFill>
                    <a:srgbClr val="093343"/>
                  </a:solidFill>
                  <a:latin typeface="Open Sans"/>
                  <a:ea typeface="Open Sans"/>
                  <a:cs typeface="Open Sans"/>
                  <a:sym typeface="Open Sans"/>
                </a:rPr>
                <a:t>Reflect on how RRI your own professional practice is.</a:t>
              </a:r>
            </a:p>
          </p:txBody>
        </p:sp>
      </p:grpSp>
      <p:grpSp>
        <p:nvGrpSpPr>
          <p:cNvPr id="724" name="Shape 724"/>
          <p:cNvGrpSpPr/>
          <p:nvPr/>
        </p:nvGrpSpPr>
        <p:grpSpPr>
          <a:xfrm>
            <a:off x="6611944" y="3965567"/>
            <a:ext cx="4135816" cy="924000"/>
            <a:chOff x="4958958" y="2974175"/>
            <a:chExt cx="3101862" cy="693000"/>
          </a:xfrm>
        </p:grpSpPr>
        <p:pic>
          <p:nvPicPr>
            <p:cNvPr id="725" name="Shape 725"/>
            <p:cNvPicPr preferRelativeResize="0"/>
            <p:nvPr/>
          </p:nvPicPr>
          <p:blipFill>
            <a:blip r:embed="rId10">
              <a:alphaModFix/>
            </a:blip>
            <a:stretch>
              <a:fillRect/>
            </a:stretch>
          </p:blipFill>
          <p:spPr>
            <a:xfrm>
              <a:off x="4958958" y="3072571"/>
              <a:ext cx="322300" cy="429733"/>
            </a:xfrm>
            <a:prstGeom prst="rect">
              <a:avLst/>
            </a:prstGeom>
            <a:noFill/>
            <a:ln>
              <a:noFill/>
            </a:ln>
          </p:spPr>
        </p:pic>
        <p:sp>
          <p:nvSpPr>
            <p:cNvPr id="726" name="Shape 726"/>
            <p:cNvSpPr txBox="1"/>
            <p:nvPr/>
          </p:nvSpPr>
          <p:spPr>
            <a:xfrm>
              <a:off x="5544421" y="2974175"/>
              <a:ext cx="2516400" cy="693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lnSpc>
                  <a:spcPct val="115000"/>
                </a:lnSpc>
                <a:spcBef>
                  <a:spcPts val="0"/>
                </a:spcBef>
                <a:buNone/>
              </a:pPr>
              <a:r>
                <a:rPr lang="es" sz="1333" b="1">
                  <a:solidFill>
                    <a:srgbClr val="434343"/>
                  </a:solidFill>
                  <a:latin typeface="Open Sans"/>
                  <a:ea typeface="Open Sans"/>
                  <a:cs typeface="Open Sans"/>
                  <a:sym typeface="Open Sans"/>
                </a:rPr>
                <a:t>TRAINING MATERIALS</a:t>
              </a:r>
            </a:p>
            <a:p>
              <a:pPr lvl="0" rtl="0">
                <a:lnSpc>
                  <a:spcPct val="115000"/>
                </a:lnSpc>
                <a:spcBef>
                  <a:spcPts val="0"/>
                </a:spcBef>
                <a:buNone/>
              </a:pPr>
              <a:r>
                <a:rPr lang="es" sz="1333">
                  <a:solidFill>
                    <a:srgbClr val="093343"/>
                  </a:solidFill>
                  <a:latin typeface="Open Sans"/>
                  <a:ea typeface="Open Sans"/>
                  <a:cs typeface="Open Sans"/>
                  <a:sym typeface="Open Sans"/>
                </a:rPr>
                <a:t>Organise trainings in RRI using showcases and presentations.</a:t>
              </a:r>
            </a:p>
          </p:txBody>
        </p:sp>
      </p:grpSp>
      <p:grpSp>
        <p:nvGrpSpPr>
          <p:cNvPr id="727" name="Shape 727"/>
          <p:cNvGrpSpPr/>
          <p:nvPr/>
        </p:nvGrpSpPr>
        <p:grpSpPr>
          <a:xfrm>
            <a:off x="6611944" y="4891067"/>
            <a:ext cx="4135816" cy="924000"/>
            <a:chOff x="4958958" y="3668300"/>
            <a:chExt cx="3101862" cy="693000"/>
          </a:xfrm>
        </p:grpSpPr>
        <p:pic>
          <p:nvPicPr>
            <p:cNvPr id="728" name="Shape 728"/>
            <p:cNvPicPr preferRelativeResize="0"/>
            <p:nvPr/>
          </p:nvPicPr>
          <p:blipFill>
            <a:blip r:embed="rId11">
              <a:alphaModFix/>
            </a:blip>
            <a:stretch>
              <a:fillRect/>
            </a:stretch>
          </p:blipFill>
          <p:spPr>
            <a:xfrm>
              <a:off x="4958958" y="3780757"/>
              <a:ext cx="322300" cy="439492"/>
            </a:xfrm>
            <a:prstGeom prst="rect">
              <a:avLst/>
            </a:prstGeom>
            <a:noFill/>
            <a:ln>
              <a:noFill/>
            </a:ln>
          </p:spPr>
        </p:pic>
        <p:sp>
          <p:nvSpPr>
            <p:cNvPr id="729" name="Shape 729"/>
            <p:cNvSpPr txBox="1"/>
            <p:nvPr/>
          </p:nvSpPr>
          <p:spPr>
            <a:xfrm>
              <a:off x="5544421" y="3668300"/>
              <a:ext cx="2516400" cy="693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lnSpc>
                  <a:spcPct val="115000"/>
                </a:lnSpc>
                <a:spcBef>
                  <a:spcPts val="0"/>
                </a:spcBef>
                <a:buNone/>
              </a:pPr>
              <a:r>
                <a:rPr lang="es" sz="1333" b="1">
                  <a:solidFill>
                    <a:srgbClr val="434343"/>
                  </a:solidFill>
                  <a:latin typeface="Open Sans"/>
                  <a:ea typeface="Open Sans"/>
                  <a:cs typeface="Open Sans"/>
                  <a:sym typeface="Open Sans"/>
                </a:rPr>
                <a:t>COMMUNICATION MATERIALS</a:t>
              </a:r>
            </a:p>
            <a:p>
              <a:pPr lvl="0" rtl="0">
                <a:lnSpc>
                  <a:spcPct val="115000"/>
                </a:lnSpc>
                <a:spcBef>
                  <a:spcPts val="0"/>
                </a:spcBef>
                <a:buNone/>
              </a:pPr>
              <a:r>
                <a:rPr lang="es" sz="1333">
                  <a:solidFill>
                    <a:srgbClr val="093343"/>
                  </a:solidFill>
                  <a:latin typeface="Open Sans"/>
                  <a:ea typeface="Open Sans"/>
                  <a:cs typeface="Open Sans"/>
                  <a:sym typeface="Open Sans"/>
                </a:rPr>
                <a:t>Spread the word on RRI with videos and presentations.</a:t>
              </a:r>
            </a:p>
          </p:txBody>
        </p:sp>
      </p:grpSp>
      <p:grpSp>
        <p:nvGrpSpPr>
          <p:cNvPr id="730" name="Shape 730"/>
          <p:cNvGrpSpPr/>
          <p:nvPr/>
        </p:nvGrpSpPr>
        <p:grpSpPr>
          <a:xfrm>
            <a:off x="6439045" y="2114567"/>
            <a:ext cx="4308715" cy="3700500"/>
            <a:chOff x="4829284" y="1585925"/>
            <a:chExt cx="3231536" cy="2775375"/>
          </a:xfrm>
        </p:grpSpPr>
        <p:pic>
          <p:nvPicPr>
            <p:cNvPr id="731" name="Shape 731"/>
            <p:cNvPicPr preferRelativeResize="0"/>
            <p:nvPr/>
          </p:nvPicPr>
          <p:blipFill>
            <a:blip r:embed="rId12">
              <a:alphaModFix/>
            </a:blip>
            <a:stretch>
              <a:fillRect/>
            </a:stretch>
          </p:blipFill>
          <p:spPr>
            <a:xfrm>
              <a:off x="4840575" y="1653535"/>
              <a:ext cx="570050" cy="570039"/>
            </a:xfrm>
            <a:prstGeom prst="rect">
              <a:avLst/>
            </a:prstGeom>
            <a:noFill/>
            <a:ln>
              <a:noFill/>
            </a:ln>
          </p:spPr>
        </p:pic>
        <p:pic>
          <p:nvPicPr>
            <p:cNvPr id="732" name="Shape 732"/>
            <p:cNvPicPr preferRelativeResize="0"/>
            <p:nvPr/>
          </p:nvPicPr>
          <p:blipFill>
            <a:blip r:embed="rId13">
              <a:alphaModFix/>
            </a:blip>
            <a:stretch>
              <a:fillRect/>
            </a:stretch>
          </p:blipFill>
          <p:spPr>
            <a:xfrm>
              <a:off x="4852890" y="2328299"/>
              <a:ext cx="538975" cy="538975"/>
            </a:xfrm>
            <a:prstGeom prst="rect">
              <a:avLst/>
            </a:prstGeom>
            <a:noFill/>
            <a:ln>
              <a:noFill/>
            </a:ln>
          </p:spPr>
        </p:pic>
        <p:pic>
          <p:nvPicPr>
            <p:cNvPr id="733" name="Shape 733"/>
            <p:cNvPicPr preferRelativeResize="0"/>
            <p:nvPr/>
          </p:nvPicPr>
          <p:blipFill>
            <a:blip r:embed="rId14">
              <a:alphaModFix/>
            </a:blip>
            <a:stretch>
              <a:fillRect/>
            </a:stretch>
          </p:blipFill>
          <p:spPr>
            <a:xfrm>
              <a:off x="4840575" y="3002810"/>
              <a:ext cx="570050" cy="570039"/>
            </a:xfrm>
            <a:prstGeom prst="rect">
              <a:avLst/>
            </a:prstGeom>
            <a:noFill/>
            <a:ln>
              <a:noFill/>
            </a:ln>
          </p:spPr>
        </p:pic>
        <p:pic>
          <p:nvPicPr>
            <p:cNvPr id="734" name="Shape 734"/>
            <p:cNvPicPr preferRelativeResize="0"/>
            <p:nvPr/>
          </p:nvPicPr>
          <p:blipFill>
            <a:blip r:embed="rId15">
              <a:alphaModFix/>
            </a:blip>
            <a:stretch>
              <a:fillRect/>
            </a:stretch>
          </p:blipFill>
          <p:spPr>
            <a:xfrm>
              <a:off x="4829284" y="3708379"/>
              <a:ext cx="581350" cy="581350"/>
            </a:xfrm>
            <a:prstGeom prst="rect">
              <a:avLst/>
            </a:prstGeom>
            <a:noFill/>
            <a:ln>
              <a:noFill/>
            </a:ln>
          </p:spPr>
        </p:pic>
        <p:sp>
          <p:nvSpPr>
            <p:cNvPr id="735" name="Shape 735"/>
            <p:cNvSpPr txBox="1"/>
            <p:nvPr/>
          </p:nvSpPr>
          <p:spPr>
            <a:xfrm>
              <a:off x="5544421" y="1585925"/>
              <a:ext cx="2516400" cy="693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lnSpc>
                  <a:spcPct val="115000"/>
                </a:lnSpc>
                <a:spcBef>
                  <a:spcPts val="0"/>
                </a:spcBef>
                <a:buNone/>
              </a:pPr>
              <a:r>
                <a:rPr lang="es" sz="1333" b="1">
                  <a:solidFill>
                    <a:srgbClr val="B3B3B3"/>
                  </a:solidFill>
                  <a:latin typeface="Open Sans"/>
                  <a:ea typeface="Open Sans"/>
                  <a:cs typeface="Open Sans"/>
                  <a:sym typeface="Open Sans"/>
                </a:rPr>
                <a:t>HOW TOs</a:t>
              </a:r>
            </a:p>
            <a:p>
              <a:pPr lvl="0" rtl="0">
                <a:lnSpc>
                  <a:spcPct val="115000"/>
                </a:lnSpc>
                <a:spcBef>
                  <a:spcPts val="0"/>
                </a:spcBef>
                <a:buNone/>
              </a:pPr>
              <a:r>
                <a:rPr lang="es" sz="1333">
                  <a:solidFill>
                    <a:srgbClr val="B3B3B3"/>
                  </a:solidFill>
                  <a:latin typeface="Open Sans"/>
                  <a:ea typeface="Open Sans"/>
                  <a:cs typeface="Open Sans"/>
                  <a:sym typeface="Open Sans"/>
                </a:rPr>
                <a:t>Get concrete examples on how to put RRI into practice in different contexts.</a:t>
              </a:r>
            </a:p>
          </p:txBody>
        </p:sp>
        <p:sp>
          <p:nvSpPr>
            <p:cNvPr id="736" name="Shape 736"/>
            <p:cNvSpPr txBox="1"/>
            <p:nvPr/>
          </p:nvSpPr>
          <p:spPr>
            <a:xfrm>
              <a:off x="5544421" y="2280050"/>
              <a:ext cx="2516400" cy="693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lnSpc>
                  <a:spcPct val="115000"/>
                </a:lnSpc>
                <a:spcBef>
                  <a:spcPts val="0"/>
                </a:spcBef>
                <a:buNone/>
              </a:pPr>
              <a:r>
                <a:rPr lang="es" sz="1333" b="1">
                  <a:solidFill>
                    <a:srgbClr val="B3B3B3"/>
                  </a:solidFill>
                  <a:latin typeface="Open Sans"/>
                  <a:ea typeface="Open Sans"/>
                  <a:cs typeface="Open Sans"/>
                  <a:sym typeface="Open Sans"/>
                </a:rPr>
                <a:t>SELF-REFLECTION TOOL</a:t>
              </a:r>
            </a:p>
            <a:p>
              <a:pPr lvl="0" rtl="0">
                <a:lnSpc>
                  <a:spcPct val="115000"/>
                </a:lnSpc>
                <a:spcBef>
                  <a:spcPts val="0"/>
                </a:spcBef>
                <a:buNone/>
              </a:pPr>
              <a:r>
                <a:rPr lang="es" sz="1333">
                  <a:solidFill>
                    <a:srgbClr val="B3B3B3"/>
                  </a:solidFill>
                  <a:latin typeface="Open Sans"/>
                  <a:ea typeface="Open Sans"/>
                  <a:cs typeface="Open Sans"/>
                  <a:sym typeface="Open Sans"/>
                </a:rPr>
                <a:t>Reflect on how RRI your own professional practice is.</a:t>
              </a:r>
            </a:p>
          </p:txBody>
        </p:sp>
        <p:sp>
          <p:nvSpPr>
            <p:cNvPr id="737" name="Shape 737"/>
            <p:cNvSpPr txBox="1"/>
            <p:nvPr/>
          </p:nvSpPr>
          <p:spPr>
            <a:xfrm>
              <a:off x="5544421" y="2974175"/>
              <a:ext cx="2516400" cy="693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lnSpc>
                  <a:spcPct val="115000"/>
                </a:lnSpc>
                <a:spcBef>
                  <a:spcPts val="0"/>
                </a:spcBef>
                <a:buNone/>
              </a:pPr>
              <a:r>
                <a:rPr lang="es" sz="1333" b="1">
                  <a:solidFill>
                    <a:srgbClr val="B3B3B3"/>
                  </a:solidFill>
                  <a:latin typeface="Open Sans"/>
                  <a:ea typeface="Open Sans"/>
                  <a:cs typeface="Open Sans"/>
                  <a:sym typeface="Open Sans"/>
                </a:rPr>
                <a:t>TRAINING MATERIALS</a:t>
              </a:r>
            </a:p>
            <a:p>
              <a:pPr lvl="0" rtl="0">
                <a:lnSpc>
                  <a:spcPct val="115000"/>
                </a:lnSpc>
                <a:spcBef>
                  <a:spcPts val="0"/>
                </a:spcBef>
                <a:buNone/>
              </a:pPr>
              <a:r>
                <a:rPr lang="es" sz="1333">
                  <a:solidFill>
                    <a:srgbClr val="B3B3B3"/>
                  </a:solidFill>
                  <a:latin typeface="Open Sans"/>
                  <a:ea typeface="Open Sans"/>
                  <a:cs typeface="Open Sans"/>
                  <a:sym typeface="Open Sans"/>
                </a:rPr>
                <a:t>Organise trainings in RRI using showcases and presentations.</a:t>
              </a:r>
            </a:p>
          </p:txBody>
        </p:sp>
        <p:sp>
          <p:nvSpPr>
            <p:cNvPr id="738" name="Shape 738"/>
            <p:cNvSpPr txBox="1"/>
            <p:nvPr/>
          </p:nvSpPr>
          <p:spPr>
            <a:xfrm>
              <a:off x="5544421" y="3668300"/>
              <a:ext cx="2516400" cy="693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rtl="0">
                <a:lnSpc>
                  <a:spcPct val="115000"/>
                </a:lnSpc>
                <a:spcBef>
                  <a:spcPts val="0"/>
                </a:spcBef>
                <a:buNone/>
              </a:pPr>
              <a:r>
                <a:rPr lang="es" sz="1333" b="1">
                  <a:solidFill>
                    <a:srgbClr val="B3B3B3"/>
                  </a:solidFill>
                  <a:latin typeface="Open Sans"/>
                  <a:ea typeface="Open Sans"/>
                  <a:cs typeface="Open Sans"/>
                  <a:sym typeface="Open Sans"/>
                </a:rPr>
                <a:t>COMMUNICATION MATERIALS</a:t>
              </a:r>
            </a:p>
            <a:p>
              <a:pPr lvl="0" rtl="0">
                <a:lnSpc>
                  <a:spcPct val="115000"/>
                </a:lnSpc>
                <a:spcBef>
                  <a:spcPts val="0"/>
                </a:spcBef>
                <a:buNone/>
              </a:pPr>
              <a:r>
                <a:rPr lang="es" sz="1333">
                  <a:solidFill>
                    <a:srgbClr val="B3B3B3"/>
                  </a:solidFill>
                  <a:latin typeface="Open Sans"/>
                  <a:ea typeface="Open Sans"/>
                  <a:cs typeface="Open Sans"/>
                  <a:sym typeface="Open Sans"/>
                </a:rPr>
                <a:t>Spread the word on RRI with videos and presentations.</a:t>
              </a:r>
            </a:p>
          </p:txBody>
        </p:sp>
      </p:grpSp>
    </p:spTree>
    <p:extLst>
      <p:ext uri="{BB962C8B-B14F-4D97-AF65-F5344CB8AC3E}">
        <p14:creationId xmlns:p14="http://schemas.microsoft.com/office/powerpoint/2010/main" val="24768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89"/>
                                        </p:tgtEl>
                                        <p:attrNameLst>
                                          <p:attrName>style.visibility</p:attrName>
                                        </p:attrNameLst>
                                      </p:cBhvr>
                                      <p:to>
                                        <p:strVal val="visible"/>
                                      </p:to>
                                    </p:set>
                                    <p:animEffect transition="in" filter="fade">
                                      <p:cBhvr>
                                        <p:cTn id="7" dur="1000"/>
                                        <p:tgtEl>
                                          <p:spTgt spid="68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06"/>
                                        </p:tgtEl>
                                        <p:attrNameLst>
                                          <p:attrName>style.visibility</p:attrName>
                                        </p:attrNameLst>
                                      </p:cBhvr>
                                      <p:to>
                                        <p:strVal val="visible"/>
                                      </p:to>
                                    </p:set>
                                    <p:animEffect transition="in" filter="fade">
                                      <p:cBhvr>
                                        <p:cTn id="11" dur="1000"/>
                                        <p:tgtEl>
                                          <p:spTgt spid="70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09"/>
                                        </p:tgtEl>
                                        <p:attrNameLst>
                                          <p:attrName>style.visibility</p:attrName>
                                        </p:attrNameLst>
                                      </p:cBhvr>
                                      <p:to>
                                        <p:strVal val="visible"/>
                                      </p:to>
                                    </p:set>
                                    <p:animEffect transition="in" filter="fade">
                                      <p:cBhvr>
                                        <p:cTn id="15" dur="1000"/>
                                        <p:tgtEl>
                                          <p:spTgt spid="709"/>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15"/>
                                        </p:tgtEl>
                                        <p:attrNameLst>
                                          <p:attrName>style.visibility</p:attrName>
                                        </p:attrNameLst>
                                      </p:cBhvr>
                                      <p:to>
                                        <p:strVal val="visible"/>
                                      </p:to>
                                    </p:set>
                                    <p:animEffect transition="in" filter="fade">
                                      <p:cBhvr>
                                        <p:cTn id="19" dur="1000"/>
                                        <p:tgtEl>
                                          <p:spTgt spid="71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712"/>
                                        </p:tgtEl>
                                        <p:attrNameLst>
                                          <p:attrName>style.visibility</p:attrName>
                                        </p:attrNameLst>
                                      </p:cBhvr>
                                      <p:to>
                                        <p:strVal val="visible"/>
                                      </p:to>
                                    </p:set>
                                    <p:animEffect transition="in" filter="fade">
                                      <p:cBhvr>
                                        <p:cTn id="23" dur="1000"/>
                                        <p:tgtEl>
                                          <p:spTgt spid="712"/>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718"/>
                                        </p:tgtEl>
                                        <p:attrNameLst>
                                          <p:attrName>style.visibility</p:attrName>
                                        </p:attrNameLst>
                                      </p:cBhvr>
                                      <p:to>
                                        <p:strVal val="visible"/>
                                      </p:to>
                                    </p:set>
                                    <p:animEffect transition="in" filter="fade">
                                      <p:cBhvr>
                                        <p:cTn id="27" dur="1000"/>
                                        <p:tgtEl>
                                          <p:spTgt spid="718"/>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721"/>
                                        </p:tgtEl>
                                        <p:attrNameLst>
                                          <p:attrName>style.visibility</p:attrName>
                                        </p:attrNameLst>
                                      </p:cBhvr>
                                      <p:to>
                                        <p:strVal val="visible"/>
                                      </p:to>
                                    </p:set>
                                    <p:animEffect transition="in" filter="fade">
                                      <p:cBhvr>
                                        <p:cTn id="31" dur="1000"/>
                                        <p:tgtEl>
                                          <p:spTgt spid="721"/>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724"/>
                                        </p:tgtEl>
                                        <p:attrNameLst>
                                          <p:attrName>style.visibility</p:attrName>
                                        </p:attrNameLst>
                                      </p:cBhvr>
                                      <p:to>
                                        <p:strVal val="visible"/>
                                      </p:to>
                                    </p:set>
                                    <p:animEffect transition="in" filter="fade">
                                      <p:cBhvr>
                                        <p:cTn id="35" dur="1000"/>
                                        <p:tgtEl>
                                          <p:spTgt spid="724"/>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727"/>
                                        </p:tgtEl>
                                        <p:attrNameLst>
                                          <p:attrName>style.visibility</p:attrName>
                                        </p:attrNameLst>
                                      </p:cBhvr>
                                      <p:to>
                                        <p:strVal val="visible"/>
                                      </p:to>
                                    </p:set>
                                    <p:animEffect transition="in" filter="fade">
                                      <p:cBhvr>
                                        <p:cTn id="39" dur="1000"/>
                                        <p:tgtEl>
                                          <p:spTgt spid="727"/>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730"/>
                                        </p:tgtEl>
                                        <p:attrNameLst>
                                          <p:attrName>style.visibility</p:attrName>
                                        </p:attrNameLst>
                                      </p:cBhvr>
                                      <p:to>
                                        <p:strVal val="visible"/>
                                      </p:to>
                                    </p:set>
                                    <p:animEffect transition="in" filter="fade">
                                      <p:cBhvr>
                                        <p:cTn id="43" dur="1000"/>
                                        <p:tgtEl>
                                          <p:spTgt spid="730"/>
                                        </p:tgtEl>
                                      </p:cBhvr>
                                    </p:animEffect>
                                  </p:childTnLst>
                                </p:cTn>
                              </p:par>
                            </p:childTnLst>
                          </p:cTn>
                        </p:par>
                        <p:par>
                          <p:cTn id="44" fill="hold">
                            <p:stCondLst>
                              <p:cond delay="10000"/>
                            </p:stCondLst>
                            <p:childTnLst>
                              <p:par>
                                <p:cTn id="45" presetID="10" presetClass="exit" presetSubtype="0" fill="hold" nodeType="afterEffect">
                                  <p:stCondLst>
                                    <p:cond delay="0"/>
                                  </p:stCondLst>
                                  <p:childTnLst>
                                    <p:animEffect transition="out" filter="fade">
                                      <p:cBhvr>
                                        <p:cTn id="46" dur="1000"/>
                                        <p:tgtEl>
                                          <p:spTgt spid="718"/>
                                        </p:tgtEl>
                                      </p:cBhvr>
                                    </p:animEffect>
                                    <p:set>
                                      <p:cBhvr>
                                        <p:cTn id="47" dur="1" fill="hold">
                                          <p:stCondLst>
                                            <p:cond delay="1000"/>
                                          </p:stCondLst>
                                        </p:cTn>
                                        <p:tgtEl>
                                          <p:spTgt spid="71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721"/>
                                        </p:tgtEl>
                                      </p:cBhvr>
                                    </p:animEffect>
                                    <p:set>
                                      <p:cBhvr>
                                        <p:cTn id="50" dur="1" fill="hold">
                                          <p:stCondLst>
                                            <p:cond delay="1000"/>
                                          </p:stCondLst>
                                        </p:cTn>
                                        <p:tgtEl>
                                          <p:spTgt spid="72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724"/>
                                        </p:tgtEl>
                                      </p:cBhvr>
                                    </p:animEffect>
                                    <p:set>
                                      <p:cBhvr>
                                        <p:cTn id="53" dur="1" fill="hold">
                                          <p:stCondLst>
                                            <p:cond delay="1000"/>
                                          </p:stCondLst>
                                        </p:cTn>
                                        <p:tgtEl>
                                          <p:spTgt spid="724"/>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727"/>
                                        </p:tgtEl>
                                      </p:cBhvr>
                                    </p:animEffect>
                                    <p:set>
                                      <p:cBhvr>
                                        <p:cTn id="56" dur="1" fill="hold">
                                          <p:stCondLst>
                                            <p:cond delay="1000"/>
                                          </p:stCondLst>
                                        </p:cTn>
                                        <p:tgtEl>
                                          <p:spTgt spid="7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68280-26B1-F4FA-FA1D-E88795E101A5}"/>
              </a:ext>
            </a:extLst>
          </p:cNvPr>
          <p:cNvSpPr>
            <a:spLocks noGrp="1"/>
          </p:cNvSpPr>
          <p:nvPr>
            <p:ph type="title"/>
          </p:nvPr>
        </p:nvSpPr>
        <p:spPr/>
        <p:txBody>
          <a:bodyPr/>
          <a:lstStyle/>
          <a:p>
            <a:r>
              <a:rPr lang="en-GB" dirty="0"/>
              <a:t>Ethics, Morals, Laws and Values</a:t>
            </a:r>
          </a:p>
        </p:txBody>
      </p:sp>
      <p:sp>
        <p:nvSpPr>
          <p:cNvPr id="7" name="Date Placeholder 6">
            <a:extLst>
              <a:ext uri="{FF2B5EF4-FFF2-40B4-BE49-F238E27FC236}">
                <a16:creationId xmlns:a16="http://schemas.microsoft.com/office/drawing/2014/main" id="{8A4128A2-7C39-A3BD-2AE1-07176C56D2E9}"/>
              </a:ext>
            </a:extLst>
          </p:cNvPr>
          <p:cNvSpPr>
            <a:spLocks noGrp="1"/>
          </p:cNvSpPr>
          <p:nvPr>
            <p:ph type="dt" sz="half" idx="10"/>
          </p:nvPr>
        </p:nvSpPr>
        <p:spPr/>
        <p:txBody>
          <a:bodyPr/>
          <a:lstStyle/>
          <a:p>
            <a:fld id="{AD631DCC-9916-4BB7-A2E9-25EC84C740A7}" type="datetime1">
              <a:rPr lang="en-US" smtClean="0"/>
              <a:t>10/6/2024</a:t>
            </a:fld>
            <a:endParaRPr lang="en-US"/>
          </a:p>
        </p:txBody>
      </p:sp>
      <p:sp>
        <p:nvSpPr>
          <p:cNvPr id="9" name="Slide Number Placeholder 8">
            <a:extLst>
              <a:ext uri="{FF2B5EF4-FFF2-40B4-BE49-F238E27FC236}">
                <a16:creationId xmlns:a16="http://schemas.microsoft.com/office/drawing/2014/main" id="{87916AB8-6DB1-0BC8-96F3-177A2A27B9C5}"/>
              </a:ext>
            </a:extLst>
          </p:cNvPr>
          <p:cNvSpPr>
            <a:spLocks noGrp="1"/>
          </p:cNvSpPr>
          <p:nvPr>
            <p:ph type="sldNum" sz="quarter" idx="12"/>
          </p:nvPr>
        </p:nvSpPr>
        <p:spPr/>
        <p:txBody>
          <a:bodyPr/>
          <a:lstStyle/>
          <a:p>
            <a:fld id="{6E91CC32-6A6B-4E2E-BBA1-6864F305DA26}" type="slidenum">
              <a:rPr lang="en-US" smtClean="0"/>
              <a:t>9</a:t>
            </a:fld>
            <a:endParaRPr lang="en-US"/>
          </a:p>
        </p:txBody>
      </p:sp>
      <p:pic>
        <p:nvPicPr>
          <p:cNvPr id="13" name="Picture 12">
            <a:extLst>
              <a:ext uri="{FF2B5EF4-FFF2-40B4-BE49-F238E27FC236}">
                <a16:creationId xmlns:a16="http://schemas.microsoft.com/office/drawing/2014/main" id="{623D0401-9279-8699-A41A-69FA3CC66E18}"/>
              </a:ext>
            </a:extLst>
          </p:cNvPr>
          <p:cNvPicPr>
            <a:picLocks noChangeAspect="1"/>
          </p:cNvPicPr>
          <p:nvPr/>
        </p:nvPicPr>
        <p:blipFill rotWithShape="1">
          <a:blip r:embed="rId3"/>
          <a:srcRect l="10253" t="26625" r="69430" b="35570"/>
          <a:stretch/>
        </p:blipFill>
        <p:spPr>
          <a:xfrm>
            <a:off x="442555" y="1746255"/>
            <a:ext cx="8115399" cy="4247317"/>
          </a:xfrm>
          <a:prstGeom prst="rect">
            <a:avLst/>
          </a:prstGeom>
        </p:spPr>
      </p:pic>
      <p:sp>
        <p:nvSpPr>
          <p:cNvPr id="14" name="TextBox 13">
            <a:extLst>
              <a:ext uri="{FF2B5EF4-FFF2-40B4-BE49-F238E27FC236}">
                <a16:creationId xmlns:a16="http://schemas.microsoft.com/office/drawing/2014/main" id="{0E8C63CF-0B91-4BA0-3B81-17AF18CE82D4}"/>
              </a:ext>
            </a:extLst>
          </p:cNvPr>
          <p:cNvSpPr txBox="1"/>
          <p:nvPr/>
        </p:nvSpPr>
        <p:spPr>
          <a:xfrm>
            <a:off x="340137" y="5993572"/>
            <a:ext cx="4480719" cy="276999"/>
          </a:xfrm>
          <a:prstGeom prst="rect">
            <a:avLst/>
          </a:prstGeom>
          <a:noFill/>
        </p:spPr>
        <p:txBody>
          <a:bodyPr wrap="square" rtlCol="0">
            <a:spAutoFit/>
          </a:bodyPr>
          <a:lstStyle/>
          <a:p>
            <a:r>
              <a:rPr lang="en-GB" sz="1200" dirty="0">
                <a:hlinkClick r:id="rId4"/>
              </a:rPr>
              <a:t>Values, Ethics, Morals and Attitude - civilspedia.com</a:t>
            </a:r>
            <a:endParaRPr lang="en-GB" sz="1200" b="0" i="1" dirty="0">
              <a:solidFill>
                <a:srgbClr val="3D3B49"/>
              </a:solidFill>
              <a:effectLst/>
              <a:latin typeface="Noto serif" panose="02020600060500020200" pitchFamily="18" charset="0"/>
            </a:endParaRPr>
          </a:p>
        </p:txBody>
      </p:sp>
      <p:sp>
        <p:nvSpPr>
          <p:cNvPr id="17" name="Arrow: Right 16">
            <a:extLst>
              <a:ext uri="{FF2B5EF4-FFF2-40B4-BE49-F238E27FC236}">
                <a16:creationId xmlns:a16="http://schemas.microsoft.com/office/drawing/2014/main" id="{05756163-ABDC-FA54-9392-EF86B906409D}"/>
              </a:ext>
            </a:extLst>
          </p:cNvPr>
          <p:cNvSpPr/>
          <p:nvPr/>
        </p:nvSpPr>
        <p:spPr>
          <a:xfrm rot="-10800000">
            <a:off x="5150864" y="3828969"/>
            <a:ext cx="3407090" cy="333598"/>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7E4A349F-AF60-E6CC-8906-83B04063A3D1}"/>
              </a:ext>
            </a:extLst>
          </p:cNvPr>
          <p:cNvSpPr txBox="1"/>
          <p:nvPr/>
        </p:nvSpPr>
        <p:spPr>
          <a:xfrm>
            <a:off x="8694860" y="2669585"/>
            <a:ext cx="3328818" cy="3323987"/>
          </a:xfrm>
          <a:prstGeom prst="rect">
            <a:avLst/>
          </a:prstGeom>
          <a:noFill/>
        </p:spPr>
        <p:txBody>
          <a:bodyPr wrap="square" rtlCol="0">
            <a:spAutoFit/>
          </a:bodyPr>
          <a:lstStyle/>
          <a:p>
            <a:r>
              <a:rPr lang="en-GB" sz="1600" dirty="0"/>
              <a:t>Reason</a:t>
            </a:r>
          </a:p>
          <a:p>
            <a:r>
              <a:rPr lang="en-GB" sz="1600" dirty="0"/>
              <a:t>Dignity</a:t>
            </a:r>
          </a:p>
          <a:p>
            <a:r>
              <a:rPr lang="en-GB" sz="1600" dirty="0"/>
              <a:t>Responsibility</a:t>
            </a:r>
          </a:p>
          <a:p>
            <a:r>
              <a:rPr lang="en-GB" sz="1600" dirty="0"/>
              <a:t>Freedom</a:t>
            </a:r>
          </a:p>
          <a:p>
            <a:r>
              <a:rPr lang="en-GB" sz="1600" dirty="0"/>
              <a:t>Action</a:t>
            </a:r>
          </a:p>
          <a:p>
            <a:r>
              <a:rPr lang="en-GB" sz="1600" dirty="0"/>
              <a:t>Civilization</a:t>
            </a:r>
          </a:p>
          <a:p>
            <a:r>
              <a:rPr lang="en-GB" sz="1600" dirty="0"/>
              <a:t>Continuous development</a:t>
            </a:r>
          </a:p>
          <a:p>
            <a:r>
              <a:rPr lang="en-GB" sz="1600" dirty="0"/>
              <a:t>Democracy</a:t>
            </a:r>
          </a:p>
          <a:p>
            <a:r>
              <a:rPr lang="en-GB" sz="1600" dirty="0"/>
              <a:t>Human-technology co-evolution</a:t>
            </a:r>
          </a:p>
          <a:p>
            <a:r>
              <a:rPr lang="en-GB" sz="1600" dirty="0"/>
              <a:t>Transformation</a:t>
            </a:r>
          </a:p>
          <a:p>
            <a:r>
              <a:rPr lang="en-GB" sz="1600" dirty="0"/>
              <a:t>Participation</a:t>
            </a:r>
          </a:p>
          <a:p>
            <a:r>
              <a:rPr lang="en-GB" sz="1600" dirty="0"/>
              <a:t>Protection of future generations</a:t>
            </a:r>
          </a:p>
          <a:p>
            <a:endParaRPr lang="en-GB" dirty="0"/>
          </a:p>
        </p:txBody>
      </p:sp>
    </p:spTree>
    <p:extLst>
      <p:ext uri="{BB962C8B-B14F-4D97-AF65-F5344CB8AC3E}">
        <p14:creationId xmlns:p14="http://schemas.microsoft.com/office/powerpoint/2010/main" val="2565372191"/>
      </p:ext>
    </p:extLst>
  </p:cSld>
  <p:clrMapOvr>
    <a:masterClrMapping/>
  </p:clrMapOvr>
</p:sld>
</file>

<file path=ppt/theme/theme1.xml><?xml version="1.0" encoding="utf-8"?>
<a:theme xmlns:a="http://schemas.openxmlformats.org/drawingml/2006/main" name="DylanVTI">
  <a:themeElements>
    <a:clrScheme name="AnalogousFromDarkSeedLeftStep">
      <a:dk1>
        <a:srgbClr val="000000"/>
      </a:dk1>
      <a:lt1>
        <a:srgbClr val="FFFFFF"/>
      </a:lt1>
      <a:dk2>
        <a:srgbClr val="1C2432"/>
      </a:dk2>
      <a:lt2>
        <a:srgbClr val="F2F3F0"/>
      </a:lt2>
      <a:accent1>
        <a:srgbClr val="844BC5"/>
      </a:accent1>
      <a:accent2>
        <a:srgbClr val="4842B7"/>
      </a:accent2>
      <a:accent3>
        <a:srgbClr val="4B78C5"/>
      </a:accent3>
      <a:accent4>
        <a:srgbClr val="3999B3"/>
      </a:accent4>
      <a:accent5>
        <a:srgbClr val="49C0A8"/>
      </a:accent5>
      <a:accent6>
        <a:srgbClr val="39B368"/>
      </a:accent6>
      <a:hlink>
        <a:srgbClr val="339A97"/>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ylanVTI" id="{602636BD-A055-489B-83EC-AD971B7E5F9C}" vid="{CD33A9BC-C4B5-4F36-8A14-490DC4E38F27}"/>
    </a:ext>
  </a:extLst>
</a:theme>
</file>

<file path=ppt/theme/theme2.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6930</TotalTime>
  <Words>3870</Words>
  <Application>Microsoft Office PowerPoint</Application>
  <PresentationFormat>Widescreen</PresentationFormat>
  <Paragraphs>349</Paragraphs>
  <Slides>28</Slides>
  <Notes>26</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28</vt:i4>
      </vt:variant>
    </vt:vector>
  </HeadingPairs>
  <TitlesOfParts>
    <vt:vector size="45" baseType="lpstr">
      <vt:lpstr>Aptos</vt:lpstr>
      <vt:lpstr>Arial</vt:lpstr>
      <vt:lpstr>Arial</vt:lpstr>
      <vt:lpstr>ArialMT5</vt:lpstr>
      <vt:lpstr>Calibri</vt:lpstr>
      <vt:lpstr>Crimson Text</vt:lpstr>
      <vt:lpstr>inherit</vt:lpstr>
      <vt:lpstr>Karla</vt:lpstr>
      <vt:lpstr>Montserrat</vt:lpstr>
      <vt:lpstr>Neue Haas Grotesk Text Pro</vt:lpstr>
      <vt:lpstr>Noto serif</vt:lpstr>
      <vt:lpstr>Open Sans</vt:lpstr>
      <vt:lpstr>TimesNewRomanPS-BoldMT</vt:lpstr>
      <vt:lpstr>TimesNewRomanPSMT</vt:lpstr>
      <vt:lpstr>TwitterChirp</vt:lpstr>
      <vt:lpstr>DylanVTI</vt:lpstr>
      <vt:lpstr>simple-light</vt:lpstr>
      <vt:lpstr>Social and environmental value assessment of AI/ML technologies</vt:lpstr>
      <vt:lpstr>What will we cover?</vt:lpstr>
      <vt:lpstr>PowerPoint Presentation</vt:lpstr>
      <vt:lpstr>Responsible innovation  for digital and green transition</vt:lpstr>
      <vt:lpstr>PowerPoint Presentation</vt:lpstr>
      <vt:lpstr>PowerPoint Presentation</vt:lpstr>
      <vt:lpstr>PowerPoint Presentation</vt:lpstr>
      <vt:lpstr>PowerPoint Presentation</vt:lpstr>
      <vt:lpstr>Ethics, Morals, Laws and Values</vt:lpstr>
      <vt:lpstr>Ethics and AI/ML technologies</vt:lpstr>
      <vt:lpstr>Major ethical concerns of AI/ML technologies</vt:lpstr>
      <vt:lpstr>PowerPoint Presentation</vt:lpstr>
      <vt:lpstr>Privacy and Data Protection</vt:lpstr>
      <vt:lpstr>Fairness and bias</vt:lpstr>
      <vt:lpstr>PowerPoint Presentation</vt:lpstr>
      <vt:lpstr>PowerPoint Presentation</vt:lpstr>
      <vt:lpstr>Role of human judgement</vt:lpstr>
      <vt:lpstr>PowerPoint Presentation</vt:lpstr>
      <vt:lpstr>PowerPoint Presentation</vt:lpstr>
      <vt:lpstr>Ethical approaches</vt:lpstr>
      <vt:lpstr>Guidelines, policy and legal frameworks</vt:lpstr>
      <vt:lpstr>European Digital Rights and Principles</vt:lpstr>
      <vt:lpstr>AI Pact</vt:lpstr>
      <vt:lpstr>OECD Declaration on a Trusted, Sustainable and Inclusive Digital Future</vt:lpstr>
      <vt:lpstr>Ethics washing</vt:lpstr>
      <vt:lpstr>What are the problems AI/ML technologies should solve? </vt:lpstr>
      <vt:lpstr>For the curious</vt:lpstr>
      <vt:lpstr>PowerPoint Presentation</vt:lpstr>
    </vt:vector>
  </TitlesOfParts>
  <Company>INL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and environmental value assessment of AI/ML technologies</dc:title>
  <dc:creator>Brigita Jurisic</dc:creator>
  <cp:lastModifiedBy>Brigita Jurisic</cp:lastModifiedBy>
  <cp:revision>120</cp:revision>
  <dcterms:created xsi:type="dcterms:W3CDTF">2024-09-13T15:33:05Z</dcterms:created>
  <dcterms:modified xsi:type="dcterms:W3CDTF">2024-10-06T19:47:11Z</dcterms:modified>
</cp:coreProperties>
</file>