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802"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a:t>Lets take a look at the i‘th REN.  </a:t>
            </a:r>
            <a:r>
              <a:rPr lang="sl-SI" b="0" i="0">
                <a:latin typeface="Arial"/>
                <a:ea typeface="Arial"/>
                <a:cs typeface="Arial"/>
                <a:sym typeface="Arial"/>
              </a:rPr>
              <a:t>It takes as input the current estimate of the reconstruction and its variance and generates a reconstruction residual and uncertainty residual.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0642da06b7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0642da06b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SI">
                <a:solidFill>
                  <a:schemeClr val="dk1"/>
                </a:solidFill>
              </a:rPr>
              <a:t> These residuals are then added to the initial input to form the updated reconstruction and variance estimates at the (i+1)‘th iteration.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0642da06b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0642da06b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The final estimates are given by summing up all N_IRM residuals.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08b1d89a9a_12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08b1d89a9a_12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Both modules are trained using self-supervised learning. The input and target signals are generated as follows: (1) A triplet of consecutive observations is sampled, (2) The central observation is corrupted by</a:t>
            </a:r>
            <a:endParaRPr/>
          </a:p>
          <a:p>
            <a:pPr marL="0" lvl="0" indent="0" algn="l" rtl="0">
              <a:spcBef>
                <a:spcPts val="0"/>
              </a:spcBef>
              <a:spcAft>
                <a:spcPts val="0"/>
              </a:spcAft>
              <a:buNone/>
            </a:pPr>
            <a:r>
              <a:rPr lang="sl-SI"/>
              <a:t>a random missing data mask, sampled from a random time-step different from t, (3) the model is tasked to reconstruct the original (uncorrupted) SST field, given the corrupted observations.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08b1d89a9a_12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08b1d89a9a_12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Each modules is trained independently. First CRM is trained to minimize the MSE between the target SST field and coarse reconstructions. Secondly IRM is trained with neg. Log-likelihood of a Gaussian loss — between the target SST field and the final full reconstruction and variance estimate.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b="0" i="0">
                <a:latin typeface="Arial"/>
                <a:ea typeface="Arial"/>
                <a:cs typeface="Arial"/>
                <a:sym typeface="Arial"/>
              </a:rPr>
              <a:t>Next, I‘ll present the experimental results of our method.</a:t>
            </a:r>
            <a:r>
              <a:rPr lang="sl-SI"/>
              <a:t> </a:t>
            </a:r>
            <a:r>
              <a:rPr lang="sl-SI" b="0" i="0">
                <a:latin typeface="Arial"/>
                <a:ea typeface="Arial"/>
                <a:cs typeface="Arial"/>
                <a:sym typeface="Arial"/>
              </a:rPr>
              <a:t>We utilize daily SST measurements over the </a:t>
            </a:r>
            <a:r>
              <a:rPr lang="sl-SI"/>
              <a:t>three different geographic regions: (1) Adriatic Sea, (2) </a:t>
            </a:r>
            <a:r>
              <a:rPr lang="sl-SI" b="0" i="0">
                <a:latin typeface="Arial"/>
                <a:ea typeface="Arial"/>
                <a:cs typeface="Arial"/>
                <a:sym typeface="Arial"/>
              </a:rPr>
              <a:t>Mediterranean Sea</a:t>
            </a:r>
            <a:r>
              <a:rPr lang="sl-SI"/>
              <a:t> (3) Atlantic ocean. The datasets contain a varying number of daily observations, which are temporally split into training, validation and testing.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Font typeface="Arial"/>
              <a:buNone/>
            </a:pPr>
            <a:r>
              <a:rPr lang="sl-SI"/>
              <a:t>The missing values are simulated as during trainig. </a:t>
            </a:r>
            <a:r>
              <a:rPr lang="sl-SI" b="0" i="0">
                <a:latin typeface="Arial"/>
                <a:ea typeface="Arial"/>
                <a:cs typeface="Arial"/>
                <a:sym typeface="Arial"/>
              </a:rPr>
              <a:t>We report three metrics based on the Root Mean Squared Error (RMSE), specifically:</a:t>
            </a:r>
            <a:endParaRPr/>
          </a:p>
          <a:p>
            <a:pPr marL="158750" lvl="0" indent="0" algn="l" rtl="0">
              <a:lnSpc>
                <a:spcPct val="100000"/>
              </a:lnSpc>
              <a:spcBef>
                <a:spcPts val="0"/>
              </a:spcBef>
              <a:spcAft>
                <a:spcPts val="0"/>
              </a:spcAft>
              <a:buSzPts val="1100"/>
              <a:buFont typeface="Arial"/>
              <a:buNone/>
            </a:pPr>
            <a:endParaRPr b="0" i="0">
              <a:latin typeface="Arial"/>
              <a:ea typeface="Arial"/>
              <a:cs typeface="Arial"/>
              <a:sym typeface="Arial"/>
            </a:endParaRPr>
          </a:p>
          <a:p>
            <a:pPr marL="457200" lvl="0" indent="-298450" algn="l" rtl="0">
              <a:lnSpc>
                <a:spcPct val="100000"/>
              </a:lnSpc>
              <a:spcBef>
                <a:spcPts val="0"/>
              </a:spcBef>
              <a:spcAft>
                <a:spcPts val="0"/>
              </a:spcAft>
              <a:buSzPts val="1100"/>
              <a:buChar char="●"/>
            </a:pPr>
            <a:r>
              <a:rPr lang="sl-SI" b="0" i="0">
                <a:latin typeface="Arial"/>
                <a:ea typeface="Arial"/>
                <a:cs typeface="Arial"/>
                <a:sym typeface="Arial"/>
              </a:rPr>
              <a:t>RMSE_mis: the error over hidden data (i.e., missing values)</a:t>
            </a:r>
            <a:endParaRPr/>
          </a:p>
          <a:p>
            <a:pPr marL="457200" lvl="0" indent="-298450" algn="l" rtl="0">
              <a:lnSpc>
                <a:spcPct val="100000"/>
              </a:lnSpc>
              <a:spcBef>
                <a:spcPts val="0"/>
              </a:spcBef>
              <a:spcAft>
                <a:spcPts val="0"/>
              </a:spcAft>
              <a:buSzPts val="1100"/>
              <a:buChar char="●"/>
            </a:pPr>
            <a:r>
              <a:rPr lang="sl-SI" b="0" i="0">
                <a:latin typeface="Arial"/>
                <a:ea typeface="Arial"/>
                <a:cs typeface="Arial"/>
                <a:sym typeface="Arial"/>
              </a:rPr>
              <a:t>RMSE_vis: the error over observed data</a:t>
            </a:r>
            <a:endParaRPr/>
          </a:p>
          <a:p>
            <a:pPr marL="457200" lvl="0" indent="-298450" algn="l" rtl="0">
              <a:lnSpc>
                <a:spcPct val="100000"/>
              </a:lnSpc>
              <a:spcBef>
                <a:spcPts val="0"/>
              </a:spcBef>
              <a:spcAft>
                <a:spcPts val="0"/>
              </a:spcAft>
              <a:buSzPts val="1100"/>
              <a:buChar char="●"/>
            </a:pPr>
            <a:r>
              <a:rPr lang="sl-SI" b="0" i="0">
                <a:latin typeface="Arial"/>
                <a:ea typeface="Arial"/>
                <a:cs typeface="Arial"/>
                <a:sym typeface="Arial"/>
              </a:rPr>
              <a:t>RMSE_all: the error over all ground truth measurements</a:t>
            </a:r>
            <a:endParaRPr b="0" i="0">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b="0" i="0">
                <a:latin typeface="Arial"/>
                <a:ea typeface="Arial"/>
                <a:cs typeface="Arial"/>
                <a:sym typeface="Arial"/>
              </a:rPr>
              <a:t>CRITER significantly outperforms current state-of-the-art approache</a:t>
            </a:r>
            <a:r>
              <a:rPr lang="sl-SI"/>
              <a:t>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sl-SI"/>
              <a:t>Recall that </a:t>
            </a:r>
            <a:r>
              <a:rPr lang="sl-SI" b="0" i="0">
                <a:latin typeface="Arial"/>
                <a:ea typeface="Arial"/>
                <a:cs typeface="Arial"/>
                <a:sym typeface="Arial"/>
              </a:rPr>
              <a:t>CRITER and DINCAE2 estimate the reconstruction and the uncertainty, specified by the standard deviation.</a:t>
            </a:r>
            <a:r>
              <a:rPr lang="sl-SI"/>
              <a:t> </a:t>
            </a:r>
            <a:r>
              <a:rPr lang="sl-SI" b="0" i="0">
                <a:latin typeface="Arial"/>
                <a:ea typeface="Arial"/>
                <a:cs typeface="Arial"/>
                <a:sym typeface="Arial"/>
              </a:rPr>
              <a:t>We assess the reliability of the estimated standard deviation by computing the </a:t>
            </a:r>
            <a:r>
              <a:rPr lang="sl-SI"/>
              <a:t>standard deviation</a:t>
            </a:r>
            <a:r>
              <a:rPr lang="sl-SI" b="0" i="0">
                <a:latin typeface="Arial"/>
                <a:ea typeface="Arial"/>
                <a:cs typeface="Arial"/>
                <a:sym typeface="Arial"/>
              </a:rPr>
              <a:t> of the scaled error metric</a:t>
            </a:r>
            <a:r>
              <a:rPr lang="sl-SI"/>
              <a:t>. </a:t>
            </a:r>
            <a:r>
              <a:rPr lang="sl-SI" b="0" i="0">
                <a:latin typeface="Arial"/>
                <a:ea typeface="Arial"/>
                <a:cs typeface="Arial"/>
                <a:sym typeface="Arial"/>
              </a:rPr>
              <a:t>An ideal model would have </a:t>
            </a:r>
            <a:r>
              <a:rPr lang="sl-SI"/>
              <a:t>standard deviation of the scaled error equal to </a:t>
            </a:r>
            <a:r>
              <a:rPr lang="sl-SI" b="0" i="0">
                <a:latin typeface="Arial"/>
                <a:ea typeface="Arial"/>
                <a:cs typeface="Arial"/>
                <a:sym typeface="Arial"/>
              </a:rPr>
              <a:t>one (per-pixel disparities match the predicted uncertainties).</a:t>
            </a:r>
            <a:r>
              <a:rPr lang="sl-SI"/>
              <a:t> </a:t>
            </a:r>
            <a:r>
              <a:rPr lang="sl-SI" b="0" i="0">
                <a:latin typeface="Arial"/>
                <a:ea typeface="Arial"/>
                <a:cs typeface="Arial"/>
                <a:sym typeface="Arial"/>
              </a:rPr>
              <a:t>We observe that DINCAE2 (on averagae) significantly overestimates the standard deviation, while CRITER </a:t>
            </a:r>
            <a:r>
              <a:rPr lang="sl-SI"/>
              <a:t>slightly underestimates it.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a:t>This video shows reconstructions generated by CRITER. We can see that the model is robust to various cloud shapes and capable of reconstructing fine grained details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sl-SI" sz="2400">
                <a:solidFill>
                  <a:srgbClr val="5E5E5E"/>
                </a:solidFill>
              </a:rPr>
              <a:t>Sea surface temperature provides fundamental information on the global climate system. It is an important input for weather forecasting models and geophysical analysis.</a:t>
            </a:r>
            <a:endParaRPr sz="24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sl-SI" b="0" i="0">
                <a:latin typeface="Arial"/>
                <a:ea typeface="Arial"/>
                <a:cs typeface="Arial"/>
                <a:sym typeface="Arial"/>
              </a:rPr>
              <a:t>We envision </a:t>
            </a:r>
            <a:r>
              <a:rPr lang="sl-SI"/>
              <a:t>two </a:t>
            </a:r>
            <a:r>
              <a:rPr lang="sl-SI" b="0" i="0">
                <a:latin typeface="Arial"/>
                <a:ea typeface="Arial"/>
                <a:cs typeface="Arial"/>
                <a:sym typeface="Arial"/>
              </a:rPr>
              <a:t>possible directions for future work</a:t>
            </a:r>
            <a:r>
              <a:rPr lang="sl-SI"/>
              <a:t>: </a:t>
            </a:r>
            <a:r>
              <a:rPr lang="sl-SI" b="0" i="0">
                <a:latin typeface="Arial"/>
                <a:ea typeface="Arial"/>
                <a:cs typeface="Arial"/>
                <a:sym typeface="Arial"/>
              </a:rPr>
              <a:t>Firstly, we propose the development of a multimodal CRITER, which would model dependencies between different geophysical variables. Secondly, we suggest the implementation of a memory-efficient variant, allowing for the utilization of a larger temporal horizon.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a:t>SST is measured by many moving satellites. A daily measurement “field” is obtained by aggregating all measurements from the last 24 hours. However the measurement fields are incomplete due to challenges such as swath-based measurements, limited satellite coverage, and cloud obstruction. As a consequence almost all measurement "fields" obtained from satellites are incomplete. For example: the image on the right shows a global SST field. The white areas represent missing data. We can see that the temperature of almost half of the Earth's ocean is unknown. It turns out that geophysical models require dense fields for subsequent calculation, therefore reconstruction methods are required!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b="0" i="0">
                <a:latin typeface="Arial"/>
                <a:ea typeface="Arial"/>
                <a:cs typeface="Arial"/>
                <a:sym typeface="Arial"/>
              </a:rPr>
              <a:t>Let's examine the SST reanalysis setup</a:t>
            </a:r>
            <a:r>
              <a:rPr lang="sl-SI"/>
              <a:t>: </a:t>
            </a:r>
            <a:r>
              <a:rPr lang="sl-SI" b="0" i="0">
                <a:latin typeface="Arial"/>
                <a:ea typeface="Arial"/>
                <a:cs typeface="Arial"/>
                <a:sym typeface="Arial"/>
              </a:rPr>
              <a:t>The goal is to estimate missing values in an image at time step t, considering several measured images from before and after</a:t>
            </a:r>
            <a:r>
              <a:rPr lang="sl-SI"/>
              <a:t>. </a:t>
            </a:r>
            <a:r>
              <a:rPr lang="sl-SI" b="0" i="0">
                <a:latin typeface="Arial"/>
                <a:ea typeface="Arial"/>
                <a:cs typeface="Arial"/>
                <a:sym typeface="Arial"/>
              </a:rPr>
              <a:t>The input to a reconstruction method is a sequence of SST fields with missing values. As shown in the image below SST fields for three consecutive days, are used as input. The output is the estimated reconstruction of the central SST field, along with its associated uncertainty.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r>
              <a:rPr lang="sl-SI" b="0" i="0">
                <a:latin typeface="Arial"/>
                <a:ea typeface="Arial"/>
                <a:cs typeface="Arial"/>
                <a:sym typeface="Arial"/>
              </a:rPr>
              <a:t>Current state-of-the-art approaches rely on deep learning, including DINCAE2 and MAESSTRO.</a:t>
            </a:r>
            <a:r>
              <a:rPr lang="sl-SI"/>
              <a:t> </a:t>
            </a:r>
            <a:r>
              <a:rPr lang="sl-SI" b="0" i="0">
                <a:latin typeface="Arial"/>
                <a:ea typeface="Arial"/>
                <a:cs typeface="Arial"/>
                <a:sym typeface="Arial"/>
              </a:rPr>
              <a:t>However, these approaches have several limitations:  (1) Their finite receptive field restricts the exploitation of long-range spatio-temporal dependencies, potentially compromising reconstruction accuracy, (2) Reconstructions often lack fine-grained details, which are essential for downstream geophysical models and analysis.</a:t>
            </a:r>
            <a:r>
              <a:rPr lang="sl-SI"/>
              <a:t> </a:t>
            </a:r>
            <a:r>
              <a:rPr lang="sl-SI" b="0" i="0">
                <a:latin typeface="Arial"/>
                <a:ea typeface="Arial"/>
                <a:cs typeface="Arial"/>
                <a:sym typeface="Arial"/>
              </a:rPr>
              <a:t>The figure below illustrates the limitations of the DINCAE2 method. The first column shows an input with simulated missing values, the second column shows the ground truth SST field, and the third column shows the reconstruction. If we focus on the region within the red square, we can see that the model failed to to reconstruct the fine-grained details of missing values. </a:t>
            </a:r>
            <a:r>
              <a:rPr lang="sl-SI"/>
              <a:t>Additionally</a:t>
            </a:r>
            <a:r>
              <a:rPr lang="sl-SI" b="0" i="0">
                <a:latin typeface="Arial"/>
                <a:ea typeface="Arial"/>
                <a:cs typeface="Arial"/>
                <a:sym typeface="Arial"/>
              </a:rPr>
              <a:t>, if we focus on the yellow region, we can see that the model smooths out the observed measurements, instead of preserving them.</a:t>
            </a:r>
            <a:endParaRPr/>
          </a:p>
          <a:p>
            <a:pPr marL="228600" lvl="0" indent="-158750" algn="l" rtl="0">
              <a:lnSpc>
                <a:spcPct val="100000"/>
              </a:lnSpc>
              <a:spcBef>
                <a:spcPts val="1200"/>
              </a:spcBef>
              <a:spcAft>
                <a:spcPts val="0"/>
              </a:spcAft>
              <a:buSzPts val="1100"/>
              <a:buNone/>
            </a:pP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08b1d89a9a_12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08b1d89a9a_12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Current methods use a single-stage approach, where input observations are directly mapped to a full reconstruction in one step. This approach prioritizes minimizing the most prominent error, which is typically dominated by low-frequency components of the target. As a result, the reconstruction may not accurately capture high-frequency details.</a:t>
            </a:r>
            <a:endParaRPr/>
          </a:p>
          <a:p>
            <a:pPr marL="0" lvl="0" indent="0" algn="l" rtl="0">
              <a:spcBef>
                <a:spcPts val="0"/>
              </a:spcBef>
              <a:spcAft>
                <a:spcPts val="0"/>
              </a:spcAft>
              <a:buNone/>
            </a:pPr>
            <a:endParaRPr/>
          </a:p>
          <a:p>
            <a:pPr marL="0" lvl="0" indent="0" algn="l" rtl="0">
              <a:spcBef>
                <a:spcPts val="0"/>
              </a:spcBef>
              <a:spcAft>
                <a:spcPts val="0"/>
              </a:spcAft>
              <a:buNone/>
            </a:pPr>
            <a:r>
              <a:rPr lang="sl-SI"/>
              <a:t>In contrast, our method uses a two-stage approach, which leverages the strengths of each stage to improve overall performance. The key idea is as follows: </a:t>
            </a:r>
            <a:endParaRPr/>
          </a:p>
          <a:p>
            <a:pPr marL="457200" lvl="0" indent="-298450" algn="l" rtl="0">
              <a:lnSpc>
                <a:spcPct val="115000"/>
              </a:lnSpc>
              <a:spcBef>
                <a:spcPts val="1200"/>
              </a:spcBef>
              <a:spcAft>
                <a:spcPts val="0"/>
              </a:spcAft>
              <a:buClr>
                <a:schemeClr val="dk1"/>
              </a:buClr>
              <a:buSzPts val="1100"/>
              <a:buAutoNum type="arabicPeriod"/>
            </a:pPr>
            <a:r>
              <a:rPr lang="sl-SI" b="1">
                <a:solidFill>
                  <a:schemeClr val="dk1"/>
                </a:solidFill>
              </a:rPr>
              <a:t>Initial Estimate</a:t>
            </a:r>
            <a:r>
              <a:rPr lang="sl-SI">
                <a:solidFill>
                  <a:schemeClr val="dk1"/>
                </a:solidFill>
              </a:rPr>
              <a:t>: A pre-trained network generates an initial estimate of the reconstruction.</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sl-SI" b="1">
                <a:solidFill>
                  <a:schemeClr val="dk1"/>
                </a:solidFill>
              </a:rPr>
              <a:t>Residual Estimation</a:t>
            </a:r>
            <a:r>
              <a:rPr lang="sl-SI">
                <a:solidFill>
                  <a:schemeClr val="dk1"/>
                </a:solidFill>
              </a:rPr>
              <a:t>: A second network, trained to predict the residual of the target signal, focuses on estimating the high-frequency components that were not well captured in the initial estimate.</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sl-SI" b="1">
                <a:solidFill>
                  <a:schemeClr val="dk1"/>
                </a:solidFill>
              </a:rPr>
              <a:t>Final Output</a:t>
            </a:r>
            <a:r>
              <a:rPr lang="sl-SI">
                <a:solidFill>
                  <a:schemeClr val="dk1"/>
                </a:solidFill>
              </a:rPr>
              <a:t>: The final reconstruction is obtained by combining the initial estimate and the residual.</a:t>
            </a:r>
            <a:endParaRPr>
              <a:solidFill>
                <a:schemeClr val="dk1"/>
              </a:solidFill>
            </a:endParaRPr>
          </a:p>
          <a:p>
            <a:pPr marL="0" lvl="0" indent="0" algn="l" rtl="0">
              <a:spcBef>
                <a:spcPts val="1200"/>
              </a:spcBef>
              <a:spcAft>
                <a:spcPts val="0"/>
              </a:spcAft>
              <a:buNone/>
            </a:pPr>
            <a:r>
              <a:rPr lang="sl-SI"/>
              <a:t>The two-stage approach offers a significant advantage: by dedicating the second network to estimating residual information, we can effectively capture high-frequency components that may be lost in the initial reconstruction. This leads to a more accurate and detailed reconstruction.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sl-SI" b="0" i="0">
                <a:latin typeface="Arial"/>
                <a:ea typeface="Arial"/>
                <a:cs typeface="Arial"/>
                <a:sym typeface="Arial"/>
              </a:rPr>
              <a:t>To address the limitations of existing methods, we propose CRITER, a two-stage model that consists of:</a:t>
            </a:r>
            <a:endParaRPr b="0" i="0">
              <a:latin typeface="Arial"/>
              <a:ea typeface="Arial"/>
              <a:cs typeface="Arial"/>
              <a:sym typeface="Arial"/>
            </a:endParaRPr>
          </a:p>
          <a:p>
            <a:pPr marL="457200" marR="0" lvl="0" indent="-298450" algn="l" rtl="0">
              <a:lnSpc>
                <a:spcPct val="100000"/>
              </a:lnSpc>
              <a:spcBef>
                <a:spcPts val="0"/>
              </a:spcBef>
              <a:spcAft>
                <a:spcPts val="0"/>
              </a:spcAft>
              <a:buSzPts val="1100"/>
              <a:buFont typeface="Arial"/>
              <a:buAutoNum type="arabicPeriod"/>
            </a:pPr>
            <a:r>
              <a:rPr lang="sl-SI" b="0" i="0">
                <a:latin typeface="Arial"/>
                <a:ea typeface="Arial"/>
                <a:cs typeface="Arial"/>
                <a:sym typeface="Arial"/>
              </a:rPr>
              <a:t>A Coarse Reconstruction Module (CRM), which estimates the low-frequency components.</a:t>
            </a:r>
            <a:endParaRPr/>
          </a:p>
          <a:p>
            <a:pPr marL="457200" marR="0" lvl="0" indent="-298450" algn="l" rtl="0">
              <a:lnSpc>
                <a:spcPct val="100000"/>
              </a:lnSpc>
              <a:spcBef>
                <a:spcPts val="0"/>
              </a:spcBef>
              <a:spcAft>
                <a:spcPts val="0"/>
              </a:spcAft>
              <a:buSzPts val="1100"/>
              <a:buFont typeface="Arial"/>
              <a:buAutoNum type="arabicPeriod"/>
            </a:pPr>
            <a:r>
              <a:rPr lang="sl-SI" b="0" i="0">
                <a:latin typeface="Arial"/>
                <a:ea typeface="Arial"/>
                <a:cs typeface="Arial"/>
                <a:sym typeface="Arial"/>
              </a:rPr>
              <a:t>An Iterative Refinement Module (IRM), which aims to recover the high-frequency content by refining the initial CRM estimate.</a:t>
            </a:r>
            <a:endParaRPr/>
          </a:p>
          <a:p>
            <a:pPr marL="158750" lvl="0" indent="0" algn="l" rtl="0">
              <a:lnSpc>
                <a:spcPct val="100000"/>
              </a:lnSpc>
              <a:spcBef>
                <a:spcPts val="0"/>
              </a:spcBef>
              <a:spcAft>
                <a:spcPts val="0"/>
              </a:spcAft>
              <a:buSzPts val="1100"/>
              <a:buNone/>
            </a:pPr>
            <a:endParaRPr b="0" i="0">
              <a:latin typeface="Arial"/>
              <a:ea typeface="Arial"/>
              <a:cs typeface="Arial"/>
              <a:sym typeface="Arial"/>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sl-SI" b="0" i="0">
                <a:latin typeface="Arial"/>
                <a:ea typeface="Arial"/>
                <a:cs typeface="Arial"/>
                <a:sym typeface="Arial"/>
              </a:rPr>
              <a:t>CRM takes as input a sequence of three SST fields and a missing mask, which denotes with zero the measurements that are missing in the central SST field. The output is the coarse reconstruction. The CRM utilizes a global spatio-temporal attention mechanism.</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sl-SI" sz="1400" b="0" i="0">
                <a:latin typeface="Arial"/>
                <a:ea typeface="Arial"/>
                <a:cs typeface="Arial"/>
                <a:sym typeface="Arial"/>
              </a:rPr>
              <a:t>To refine the initial reconstruction, the Iterative Refinement Module (IRM) takes as input the coarse reconstruction, decoded tokens, and the original observation. The output is the final reconstruction estimate and its corresponding variance. IRM consists of a sequence of Residual Estimation Networks</a:t>
            </a:r>
            <a:r>
              <a:rPr lang="sl-SI" sz="1400"/>
              <a:t> (RENs).</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 name="Google Shape;26;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48670/moi-0017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pathfinder.nodc.noaa.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8.gif"/></Relationships>
</file>

<file path=ppt/slides/_rels/slide2.xml.rels><?xml version="1.0" encoding="UTF-8" standalone="yes"?>
<Relationships xmlns="http://schemas.openxmlformats.org/package/2006/relationships"><Relationship Id="rId3" Type="http://schemas.openxmlformats.org/officeDocument/2006/relationships/hyperlink" Target="https://oceanservice.noaa.gov/facts/sea-surface-temperature.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oceancolor.gsfc.nasa.gov/resources/atbd/ss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59750" y="984850"/>
            <a:ext cx="8520600" cy="856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sl-SI" sz="2600"/>
              <a:t>Coarse reconstruction with iterative refinement network for sparse spatio-temporal satellite data</a:t>
            </a:r>
            <a:endParaRPr sz="5400"/>
          </a:p>
        </p:txBody>
      </p:sp>
      <p:sp>
        <p:nvSpPr>
          <p:cNvPr id="55" name="Google Shape;55;p13"/>
          <p:cNvSpPr txBox="1">
            <a:spLocks noGrp="1"/>
          </p:cNvSpPr>
          <p:nvPr>
            <p:ph type="subTitle" idx="1"/>
          </p:nvPr>
        </p:nvSpPr>
        <p:spPr>
          <a:xfrm>
            <a:off x="259750" y="2412988"/>
            <a:ext cx="8520600" cy="469500"/>
          </a:xfrm>
          <a:prstGeom prst="rect">
            <a:avLst/>
          </a:prstGeom>
          <a:noFill/>
          <a:ln>
            <a:noFill/>
          </a:ln>
        </p:spPr>
        <p:txBody>
          <a:bodyPr spcFirstLastPara="1" wrap="square" lIns="91425" tIns="91425" rIns="91425" bIns="91425" anchor="t" anchorCtr="0">
            <a:normAutofit fontScale="77500"/>
          </a:bodyPr>
          <a:lstStyle/>
          <a:p>
            <a:pPr marL="0" lvl="0" indent="0" algn="ctr" rtl="0">
              <a:lnSpc>
                <a:spcPct val="100000"/>
              </a:lnSpc>
              <a:spcBef>
                <a:spcPts val="0"/>
              </a:spcBef>
              <a:spcAft>
                <a:spcPts val="0"/>
              </a:spcAft>
              <a:buSzPct val="175000"/>
              <a:buNone/>
            </a:pPr>
            <a:r>
              <a:rPr lang="sl-SI" sz="1600"/>
              <a:t>Matjaž Zupančič Muc</a:t>
            </a:r>
            <a:r>
              <a:rPr lang="sl-SI" sz="1600" baseline="30000"/>
              <a:t>1</a:t>
            </a:r>
            <a:r>
              <a:rPr lang="sl-SI" sz="1600"/>
              <a:t>, Vitjan Zavrtanik</a:t>
            </a:r>
            <a:r>
              <a:rPr lang="sl-SI" sz="1600" baseline="30000"/>
              <a:t>1</a:t>
            </a:r>
            <a:r>
              <a:rPr lang="sl-SI" sz="1600"/>
              <a:t>, Alexander Barth</a:t>
            </a:r>
            <a:r>
              <a:rPr lang="sl-SI" sz="1600" baseline="30000"/>
              <a:t>2</a:t>
            </a:r>
            <a:r>
              <a:rPr lang="sl-SI" sz="1600"/>
              <a:t>, Aida Alvera-Azcarate</a:t>
            </a:r>
            <a:r>
              <a:rPr lang="sl-SI" sz="1600" baseline="30000"/>
              <a:t>2</a:t>
            </a:r>
            <a:r>
              <a:rPr lang="sl-SI" sz="1600"/>
              <a:t>, Matjaž Ličer</a:t>
            </a:r>
            <a:r>
              <a:rPr lang="sl-SI" sz="1600" baseline="30000"/>
              <a:t>3,4</a:t>
            </a:r>
            <a:r>
              <a:rPr lang="sl-SI" sz="1600"/>
              <a:t> and Matej Kristan</a:t>
            </a:r>
            <a:r>
              <a:rPr lang="sl-SI" sz="1600" baseline="30000"/>
              <a:t>1</a:t>
            </a:r>
            <a:endParaRPr sz="1600" baseline="30000"/>
          </a:p>
        </p:txBody>
      </p:sp>
      <p:sp>
        <p:nvSpPr>
          <p:cNvPr id="56" name="Google Shape;5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1</a:t>
            </a:fld>
            <a:endParaRPr>
              <a:solidFill>
                <a:schemeClr val="dk2"/>
              </a:solidFill>
              <a:latin typeface="Arial"/>
              <a:ea typeface="Arial"/>
              <a:cs typeface="Arial"/>
              <a:sym typeface="Arial"/>
            </a:endParaRPr>
          </a:p>
        </p:txBody>
      </p:sp>
      <p:sp>
        <p:nvSpPr>
          <p:cNvPr id="57" name="Google Shape;57;p13"/>
          <p:cNvSpPr txBox="1"/>
          <p:nvPr/>
        </p:nvSpPr>
        <p:spPr>
          <a:xfrm>
            <a:off x="514900" y="3123825"/>
            <a:ext cx="7678500" cy="7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l-SI" sz="900" baseline="30000">
                <a:solidFill>
                  <a:schemeClr val="dk2"/>
                </a:solidFill>
              </a:rPr>
              <a:t>1</a:t>
            </a:r>
            <a:r>
              <a:rPr lang="sl-SI" sz="900">
                <a:solidFill>
                  <a:schemeClr val="dk2"/>
                </a:solidFill>
              </a:rPr>
              <a:t>Faculty of Computer and Information Science, Visual Cognitive Systems Lab, University of Ljubljana, Ljubljana, Slovenia</a:t>
            </a:r>
            <a:endParaRPr sz="900">
              <a:solidFill>
                <a:schemeClr val="dk2"/>
              </a:solidFill>
            </a:endParaRPr>
          </a:p>
          <a:p>
            <a:pPr marL="0" lvl="0" indent="0" algn="ctr" rtl="0">
              <a:spcBef>
                <a:spcPts val="0"/>
              </a:spcBef>
              <a:spcAft>
                <a:spcPts val="0"/>
              </a:spcAft>
              <a:buNone/>
            </a:pPr>
            <a:r>
              <a:rPr lang="sl-SI" sz="900" baseline="30000">
                <a:solidFill>
                  <a:schemeClr val="dk2"/>
                </a:solidFill>
              </a:rPr>
              <a:t>2</a:t>
            </a:r>
            <a:r>
              <a:rPr lang="sl-SI" sz="900">
                <a:solidFill>
                  <a:schemeClr val="dk2"/>
                </a:solidFill>
              </a:rPr>
              <a:t>Department of Astrophysics, Geophysics and Oceanography, Geohydrodynamics and Environment Research, University of Liège, Liège, Belgium</a:t>
            </a:r>
            <a:endParaRPr sz="900">
              <a:solidFill>
                <a:schemeClr val="dk2"/>
              </a:solidFill>
            </a:endParaRPr>
          </a:p>
          <a:p>
            <a:pPr marL="0" lvl="0" indent="0" algn="ctr" rtl="0">
              <a:spcBef>
                <a:spcPts val="0"/>
              </a:spcBef>
              <a:spcAft>
                <a:spcPts val="0"/>
              </a:spcAft>
              <a:buNone/>
            </a:pPr>
            <a:r>
              <a:rPr lang="sl-SI" sz="900" baseline="30000">
                <a:solidFill>
                  <a:schemeClr val="dk2"/>
                </a:solidFill>
              </a:rPr>
              <a:t>3</a:t>
            </a:r>
            <a:r>
              <a:rPr lang="sl-SI" sz="900">
                <a:solidFill>
                  <a:schemeClr val="dk2"/>
                </a:solidFill>
              </a:rPr>
              <a:t>Slovenian Environment Agency, Office for Meteorology, Hydrology and Oceanography, Ljubljana, Slovenia</a:t>
            </a:r>
            <a:endParaRPr sz="900">
              <a:solidFill>
                <a:schemeClr val="dk2"/>
              </a:solidFill>
            </a:endParaRPr>
          </a:p>
          <a:p>
            <a:pPr marL="0" lvl="0" indent="0" algn="ctr" rtl="0">
              <a:spcBef>
                <a:spcPts val="0"/>
              </a:spcBef>
              <a:spcAft>
                <a:spcPts val="0"/>
              </a:spcAft>
              <a:buNone/>
            </a:pPr>
            <a:r>
              <a:rPr lang="sl-SI" sz="900" baseline="30000">
                <a:solidFill>
                  <a:schemeClr val="dk2"/>
                </a:solidFill>
              </a:rPr>
              <a:t>4</a:t>
            </a:r>
            <a:r>
              <a:rPr lang="sl-SI" sz="900">
                <a:solidFill>
                  <a:schemeClr val="dk2"/>
                </a:solidFill>
              </a:rPr>
              <a:t>National Institute of Biology, Marine Biology Station, Piran, Slovenia</a:t>
            </a:r>
            <a:endParaRPr sz="9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p:nvPr/>
        </p:nvSpPr>
        <p:spPr>
          <a:xfrm>
            <a:off x="436350" y="798175"/>
            <a:ext cx="6933600" cy="2128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Char char="●"/>
            </a:pPr>
            <a:r>
              <a:rPr lang="sl-SI" sz="1600">
                <a:solidFill>
                  <a:schemeClr val="dk2"/>
                </a:solidFill>
              </a:rPr>
              <a:t>          input</a:t>
            </a:r>
            <a:r>
              <a:rPr lang="sl-SI" sz="1800">
                <a:solidFill>
                  <a:schemeClr val="dk2"/>
                </a:solidFill>
              </a:rPr>
              <a:t>:</a:t>
            </a:r>
            <a:endParaRPr sz="1800">
              <a:solidFill>
                <a:schemeClr val="dk2"/>
              </a:solidFill>
            </a:endParaRPr>
          </a:p>
          <a:p>
            <a:pPr marL="914400" lvl="1" indent="-317500" algn="l" rtl="0">
              <a:spcBef>
                <a:spcPts val="0"/>
              </a:spcBef>
              <a:spcAft>
                <a:spcPts val="0"/>
              </a:spcAft>
              <a:buClr>
                <a:schemeClr val="dk2"/>
              </a:buClr>
              <a:buSzPts val="1400"/>
              <a:buChar char="○"/>
            </a:pPr>
            <a:r>
              <a:rPr lang="sl-SI">
                <a:solidFill>
                  <a:schemeClr val="dk2"/>
                </a:solidFill>
              </a:rPr>
              <a:t>Reconstruction estimate from the i’th iteration                       .</a:t>
            </a:r>
            <a:endParaRPr>
              <a:solidFill>
                <a:schemeClr val="dk2"/>
              </a:solidFill>
            </a:endParaRPr>
          </a:p>
          <a:p>
            <a:pPr marL="914400" lvl="1" indent="-317500" algn="l" rtl="0">
              <a:spcBef>
                <a:spcPts val="0"/>
              </a:spcBef>
              <a:spcAft>
                <a:spcPts val="0"/>
              </a:spcAft>
              <a:buClr>
                <a:schemeClr val="dk2"/>
              </a:buClr>
              <a:buSzPts val="1400"/>
              <a:buChar char="○"/>
            </a:pPr>
            <a:r>
              <a:rPr lang="sl-SI">
                <a:solidFill>
                  <a:schemeClr val="dk2"/>
                </a:solidFill>
              </a:rPr>
              <a:t>Variance estimate from the i’th iteration                      .</a:t>
            </a:r>
            <a:endParaRPr>
              <a:solidFill>
                <a:schemeClr val="dk2"/>
              </a:solidFill>
            </a:endParaRPr>
          </a:p>
          <a:p>
            <a:pPr marL="914400" lvl="1" indent="-317500" algn="l" rtl="0">
              <a:spcBef>
                <a:spcPts val="0"/>
              </a:spcBef>
              <a:spcAft>
                <a:spcPts val="0"/>
              </a:spcAft>
              <a:buClr>
                <a:schemeClr val="dk2"/>
              </a:buClr>
              <a:buSzPts val="1400"/>
              <a:buChar char="○"/>
            </a:pPr>
            <a:r>
              <a:rPr lang="sl-SI">
                <a:solidFill>
                  <a:schemeClr val="dk2"/>
                </a:solidFill>
              </a:rPr>
              <a:t>Original observations                                     and tokens     .</a:t>
            </a:r>
            <a:endParaRPr>
              <a:solidFill>
                <a:schemeClr val="dk2"/>
              </a:solidFill>
            </a:endParaRPr>
          </a:p>
          <a:p>
            <a:pPr marL="457200" lvl="0" indent="-342900" algn="l" rtl="0">
              <a:spcBef>
                <a:spcPts val="0"/>
              </a:spcBef>
              <a:spcAft>
                <a:spcPts val="0"/>
              </a:spcAft>
              <a:buClr>
                <a:schemeClr val="dk2"/>
              </a:buClr>
              <a:buSzPts val="1800"/>
              <a:buChar char="●"/>
            </a:pPr>
            <a:r>
              <a:rPr lang="sl-SI" sz="1600">
                <a:solidFill>
                  <a:schemeClr val="dk2"/>
                </a:solidFill>
              </a:rPr>
              <a:t>          output</a:t>
            </a:r>
            <a:r>
              <a:rPr lang="sl-SI" sz="1800">
                <a:solidFill>
                  <a:schemeClr val="dk2"/>
                </a:solidFill>
              </a:rPr>
              <a:t>:</a:t>
            </a:r>
            <a:endParaRPr sz="1800">
              <a:solidFill>
                <a:schemeClr val="dk2"/>
              </a:solidFill>
            </a:endParaRPr>
          </a:p>
          <a:p>
            <a:pPr marL="914400" lvl="1" indent="-317500" algn="l" rtl="0">
              <a:spcBef>
                <a:spcPts val="0"/>
              </a:spcBef>
              <a:spcAft>
                <a:spcPts val="0"/>
              </a:spcAft>
              <a:buClr>
                <a:schemeClr val="dk2"/>
              </a:buClr>
              <a:buSzPts val="1400"/>
              <a:buChar char="○"/>
            </a:pPr>
            <a:r>
              <a:rPr lang="sl-SI">
                <a:solidFill>
                  <a:schemeClr val="dk2"/>
                </a:solidFill>
              </a:rPr>
              <a:t>Reconstruction residual     .</a:t>
            </a:r>
            <a:endParaRPr>
              <a:solidFill>
                <a:schemeClr val="dk2"/>
              </a:solidFill>
            </a:endParaRPr>
          </a:p>
          <a:p>
            <a:pPr marL="914400" lvl="1" indent="-317500" algn="l" rtl="0">
              <a:spcBef>
                <a:spcPts val="0"/>
              </a:spcBef>
              <a:spcAft>
                <a:spcPts val="0"/>
              </a:spcAft>
              <a:buClr>
                <a:schemeClr val="dk2"/>
              </a:buClr>
              <a:buSzPts val="1400"/>
              <a:buChar char="○"/>
            </a:pPr>
            <a:r>
              <a:rPr lang="sl-SI">
                <a:solidFill>
                  <a:schemeClr val="dk2"/>
                </a:solidFill>
              </a:rPr>
              <a:t>Variance residual      .</a:t>
            </a:r>
            <a:endParaRPr>
              <a:solidFill>
                <a:schemeClr val="dk2"/>
              </a:solidFill>
            </a:endParaRPr>
          </a:p>
        </p:txBody>
      </p:sp>
      <p:sp>
        <p:nvSpPr>
          <p:cNvPr id="150" name="Google Shape;150;p22"/>
          <p:cNvSpPr txBox="1">
            <a:spLocks noGrp="1"/>
          </p:cNvSpPr>
          <p:nvPr>
            <p:ph type="title"/>
          </p:nvPr>
        </p:nvSpPr>
        <p:spPr>
          <a:xfrm>
            <a:off x="311713" y="2361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sl-SI"/>
              <a:t>IRM: Residual Estimation Network (REN)</a:t>
            </a:r>
            <a:endParaRPr/>
          </a:p>
        </p:txBody>
      </p:sp>
      <p:sp>
        <p:nvSpPr>
          <p:cNvPr id="151" name="Google Shape;15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t>10</a:t>
            </a:fld>
            <a:endParaRPr/>
          </a:p>
        </p:txBody>
      </p:sp>
      <p:pic>
        <p:nvPicPr>
          <p:cNvPr id="152" name="Google Shape;152;p22"/>
          <p:cNvPicPr preferRelativeResize="0"/>
          <p:nvPr/>
        </p:nvPicPr>
        <p:blipFill rotWithShape="1">
          <a:blip r:embed="rId3">
            <a:alphaModFix/>
          </a:blip>
          <a:srcRect/>
          <a:stretch/>
        </p:blipFill>
        <p:spPr>
          <a:xfrm>
            <a:off x="5075780" y="1155237"/>
            <a:ext cx="1031025" cy="205275"/>
          </a:xfrm>
          <a:prstGeom prst="rect">
            <a:avLst/>
          </a:prstGeom>
          <a:noFill/>
          <a:ln>
            <a:noFill/>
          </a:ln>
        </p:spPr>
      </p:pic>
      <p:pic>
        <p:nvPicPr>
          <p:cNvPr id="153" name="Google Shape;153;p22"/>
          <p:cNvPicPr preferRelativeResize="0"/>
          <p:nvPr/>
        </p:nvPicPr>
        <p:blipFill rotWithShape="1">
          <a:blip r:embed="rId4">
            <a:alphaModFix/>
          </a:blip>
          <a:srcRect/>
          <a:stretch/>
        </p:blipFill>
        <p:spPr>
          <a:xfrm>
            <a:off x="4572000" y="1360499"/>
            <a:ext cx="1021720" cy="205275"/>
          </a:xfrm>
          <a:prstGeom prst="rect">
            <a:avLst/>
          </a:prstGeom>
          <a:noFill/>
          <a:ln>
            <a:noFill/>
          </a:ln>
        </p:spPr>
      </p:pic>
      <p:pic>
        <p:nvPicPr>
          <p:cNvPr id="154" name="Google Shape;154;p22"/>
          <p:cNvPicPr preferRelativeResize="0"/>
          <p:nvPr/>
        </p:nvPicPr>
        <p:blipFill rotWithShape="1">
          <a:blip r:embed="rId5">
            <a:alphaModFix/>
          </a:blip>
          <a:srcRect/>
          <a:stretch/>
        </p:blipFill>
        <p:spPr>
          <a:xfrm>
            <a:off x="5838225" y="1590850"/>
            <a:ext cx="241986" cy="205275"/>
          </a:xfrm>
          <a:prstGeom prst="rect">
            <a:avLst/>
          </a:prstGeom>
          <a:noFill/>
          <a:ln>
            <a:noFill/>
          </a:ln>
        </p:spPr>
      </p:pic>
      <p:pic>
        <p:nvPicPr>
          <p:cNvPr id="155" name="Google Shape;155;p22"/>
          <p:cNvPicPr preferRelativeResize="0"/>
          <p:nvPr/>
        </p:nvPicPr>
        <p:blipFill rotWithShape="1">
          <a:blip r:embed="rId6">
            <a:alphaModFix/>
          </a:blip>
          <a:srcRect/>
          <a:stretch/>
        </p:blipFill>
        <p:spPr>
          <a:xfrm>
            <a:off x="3335450" y="2072538"/>
            <a:ext cx="227950" cy="210075"/>
          </a:xfrm>
          <a:prstGeom prst="rect">
            <a:avLst/>
          </a:prstGeom>
          <a:noFill/>
          <a:ln>
            <a:noFill/>
          </a:ln>
        </p:spPr>
      </p:pic>
      <p:pic>
        <p:nvPicPr>
          <p:cNvPr id="156" name="Google Shape;156;p22"/>
          <p:cNvPicPr preferRelativeResize="0"/>
          <p:nvPr/>
        </p:nvPicPr>
        <p:blipFill rotWithShape="1">
          <a:blip r:embed="rId7">
            <a:alphaModFix/>
          </a:blip>
          <a:srcRect/>
          <a:stretch/>
        </p:blipFill>
        <p:spPr>
          <a:xfrm>
            <a:off x="2828575" y="2282625"/>
            <a:ext cx="227954" cy="229025"/>
          </a:xfrm>
          <a:prstGeom prst="rect">
            <a:avLst/>
          </a:prstGeom>
          <a:noFill/>
          <a:ln>
            <a:noFill/>
          </a:ln>
        </p:spPr>
      </p:pic>
      <p:pic>
        <p:nvPicPr>
          <p:cNvPr id="157" name="Google Shape;157;p22"/>
          <p:cNvPicPr preferRelativeResize="0"/>
          <p:nvPr/>
        </p:nvPicPr>
        <p:blipFill>
          <a:blip r:embed="rId8">
            <a:alphaModFix/>
          </a:blip>
          <a:stretch>
            <a:fillRect/>
          </a:stretch>
        </p:blipFill>
        <p:spPr>
          <a:xfrm>
            <a:off x="2486450" y="2791325"/>
            <a:ext cx="4171100" cy="1682225"/>
          </a:xfrm>
          <a:prstGeom prst="rect">
            <a:avLst/>
          </a:prstGeom>
          <a:noFill/>
          <a:ln>
            <a:noFill/>
          </a:ln>
        </p:spPr>
      </p:pic>
      <p:pic>
        <p:nvPicPr>
          <p:cNvPr id="158" name="Google Shape;158;p22"/>
          <p:cNvPicPr preferRelativeResize="0"/>
          <p:nvPr/>
        </p:nvPicPr>
        <p:blipFill>
          <a:blip r:embed="rId9">
            <a:alphaModFix/>
          </a:blip>
          <a:stretch>
            <a:fillRect/>
          </a:stretch>
        </p:blipFill>
        <p:spPr>
          <a:xfrm>
            <a:off x="3138250" y="1590851"/>
            <a:ext cx="1771290" cy="205275"/>
          </a:xfrm>
          <a:prstGeom prst="rect">
            <a:avLst/>
          </a:prstGeom>
          <a:noFill/>
          <a:ln>
            <a:noFill/>
          </a:ln>
        </p:spPr>
      </p:pic>
      <p:pic>
        <p:nvPicPr>
          <p:cNvPr id="159" name="Google Shape;159;p22"/>
          <p:cNvPicPr preferRelativeResize="0"/>
          <p:nvPr/>
        </p:nvPicPr>
        <p:blipFill>
          <a:blip r:embed="rId10">
            <a:alphaModFix/>
          </a:blip>
          <a:stretch>
            <a:fillRect/>
          </a:stretch>
        </p:blipFill>
        <p:spPr>
          <a:xfrm>
            <a:off x="866650" y="923150"/>
            <a:ext cx="633026" cy="210075"/>
          </a:xfrm>
          <a:prstGeom prst="rect">
            <a:avLst/>
          </a:prstGeom>
          <a:noFill/>
          <a:ln>
            <a:noFill/>
          </a:ln>
        </p:spPr>
      </p:pic>
      <p:pic>
        <p:nvPicPr>
          <p:cNvPr id="160" name="Google Shape;160;p22"/>
          <p:cNvPicPr preferRelativeResize="0"/>
          <p:nvPr/>
        </p:nvPicPr>
        <p:blipFill>
          <a:blip r:embed="rId10">
            <a:alphaModFix/>
          </a:blip>
          <a:stretch>
            <a:fillRect/>
          </a:stretch>
        </p:blipFill>
        <p:spPr>
          <a:xfrm>
            <a:off x="867600" y="1826450"/>
            <a:ext cx="633026" cy="210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311688" y="248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111111"/>
              <a:buFont typeface="Arial"/>
              <a:buNone/>
            </a:pPr>
            <a:r>
              <a:rPr lang="sl-SI"/>
              <a:t>IRM: Update rule</a:t>
            </a:r>
            <a:endParaRPr/>
          </a:p>
        </p:txBody>
      </p:sp>
      <p:sp>
        <p:nvSpPr>
          <p:cNvPr id="166" name="Google Shape;166;p23"/>
          <p:cNvSpPr txBox="1">
            <a:spLocks noGrp="1"/>
          </p:cNvSpPr>
          <p:nvPr>
            <p:ph type="body" idx="1"/>
          </p:nvPr>
        </p:nvSpPr>
        <p:spPr>
          <a:xfrm>
            <a:off x="338300" y="886400"/>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sl-SI"/>
              <a:t>The refined estimates, at the (i+1)’th iteration are given by:</a:t>
            </a:r>
            <a:endParaRPr/>
          </a:p>
        </p:txBody>
      </p:sp>
      <p:sp>
        <p:nvSpPr>
          <p:cNvPr id="167" name="Google Shape;16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sl-SI"/>
              <a:t>11</a:t>
            </a:fld>
            <a:endParaRPr/>
          </a:p>
        </p:txBody>
      </p:sp>
      <p:pic>
        <p:nvPicPr>
          <p:cNvPr id="168" name="Google Shape;168;p23"/>
          <p:cNvPicPr preferRelativeResize="0"/>
          <p:nvPr/>
        </p:nvPicPr>
        <p:blipFill>
          <a:blip r:embed="rId3">
            <a:alphaModFix/>
          </a:blip>
          <a:stretch>
            <a:fillRect/>
          </a:stretch>
        </p:blipFill>
        <p:spPr>
          <a:xfrm>
            <a:off x="3550763" y="1480075"/>
            <a:ext cx="2042475" cy="318650"/>
          </a:xfrm>
          <a:prstGeom prst="rect">
            <a:avLst/>
          </a:prstGeom>
          <a:noFill/>
          <a:ln>
            <a:noFill/>
          </a:ln>
        </p:spPr>
      </p:pic>
      <p:pic>
        <p:nvPicPr>
          <p:cNvPr id="169" name="Google Shape;169;p23"/>
          <p:cNvPicPr preferRelativeResize="0"/>
          <p:nvPr/>
        </p:nvPicPr>
        <p:blipFill>
          <a:blip r:embed="rId4">
            <a:alphaModFix/>
          </a:blip>
          <a:stretch>
            <a:fillRect/>
          </a:stretch>
        </p:blipFill>
        <p:spPr>
          <a:xfrm>
            <a:off x="3553488" y="1949254"/>
            <a:ext cx="2037007" cy="318650"/>
          </a:xfrm>
          <a:prstGeom prst="rect">
            <a:avLst/>
          </a:prstGeom>
          <a:noFill/>
          <a:ln>
            <a:noFill/>
          </a:ln>
        </p:spPr>
      </p:pic>
      <p:pic>
        <p:nvPicPr>
          <p:cNvPr id="170" name="Google Shape;170;p23"/>
          <p:cNvPicPr preferRelativeResize="0"/>
          <p:nvPr/>
        </p:nvPicPr>
        <p:blipFill>
          <a:blip r:embed="rId5">
            <a:alphaModFix/>
          </a:blip>
          <a:stretch>
            <a:fillRect/>
          </a:stretch>
        </p:blipFill>
        <p:spPr>
          <a:xfrm>
            <a:off x="1921213" y="2727100"/>
            <a:ext cx="5301574" cy="1741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311700" y="313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sl-SI"/>
              <a:t>IRM: Final estimates</a:t>
            </a:r>
            <a:endParaRPr/>
          </a:p>
        </p:txBody>
      </p:sp>
      <p:sp>
        <p:nvSpPr>
          <p:cNvPr id="176" name="Google Shape;176;p24"/>
          <p:cNvSpPr txBox="1">
            <a:spLocks noGrp="1"/>
          </p:cNvSpPr>
          <p:nvPr>
            <p:ph type="body" idx="1"/>
          </p:nvPr>
        </p:nvSpPr>
        <p:spPr>
          <a:xfrm>
            <a:off x="311700" y="98472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sl-SI"/>
              <a:t>The final reconstruction     and variance      are given by summing up all    residuals: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7" name="Google Shape;17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sl-SI"/>
              <a:t>12</a:t>
            </a:fld>
            <a:endParaRPr/>
          </a:p>
        </p:txBody>
      </p:sp>
      <p:pic>
        <p:nvPicPr>
          <p:cNvPr id="178" name="Google Shape;178;p24"/>
          <p:cNvPicPr preferRelativeResize="0"/>
          <p:nvPr/>
        </p:nvPicPr>
        <p:blipFill>
          <a:blip r:embed="rId3">
            <a:alphaModFix/>
          </a:blip>
          <a:stretch>
            <a:fillRect/>
          </a:stretch>
        </p:blipFill>
        <p:spPr>
          <a:xfrm>
            <a:off x="3569013" y="1692225"/>
            <a:ext cx="2005974" cy="798600"/>
          </a:xfrm>
          <a:prstGeom prst="rect">
            <a:avLst/>
          </a:prstGeom>
          <a:noFill/>
          <a:ln>
            <a:noFill/>
          </a:ln>
        </p:spPr>
      </p:pic>
      <p:pic>
        <p:nvPicPr>
          <p:cNvPr id="179" name="Google Shape;179;p24"/>
          <p:cNvPicPr preferRelativeResize="0"/>
          <p:nvPr/>
        </p:nvPicPr>
        <p:blipFill>
          <a:blip r:embed="rId4">
            <a:alphaModFix/>
          </a:blip>
          <a:stretch>
            <a:fillRect/>
          </a:stretch>
        </p:blipFill>
        <p:spPr>
          <a:xfrm>
            <a:off x="3777718" y="2737875"/>
            <a:ext cx="1588565" cy="798600"/>
          </a:xfrm>
          <a:prstGeom prst="rect">
            <a:avLst/>
          </a:prstGeom>
          <a:noFill/>
          <a:ln>
            <a:noFill/>
          </a:ln>
        </p:spPr>
      </p:pic>
      <p:pic>
        <p:nvPicPr>
          <p:cNvPr id="180" name="Google Shape;180;p24"/>
          <p:cNvPicPr preferRelativeResize="0"/>
          <p:nvPr/>
        </p:nvPicPr>
        <p:blipFill>
          <a:blip r:embed="rId5">
            <a:alphaModFix/>
          </a:blip>
          <a:stretch>
            <a:fillRect/>
          </a:stretch>
        </p:blipFill>
        <p:spPr>
          <a:xfrm>
            <a:off x="3296925" y="1090775"/>
            <a:ext cx="202904" cy="238200"/>
          </a:xfrm>
          <a:prstGeom prst="rect">
            <a:avLst/>
          </a:prstGeom>
          <a:noFill/>
          <a:ln>
            <a:noFill/>
          </a:ln>
        </p:spPr>
      </p:pic>
      <p:pic>
        <p:nvPicPr>
          <p:cNvPr id="181" name="Google Shape;181;p24"/>
          <p:cNvPicPr preferRelativeResize="0"/>
          <p:nvPr/>
        </p:nvPicPr>
        <p:blipFill>
          <a:blip r:embed="rId6">
            <a:alphaModFix/>
          </a:blip>
          <a:stretch>
            <a:fillRect/>
          </a:stretch>
        </p:blipFill>
        <p:spPr>
          <a:xfrm>
            <a:off x="4922025" y="1068875"/>
            <a:ext cx="286526" cy="238200"/>
          </a:xfrm>
          <a:prstGeom prst="rect">
            <a:avLst/>
          </a:prstGeom>
          <a:noFill/>
          <a:ln>
            <a:noFill/>
          </a:ln>
        </p:spPr>
      </p:pic>
      <p:pic>
        <p:nvPicPr>
          <p:cNvPr id="182" name="Google Shape;182;p24"/>
          <p:cNvPicPr preferRelativeResize="0"/>
          <p:nvPr/>
        </p:nvPicPr>
        <p:blipFill>
          <a:blip r:embed="rId7">
            <a:alphaModFix/>
          </a:blip>
          <a:stretch>
            <a:fillRect/>
          </a:stretch>
        </p:blipFill>
        <p:spPr>
          <a:xfrm>
            <a:off x="8137900" y="1090775"/>
            <a:ext cx="606013" cy="238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0" y="210800"/>
            <a:ext cx="8832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111111"/>
              <a:buFont typeface="Arial"/>
              <a:buNone/>
            </a:pPr>
            <a:r>
              <a:rPr lang="sl-SI"/>
              <a:t>Training strategy</a:t>
            </a:r>
            <a:endParaRPr/>
          </a:p>
          <a:p>
            <a:pPr marL="0" lvl="0" indent="0" algn="l" rtl="0">
              <a:spcBef>
                <a:spcPts val="0"/>
              </a:spcBef>
              <a:spcAft>
                <a:spcPts val="0"/>
              </a:spcAft>
              <a:buNone/>
            </a:pPr>
            <a:endParaRPr/>
          </a:p>
        </p:txBody>
      </p:sp>
      <p:sp>
        <p:nvSpPr>
          <p:cNvPr id="188" name="Google Shape;188;p25"/>
          <p:cNvSpPr txBox="1">
            <a:spLocks noGrp="1"/>
          </p:cNvSpPr>
          <p:nvPr>
            <p:ph type="body" idx="1"/>
          </p:nvPr>
        </p:nvSpPr>
        <p:spPr>
          <a:xfrm>
            <a:off x="153725" y="783500"/>
            <a:ext cx="9038400" cy="1319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sl-SI" sz="1600"/>
              <a:t>Self-supervised learning:</a:t>
            </a:r>
            <a:endParaRPr sz="1600"/>
          </a:p>
          <a:p>
            <a:pPr marL="914400" lvl="1" indent="-304800" algn="l" rtl="0">
              <a:spcBef>
                <a:spcPts val="0"/>
              </a:spcBef>
              <a:spcAft>
                <a:spcPts val="0"/>
              </a:spcAft>
              <a:buSzPts val="1200"/>
              <a:buAutoNum type="alphaLcPeriod"/>
            </a:pPr>
            <a:r>
              <a:rPr lang="sl-SI" sz="1200"/>
              <a:t>A triplet of consecutive observation fields is sampled                          .</a:t>
            </a:r>
            <a:endParaRPr sz="1200"/>
          </a:p>
          <a:p>
            <a:pPr marL="914400" lvl="1" indent="-304800" algn="l" rtl="0">
              <a:spcBef>
                <a:spcPts val="0"/>
              </a:spcBef>
              <a:spcAft>
                <a:spcPts val="0"/>
              </a:spcAft>
              <a:buSzPts val="1200"/>
              <a:buAutoNum type="alphaLcPeriod"/>
            </a:pPr>
            <a:r>
              <a:rPr lang="sl-SI" sz="1200"/>
              <a:t>The central observation       is corrupted by a random missing data mask                        (sampled from a random time-step different from t).</a:t>
            </a:r>
            <a:endParaRPr sz="1200"/>
          </a:p>
          <a:p>
            <a:pPr marL="914400" lvl="1" indent="-304800" algn="l" rtl="0">
              <a:spcBef>
                <a:spcPts val="0"/>
              </a:spcBef>
              <a:spcAft>
                <a:spcPts val="0"/>
              </a:spcAft>
              <a:buSzPts val="1200"/>
              <a:buAutoNum type="alphaLcPeriod"/>
            </a:pPr>
            <a:r>
              <a:rPr lang="sl-SI" sz="1200"/>
              <a:t>The model is tasked to reconstruct the original SST field       given the corrupted observations                                      .                                                                                 </a:t>
            </a:r>
            <a:endParaRPr sz="1200"/>
          </a:p>
        </p:txBody>
      </p:sp>
      <p:sp>
        <p:nvSpPr>
          <p:cNvPr id="189" name="Google Shape;18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sl-SI"/>
              <a:t>13</a:t>
            </a:fld>
            <a:endParaRPr/>
          </a:p>
        </p:txBody>
      </p:sp>
      <p:pic>
        <p:nvPicPr>
          <p:cNvPr id="190" name="Google Shape;190;p25"/>
          <p:cNvPicPr preferRelativeResize="0"/>
          <p:nvPr/>
        </p:nvPicPr>
        <p:blipFill rotWithShape="1">
          <a:blip r:embed="rId3">
            <a:alphaModFix/>
          </a:blip>
          <a:srcRect/>
          <a:stretch/>
        </p:blipFill>
        <p:spPr>
          <a:xfrm>
            <a:off x="4735800" y="1152850"/>
            <a:ext cx="1050175" cy="181300"/>
          </a:xfrm>
          <a:prstGeom prst="rect">
            <a:avLst/>
          </a:prstGeom>
          <a:noFill/>
          <a:ln>
            <a:noFill/>
          </a:ln>
        </p:spPr>
      </p:pic>
      <p:pic>
        <p:nvPicPr>
          <p:cNvPr id="191" name="Google Shape;191;p25"/>
          <p:cNvPicPr preferRelativeResize="0"/>
          <p:nvPr/>
        </p:nvPicPr>
        <p:blipFill rotWithShape="1">
          <a:blip r:embed="rId4">
            <a:alphaModFix/>
          </a:blip>
          <a:srcRect/>
          <a:stretch/>
        </p:blipFill>
        <p:spPr>
          <a:xfrm>
            <a:off x="2791300" y="1391037"/>
            <a:ext cx="206825" cy="151575"/>
          </a:xfrm>
          <a:prstGeom prst="rect">
            <a:avLst/>
          </a:prstGeom>
          <a:noFill/>
          <a:ln>
            <a:noFill/>
          </a:ln>
        </p:spPr>
      </p:pic>
      <p:pic>
        <p:nvPicPr>
          <p:cNvPr id="192" name="Google Shape;192;p25"/>
          <p:cNvPicPr preferRelativeResize="0"/>
          <p:nvPr/>
        </p:nvPicPr>
        <p:blipFill>
          <a:blip r:embed="rId5">
            <a:alphaModFix/>
          </a:blip>
          <a:stretch>
            <a:fillRect/>
          </a:stretch>
        </p:blipFill>
        <p:spPr>
          <a:xfrm>
            <a:off x="6080600" y="1376172"/>
            <a:ext cx="943871" cy="181300"/>
          </a:xfrm>
          <a:prstGeom prst="rect">
            <a:avLst/>
          </a:prstGeom>
          <a:noFill/>
          <a:ln>
            <a:noFill/>
          </a:ln>
        </p:spPr>
      </p:pic>
      <p:pic>
        <p:nvPicPr>
          <p:cNvPr id="193" name="Google Shape;193;p25"/>
          <p:cNvPicPr preferRelativeResize="0"/>
          <p:nvPr/>
        </p:nvPicPr>
        <p:blipFill rotWithShape="1">
          <a:blip r:embed="rId4">
            <a:alphaModFix/>
          </a:blip>
          <a:srcRect/>
          <a:stretch/>
        </p:blipFill>
        <p:spPr>
          <a:xfrm>
            <a:off x="4977475" y="1823816"/>
            <a:ext cx="206825" cy="151570"/>
          </a:xfrm>
          <a:prstGeom prst="rect">
            <a:avLst/>
          </a:prstGeom>
          <a:noFill/>
          <a:ln>
            <a:noFill/>
          </a:ln>
        </p:spPr>
      </p:pic>
      <p:pic>
        <p:nvPicPr>
          <p:cNvPr id="194" name="Google Shape;194;p25"/>
          <p:cNvPicPr preferRelativeResize="0"/>
          <p:nvPr/>
        </p:nvPicPr>
        <p:blipFill>
          <a:blip r:embed="rId6">
            <a:alphaModFix/>
          </a:blip>
          <a:stretch>
            <a:fillRect/>
          </a:stretch>
        </p:blipFill>
        <p:spPr>
          <a:xfrm>
            <a:off x="2841562" y="2324600"/>
            <a:ext cx="3460876" cy="2220675"/>
          </a:xfrm>
          <a:prstGeom prst="rect">
            <a:avLst/>
          </a:prstGeom>
          <a:noFill/>
          <a:ln>
            <a:noFill/>
          </a:ln>
        </p:spPr>
      </p:pic>
      <p:pic>
        <p:nvPicPr>
          <p:cNvPr id="195" name="Google Shape;195;p25"/>
          <p:cNvPicPr preferRelativeResize="0"/>
          <p:nvPr/>
        </p:nvPicPr>
        <p:blipFill>
          <a:blip r:embed="rId7">
            <a:alphaModFix/>
          </a:blip>
          <a:stretch>
            <a:fillRect/>
          </a:stretch>
        </p:blipFill>
        <p:spPr>
          <a:xfrm>
            <a:off x="7471225" y="1772163"/>
            <a:ext cx="1577303" cy="181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6"/>
          <p:cNvSpPr txBox="1">
            <a:spLocks noGrp="1"/>
          </p:cNvSpPr>
          <p:nvPr>
            <p:ph type="body" idx="1"/>
          </p:nvPr>
        </p:nvSpPr>
        <p:spPr>
          <a:xfrm>
            <a:off x="223800" y="942325"/>
            <a:ext cx="90981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sl-SI"/>
              <a:t>Each module is trained independently:</a:t>
            </a:r>
            <a:endParaRPr/>
          </a:p>
          <a:p>
            <a:pPr marL="914400" lvl="1" indent="-317500" algn="l" rtl="0">
              <a:spcBef>
                <a:spcPts val="0"/>
              </a:spcBef>
              <a:spcAft>
                <a:spcPts val="0"/>
              </a:spcAft>
              <a:buSzPts val="1400"/>
              <a:buChar char="○"/>
            </a:pPr>
            <a:r>
              <a:rPr lang="sl-SI"/>
              <a:t>CRM is first trained with the </a:t>
            </a:r>
            <a:r>
              <a:rPr lang="sl-SI">
                <a:solidFill>
                  <a:srgbClr val="3D85C6"/>
                </a:solidFill>
              </a:rPr>
              <a:t>MSE loss</a:t>
            </a:r>
            <a:r>
              <a:rPr lang="sl-SI"/>
              <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914400" lvl="1" indent="-304800" algn="l" rtl="0">
              <a:spcBef>
                <a:spcPts val="0"/>
              </a:spcBef>
              <a:spcAft>
                <a:spcPts val="0"/>
              </a:spcAft>
              <a:buSzPts val="1200"/>
              <a:buChar char="○"/>
            </a:pPr>
            <a:r>
              <a:rPr lang="sl-SI"/>
              <a:t>IRM is trained with the </a:t>
            </a:r>
            <a:r>
              <a:rPr lang="sl-SI">
                <a:solidFill>
                  <a:srgbClr val="3D85C6"/>
                </a:solidFill>
              </a:rPr>
              <a:t>negative log-likelihood of a Gaussian loss</a:t>
            </a:r>
            <a:r>
              <a:rPr lang="sl-SI"/>
              <a:t> [3] (CRM parameters frozen):</a:t>
            </a:r>
            <a:endParaRPr/>
          </a:p>
        </p:txBody>
      </p:sp>
      <p:sp>
        <p:nvSpPr>
          <p:cNvPr id="201" name="Google Shape;201;p26"/>
          <p:cNvSpPr txBox="1">
            <a:spLocks noGrp="1"/>
          </p:cNvSpPr>
          <p:nvPr>
            <p:ph type="title"/>
          </p:nvPr>
        </p:nvSpPr>
        <p:spPr>
          <a:xfrm>
            <a:off x="311700" y="3409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sl-SI"/>
              <a:t>Training strategy</a:t>
            </a:r>
            <a:endParaRPr/>
          </a:p>
          <a:p>
            <a:pPr marL="0" lvl="0" indent="0" algn="l" rtl="0">
              <a:spcBef>
                <a:spcPts val="0"/>
              </a:spcBef>
              <a:spcAft>
                <a:spcPts val="0"/>
              </a:spcAft>
              <a:buClr>
                <a:schemeClr val="dk1"/>
              </a:buClr>
              <a:buSzPct val="39285"/>
              <a:buFont typeface="Arial"/>
              <a:buNone/>
            </a:pPr>
            <a:endParaRPr/>
          </a:p>
          <a:p>
            <a:pPr marL="0" lvl="0" indent="0" algn="l" rtl="0">
              <a:spcBef>
                <a:spcPts val="0"/>
              </a:spcBef>
              <a:spcAft>
                <a:spcPts val="0"/>
              </a:spcAft>
              <a:buNone/>
            </a:pPr>
            <a:endParaRPr/>
          </a:p>
        </p:txBody>
      </p:sp>
      <p:sp>
        <p:nvSpPr>
          <p:cNvPr id="202" name="Google Shape;20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sl-SI"/>
              <a:t>14</a:t>
            </a:fld>
            <a:endParaRPr/>
          </a:p>
        </p:txBody>
      </p:sp>
      <p:sp>
        <p:nvSpPr>
          <p:cNvPr id="203" name="Google Shape;203;p26"/>
          <p:cNvSpPr txBox="1"/>
          <p:nvPr/>
        </p:nvSpPr>
        <p:spPr>
          <a:xfrm>
            <a:off x="455100" y="4311875"/>
            <a:ext cx="8635500" cy="44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sl-SI" sz="1000" b="0" i="0" u="none" strike="noStrike" cap="none">
                <a:solidFill>
                  <a:schemeClr val="dk2"/>
                </a:solidFill>
                <a:latin typeface="Arial"/>
                <a:ea typeface="Arial"/>
                <a:cs typeface="Arial"/>
                <a:sym typeface="Arial"/>
              </a:rPr>
              <a:t>[3] Alexander Barth et al. (2022) DINCAE 2.0: multivariate convolutional neural network with error estimates to reconstruct sea surface temperature satellite and altimetry observations. Geoscientific Model Development, 15(5), 2183-2196.</a:t>
            </a:r>
            <a:endParaRPr sz="10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pic>
        <p:nvPicPr>
          <p:cNvPr id="204" name="Google Shape;204;p26"/>
          <p:cNvPicPr preferRelativeResize="0"/>
          <p:nvPr/>
        </p:nvPicPr>
        <p:blipFill>
          <a:blip r:embed="rId3">
            <a:alphaModFix/>
          </a:blip>
          <a:stretch>
            <a:fillRect/>
          </a:stretch>
        </p:blipFill>
        <p:spPr>
          <a:xfrm>
            <a:off x="2235951" y="3059978"/>
            <a:ext cx="4672099" cy="728125"/>
          </a:xfrm>
          <a:prstGeom prst="rect">
            <a:avLst/>
          </a:prstGeom>
          <a:noFill/>
          <a:ln>
            <a:noFill/>
          </a:ln>
        </p:spPr>
      </p:pic>
      <p:pic>
        <p:nvPicPr>
          <p:cNvPr id="205" name="Google Shape;205;p26"/>
          <p:cNvPicPr preferRelativeResize="0"/>
          <p:nvPr/>
        </p:nvPicPr>
        <p:blipFill>
          <a:blip r:embed="rId4">
            <a:alphaModFix/>
          </a:blip>
          <a:stretch>
            <a:fillRect/>
          </a:stretch>
        </p:blipFill>
        <p:spPr>
          <a:xfrm>
            <a:off x="2639925" y="1599888"/>
            <a:ext cx="3864151" cy="836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311700" y="208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sl-SI"/>
              <a:t>Experiments: datasets</a:t>
            </a:r>
            <a:endParaRPr/>
          </a:p>
        </p:txBody>
      </p:sp>
      <p:sp>
        <p:nvSpPr>
          <p:cNvPr id="211" name="Google Shape;211;p27"/>
          <p:cNvSpPr txBox="1">
            <a:spLocks noGrp="1"/>
          </p:cNvSpPr>
          <p:nvPr>
            <p:ph type="body" idx="1"/>
          </p:nvPr>
        </p:nvSpPr>
        <p:spPr>
          <a:xfrm>
            <a:off x="476275" y="698825"/>
            <a:ext cx="7897500" cy="2448900"/>
          </a:xfrm>
          <a:prstGeom prst="rect">
            <a:avLst/>
          </a:prstGeom>
          <a:noFill/>
          <a:ln>
            <a:noFill/>
          </a:ln>
        </p:spPr>
        <p:txBody>
          <a:bodyPr spcFirstLastPara="1" wrap="square" lIns="91425" tIns="91425" rIns="91425" bIns="91425" anchor="t" anchorCtr="0">
            <a:normAutofit lnSpcReduction="20000"/>
          </a:bodyPr>
          <a:lstStyle/>
          <a:p>
            <a:pPr marL="457200" lvl="0" indent="-342900" algn="l" rtl="0">
              <a:lnSpc>
                <a:spcPct val="115000"/>
              </a:lnSpc>
              <a:spcBef>
                <a:spcPts val="0"/>
              </a:spcBef>
              <a:spcAft>
                <a:spcPts val="0"/>
              </a:spcAft>
              <a:buSzPts val="1800"/>
              <a:buChar char="●"/>
            </a:pPr>
            <a:r>
              <a:rPr lang="sl-SI"/>
              <a:t>Methods evaluated on Level 3 (L3) satellite observations, </a:t>
            </a:r>
            <a:br>
              <a:rPr lang="sl-SI"/>
            </a:br>
            <a:r>
              <a:rPr lang="sl-SI">
                <a:solidFill>
                  <a:srgbClr val="3D85C6"/>
                </a:solidFill>
              </a:rPr>
              <a:t>on three different geographic regions</a:t>
            </a:r>
            <a:r>
              <a:rPr lang="sl-SI"/>
              <a:t>:</a:t>
            </a:r>
            <a:endParaRPr/>
          </a:p>
          <a:p>
            <a:pPr marL="914400" lvl="1" indent="-317500" algn="l" rtl="0">
              <a:lnSpc>
                <a:spcPct val="115000"/>
              </a:lnSpc>
              <a:spcBef>
                <a:spcPts val="0"/>
              </a:spcBef>
              <a:spcAft>
                <a:spcPts val="0"/>
              </a:spcAft>
              <a:buSzPts val="1400"/>
              <a:buChar char="○"/>
            </a:pPr>
            <a:r>
              <a:rPr lang="sl-SI" i="1"/>
              <a:t>Adriatic</a:t>
            </a:r>
            <a:r>
              <a:rPr lang="sl-SI"/>
              <a:t> dataset [12, 13]: 7800 daily samples,</a:t>
            </a:r>
            <a:endParaRPr/>
          </a:p>
          <a:p>
            <a:pPr marL="914400" lvl="1" indent="-317500" algn="l" rtl="0">
              <a:lnSpc>
                <a:spcPct val="115000"/>
              </a:lnSpc>
              <a:spcBef>
                <a:spcPts val="0"/>
              </a:spcBef>
              <a:spcAft>
                <a:spcPts val="0"/>
              </a:spcAft>
              <a:buSzPts val="1400"/>
              <a:buChar char="○"/>
            </a:pPr>
            <a:r>
              <a:rPr lang="sl-SI" i="1"/>
              <a:t>Mediterranean</a:t>
            </a:r>
            <a:r>
              <a:rPr lang="sl-SI"/>
              <a:t> dataset [8]: 5114 daily samples,</a:t>
            </a:r>
            <a:endParaRPr/>
          </a:p>
          <a:p>
            <a:pPr marL="914400" lvl="1" indent="-317500" algn="l" rtl="0">
              <a:lnSpc>
                <a:spcPct val="115000"/>
              </a:lnSpc>
              <a:spcBef>
                <a:spcPts val="0"/>
              </a:spcBef>
              <a:spcAft>
                <a:spcPts val="0"/>
              </a:spcAft>
              <a:buSzPts val="1400"/>
              <a:buChar char="○"/>
            </a:pPr>
            <a:r>
              <a:rPr lang="sl-SI" i="1"/>
              <a:t>Atlantic</a:t>
            </a:r>
            <a:r>
              <a:rPr lang="sl-SI"/>
              <a:t> dataset [14]: 3454 daily samples.</a:t>
            </a:r>
            <a:endParaRPr/>
          </a:p>
          <a:p>
            <a:pPr marL="457200" lvl="0" indent="0" algn="l" rtl="0">
              <a:lnSpc>
                <a:spcPct val="115000"/>
              </a:lnSpc>
              <a:spcBef>
                <a:spcPts val="0"/>
              </a:spcBef>
              <a:spcAft>
                <a:spcPts val="0"/>
              </a:spcAft>
              <a:buNone/>
            </a:pPr>
            <a:endParaRPr/>
          </a:p>
          <a:p>
            <a:pPr marL="457200" lvl="0" indent="-342900" algn="l" rtl="0">
              <a:lnSpc>
                <a:spcPct val="115000"/>
              </a:lnSpc>
              <a:spcBef>
                <a:spcPts val="0"/>
              </a:spcBef>
              <a:spcAft>
                <a:spcPts val="0"/>
              </a:spcAft>
              <a:buSzPts val="1800"/>
              <a:buChar char="●"/>
            </a:pPr>
            <a:r>
              <a:rPr lang="sl-SI"/>
              <a:t>Temporal split:</a:t>
            </a:r>
            <a:endParaRPr/>
          </a:p>
          <a:p>
            <a:pPr marL="914400" lvl="1" indent="-317500" algn="l" rtl="0">
              <a:lnSpc>
                <a:spcPct val="115000"/>
              </a:lnSpc>
              <a:spcBef>
                <a:spcPts val="0"/>
              </a:spcBef>
              <a:spcAft>
                <a:spcPts val="0"/>
              </a:spcAft>
              <a:buSzPts val="1400"/>
              <a:buChar char="○"/>
            </a:pPr>
            <a:r>
              <a:rPr lang="sl-SI"/>
              <a:t>training set (first 90%),</a:t>
            </a:r>
            <a:endParaRPr/>
          </a:p>
          <a:p>
            <a:pPr marL="914400" lvl="1" indent="-317500" algn="l" rtl="0">
              <a:lnSpc>
                <a:spcPct val="115000"/>
              </a:lnSpc>
              <a:spcBef>
                <a:spcPts val="0"/>
              </a:spcBef>
              <a:spcAft>
                <a:spcPts val="0"/>
              </a:spcAft>
              <a:buSzPts val="1400"/>
              <a:buChar char="○"/>
            </a:pPr>
            <a:r>
              <a:rPr lang="sl-SI"/>
              <a:t>validation set (next 5%),</a:t>
            </a:r>
            <a:endParaRPr/>
          </a:p>
          <a:p>
            <a:pPr marL="914400" lvl="1" indent="-317500" algn="l" rtl="0">
              <a:lnSpc>
                <a:spcPct val="115000"/>
              </a:lnSpc>
              <a:spcBef>
                <a:spcPts val="0"/>
              </a:spcBef>
              <a:spcAft>
                <a:spcPts val="0"/>
              </a:spcAft>
              <a:buSzPts val="1400"/>
              <a:buChar char="○"/>
            </a:pPr>
            <a:r>
              <a:rPr lang="sl-SI"/>
              <a:t>testing set (last 5%).</a:t>
            </a:r>
            <a:endParaRPr/>
          </a:p>
        </p:txBody>
      </p:sp>
      <p:sp>
        <p:nvSpPr>
          <p:cNvPr id="212" name="Google Shape;21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15</a:t>
            </a:fld>
            <a:endParaRPr>
              <a:solidFill>
                <a:schemeClr val="dk2"/>
              </a:solidFill>
              <a:latin typeface="Arial"/>
              <a:ea typeface="Arial"/>
              <a:cs typeface="Arial"/>
              <a:sym typeface="Arial"/>
            </a:endParaRPr>
          </a:p>
        </p:txBody>
      </p:sp>
      <p:sp>
        <p:nvSpPr>
          <p:cNvPr id="213" name="Google Shape;213;p27"/>
          <p:cNvSpPr txBox="1"/>
          <p:nvPr/>
        </p:nvSpPr>
        <p:spPr>
          <a:xfrm>
            <a:off x="476275" y="3933600"/>
            <a:ext cx="8635500" cy="101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sl-SI" sz="800" b="0" i="0" u="none" strike="noStrike" cap="none">
                <a:solidFill>
                  <a:schemeClr val="dk2"/>
                </a:solidFill>
                <a:latin typeface="Arial"/>
                <a:ea typeface="Arial"/>
                <a:cs typeface="Arial"/>
                <a:sym typeface="Arial"/>
              </a:rPr>
              <a:t>[8] Mediterranean Sea - High Resolution and Ultra High Resolution L3S Sea Surface Temperature. </a:t>
            </a:r>
            <a:r>
              <a:rPr lang="sl-SI" sz="800" b="0" i="0" u="sng" strike="noStrike" cap="none">
                <a:solidFill>
                  <a:schemeClr val="hlink"/>
                </a:solidFill>
                <a:latin typeface="Arial"/>
                <a:ea typeface="Arial"/>
                <a:cs typeface="Arial"/>
                <a:sym typeface="Arial"/>
                <a:hlinkClick r:id="rId3"/>
              </a:rPr>
              <a:t>https://doi.org/10.48670/moi-00171</a:t>
            </a:r>
            <a:endParaRPr sz="800">
              <a:solidFill>
                <a:schemeClr val="dk2"/>
              </a:solidFill>
            </a:endParaRPr>
          </a:p>
          <a:p>
            <a:pPr marL="0" marR="0" lvl="0" indent="0" algn="l" rtl="0">
              <a:lnSpc>
                <a:spcPct val="100000"/>
              </a:lnSpc>
              <a:spcBef>
                <a:spcPts val="0"/>
              </a:spcBef>
              <a:spcAft>
                <a:spcPts val="0"/>
              </a:spcAft>
              <a:buClr>
                <a:srgbClr val="000000"/>
              </a:buClr>
              <a:buSzPts val="1000"/>
              <a:buFont typeface="Arial"/>
              <a:buNone/>
            </a:pPr>
            <a:r>
              <a:rPr lang="sl-SI" sz="800">
                <a:solidFill>
                  <a:schemeClr val="dk2"/>
                </a:solidFill>
              </a:rPr>
              <a:t>[12] A. Pisano et al. “The new Mediterranean optimally interpolated pathfinder AVHRR SST Dataset (1982-2012)”. In: Remote Sensing of Environment 176 (2016), pp. 107–116. doi: 10.1016/j.rse.2016.01.019. url: </a:t>
            </a:r>
            <a:r>
              <a:rPr lang="sl-SI" sz="800" u="sng">
                <a:solidFill>
                  <a:schemeClr val="hlink"/>
                </a:solidFill>
                <a:hlinkClick r:id="rId4"/>
              </a:rPr>
              <a:t>http://pathfinder.nodc.noaa.gov</a:t>
            </a:r>
            <a:r>
              <a:rPr lang="sl-SI" sz="800">
                <a:solidFill>
                  <a:schemeClr val="dk2"/>
                </a:solidFill>
              </a:rPr>
              <a:t>.</a:t>
            </a:r>
            <a:endParaRPr sz="800">
              <a:solidFill>
                <a:schemeClr val="dk2"/>
              </a:solidFill>
            </a:endParaRPr>
          </a:p>
          <a:p>
            <a:pPr marL="0" marR="0" lvl="0" indent="0" algn="l" rtl="0">
              <a:lnSpc>
                <a:spcPct val="100000"/>
              </a:lnSpc>
              <a:spcBef>
                <a:spcPts val="0"/>
              </a:spcBef>
              <a:spcAft>
                <a:spcPts val="0"/>
              </a:spcAft>
              <a:buClr>
                <a:srgbClr val="000000"/>
              </a:buClr>
              <a:buSzPts val="1000"/>
              <a:buFont typeface="Arial"/>
              <a:buNone/>
            </a:pPr>
            <a:r>
              <a:rPr lang="sl-SI" sz="800">
                <a:solidFill>
                  <a:schemeClr val="dk2"/>
                </a:solidFill>
              </a:rPr>
              <a:t>[13] K.S. Casey et al. “The Past, Present and Future of the AVHRR Pathfinder SST Program”. In: Oceanography from Space: Revisited. Ed. by V. Barale, J.F.R. Gower, and L. Alberotanza. Springer, 2010. doi: 10.1007/978-90-481-8681-5_16.</a:t>
            </a:r>
            <a:endParaRPr sz="800">
              <a:solidFill>
                <a:schemeClr val="dk2"/>
              </a:solidFill>
            </a:endParaRPr>
          </a:p>
          <a:p>
            <a:pPr marL="0" marR="0" lvl="0" indent="0" algn="l" rtl="0">
              <a:lnSpc>
                <a:spcPct val="100000"/>
              </a:lnSpc>
              <a:spcBef>
                <a:spcPts val="0"/>
              </a:spcBef>
              <a:spcAft>
                <a:spcPts val="0"/>
              </a:spcAft>
              <a:buClr>
                <a:srgbClr val="000000"/>
              </a:buClr>
              <a:buSzPts val="1000"/>
              <a:buFont typeface="Arial"/>
              <a:buNone/>
            </a:pPr>
            <a:r>
              <a:rPr lang="sl-SI" sz="800">
                <a:solidFill>
                  <a:schemeClr val="dk2"/>
                </a:solidFill>
              </a:rPr>
              <a:t>[14] Product User Manual for Level 3 ODYSSEA Sea Surface Temperature multi-year products over the European North West Shelf/Iberia Biscay Irish Seas, v1.0. Accessed: 2023-06-30. Nov. 2022.</a:t>
            </a:r>
            <a:endParaRPr sz="800">
              <a:solidFill>
                <a:schemeClr val="dk2"/>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pic>
        <p:nvPicPr>
          <p:cNvPr id="214" name="Google Shape;214;p27"/>
          <p:cNvPicPr preferRelativeResize="0"/>
          <p:nvPr/>
        </p:nvPicPr>
        <p:blipFill>
          <a:blip r:embed="rId5">
            <a:alphaModFix/>
          </a:blip>
          <a:stretch>
            <a:fillRect/>
          </a:stretch>
        </p:blipFill>
        <p:spPr>
          <a:xfrm>
            <a:off x="5110675" y="1147338"/>
            <a:ext cx="3825024" cy="26950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sl-SI">
                <a:solidFill>
                  <a:srgbClr val="3D85C6"/>
                </a:solidFill>
              </a:rPr>
              <a:t>Missing values simulated</a:t>
            </a:r>
            <a:r>
              <a:rPr lang="sl-SI"/>
              <a:t> by copying real clouds, i.e.,  same </a:t>
            </a:r>
            <a:r>
              <a:rPr lang="sl-SI">
                <a:solidFill>
                  <a:srgbClr val="3D85C6"/>
                </a:solidFill>
              </a:rPr>
              <a:t>as in training</a:t>
            </a:r>
            <a:r>
              <a:rPr lang="sl-SI"/>
              <a:t>.</a:t>
            </a:r>
            <a:endParaRPr/>
          </a:p>
          <a:p>
            <a:pPr marL="457200" lvl="0" indent="0" algn="l" rtl="0">
              <a:lnSpc>
                <a:spcPct val="115000"/>
              </a:lnSpc>
              <a:spcBef>
                <a:spcPts val="0"/>
              </a:spcBef>
              <a:spcAft>
                <a:spcPts val="0"/>
              </a:spcAft>
              <a:buNone/>
            </a:pPr>
            <a:endParaRPr/>
          </a:p>
          <a:p>
            <a:pPr marL="457200" lvl="0" indent="-342900" algn="l" rtl="0">
              <a:lnSpc>
                <a:spcPct val="115000"/>
              </a:lnSpc>
              <a:spcBef>
                <a:spcPts val="0"/>
              </a:spcBef>
              <a:spcAft>
                <a:spcPts val="0"/>
              </a:spcAft>
              <a:buSzPts val="1800"/>
              <a:buChar char="●"/>
            </a:pPr>
            <a:r>
              <a:rPr lang="sl-SI"/>
              <a:t>Performance metrics:</a:t>
            </a:r>
            <a:endParaRPr/>
          </a:p>
          <a:p>
            <a:pPr marL="914400" lvl="1" indent="-317500" algn="l" rtl="0">
              <a:lnSpc>
                <a:spcPct val="115000"/>
              </a:lnSpc>
              <a:spcBef>
                <a:spcPts val="0"/>
              </a:spcBef>
              <a:spcAft>
                <a:spcPts val="0"/>
              </a:spcAft>
              <a:buSzPts val="1400"/>
              <a:buChar char="○"/>
            </a:pPr>
            <a:r>
              <a:rPr lang="sl-SI"/>
              <a:t>                : RMSE over hidden data,</a:t>
            </a:r>
            <a:endParaRPr/>
          </a:p>
          <a:p>
            <a:pPr marL="914400" lvl="1" indent="-317500" algn="l" rtl="0">
              <a:lnSpc>
                <a:spcPct val="115000"/>
              </a:lnSpc>
              <a:spcBef>
                <a:spcPts val="0"/>
              </a:spcBef>
              <a:spcAft>
                <a:spcPts val="0"/>
              </a:spcAft>
              <a:buSzPts val="1400"/>
              <a:buChar char="○"/>
            </a:pPr>
            <a:r>
              <a:rPr lang="sl-SI"/>
              <a:t>                : RMSE over observed data,</a:t>
            </a:r>
            <a:endParaRPr/>
          </a:p>
          <a:p>
            <a:pPr marL="914400" lvl="1" indent="-317500" algn="l" rtl="0">
              <a:lnSpc>
                <a:spcPct val="115000"/>
              </a:lnSpc>
              <a:spcBef>
                <a:spcPts val="0"/>
              </a:spcBef>
              <a:spcAft>
                <a:spcPts val="0"/>
              </a:spcAft>
              <a:buSzPts val="1400"/>
              <a:buChar char="○"/>
            </a:pPr>
            <a:r>
              <a:rPr lang="sl-SI"/>
              <a:t>                : RMSE over all measurements.</a:t>
            </a:r>
            <a:endParaRPr/>
          </a:p>
          <a:p>
            <a:pPr marL="0" lvl="0" indent="0" algn="l" rtl="0">
              <a:lnSpc>
                <a:spcPct val="115000"/>
              </a:lnSpc>
              <a:spcBef>
                <a:spcPts val="1200"/>
              </a:spcBef>
              <a:spcAft>
                <a:spcPts val="1200"/>
              </a:spcAft>
              <a:buSzPts val="1800"/>
              <a:buNone/>
            </a:pPr>
            <a:endParaRPr/>
          </a:p>
        </p:txBody>
      </p:sp>
      <p:sp>
        <p:nvSpPr>
          <p:cNvPr id="220" name="Google Shape;220;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sl-SI"/>
              <a:t>Experiments: Evaluation Protocol</a:t>
            </a:r>
            <a:endParaRPr/>
          </a:p>
        </p:txBody>
      </p:sp>
      <p:sp>
        <p:nvSpPr>
          <p:cNvPr id="221" name="Google Shape;22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16</a:t>
            </a:fld>
            <a:endParaRPr>
              <a:solidFill>
                <a:schemeClr val="dk2"/>
              </a:solidFill>
              <a:latin typeface="Arial"/>
              <a:ea typeface="Arial"/>
              <a:cs typeface="Arial"/>
              <a:sym typeface="Arial"/>
            </a:endParaRPr>
          </a:p>
        </p:txBody>
      </p:sp>
      <p:pic>
        <p:nvPicPr>
          <p:cNvPr id="222" name="Google Shape;222;p28"/>
          <p:cNvPicPr preferRelativeResize="0"/>
          <p:nvPr/>
        </p:nvPicPr>
        <p:blipFill>
          <a:blip r:embed="rId3">
            <a:alphaModFix/>
          </a:blip>
          <a:stretch>
            <a:fillRect/>
          </a:stretch>
        </p:blipFill>
        <p:spPr>
          <a:xfrm>
            <a:off x="1217092" y="2471492"/>
            <a:ext cx="845587" cy="200500"/>
          </a:xfrm>
          <a:prstGeom prst="rect">
            <a:avLst/>
          </a:prstGeom>
          <a:noFill/>
          <a:ln>
            <a:noFill/>
          </a:ln>
        </p:spPr>
      </p:pic>
      <p:pic>
        <p:nvPicPr>
          <p:cNvPr id="223" name="Google Shape;223;p28"/>
          <p:cNvPicPr preferRelativeResize="0"/>
          <p:nvPr/>
        </p:nvPicPr>
        <p:blipFill>
          <a:blip r:embed="rId4">
            <a:alphaModFix/>
          </a:blip>
          <a:stretch>
            <a:fillRect/>
          </a:stretch>
        </p:blipFill>
        <p:spPr>
          <a:xfrm>
            <a:off x="1218625" y="2204591"/>
            <a:ext cx="846000" cy="200500"/>
          </a:xfrm>
          <a:prstGeom prst="rect">
            <a:avLst/>
          </a:prstGeom>
          <a:noFill/>
          <a:ln>
            <a:noFill/>
          </a:ln>
        </p:spPr>
      </p:pic>
      <p:pic>
        <p:nvPicPr>
          <p:cNvPr id="224" name="Google Shape;224;p28"/>
          <p:cNvPicPr preferRelativeResize="0"/>
          <p:nvPr/>
        </p:nvPicPr>
        <p:blipFill>
          <a:blip r:embed="rId5">
            <a:alphaModFix/>
          </a:blip>
          <a:stretch>
            <a:fillRect/>
          </a:stretch>
        </p:blipFill>
        <p:spPr>
          <a:xfrm>
            <a:off x="1218625" y="2738392"/>
            <a:ext cx="846000" cy="200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29"/>
          <p:cNvPicPr preferRelativeResize="0"/>
          <p:nvPr/>
        </p:nvPicPr>
        <p:blipFill>
          <a:blip r:embed="rId3">
            <a:alphaModFix/>
          </a:blip>
          <a:stretch>
            <a:fillRect/>
          </a:stretch>
        </p:blipFill>
        <p:spPr>
          <a:xfrm>
            <a:off x="1875600" y="1555200"/>
            <a:ext cx="5392798" cy="2732400"/>
          </a:xfrm>
          <a:prstGeom prst="rect">
            <a:avLst/>
          </a:prstGeom>
          <a:noFill/>
          <a:ln>
            <a:noFill/>
          </a:ln>
        </p:spPr>
      </p:pic>
      <p:sp>
        <p:nvSpPr>
          <p:cNvPr id="230" name="Google Shape;230;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sl-SI"/>
              <a:t>Experiments: Comparison with the current state-of-the-art</a:t>
            </a:r>
            <a:endParaRPr/>
          </a:p>
        </p:txBody>
      </p:sp>
      <p:sp>
        <p:nvSpPr>
          <p:cNvPr id="231" name="Google Shape;231;p29"/>
          <p:cNvSpPr txBox="1">
            <a:spLocks noGrp="1"/>
          </p:cNvSpPr>
          <p:nvPr>
            <p:ph type="body" idx="1"/>
          </p:nvPr>
        </p:nvSpPr>
        <p:spPr>
          <a:xfrm>
            <a:off x="464875" y="10720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sl-SI">
                <a:solidFill>
                  <a:srgbClr val="3D85C6"/>
                </a:solidFill>
              </a:rPr>
              <a:t>CRITER significantly outperforms</a:t>
            </a:r>
            <a:r>
              <a:rPr lang="sl-SI"/>
              <a:t> all current SOTA by 20% - 89% !</a:t>
            </a:r>
            <a:endParaRPr/>
          </a:p>
        </p:txBody>
      </p:sp>
      <p:sp>
        <p:nvSpPr>
          <p:cNvPr id="232" name="Google Shape;232;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17</a:t>
            </a:fld>
            <a:endParaRPr>
              <a:solidFill>
                <a:schemeClr val="dk2"/>
              </a:solidFill>
              <a:latin typeface="Arial"/>
              <a:ea typeface="Arial"/>
              <a:cs typeface="Arial"/>
              <a:sym typeface="Arial"/>
            </a:endParaRPr>
          </a:p>
        </p:txBody>
      </p:sp>
      <p:grpSp>
        <p:nvGrpSpPr>
          <p:cNvPr id="233" name="Google Shape;233;p29"/>
          <p:cNvGrpSpPr/>
          <p:nvPr/>
        </p:nvGrpSpPr>
        <p:grpSpPr>
          <a:xfrm>
            <a:off x="5807875" y="2247150"/>
            <a:ext cx="450600" cy="351300"/>
            <a:chOff x="5807875" y="2247150"/>
            <a:chExt cx="450600" cy="351300"/>
          </a:xfrm>
        </p:grpSpPr>
        <p:cxnSp>
          <p:nvCxnSpPr>
            <p:cNvPr id="234" name="Google Shape;234;p29"/>
            <p:cNvCxnSpPr/>
            <p:nvPr/>
          </p:nvCxnSpPr>
          <p:spPr>
            <a:xfrm flipH="1">
              <a:off x="5856500" y="2247150"/>
              <a:ext cx="1200" cy="351300"/>
            </a:xfrm>
            <a:prstGeom prst="straightConnector1">
              <a:avLst/>
            </a:prstGeom>
            <a:noFill/>
            <a:ln w="9525" cap="flat" cmpd="sng">
              <a:solidFill>
                <a:srgbClr val="FF0000"/>
              </a:solidFill>
              <a:prstDash val="solid"/>
              <a:round/>
              <a:headEnd type="none" w="med" len="med"/>
              <a:tailEnd type="triangle" w="med" len="med"/>
            </a:ln>
          </p:spPr>
        </p:cxnSp>
        <p:sp>
          <p:nvSpPr>
            <p:cNvPr id="235" name="Google Shape;235;p29"/>
            <p:cNvSpPr txBox="1"/>
            <p:nvPr/>
          </p:nvSpPr>
          <p:spPr>
            <a:xfrm>
              <a:off x="5807875" y="2258550"/>
              <a:ext cx="4506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000">
                  <a:solidFill>
                    <a:srgbClr val="FF0000"/>
                  </a:solidFill>
                </a:rPr>
                <a:t>20%</a:t>
              </a:r>
              <a:endParaRPr sz="1000">
                <a:solidFill>
                  <a:srgbClr val="FF0000"/>
                </a:solidFill>
              </a:endParaRPr>
            </a:p>
          </p:txBody>
        </p:sp>
      </p:grpSp>
      <p:grpSp>
        <p:nvGrpSpPr>
          <p:cNvPr id="236" name="Google Shape;236;p29"/>
          <p:cNvGrpSpPr/>
          <p:nvPr/>
        </p:nvGrpSpPr>
        <p:grpSpPr>
          <a:xfrm>
            <a:off x="5807875" y="2990775"/>
            <a:ext cx="450600" cy="351300"/>
            <a:chOff x="5807875" y="2247150"/>
            <a:chExt cx="450600" cy="351300"/>
          </a:xfrm>
        </p:grpSpPr>
        <p:cxnSp>
          <p:nvCxnSpPr>
            <p:cNvPr id="237" name="Google Shape;237;p29"/>
            <p:cNvCxnSpPr/>
            <p:nvPr/>
          </p:nvCxnSpPr>
          <p:spPr>
            <a:xfrm flipH="1">
              <a:off x="5856500" y="2247150"/>
              <a:ext cx="1200" cy="351300"/>
            </a:xfrm>
            <a:prstGeom prst="straightConnector1">
              <a:avLst/>
            </a:prstGeom>
            <a:noFill/>
            <a:ln w="9525" cap="flat" cmpd="sng">
              <a:solidFill>
                <a:srgbClr val="FF0000"/>
              </a:solidFill>
              <a:prstDash val="solid"/>
              <a:round/>
              <a:headEnd type="none" w="med" len="med"/>
              <a:tailEnd type="triangle" w="med" len="med"/>
            </a:ln>
          </p:spPr>
        </p:cxnSp>
        <p:sp>
          <p:nvSpPr>
            <p:cNvPr id="238" name="Google Shape;238;p29"/>
            <p:cNvSpPr txBox="1"/>
            <p:nvPr/>
          </p:nvSpPr>
          <p:spPr>
            <a:xfrm>
              <a:off x="5807875" y="2258550"/>
              <a:ext cx="4506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000">
                  <a:solidFill>
                    <a:srgbClr val="FF0000"/>
                  </a:solidFill>
                </a:rPr>
                <a:t>44%</a:t>
              </a:r>
              <a:endParaRPr sz="1000">
                <a:solidFill>
                  <a:srgbClr val="FF0000"/>
                </a:solidFill>
              </a:endParaRPr>
            </a:p>
          </p:txBody>
        </p:sp>
      </p:grpSp>
      <p:grpSp>
        <p:nvGrpSpPr>
          <p:cNvPr id="239" name="Google Shape;239;p29"/>
          <p:cNvGrpSpPr/>
          <p:nvPr/>
        </p:nvGrpSpPr>
        <p:grpSpPr>
          <a:xfrm>
            <a:off x="5807875" y="3769275"/>
            <a:ext cx="450600" cy="351300"/>
            <a:chOff x="5807875" y="2247150"/>
            <a:chExt cx="450600" cy="351300"/>
          </a:xfrm>
        </p:grpSpPr>
        <p:cxnSp>
          <p:nvCxnSpPr>
            <p:cNvPr id="240" name="Google Shape;240;p29"/>
            <p:cNvCxnSpPr/>
            <p:nvPr/>
          </p:nvCxnSpPr>
          <p:spPr>
            <a:xfrm flipH="1">
              <a:off x="5856500" y="2247150"/>
              <a:ext cx="1200" cy="351300"/>
            </a:xfrm>
            <a:prstGeom prst="straightConnector1">
              <a:avLst/>
            </a:prstGeom>
            <a:noFill/>
            <a:ln w="9525" cap="flat" cmpd="sng">
              <a:solidFill>
                <a:srgbClr val="FF0000"/>
              </a:solidFill>
              <a:prstDash val="solid"/>
              <a:round/>
              <a:headEnd type="none" w="med" len="med"/>
              <a:tailEnd type="triangle" w="med" len="med"/>
            </a:ln>
          </p:spPr>
        </p:cxnSp>
        <p:sp>
          <p:nvSpPr>
            <p:cNvPr id="241" name="Google Shape;241;p29"/>
            <p:cNvSpPr txBox="1"/>
            <p:nvPr/>
          </p:nvSpPr>
          <p:spPr>
            <a:xfrm>
              <a:off x="5807875" y="2258550"/>
              <a:ext cx="4506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000">
                  <a:solidFill>
                    <a:srgbClr val="FF0000"/>
                  </a:solidFill>
                </a:rPr>
                <a:t>1%</a:t>
              </a:r>
              <a:endParaRPr sz="1000">
                <a:solidFill>
                  <a:srgbClr val="FF0000"/>
                </a:solidFill>
              </a:endParaRPr>
            </a:p>
          </p:txBody>
        </p:sp>
      </p:grpSp>
      <p:grpSp>
        <p:nvGrpSpPr>
          <p:cNvPr id="242" name="Google Shape;242;p29"/>
          <p:cNvGrpSpPr/>
          <p:nvPr/>
        </p:nvGrpSpPr>
        <p:grpSpPr>
          <a:xfrm>
            <a:off x="6850275" y="2247150"/>
            <a:ext cx="450600" cy="351300"/>
            <a:chOff x="5807875" y="2247150"/>
            <a:chExt cx="450600" cy="351300"/>
          </a:xfrm>
        </p:grpSpPr>
        <p:cxnSp>
          <p:nvCxnSpPr>
            <p:cNvPr id="243" name="Google Shape;243;p29"/>
            <p:cNvCxnSpPr/>
            <p:nvPr/>
          </p:nvCxnSpPr>
          <p:spPr>
            <a:xfrm flipH="1">
              <a:off x="5856500" y="2247150"/>
              <a:ext cx="1200" cy="351300"/>
            </a:xfrm>
            <a:prstGeom prst="straightConnector1">
              <a:avLst/>
            </a:prstGeom>
            <a:noFill/>
            <a:ln w="9525" cap="flat" cmpd="sng">
              <a:solidFill>
                <a:srgbClr val="FF0000"/>
              </a:solidFill>
              <a:prstDash val="solid"/>
              <a:round/>
              <a:headEnd type="none" w="med" len="med"/>
              <a:tailEnd type="triangle" w="med" len="med"/>
            </a:ln>
          </p:spPr>
        </p:cxnSp>
        <p:sp>
          <p:nvSpPr>
            <p:cNvPr id="244" name="Google Shape;244;p29"/>
            <p:cNvSpPr txBox="1"/>
            <p:nvPr/>
          </p:nvSpPr>
          <p:spPr>
            <a:xfrm>
              <a:off x="5807875" y="2258550"/>
              <a:ext cx="4506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000">
                  <a:solidFill>
                    <a:srgbClr val="FF0000"/>
                  </a:solidFill>
                </a:rPr>
                <a:t>89%</a:t>
              </a:r>
              <a:endParaRPr sz="1000">
                <a:solidFill>
                  <a:srgbClr val="FF0000"/>
                </a:solidFill>
              </a:endParaRPr>
            </a:p>
          </p:txBody>
        </p:sp>
      </p:grpSp>
      <p:grpSp>
        <p:nvGrpSpPr>
          <p:cNvPr id="245" name="Google Shape;245;p29"/>
          <p:cNvGrpSpPr/>
          <p:nvPr/>
        </p:nvGrpSpPr>
        <p:grpSpPr>
          <a:xfrm>
            <a:off x="6850275" y="2990775"/>
            <a:ext cx="450600" cy="351300"/>
            <a:chOff x="5807875" y="2247150"/>
            <a:chExt cx="450600" cy="351300"/>
          </a:xfrm>
        </p:grpSpPr>
        <p:cxnSp>
          <p:nvCxnSpPr>
            <p:cNvPr id="246" name="Google Shape;246;p29"/>
            <p:cNvCxnSpPr/>
            <p:nvPr/>
          </p:nvCxnSpPr>
          <p:spPr>
            <a:xfrm flipH="1">
              <a:off x="5856500" y="2247150"/>
              <a:ext cx="1200" cy="351300"/>
            </a:xfrm>
            <a:prstGeom prst="straightConnector1">
              <a:avLst/>
            </a:prstGeom>
            <a:noFill/>
            <a:ln w="9525" cap="flat" cmpd="sng">
              <a:solidFill>
                <a:srgbClr val="FF0000"/>
              </a:solidFill>
              <a:prstDash val="solid"/>
              <a:round/>
              <a:headEnd type="none" w="med" len="med"/>
              <a:tailEnd type="triangle" w="med" len="med"/>
            </a:ln>
          </p:spPr>
        </p:cxnSp>
        <p:sp>
          <p:nvSpPr>
            <p:cNvPr id="247" name="Google Shape;247;p29"/>
            <p:cNvSpPr txBox="1"/>
            <p:nvPr/>
          </p:nvSpPr>
          <p:spPr>
            <a:xfrm>
              <a:off x="5807875" y="2258550"/>
              <a:ext cx="4506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000">
                  <a:solidFill>
                    <a:srgbClr val="FF0000"/>
                  </a:solidFill>
                </a:rPr>
                <a:t>89%</a:t>
              </a:r>
              <a:endParaRPr sz="1000">
                <a:solidFill>
                  <a:srgbClr val="FF0000"/>
                </a:solidFill>
              </a:endParaRPr>
            </a:p>
          </p:txBody>
        </p:sp>
      </p:grpSp>
      <p:grpSp>
        <p:nvGrpSpPr>
          <p:cNvPr id="248" name="Google Shape;248;p29"/>
          <p:cNvGrpSpPr/>
          <p:nvPr/>
        </p:nvGrpSpPr>
        <p:grpSpPr>
          <a:xfrm>
            <a:off x="6850275" y="3783125"/>
            <a:ext cx="450600" cy="351300"/>
            <a:chOff x="5807875" y="2247150"/>
            <a:chExt cx="450600" cy="351300"/>
          </a:xfrm>
        </p:grpSpPr>
        <p:cxnSp>
          <p:nvCxnSpPr>
            <p:cNvPr id="249" name="Google Shape;249;p29"/>
            <p:cNvCxnSpPr/>
            <p:nvPr/>
          </p:nvCxnSpPr>
          <p:spPr>
            <a:xfrm flipH="1">
              <a:off x="5856500" y="2247150"/>
              <a:ext cx="1200" cy="351300"/>
            </a:xfrm>
            <a:prstGeom prst="straightConnector1">
              <a:avLst/>
            </a:prstGeom>
            <a:noFill/>
            <a:ln w="9525" cap="flat" cmpd="sng">
              <a:solidFill>
                <a:srgbClr val="FF0000"/>
              </a:solidFill>
              <a:prstDash val="solid"/>
              <a:round/>
              <a:headEnd type="none" w="med" len="med"/>
              <a:tailEnd type="triangle" w="med" len="med"/>
            </a:ln>
          </p:spPr>
        </p:cxnSp>
        <p:sp>
          <p:nvSpPr>
            <p:cNvPr id="250" name="Google Shape;250;p29"/>
            <p:cNvSpPr txBox="1"/>
            <p:nvPr/>
          </p:nvSpPr>
          <p:spPr>
            <a:xfrm>
              <a:off x="5807875" y="2258550"/>
              <a:ext cx="4506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000">
                  <a:solidFill>
                    <a:srgbClr val="FF0000"/>
                  </a:solidFill>
                </a:rPr>
                <a:t>88%</a:t>
              </a:r>
              <a:endParaRPr sz="1000">
                <a:solidFill>
                  <a:srgbClr val="FF0000"/>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0"/>
          <p:cNvSpPr txBox="1">
            <a:spLocks noGrp="1"/>
          </p:cNvSpPr>
          <p:nvPr>
            <p:ph type="title"/>
          </p:nvPr>
        </p:nvSpPr>
        <p:spPr>
          <a:xfrm>
            <a:off x="311750" y="2274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sl-SI"/>
              <a:t>Experiments: Uncertainty analysis</a:t>
            </a:r>
            <a:endParaRPr/>
          </a:p>
        </p:txBody>
      </p:sp>
      <p:sp>
        <p:nvSpPr>
          <p:cNvPr id="256" name="Google Shape;256;p30"/>
          <p:cNvSpPr txBox="1">
            <a:spLocks noGrp="1"/>
          </p:cNvSpPr>
          <p:nvPr>
            <p:ph type="body" idx="1"/>
          </p:nvPr>
        </p:nvSpPr>
        <p:spPr>
          <a:xfrm>
            <a:off x="311750" y="800125"/>
            <a:ext cx="8460000" cy="2013900"/>
          </a:xfrm>
          <a:prstGeom prst="rect">
            <a:avLst/>
          </a:prstGeom>
          <a:noFill/>
          <a:ln>
            <a:noFill/>
          </a:ln>
        </p:spPr>
        <p:txBody>
          <a:bodyPr spcFirstLastPara="1" wrap="square" lIns="91425" tIns="91425" rIns="91425" bIns="91425" anchor="t" anchorCtr="0">
            <a:normAutofit lnSpcReduction="10000"/>
          </a:bodyPr>
          <a:lstStyle/>
          <a:p>
            <a:pPr marL="457200" lvl="0" indent="-317500" algn="l" rtl="0">
              <a:lnSpc>
                <a:spcPct val="115000"/>
              </a:lnSpc>
              <a:spcBef>
                <a:spcPts val="0"/>
              </a:spcBef>
              <a:spcAft>
                <a:spcPts val="0"/>
              </a:spcAft>
              <a:buSzPts val="1400"/>
              <a:buChar char="●"/>
            </a:pPr>
            <a:r>
              <a:rPr lang="sl-SI" sz="1100"/>
              <a:t>Reliability of the estimated uncertainty     is assessed by computing the standard deviation         of the scaled error metric [9]:</a:t>
            </a:r>
            <a:endParaRPr sz="1100"/>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endParaRPr sz="1100"/>
          </a:p>
          <a:p>
            <a:pPr marL="0" lvl="0" indent="0" algn="l" rtl="0">
              <a:lnSpc>
                <a:spcPct val="115000"/>
              </a:lnSpc>
              <a:spcBef>
                <a:spcPts val="0"/>
              </a:spcBef>
              <a:spcAft>
                <a:spcPts val="0"/>
              </a:spcAft>
              <a:buNone/>
            </a:pPr>
            <a:endParaRPr sz="1100"/>
          </a:p>
          <a:p>
            <a:pPr marL="457200" lvl="0" indent="-298450" algn="l" rtl="0">
              <a:lnSpc>
                <a:spcPct val="115000"/>
              </a:lnSpc>
              <a:spcBef>
                <a:spcPts val="0"/>
              </a:spcBef>
              <a:spcAft>
                <a:spcPts val="0"/>
              </a:spcAft>
              <a:buSzPts val="1100"/>
              <a:buChar char="●"/>
            </a:pPr>
            <a:r>
              <a:rPr lang="sl-SI" sz="1100" b="1"/>
              <a:t>Ideal model:                </a:t>
            </a:r>
            <a:r>
              <a:rPr lang="sl-SI" sz="1100"/>
              <a:t>(per-pixel disparities match the predicted uncertainties).</a:t>
            </a:r>
            <a:endParaRPr sz="1100"/>
          </a:p>
          <a:p>
            <a:pPr marL="457200" lvl="0" indent="-298450" algn="l" rtl="0">
              <a:lnSpc>
                <a:spcPct val="115000"/>
              </a:lnSpc>
              <a:spcBef>
                <a:spcPts val="0"/>
              </a:spcBef>
              <a:spcAft>
                <a:spcPts val="0"/>
              </a:spcAft>
              <a:buSzPts val="1100"/>
              <a:buChar char="●"/>
            </a:pPr>
            <a:r>
              <a:rPr lang="sl-SI" sz="1100">
                <a:solidFill>
                  <a:srgbClr val="3D85C6"/>
                </a:solidFill>
              </a:rPr>
              <a:t>DINCAE2 significantly overestimates</a:t>
            </a:r>
            <a:r>
              <a:rPr lang="sl-SI" sz="1100"/>
              <a:t> (on-average) the standard deviation!</a:t>
            </a:r>
            <a:endParaRPr sz="1100"/>
          </a:p>
          <a:p>
            <a:pPr marL="457200" lvl="0" indent="-298450" algn="l" rtl="0">
              <a:lnSpc>
                <a:spcPct val="115000"/>
              </a:lnSpc>
              <a:spcBef>
                <a:spcPts val="0"/>
              </a:spcBef>
              <a:spcAft>
                <a:spcPts val="0"/>
              </a:spcAft>
              <a:buSzPts val="1100"/>
              <a:buChar char="●"/>
            </a:pPr>
            <a:r>
              <a:rPr lang="sl-SI" sz="1100">
                <a:solidFill>
                  <a:srgbClr val="3D85C6"/>
                </a:solidFill>
              </a:rPr>
              <a:t>CRITER delivers the best uncertainty estimate </a:t>
            </a:r>
            <a:r>
              <a:rPr lang="sl-SI" sz="1100"/>
              <a:t>(only slightly underestimates the std).</a:t>
            </a:r>
            <a:endParaRPr sz="1100"/>
          </a:p>
          <a:p>
            <a:pPr marL="0" lvl="0" indent="0" algn="l" rtl="0">
              <a:lnSpc>
                <a:spcPct val="115000"/>
              </a:lnSpc>
              <a:spcBef>
                <a:spcPts val="0"/>
              </a:spcBef>
              <a:spcAft>
                <a:spcPts val="0"/>
              </a:spcAft>
              <a:buNone/>
            </a:pPr>
            <a:endParaRPr sz="1500"/>
          </a:p>
          <a:p>
            <a:pPr marL="457200" lvl="0" indent="-228600" algn="l" rtl="0">
              <a:lnSpc>
                <a:spcPct val="115000"/>
              </a:lnSpc>
              <a:spcBef>
                <a:spcPts val="0"/>
              </a:spcBef>
              <a:spcAft>
                <a:spcPts val="0"/>
              </a:spcAft>
              <a:buSzPts val="1800"/>
              <a:buNone/>
            </a:pPr>
            <a:endParaRPr/>
          </a:p>
        </p:txBody>
      </p:sp>
      <p:sp>
        <p:nvSpPr>
          <p:cNvPr id="257" name="Google Shape;25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t>18</a:t>
            </a:fld>
            <a:endParaRPr/>
          </a:p>
        </p:txBody>
      </p:sp>
      <p:pic>
        <p:nvPicPr>
          <p:cNvPr id="258" name="Google Shape;258;p30"/>
          <p:cNvPicPr preferRelativeResize="0"/>
          <p:nvPr/>
        </p:nvPicPr>
        <p:blipFill rotWithShape="1">
          <a:blip r:embed="rId3">
            <a:alphaModFix/>
          </a:blip>
          <a:srcRect/>
          <a:stretch/>
        </p:blipFill>
        <p:spPr>
          <a:xfrm>
            <a:off x="3957113" y="1194361"/>
            <a:ext cx="1229774" cy="432966"/>
          </a:xfrm>
          <a:prstGeom prst="rect">
            <a:avLst/>
          </a:prstGeom>
          <a:noFill/>
          <a:ln>
            <a:noFill/>
          </a:ln>
        </p:spPr>
      </p:pic>
      <p:pic>
        <p:nvPicPr>
          <p:cNvPr id="259" name="Google Shape;259;p30" descr="A black background with a black square&#10;&#10;Description automatically generated with medium confidence"/>
          <p:cNvPicPr preferRelativeResize="0"/>
          <p:nvPr/>
        </p:nvPicPr>
        <p:blipFill rotWithShape="1">
          <a:blip r:embed="rId4">
            <a:alphaModFix/>
          </a:blip>
          <a:srcRect/>
          <a:stretch/>
        </p:blipFill>
        <p:spPr>
          <a:xfrm>
            <a:off x="3227769" y="940556"/>
            <a:ext cx="169417" cy="114000"/>
          </a:xfrm>
          <a:prstGeom prst="rect">
            <a:avLst/>
          </a:prstGeom>
          <a:noFill/>
          <a:ln>
            <a:noFill/>
          </a:ln>
        </p:spPr>
      </p:pic>
      <p:sp>
        <p:nvSpPr>
          <p:cNvPr id="260" name="Google Shape;260;p30"/>
          <p:cNvSpPr txBox="1"/>
          <p:nvPr/>
        </p:nvSpPr>
        <p:spPr>
          <a:xfrm>
            <a:off x="506845" y="4598756"/>
            <a:ext cx="8130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sl-SI" sz="800" b="0" i="0" u="none" strike="noStrike" cap="none">
                <a:solidFill>
                  <a:schemeClr val="dk2"/>
                </a:solidFill>
                <a:latin typeface="Arial"/>
                <a:ea typeface="Arial"/>
                <a:cs typeface="Arial"/>
                <a:sym typeface="Arial"/>
              </a:rPr>
              <a:t>[9] Alexander Barth et al. “DINCAE 1.0: a convolutional neural network with error estimates to reconstruct sea surface temperature satellite observations”. In: Geoscientific Model Development 13.3 (2020), pp. 1609–1622.</a:t>
            </a:r>
            <a:endParaRPr sz="1400" b="0" i="0" u="none" strike="noStrike" cap="none">
              <a:solidFill>
                <a:srgbClr val="000000"/>
              </a:solidFill>
              <a:latin typeface="Arial"/>
              <a:ea typeface="Arial"/>
              <a:cs typeface="Arial"/>
              <a:sym typeface="Arial"/>
            </a:endParaRPr>
          </a:p>
        </p:txBody>
      </p:sp>
      <p:pic>
        <p:nvPicPr>
          <p:cNvPr id="261" name="Google Shape;261;p30"/>
          <p:cNvPicPr preferRelativeResize="0"/>
          <p:nvPr/>
        </p:nvPicPr>
        <p:blipFill>
          <a:blip r:embed="rId5">
            <a:alphaModFix/>
          </a:blip>
          <a:stretch>
            <a:fillRect/>
          </a:stretch>
        </p:blipFill>
        <p:spPr>
          <a:xfrm>
            <a:off x="6445725" y="914263"/>
            <a:ext cx="244550" cy="166575"/>
          </a:xfrm>
          <a:prstGeom prst="rect">
            <a:avLst/>
          </a:prstGeom>
          <a:noFill/>
          <a:ln>
            <a:noFill/>
          </a:ln>
        </p:spPr>
      </p:pic>
      <p:pic>
        <p:nvPicPr>
          <p:cNvPr id="262" name="Google Shape;262;p30"/>
          <p:cNvPicPr preferRelativeResize="0"/>
          <p:nvPr/>
        </p:nvPicPr>
        <p:blipFill>
          <a:blip r:embed="rId6">
            <a:alphaModFix/>
          </a:blip>
          <a:stretch>
            <a:fillRect/>
          </a:stretch>
        </p:blipFill>
        <p:spPr>
          <a:xfrm>
            <a:off x="1702275" y="1627325"/>
            <a:ext cx="548700" cy="168241"/>
          </a:xfrm>
          <a:prstGeom prst="rect">
            <a:avLst/>
          </a:prstGeom>
          <a:noFill/>
          <a:ln>
            <a:noFill/>
          </a:ln>
        </p:spPr>
      </p:pic>
      <p:pic>
        <p:nvPicPr>
          <p:cNvPr id="263" name="Google Shape;263;p30"/>
          <p:cNvPicPr preferRelativeResize="0"/>
          <p:nvPr/>
        </p:nvPicPr>
        <p:blipFill rotWithShape="1">
          <a:blip r:embed="rId7">
            <a:alphaModFix/>
          </a:blip>
          <a:srcRect r="20483"/>
          <a:stretch/>
        </p:blipFill>
        <p:spPr>
          <a:xfrm>
            <a:off x="2947251" y="2367775"/>
            <a:ext cx="3249499" cy="2103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sl-SI"/>
              <a:t>Experiments: (Mediterranean) Reconstruction visualization</a:t>
            </a:r>
            <a:endParaRPr/>
          </a:p>
        </p:txBody>
      </p:sp>
      <p:sp>
        <p:nvSpPr>
          <p:cNvPr id="269" name="Google Shape;269;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t>19</a:t>
            </a:fld>
            <a:endParaRPr/>
          </a:p>
        </p:txBody>
      </p:sp>
      <p:pic>
        <p:nvPicPr>
          <p:cNvPr id="270" name="Google Shape;270;p31"/>
          <p:cNvPicPr preferRelativeResize="0"/>
          <p:nvPr/>
        </p:nvPicPr>
        <p:blipFill>
          <a:blip r:embed="rId3">
            <a:alphaModFix/>
          </a:blip>
          <a:stretch>
            <a:fillRect/>
          </a:stretch>
        </p:blipFill>
        <p:spPr>
          <a:xfrm>
            <a:off x="1284350" y="1074205"/>
            <a:ext cx="6575299" cy="1972570"/>
          </a:xfrm>
          <a:prstGeom prst="rect">
            <a:avLst/>
          </a:prstGeom>
          <a:noFill/>
          <a:ln>
            <a:noFill/>
          </a:ln>
        </p:spPr>
      </p:pic>
      <p:sp>
        <p:nvSpPr>
          <p:cNvPr id="271" name="Google Shape;271;p31"/>
          <p:cNvSpPr txBox="1"/>
          <p:nvPr/>
        </p:nvSpPr>
        <p:spPr>
          <a:xfrm rot="-5400000">
            <a:off x="492500" y="1863676"/>
            <a:ext cx="1268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800">
                <a:solidFill>
                  <a:schemeClr val="dk2"/>
                </a:solidFill>
              </a:rPr>
              <a:t>CRITER</a:t>
            </a:r>
            <a:endParaRPr sz="1800">
              <a:solidFill>
                <a:schemeClr val="dk2"/>
              </a:solidFill>
            </a:endParaRPr>
          </a:p>
        </p:txBody>
      </p:sp>
      <p:pic>
        <p:nvPicPr>
          <p:cNvPr id="272" name="Google Shape;272;p31"/>
          <p:cNvPicPr preferRelativeResize="0"/>
          <p:nvPr/>
        </p:nvPicPr>
        <p:blipFill>
          <a:blip r:embed="rId4">
            <a:alphaModFix/>
          </a:blip>
          <a:stretch>
            <a:fillRect/>
          </a:stretch>
        </p:blipFill>
        <p:spPr>
          <a:xfrm>
            <a:off x="1284356" y="2955973"/>
            <a:ext cx="6575287" cy="1972602"/>
          </a:xfrm>
          <a:prstGeom prst="rect">
            <a:avLst/>
          </a:prstGeom>
          <a:noFill/>
          <a:ln>
            <a:noFill/>
          </a:ln>
        </p:spPr>
      </p:pic>
      <p:sp>
        <p:nvSpPr>
          <p:cNvPr id="273" name="Google Shape;273;p31"/>
          <p:cNvSpPr txBox="1"/>
          <p:nvPr/>
        </p:nvSpPr>
        <p:spPr>
          <a:xfrm rot="-5400000">
            <a:off x="492500" y="3745464"/>
            <a:ext cx="1268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SI" sz="1800">
                <a:solidFill>
                  <a:schemeClr val="dk2"/>
                </a:solidFill>
              </a:rPr>
              <a:t>DINCAE2</a:t>
            </a:r>
            <a:endParaRPr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sl-SI"/>
              <a:t>Sea Surface Temperature (SST)</a:t>
            </a:r>
            <a:endParaRPr/>
          </a:p>
        </p:txBody>
      </p:sp>
      <p:sp>
        <p:nvSpPr>
          <p:cNvPr id="63" name="Google Shape;63;p14"/>
          <p:cNvSpPr txBox="1">
            <a:spLocks noGrp="1"/>
          </p:cNvSpPr>
          <p:nvPr>
            <p:ph type="body" idx="1"/>
          </p:nvPr>
        </p:nvSpPr>
        <p:spPr>
          <a:xfrm>
            <a:off x="311700" y="1152475"/>
            <a:ext cx="8160900" cy="2055000"/>
          </a:xfrm>
          <a:prstGeom prst="rect">
            <a:avLst/>
          </a:prstGeom>
          <a:noFill/>
          <a:ln>
            <a:noFill/>
          </a:ln>
        </p:spPr>
        <p:txBody>
          <a:bodyPr spcFirstLastPara="1" wrap="square" lIns="91425" tIns="91425" rIns="91425" bIns="91425" anchor="t" anchorCtr="0">
            <a:normAutofit/>
          </a:bodyPr>
          <a:lstStyle/>
          <a:p>
            <a:pPr marL="457200" lvl="0" indent="-352167" algn="l" rtl="0">
              <a:lnSpc>
                <a:spcPct val="115000"/>
              </a:lnSpc>
              <a:spcBef>
                <a:spcPts val="0"/>
              </a:spcBef>
              <a:spcAft>
                <a:spcPts val="0"/>
              </a:spcAft>
              <a:buSzPts val="1946"/>
              <a:buChar char="●"/>
            </a:pPr>
            <a:r>
              <a:rPr lang="sl-SI"/>
              <a:t>SST provides fundamental information on the global climate system.</a:t>
            </a:r>
            <a:endParaRPr/>
          </a:p>
          <a:p>
            <a:pPr marL="457200" lvl="0" indent="0" algn="l" rtl="0">
              <a:lnSpc>
                <a:spcPct val="115000"/>
              </a:lnSpc>
              <a:spcBef>
                <a:spcPts val="0"/>
              </a:spcBef>
              <a:spcAft>
                <a:spcPts val="0"/>
              </a:spcAft>
              <a:buNone/>
            </a:pPr>
            <a:endParaRPr/>
          </a:p>
          <a:p>
            <a:pPr marL="457200" lvl="0" indent="-352167" algn="l" rtl="0">
              <a:lnSpc>
                <a:spcPct val="115000"/>
              </a:lnSpc>
              <a:spcBef>
                <a:spcPts val="0"/>
              </a:spcBef>
              <a:spcAft>
                <a:spcPts val="0"/>
              </a:spcAft>
              <a:buSzPts val="1946"/>
              <a:buChar char="●"/>
            </a:pPr>
            <a:r>
              <a:rPr lang="sl-SI"/>
              <a:t>Key applications [1]:</a:t>
            </a:r>
            <a:endParaRPr/>
          </a:p>
          <a:p>
            <a:pPr marL="914400" lvl="1" indent="-324708" algn="l" rtl="0">
              <a:lnSpc>
                <a:spcPct val="115000"/>
              </a:lnSpc>
              <a:spcBef>
                <a:spcPts val="0"/>
              </a:spcBef>
              <a:spcAft>
                <a:spcPts val="0"/>
              </a:spcAft>
              <a:buSzPts val="1514"/>
              <a:buChar char="○"/>
            </a:pPr>
            <a:r>
              <a:rPr lang="sl-SI"/>
              <a:t>weather forecasting models,</a:t>
            </a:r>
            <a:endParaRPr/>
          </a:p>
          <a:p>
            <a:pPr marL="914400" lvl="1" indent="-324708" algn="l" rtl="0">
              <a:lnSpc>
                <a:spcPct val="115000"/>
              </a:lnSpc>
              <a:spcBef>
                <a:spcPts val="0"/>
              </a:spcBef>
              <a:spcAft>
                <a:spcPts val="0"/>
              </a:spcAft>
              <a:buSzPts val="1514"/>
              <a:buChar char="○"/>
            </a:pPr>
            <a:r>
              <a:rPr lang="sl-SI"/>
              <a:t>geophysical analysis (e.g., climate and ocean circulation modeling).</a:t>
            </a:r>
            <a:endParaRPr/>
          </a:p>
        </p:txBody>
      </p:sp>
      <p:sp>
        <p:nvSpPr>
          <p:cNvPr id="64" name="Google Shape;64;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2</a:t>
            </a:fld>
            <a:endParaRPr>
              <a:solidFill>
                <a:schemeClr val="dk2"/>
              </a:solidFill>
              <a:latin typeface="Arial"/>
              <a:ea typeface="Arial"/>
              <a:cs typeface="Arial"/>
              <a:sym typeface="Arial"/>
            </a:endParaRPr>
          </a:p>
        </p:txBody>
      </p:sp>
      <p:sp>
        <p:nvSpPr>
          <p:cNvPr id="65" name="Google Shape;65;p14"/>
          <p:cNvSpPr txBox="1"/>
          <p:nvPr/>
        </p:nvSpPr>
        <p:spPr>
          <a:xfrm>
            <a:off x="337350" y="4623700"/>
            <a:ext cx="8109600" cy="33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sl-SI" sz="1000" b="0" i="0" u="none" strike="noStrike" cap="none">
                <a:solidFill>
                  <a:schemeClr val="dk2"/>
                </a:solidFill>
                <a:latin typeface="Arial"/>
                <a:ea typeface="Arial"/>
                <a:cs typeface="Arial"/>
                <a:sym typeface="Arial"/>
              </a:rPr>
              <a:t>[1] </a:t>
            </a:r>
            <a:r>
              <a:rPr lang="sl-SI" sz="1000" b="0" i="0" u="sng" strike="noStrike" cap="none">
                <a:solidFill>
                  <a:schemeClr val="hlink"/>
                </a:solidFill>
                <a:latin typeface="Arial"/>
                <a:ea typeface="Arial"/>
                <a:cs typeface="Arial"/>
                <a:sym typeface="Arial"/>
                <a:hlinkClick r:id="rId3"/>
              </a:rPr>
              <a:t>https://oceanservice.noaa.gov/facts/sea-surface-temperature.html</a:t>
            </a:r>
            <a:endParaRPr sz="10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sl-SI"/>
              <a:t>Future work</a:t>
            </a:r>
            <a:endParaRPr/>
          </a:p>
        </p:txBody>
      </p:sp>
      <p:sp>
        <p:nvSpPr>
          <p:cNvPr id="279" name="Google Shape;279;p32"/>
          <p:cNvSpPr txBox="1">
            <a:spLocks noGrp="1"/>
          </p:cNvSpPr>
          <p:nvPr>
            <p:ph type="body" idx="1"/>
          </p:nvPr>
        </p:nvSpPr>
        <p:spPr>
          <a:xfrm>
            <a:off x="311700" y="1152475"/>
            <a:ext cx="8208000" cy="34266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sl-SI"/>
              <a:t>Development of a </a:t>
            </a:r>
            <a:r>
              <a:rPr lang="sl-SI">
                <a:solidFill>
                  <a:srgbClr val="3D85C6"/>
                </a:solidFill>
              </a:rPr>
              <a:t>multimodal CRITER</a:t>
            </a:r>
            <a:r>
              <a:rPr lang="sl-SI"/>
              <a:t>: models dependencies between different environmental variables </a:t>
            </a:r>
            <a:br>
              <a:rPr lang="sl-SI"/>
            </a:br>
            <a:r>
              <a:rPr lang="sl-SI"/>
              <a:t>(e.g., wind patterns, chlorophyll-a concentrations, sea surface height).</a:t>
            </a:r>
            <a:endParaRPr/>
          </a:p>
          <a:p>
            <a:pPr marL="457200" lvl="0" indent="0" algn="l" rtl="0">
              <a:lnSpc>
                <a:spcPct val="115000"/>
              </a:lnSpc>
              <a:spcBef>
                <a:spcPts val="0"/>
              </a:spcBef>
              <a:spcAft>
                <a:spcPts val="0"/>
              </a:spcAft>
              <a:buNone/>
            </a:pPr>
            <a:endParaRPr/>
          </a:p>
          <a:p>
            <a:pPr marL="457200" lvl="0" indent="-342900" algn="l" rtl="0">
              <a:lnSpc>
                <a:spcPct val="115000"/>
              </a:lnSpc>
              <a:spcBef>
                <a:spcPts val="0"/>
              </a:spcBef>
              <a:spcAft>
                <a:spcPts val="0"/>
              </a:spcAft>
              <a:buSzPts val="1800"/>
              <a:buChar char="●"/>
            </a:pPr>
            <a:r>
              <a:rPr lang="sl-SI"/>
              <a:t>CRITER’s </a:t>
            </a:r>
            <a:r>
              <a:rPr lang="sl-SI">
                <a:solidFill>
                  <a:srgbClr val="3D85C6"/>
                </a:solidFill>
              </a:rPr>
              <a:t>CRM is memory-intensive</a:t>
            </a:r>
            <a:r>
              <a:rPr lang="sl-SI"/>
              <a:t>.</a:t>
            </a:r>
            <a:endParaRPr/>
          </a:p>
          <a:p>
            <a:pPr marL="457200" lvl="0" indent="0" algn="l" rtl="0">
              <a:lnSpc>
                <a:spcPct val="115000"/>
              </a:lnSpc>
              <a:spcBef>
                <a:spcPts val="0"/>
              </a:spcBef>
              <a:spcAft>
                <a:spcPts val="0"/>
              </a:spcAft>
              <a:buNone/>
            </a:pPr>
            <a:endParaRPr/>
          </a:p>
          <a:p>
            <a:pPr marL="457200" lvl="0" indent="-342900" algn="l" rtl="0">
              <a:lnSpc>
                <a:spcPct val="115000"/>
              </a:lnSpc>
              <a:spcBef>
                <a:spcPts val="0"/>
              </a:spcBef>
              <a:spcAft>
                <a:spcPts val="0"/>
              </a:spcAft>
              <a:buSzPts val="1800"/>
              <a:buChar char="●"/>
            </a:pPr>
            <a:r>
              <a:rPr lang="sl-SI">
                <a:solidFill>
                  <a:srgbClr val="3D85C6"/>
                </a:solidFill>
              </a:rPr>
              <a:t>Memory-efficient CRM architecture</a:t>
            </a:r>
            <a:r>
              <a:rPr lang="sl-SI"/>
              <a:t>, allowing larger spatial token resolution  and a wider temporal horizon.</a:t>
            </a:r>
            <a:endParaRPr/>
          </a:p>
        </p:txBody>
      </p:sp>
      <p:sp>
        <p:nvSpPr>
          <p:cNvPr id="280" name="Google Shape;28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20</a:t>
            </a:fld>
            <a:endParaRPr>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272400" y="4002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sl-SI"/>
              <a:t>SST acquisition challenges</a:t>
            </a:r>
            <a:endParaRPr/>
          </a:p>
          <a:p>
            <a:pPr marL="0" lvl="0" indent="0" algn="l" rtl="0">
              <a:lnSpc>
                <a:spcPct val="100000"/>
              </a:lnSpc>
              <a:spcBef>
                <a:spcPts val="0"/>
              </a:spcBef>
              <a:spcAft>
                <a:spcPts val="0"/>
              </a:spcAft>
              <a:buSzPct val="111111"/>
              <a:buNone/>
            </a:pPr>
            <a:endParaRPr/>
          </a:p>
        </p:txBody>
      </p:sp>
      <p:sp>
        <p:nvSpPr>
          <p:cNvPr id="71" name="Google Shape;71;p15"/>
          <p:cNvSpPr txBox="1">
            <a:spLocks noGrp="1"/>
          </p:cNvSpPr>
          <p:nvPr>
            <p:ph type="body" idx="1"/>
          </p:nvPr>
        </p:nvSpPr>
        <p:spPr>
          <a:xfrm>
            <a:off x="316225" y="972900"/>
            <a:ext cx="8098200" cy="1812300"/>
          </a:xfrm>
          <a:prstGeom prst="rect">
            <a:avLst/>
          </a:prstGeom>
          <a:noFill/>
          <a:ln>
            <a:noFill/>
          </a:ln>
        </p:spPr>
        <p:txBody>
          <a:bodyPr spcFirstLastPara="1" wrap="square" lIns="91425" tIns="91425" rIns="91425" bIns="91425" anchor="t" anchorCtr="0">
            <a:normAutofit fontScale="77500" lnSpcReduction="20000"/>
          </a:bodyPr>
          <a:lstStyle/>
          <a:p>
            <a:pPr marL="457200" lvl="0" indent="-324364" algn="l" rtl="0">
              <a:lnSpc>
                <a:spcPct val="115000"/>
              </a:lnSpc>
              <a:spcBef>
                <a:spcPts val="0"/>
              </a:spcBef>
              <a:spcAft>
                <a:spcPts val="0"/>
              </a:spcAft>
              <a:buSzPct val="108108"/>
              <a:buChar char="●"/>
            </a:pPr>
            <a:r>
              <a:rPr lang="sl-SI">
                <a:solidFill>
                  <a:srgbClr val="3D85C6"/>
                </a:solidFill>
              </a:rPr>
              <a:t>Measured by</a:t>
            </a:r>
            <a:r>
              <a:rPr lang="sl-SI"/>
              <a:t> (many) moving </a:t>
            </a:r>
            <a:r>
              <a:rPr lang="sl-SI">
                <a:solidFill>
                  <a:srgbClr val="3D85C6"/>
                </a:solidFill>
              </a:rPr>
              <a:t>satellites</a:t>
            </a:r>
            <a:r>
              <a:rPr lang="sl-SI"/>
              <a:t>.</a:t>
            </a:r>
            <a:endParaRPr/>
          </a:p>
          <a:p>
            <a:pPr marL="457200" lvl="0" indent="-324364" algn="l" rtl="0">
              <a:lnSpc>
                <a:spcPct val="115000"/>
              </a:lnSpc>
              <a:spcBef>
                <a:spcPts val="0"/>
              </a:spcBef>
              <a:spcAft>
                <a:spcPts val="0"/>
              </a:spcAft>
              <a:buSzPct val="108108"/>
              <a:buChar char="●"/>
            </a:pPr>
            <a:r>
              <a:rPr lang="sl-SI"/>
              <a:t>A </a:t>
            </a:r>
            <a:r>
              <a:rPr lang="sl-SI">
                <a:solidFill>
                  <a:srgbClr val="3D85C6"/>
                </a:solidFill>
              </a:rPr>
              <a:t>daily measurement “field”</a:t>
            </a:r>
            <a:r>
              <a:rPr lang="sl-SI"/>
              <a:t> obtained by aggregating all measurements from last 24h.</a:t>
            </a:r>
            <a:endParaRPr/>
          </a:p>
          <a:p>
            <a:pPr marL="457200" lvl="0" indent="-324364" algn="l" rtl="0">
              <a:lnSpc>
                <a:spcPct val="115000"/>
              </a:lnSpc>
              <a:spcBef>
                <a:spcPts val="0"/>
              </a:spcBef>
              <a:spcAft>
                <a:spcPts val="0"/>
              </a:spcAft>
              <a:buSzPct val="108108"/>
              <a:buChar char="●"/>
            </a:pPr>
            <a:r>
              <a:rPr lang="sl-SI"/>
              <a:t>Challenges:</a:t>
            </a:r>
            <a:endParaRPr/>
          </a:p>
          <a:p>
            <a:pPr marL="914400" lvl="1" indent="-303083" algn="l" rtl="0">
              <a:lnSpc>
                <a:spcPct val="115000"/>
              </a:lnSpc>
              <a:spcBef>
                <a:spcPts val="0"/>
              </a:spcBef>
              <a:spcAft>
                <a:spcPts val="0"/>
              </a:spcAft>
              <a:buSzPct val="108108"/>
              <a:buChar char="○"/>
            </a:pPr>
            <a:r>
              <a:rPr lang="sl-SI"/>
              <a:t>measurements come in swats,</a:t>
            </a:r>
            <a:endParaRPr/>
          </a:p>
          <a:p>
            <a:pPr marL="914400" lvl="1" indent="-303083" algn="l" rtl="0">
              <a:lnSpc>
                <a:spcPct val="115000"/>
              </a:lnSpc>
              <a:spcBef>
                <a:spcPts val="0"/>
              </a:spcBef>
              <a:spcAft>
                <a:spcPts val="0"/>
              </a:spcAft>
              <a:buSzPct val="108108"/>
              <a:buChar char="○"/>
            </a:pPr>
            <a:r>
              <a:rPr lang="sl-SI"/>
              <a:t>limited satellite coverage,</a:t>
            </a:r>
            <a:endParaRPr/>
          </a:p>
          <a:p>
            <a:pPr marL="914400" lvl="1" indent="-303083" algn="l" rtl="0">
              <a:lnSpc>
                <a:spcPct val="115000"/>
              </a:lnSpc>
              <a:spcBef>
                <a:spcPts val="0"/>
              </a:spcBef>
              <a:spcAft>
                <a:spcPts val="0"/>
              </a:spcAft>
              <a:buSzPct val="108108"/>
              <a:buChar char="○"/>
            </a:pPr>
            <a:r>
              <a:rPr lang="sl-SI"/>
              <a:t>sensors cannot penetrate clouds.</a:t>
            </a:r>
            <a:endParaRPr/>
          </a:p>
          <a:p>
            <a:pPr marL="457200" lvl="0" indent="-324364" algn="l" rtl="0">
              <a:lnSpc>
                <a:spcPct val="115000"/>
              </a:lnSpc>
              <a:spcBef>
                <a:spcPts val="0"/>
              </a:spcBef>
              <a:spcAft>
                <a:spcPts val="0"/>
              </a:spcAft>
              <a:buSzPct val="108108"/>
              <a:buChar char="●"/>
            </a:pPr>
            <a:r>
              <a:rPr lang="sl-SI">
                <a:solidFill>
                  <a:srgbClr val="3D85C6"/>
                </a:solidFill>
              </a:rPr>
              <a:t>Geophysical models require </a:t>
            </a:r>
            <a:r>
              <a:rPr lang="sl-SI" i="1">
                <a:solidFill>
                  <a:srgbClr val="3D85C6"/>
                </a:solidFill>
              </a:rPr>
              <a:t>dense fields</a:t>
            </a:r>
            <a:r>
              <a:rPr lang="sl-SI"/>
              <a:t> for subsequent calculation.</a:t>
            </a:r>
            <a:endParaRPr/>
          </a:p>
          <a:p>
            <a:pPr marL="457200" lvl="0" indent="-324364" algn="l" rtl="0">
              <a:lnSpc>
                <a:spcPct val="115000"/>
              </a:lnSpc>
              <a:spcBef>
                <a:spcPts val="0"/>
              </a:spcBef>
              <a:spcAft>
                <a:spcPts val="0"/>
              </a:spcAft>
              <a:buSzPct val="108108"/>
              <a:buChar char="●"/>
            </a:pPr>
            <a:r>
              <a:rPr lang="sl-SI" b="1">
                <a:solidFill>
                  <a:srgbClr val="3D85C6"/>
                </a:solidFill>
              </a:rPr>
              <a:t>Reconstruction </a:t>
            </a:r>
            <a:r>
              <a:rPr lang="sl-SI" b="1"/>
              <a:t>methods </a:t>
            </a:r>
            <a:r>
              <a:rPr lang="sl-SI" b="1">
                <a:solidFill>
                  <a:srgbClr val="3D85C6"/>
                </a:solidFill>
              </a:rPr>
              <a:t>required</a:t>
            </a:r>
            <a:r>
              <a:rPr lang="sl-SI" b="1"/>
              <a:t>!</a:t>
            </a:r>
            <a:endParaRPr b="1"/>
          </a:p>
        </p:txBody>
      </p:sp>
      <p:sp>
        <p:nvSpPr>
          <p:cNvPr id="72" name="Google Shape;72;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3</a:t>
            </a:fld>
            <a:endParaRPr>
              <a:solidFill>
                <a:schemeClr val="dk2"/>
              </a:solidFill>
              <a:latin typeface="Arial"/>
              <a:ea typeface="Arial"/>
              <a:cs typeface="Arial"/>
              <a:sym typeface="Arial"/>
            </a:endParaRPr>
          </a:p>
        </p:txBody>
      </p:sp>
      <p:sp>
        <p:nvSpPr>
          <p:cNvPr id="73" name="Google Shape;73;p1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 name="Google Shape;74;p15"/>
          <p:cNvGrpSpPr/>
          <p:nvPr/>
        </p:nvGrpSpPr>
        <p:grpSpPr>
          <a:xfrm>
            <a:off x="4085398" y="2501785"/>
            <a:ext cx="4201977" cy="2496342"/>
            <a:chOff x="-4137875" y="-797150"/>
            <a:chExt cx="3989724" cy="3087622"/>
          </a:xfrm>
        </p:grpSpPr>
        <p:pic>
          <p:nvPicPr>
            <p:cNvPr id="75" name="Google Shape;75;p15"/>
            <p:cNvPicPr preferRelativeResize="0"/>
            <p:nvPr/>
          </p:nvPicPr>
          <p:blipFill rotWithShape="1">
            <a:blip r:embed="rId3">
              <a:alphaModFix/>
            </a:blip>
            <a:srcRect/>
            <a:stretch/>
          </p:blipFill>
          <p:spPr>
            <a:xfrm>
              <a:off x="-4137875" y="-797150"/>
              <a:ext cx="3989724" cy="2706025"/>
            </a:xfrm>
            <a:prstGeom prst="rect">
              <a:avLst/>
            </a:prstGeom>
            <a:noFill/>
            <a:ln>
              <a:noFill/>
            </a:ln>
          </p:spPr>
        </p:pic>
        <p:sp>
          <p:nvSpPr>
            <p:cNvPr id="76" name="Google Shape;76;p15"/>
            <p:cNvSpPr txBox="1"/>
            <p:nvPr/>
          </p:nvSpPr>
          <p:spPr>
            <a:xfrm>
              <a:off x="-3968960" y="1908872"/>
              <a:ext cx="3688500" cy="38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sl-SI" sz="1000" b="0" i="0" u="none" strike="noStrike" cap="none">
                  <a:solidFill>
                    <a:schemeClr val="dk2"/>
                  </a:solidFill>
                  <a:latin typeface="Arial"/>
                  <a:ea typeface="Arial"/>
                  <a:cs typeface="Arial"/>
                  <a:sym typeface="Arial"/>
                </a:rPr>
                <a:t>Global SST field, with white areas representing missing data [2]</a:t>
              </a:r>
              <a:endParaRPr sz="1600" b="0" i="0" u="none" strike="noStrike" cap="none">
                <a:solidFill>
                  <a:schemeClr val="dk2"/>
                </a:solidFill>
                <a:latin typeface="Arial"/>
                <a:ea typeface="Arial"/>
                <a:cs typeface="Arial"/>
                <a:sym typeface="Arial"/>
              </a:endParaRPr>
            </a:p>
          </p:txBody>
        </p:sp>
      </p:grpSp>
      <p:sp>
        <p:nvSpPr>
          <p:cNvPr id="77" name="Google Shape;77;p15"/>
          <p:cNvSpPr txBox="1"/>
          <p:nvPr/>
        </p:nvSpPr>
        <p:spPr>
          <a:xfrm>
            <a:off x="316225" y="4477700"/>
            <a:ext cx="4524000" cy="33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sl-SI" sz="1000" b="0" i="0" u="none" strike="noStrike" cap="none">
                <a:solidFill>
                  <a:schemeClr val="dk2"/>
                </a:solidFill>
                <a:latin typeface="Arial"/>
                <a:ea typeface="Arial"/>
                <a:cs typeface="Arial"/>
                <a:sym typeface="Arial"/>
              </a:rPr>
              <a:t>[2] </a:t>
            </a:r>
            <a:r>
              <a:rPr lang="sl-SI" sz="1000" b="0" i="0" u="sng" strike="noStrike" cap="none">
                <a:solidFill>
                  <a:schemeClr val="hlink"/>
                </a:solidFill>
                <a:latin typeface="Arial"/>
                <a:ea typeface="Arial"/>
                <a:cs typeface="Arial"/>
                <a:sym typeface="Arial"/>
                <a:hlinkClick r:id="rId4"/>
              </a:rPr>
              <a:t>https://oceancolor.gsfc.nasa.gov/resources/atbd/sst/</a:t>
            </a:r>
            <a:endParaRPr sz="10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11700" y="3863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sl-SI"/>
              <a:t>SST reanalysis setup</a:t>
            </a:r>
            <a:endParaRPr/>
          </a:p>
        </p:txBody>
      </p:sp>
      <p:sp>
        <p:nvSpPr>
          <p:cNvPr id="83" name="Google Shape;83;p16"/>
          <p:cNvSpPr txBox="1">
            <a:spLocks noGrp="1"/>
          </p:cNvSpPr>
          <p:nvPr>
            <p:ph type="body" idx="1"/>
          </p:nvPr>
        </p:nvSpPr>
        <p:spPr>
          <a:xfrm>
            <a:off x="311700" y="1044125"/>
            <a:ext cx="8478900" cy="2209200"/>
          </a:xfrm>
          <a:prstGeom prst="rect">
            <a:avLst/>
          </a:prstGeom>
          <a:noFill/>
          <a:ln>
            <a:noFill/>
          </a:ln>
        </p:spPr>
        <p:txBody>
          <a:bodyPr spcFirstLastPara="1" wrap="square" lIns="91425" tIns="91425" rIns="91425" bIns="91425" anchor="t" anchorCtr="0">
            <a:normAutofit fontScale="85000" lnSpcReduction="20000"/>
          </a:bodyPr>
          <a:lstStyle/>
          <a:p>
            <a:pPr marL="457200" lvl="0" indent="-325755" algn="l" rtl="0">
              <a:lnSpc>
                <a:spcPct val="115000"/>
              </a:lnSpc>
              <a:spcBef>
                <a:spcPts val="0"/>
              </a:spcBef>
              <a:spcAft>
                <a:spcPts val="0"/>
              </a:spcAft>
              <a:buSzPct val="100000"/>
              <a:buChar char="●"/>
            </a:pPr>
            <a:r>
              <a:rPr lang="sl-SI"/>
              <a:t>Objective of reanalysis for SST reconstruction:</a:t>
            </a:r>
            <a:endParaRPr/>
          </a:p>
          <a:p>
            <a:pPr marL="914400" lvl="1" indent="-287972" algn="l" rtl="0">
              <a:lnSpc>
                <a:spcPct val="115000"/>
              </a:lnSpc>
              <a:spcBef>
                <a:spcPts val="0"/>
              </a:spcBef>
              <a:spcAft>
                <a:spcPts val="0"/>
              </a:spcAft>
              <a:buClr>
                <a:schemeClr val="dk1"/>
              </a:buClr>
              <a:buSzPct val="78571"/>
              <a:buChar char="○"/>
            </a:pPr>
            <a:r>
              <a:rPr lang="sl-SI">
                <a:solidFill>
                  <a:srgbClr val="3D85C6"/>
                </a:solidFill>
              </a:rPr>
              <a:t>Estimate the missing values</a:t>
            </a:r>
            <a:r>
              <a:rPr lang="sl-SI"/>
              <a:t> in image </a:t>
            </a:r>
            <a:r>
              <a:rPr lang="sl-SI">
                <a:solidFill>
                  <a:srgbClr val="3D85C6"/>
                </a:solidFill>
              </a:rPr>
              <a:t>at time </a:t>
            </a:r>
            <a:r>
              <a:rPr lang="sl-SI" i="1">
                <a:solidFill>
                  <a:srgbClr val="3D85C6"/>
                </a:solidFill>
              </a:rPr>
              <a:t>t</a:t>
            </a:r>
            <a:r>
              <a:rPr lang="sl-SI"/>
              <a:t>, </a:t>
            </a:r>
            <a:r>
              <a:rPr lang="sl-SI">
                <a:solidFill>
                  <a:srgbClr val="3D85C6"/>
                </a:solidFill>
              </a:rPr>
              <a:t>considering </a:t>
            </a:r>
            <a:r>
              <a:rPr lang="sl-SI"/>
              <a:t>several measured </a:t>
            </a:r>
            <a:r>
              <a:rPr lang="sl-SI">
                <a:solidFill>
                  <a:srgbClr val="3D85C6"/>
                </a:solidFill>
              </a:rPr>
              <a:t>images before and after </a:t>
            </a:r>
            <a:r>
              <a:rPr lang="sl-SI"/>
              <a:t>the image (i.e., off-line setup).</a:t>
            </a:r>
            <a:endParaRPr/>
          </a:p>
          <a:p>
            <a:pPr marL="457200" lvl="0" indent="-325755" algn="l" rtl="0">
              <a:lnSpc>
                <a:spcPct val="115000"/>
              </a:lnSpc>
              <a:spcBef>
                <a:spcPts val="0"/>
              </a:spcBef>
              <a:spcAft>
                <a:spcPts val="0"/>
              </a:spcAft>
              <a:buSzPct val="100000"/>
              <a:buChar char="●"/>
            </a:pPr>
            <a:r>
              <a:rPr lang="sl-SI"/>
              <a:t>Input:</a:t>
            </a:r>
            <a:endParaRPr/>
          </a:p>
          <a:p>
            <a:pPr marL="914400" lvl="1" indent="-287972" algn="l" rtl="0">
              <a:lnSpc>
                <a:spcPct val="115000"/>
              </a:lnSpc>
              <a:spcBef>
                <a:spcPts val="0"/>
              </a:spcBef>
              <a:spcAft>
                <a:spcPts val="0"/>
              </a:spcAft>
              <a:buClr>
                <a:schemeClr val="dk1"/>
              </a:buClr>
              <a:buSzPct val="78571"/>
              <a:buChar char="○"/>
            </a:pPr>
            <a:r>
              <a:rPr lang="sl-SI"/>
              <a:t>A sequence of SST fields                         with missing values.</a:t>
            </a:r>
            <a:endParaRPr/>
          </a:p>
          <a:p>
            <a:pPr marL="457200" lvl="0" indent="-325755" algn="l" rtl="0">
              <a:lnSpc>
                <a:spcPct val="115000"/>
              </a:lnSpc>
              <a:spcBef>
                <a:spcPts val="0"/>
              </a:spcBef>
              <a:spcAft>
                <a:spcPts val="0"/>
              </a:spcAft>
              <a:buSzPct val="100000"/>
              <a:buChar char="●"/>
            </a:pPr>
            <a:r>
              <a:rPr lang="sl-SI"/>
              <a:t>Output:</a:t>
            </a:r>
            <a:endParaRPr/>
          </a:p>
          <a:p>
            <a:pPr marL="914400" lvl="1" indent="-287972" algn="l" rtl="0">
              <a:lnSpc>
                <a:spcPct val="115000"/>
              </a:lnSpc>
              <a:spcBef>
                <a:spcPts val="0"/>
              </a:spcBef>
              <a:spcAft>
                <a:spcPts val="0"/>
              </a:spcAft>
              <a:buClr>
                <a:schemeClr val="dk1"/>
              </a:buClr>
              <a:buSzPct val="78571"/>
              <a:buChar char="○"/>
            </a:pPr>
            <a:r>
              <a:rPr lang="sl-SI"/>
              <a:t>Reconstructed central SST field     .</a:t>
            </a:r>
            <a:endParaRPr/>
          </a:p>
          <a:p>
            <a:pPr marL="914400" lvl="1" indent="-287972" algn="l" rtl="0">
              <a:lnSpc>
                <a:spcPct val="115000"/>
              </a:lnSpc>
              <a:spcBef>
                <a:spcPts val="0"/>
              </a:spcBef>
              <a:spcAft>
                <a:spcPts val="0"/>
              </a:spcAft>
              <a:buClr>
                <a:schemeClr val="dk1"/>
              </a:buClr>
              <a:buSzPct val="78571"/>
              <a:buChar char="○"/>
            </a:pPr>
            <a:r>
              <a:rPr lang="sl-SI"/>
              <a:t>Uncertainty estimate     .</a:t>
            </a:r>
            <a:endParaRPr/>
          </a:p>
          <a:p>
            <a:pPr marL="0" lvl="0" indent="0" algn="l" rtl="0">
              <a:lnSpc>
                <a:spcPct val="115000"/>
              </a:lnSpc>
              <a:spcBef>
                <a:spcPts val="1200"/>
              </a:spcBef>
              <a:spcAft>
                <a:spcPts val="1200"/>
              </a:spcAft>
              <a:buSzPct val="100000"/>
              <a:buNone/>
            </a:pPr>
            <a:endParaRPr/>
          </a:p>
        </p:txBody>
      </p:sp>
      <p:sp>
        <p:nvSpPr>
          <p:cNvPr id="84" name="Google Shape;8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4</a:t>
            </a:fld>
            <a:endParaRPr>
              <a:solidFill>
                <a:schemeClr val="dk2"/>
              </a:solidFill>
              <a:latin typeface="Arial"/>
              <a:ea typeface="Arial"/>
              <a:cs typeface="Arial"/>
              <a:sym typeface="Arial"/>
            </a:endParaRPr>
          </a:p>
        </p:txBody>
      </p:sp>
      <p:pic>
        <p:nvPicPr>
          <p:cNvPr id="85" name="Google Shape;85;p16"/>
          <p:cNvPicPr preferRelativeResize="0"/>
          <p:nvPr/>
        </p:nvPicPr>
        <p:blipFill rotWithShape="1">
          <a:blip r:embed="rId3">
            <a:alphaModFix/>
          </a:blip>
          <a:srcRect/>
          <a:stretch/>
        </p:blipFill>
        <p:spPr>
          <a:xfrm>
            <a:off x="1703372" y="2811575"/>
            <a:ext cx="5737257" cy="1736876"/>
          </a:xfrm>
          <a:prstGeom prst="rect">
            <a:avLst/>
          </a:prstGeom>
          <a:noFill/>
          <a:ln>
            <a:noFill/>
          </a:ln>
        </p:spPr>
      </p:pic>
      <p:pic>
        <p:nvPicPr>
          <p:cNvPr id="86" name="Google Shape;86;p16"/>
          <p:cNvPicPr preferRelativeResize="0"/>
          <p:nvPr/>
        </p:nvPicPr>
        <p:blipFill rotWithShape="1">
          <a:blip r:embed="rId4">
            <a:alphaModFix/>
          </a:blip>
          <a:srcRect/>
          <a:stretch/>
        </p:blipFill>
        <p:spPr>
          <a:xfrm>
            <a:off x="3033125" y="1911313"/>
            <a:ext cx="995150" cy="171805"/>
          </a:xfrm>
          <a:prstGeom prst="rect">
            <a:avLst/>
          </a:prstGeom>
          <a:noFill/>
          <a:ln>
            <a:noFill/>
          </a:ln>
        </p:spPr>
      </p:pic>
      <p:pic>
        <p:nvPicPr>
          <p:cNvPr id="87" name="Google Shape;87;p16"/>
          <p:cNvPicPr preferRelativeResize="0"/>
          <p:nvPr/>
        </p:nvPicPr>
        <p:blipFill rotWithShape="1">
          <a:blip r:embed="rId5">
            <a:alphaModFix/>
          </a:blip>
          <a:srcRect/>
          <a:stretch/>
        </p:blipFill>
        <p:spPr>
          <a:xfrm>
            <a:off x="3474751" y="2307425"/>
            <a:ext cx="169225" cy="171800"/>
          </a:xfrm>
          <a:prstGeom prst="rect">
            <a:avLst/>
          </a:prstGeom>
          <a:noFill/>
          <a:ln>
            <a:noFill/>
          </a:ln>
        </p:spPr>
      </p:pic>
      <p:pic>
        <p:nvPicPr>
          <p:cNvPr id="88" name="Google Shape;88;p16"/>
          <p:cNvPicPr preferRelativeResize="0"/>
          <p:nvPr/>
        </p:nvPicPr>
        <p:blipFill rotWithShape="1">
          <a:blip r:embed="rId6">
            <a:alphaModFix/>
          </a:blip>
          <a:srcRect/>
          <a:stretch/>
        </p:blipFill>
        <p:spPr>
          <a:xfrm>
            <a:off x="2721350" y="2481535"/>
            <a:ext cx="169225" cy="1804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body" idx="1"/>
          </p:nvPr>
        </p:nvSpPr>
        <p:spPr>
          <a:xfrm>
            <a:off x="311700" y="873275"/>
            <a:ext cx="8677200" cy="1384500"/>
          </a:xfrm>
          <a:prstGeom prst="rect">
            <a:avLst/>
          </a:prstGeom>
          <a:noFill/>
          <a:ln>
            <a:noFill/>
          </a:ln>
        </p:spPr>
        <p:txBody>
          <a:bodyPr spcFirstLastPara="1" wrap="square" lIns="91425" tIns="91425" rIns="91425" bIns="91425" anchor="t" anchorCtr="0">
            <a:normAutofit fontScale="77500" lnSpcReduction="20000"/>
          </a:bodyPr>
          <a:lstStyle/>
          <a:p>
            <a:pPr marL="457200" lvl="0" indent="-317182" algn="l" rtl="0">
              <a:lnSpc>
                <a:spcPct val="115000"/>
              </a:lnSpc>
              <a:spcBef>
                <a:spcPts val="0"/>
              </a:spcBef>
              <a:spcAft>
                <a:spcPts val="0"/>
              </a:spcAft>
              <a:buSzPct val="100000"/>
              <a:buChar char="●"/>
            </a:pPr>
            <a:r>
              <a:rPr lang="sl-SI"/>
              <a:t>Deep-learning-based methods:</a:t>
            </a:r>
            <a:endParaRPr/>
          </a:p>
          <a:p>
            <a:pPr marL="914400" lvl="1" indent="-297497" algn="l" rtl="0">
              <a:lnSpc>
                <a:spcPct val="115000"/>
              </a:lnSpc>
              <a:spcBef>
                <a:spcPts val="0"/>
              </a:spcBef>
              <a:spcAft>
                <a:spcPts val="0"/>
              </a:spcAft>
              <a:buSzPct val="100000"/>
              <a:buChar char="○"/>
            </a:pPr>
            <a:r>
              <a:rPr lang="sl-SI"/>
              <a:t>DINCAE2 [3] (UNet [5] architecture),</a:t>
            </a:r>
            <a:endParaRPr/>
          </a:p>
          <a:p>
            <a:pPr marL="914400" lvl="1" indent="-297497" algn="l" rtl="0">
              <a:lnSpc>
                <a:spcPct val="115000"/>
              </a:lnSpc>
              <a:spcBef>
                <a:spcPts val="0"/>
              </a:spcBef>
              <a:spcAft>
                <a:spcPts val="0"/>
              </a:spcAft>
              <a:buSzPct val="140000"/>
              <a:buChar char="○"/>
            </a:pPr>
            <a:r>
              <a:rPr lang="sl-SI"/>
              <a:t>MAESSTRO [4] (MAE [6] architecture).</a:t>
            </a:r>
            <a:endParaRPr sz="1000"/>
          </a:p>
          <a:p>
            <a:pPr marL="457200" lvl="0" indent="-317182" algn="l" rtl="0">
              <a:lnSpc>
                <a:spcPct val="115000"/>
              </a:lnSpc>
              <a:spcBef>
                <a:spcPts val="0"/>
              </a:spcBef>
              <a:spcAft>
                <a:spcPts val="0"/>
              </a:spcAft>
              <a:buSzPct val="100000"/>
              <a:buChar char="●"/>
            </a:pPr>
            <a:r>
              <a:rPr lang="sl-SI"/>
              <a:t>Limitations of existing methods:</a:t>
            </a:r>
            <a:endParaRPr/>
          </a:p>
          <a:p>
            <a:pPr marL="914400" lvl="1" indent="-282733" algn="l" rtl="0">
              <a:lnSpc>
                <a:spcPct val="115000"/>
              </a:lnSpc>
              <a:spcBef>
                <a:spcPts val="0"/>
              </a:spcBef>
              <a:spcAft>
                <a:spcPts val="0"/>
              </a:spcAft>
              <a:buClr>
                <a:schemeClr val="dk1"/>
              </a:buClr>
              <a:buSzPct val="78571"/>
              <a:buChar char="○"/>
            </a:pPr>
            <a:r>
              <a:rPr lang="sl-SI"/>
              <a:t>Their </a:t>
            </a:r>
            <a:r>
              <a:rPr lang="sl-SI">
                <a:solidFill>
                  <a:srgbClr val="3D85C6"/>
                </a:solidFill>
              </a:rPr>
              <a:t>finite receptive field</a:t>
            </a:r>
            <a:r>
              <a:rPr lang="sl-SI"/>
              <a:t> </a:t>
            </a:r>
            <a:r>
              <a:rPr lang="sl-SI">
                <a:solidFill>
                  <a:srgbClr val="3D85C6"/>
                </a:solidFill>
              </a:rPr>
              <a:t>limits long-range spatio-temporal dependency exploitation</a:t>
            </a:r>
            <a:r>
              <a:rPr lang="sl-SI"/>
              <a:t>, potentially compromising reconstruction accuracy.</a:t>
            </a:r>
            <a:endParaRPr>
              <a:solidFill>
                <a:srgbClr val="FF0000"/>
              </a:solidFill>
            </a:endParaRPr>
          </a:p>
          <a:p>
            <a:pPr marL="914400" lvl="1" indent="-282733" algn="l" rtl="0">
              <a:lnSpc>
                <a:spcPct val="115000"/>
              </a:lnSpc>
              <a:spcBef>
                <a:spcPts val="0"/>
              </a:spcBef>
              <a:spcAft>
                <a:spcPts val="0"/>
              </a:spcAft>
              <a:buClr>
                <a:schemeClr val="dk1"/>
              </a:buClr>
              <a:buSzPct val="78571"/>
              <a:buChar char="○"/>
            </a:pPr>
            <a:r>
              <a:rPr lang="sl-SI">
                <a:solidFill>
                  <a:srgbClr val="3D85C6"/>
                </a:solidFill>
              </a:rPr>
              <a:t>Reconstructions lack high-frequency components</a:t>
            </a:r>
            <a:r>
              <a:rPr lang="sl-SI"/>
              <a:t> that are essential for downstream geophysical models, and analysis.</a:t>
            </a:r>
            <a:endParaRPr/>
          </a:p>
        </p:txBody>
      </p:sp>
      <p:sp>
        <p:nvSpPr>
          <p:cNvPr id="94" name="Google Shape;94;p17"/>
          <p:cNvSpPr txBox="1">
            <a:spLocks noGrp="1"/>
          </p:cNvSpPr>
          <p:nvPr>
            <p:ph type="title"/>
          </p:nvPr>
        </p:nvSpPr>
        <p:spPr>
          <a:xfrm>
            <a:off x="311700" y="3005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sl-SI"/>
              <a:t>Current state-of-the-art:</a:t>
            </a:r>
            <a:endParaRPr/>
          </a:p>
          <a:p>
            <a:pPr marL="0" lvl="0" indent="0" algn="l" rtl="0">
              <a:lnSpc>
                <a:spcPct val="100000"/>
              </a:lnSpc>
              <a:spcBef>
                <a:spcPts val="0"/>
              </a:spcBef>
              <a:spcAft>
                <a:spcPts val="0"/>
              </a:spcAft>
              <a:buSzPct val="111111"/>
              <a:buNone/>
            </a:pPr>
            <a:endParaRPr/>
          </a:p>
        </p:txBody>
      </p:sp>
      <p:sp>
        <p:nvSpPr>
          <p:cNvPr id="95" name="Google Shape;9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5</a:t>
            </a:fld>
            <a:endParaRPr>
              <a:solidFill>
                <a:schemeClr val="dk2"/>
              </a:solidFill>
              <a:latin typeface="Arial"/>
              <a:ea typeface="Arial"/>
              <a:cs typeface="Arial"/>
              <a:sym typeface="Arial"/>
            </a:endParaRPr>
          </a:p>
        </p:txBody>
      </p:sp>
      <p:sp>
        <p:nvSpPr>
          <p:cNvPr id="96" name="Google Shape;96;p17"/>
          <p:cNvSpPr txBox="1"/>
          <p:nvPr/>
        </p:nvSpPr>
        <p:spPr>
          <a:xfrm>
            <a:off x="271250" y="4231925"/>
            <a:ext cx="8677200" cy="71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sl-SI" sz="700" b="0" i="0" u="none" strike="noStrike" cap="none">
                <a:solidFill>
                  <a:schemeClr val="dk2"/>
                </a:solidFill>
                <a:latin typeface="Arial"/>
                <a:ea typeface="Arial"/>
                <a:cs typeface="Arial"/>
                <a:sym typeface="Arial"/>
              </a:rPr>
              <a:t>[3] Alexander Barth et al. (2022) DINCAE 2.0: multivariate convolutional neural network with error estimates to reconstruct sea surface temperature satellite and altimetry observations. Geoscientific Model Development, 15(5), 2183-2196.</a:t>
            </a:r>
            <a:endParaRPr sz="7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sl-SI" sz="700" b="0" i="0" u="none" strike="noStrike" cap="none">
                <a:solidFill>
                  <a:schemeClr val="dk2"/>
                </a:solidFill>
                <a:latin typeface="Arial"/>
                <a:ea typeface="Arial"/>
                <a:cs typeface="Arial"/>
                <a:sym typeface="Arial"/>
              </a:rPr>
              <a:t>[4] Edwin Goh et al. “MAESSTRO: Masked Autoencoders for Sea Surface Temperature Reconstruction under Occlusion”. In: EGUsphere 2023 (2023), pp. 1–20.</a:t>
            </a:r>
            <a:endParaRPr sz="7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sl-SI" sz="700" b="0" i="0" u="none" strike="noStrike" cap="none">
                <a:solidFill>
                  <a:schemeClr val="dk2"/>
                </a:solidFill>
                <a:latin typeface="Arial"/>
                <a:ea typeface="Arial"/>
                <a:cs typeface="Arial"/>
                <a:sym typeface="Arial"/>
              </a:rPr>
              <a:t>[5] Olaf Ronneberger, Philipp Fischer, and Thomas Brox. “U-net: Convolutional networks for biomedical image segmentation”. In: Medical image computing and computer-assisted</a:t>
            </a:r>
            <a:endParaRPr sz="7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sl-SI" sz="700" b="0" i="0" u="none" strike="noStrike" cap="none">
                <a:solidFill>
                  <a:schemeClr val="dk2"/>
                </a:solidFill>
                <a:latin typeface="Arial"/>
                <a:ea typeface="Arial"/>
                <a:cs typeface="Arial"/>
                <a:sym typeface="Arial"/>
              </a:rPr>
              <a:t>intervention–MICCAI 2015: 18th international conference, Munich, Germany, October 5-9, 2015, proceedings, part III 18. Springer. 2015, pp. 234–241.]</a:t>
            </a:r>
            <a:endParaRPr sz="7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sl-SI" sz="700" b="0" i="0" u="none" strike="noStrike" cap="none">
                <a:solidFill>
                  <a:schemeClr val="dk2"/>
                </a:solidFill>
                <a:latin typeface="Arial"/>
                <a:ea typeface="Arial"/>
                <a:cs typeface="Arial"/>
                <a:sym typeface="Arial"/>
              </a:rPr>
              <a:t>[6] Kaiming He et al. “Masked autoencoders are scalable vision learners”. In: Proceedings of the IEEE/CVF conference on computer vision and pattern recognition. 2022, pp. 16000–16009.</a:t>
            </a:r>
            <a:endParaRPr sz="7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pic>
        <p:nvPicPr>
          <p:cNvPr id="97" name="Google Shape;97;p17"/>
          <p:cNvPicPr preferRelativeResize="0"/>
          <p:nvPr/>
        </p:nvPicPr>
        <p:blipFill>
          <a:blip r:embed="rId3">
            <a:alphaModFix/>
          </a:blip>
          <a:stretch>
            <a:fillRect/>
          </a:stretch>
        </p:blipFill>
        <p:spPr>
          <a:xfrm>
            <a:off x="1893925" y="2355725"/>
            <a:ext cx="5356150" cy="1677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59925" y="167225"/>
            <a:ext cx="9103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sl-SI" sz="2108"/>
              <a:t>Motivation for two-stage reconstruction methods</a:t>
            </a:r>
            <a:endParaRPr sz="2720"/>
          </a:p>
        </p:txBody>
      </p:sp>
      <p:sp>
        <p:nvSpPr>
          <p:cNvPr id="103" name="Google Shape;103;p18"/>
          <p:cNvSpPr txBox="1">
            <a:spLocks noGrp="1"/>
          </p:cNvSpPr>
          <p:nvPr>
            <p:ph type="body" idx="1"/>
          </p:nvPr>
        </p:nvSpPr>
        <p:spPr>
          <a:xfrm>
            <a:off x="155100" y="739925"/>
            <a:ext cx="8677200" cy="31722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AutoNum type="arabicPeriod"/>
            </a:pPr>
            <a:r>
              <a:rPr lang="sl-SI"/>
              <a:t>Current Approaches [3, 4]: A Single-Stage Reconstruction:</a:t>
            </a:r>
            <a:endParaRPr/>
          </a:p>
          <a:p>
            <a:pPr marL="914400" lvl="1" indent="-310832" algn="l" rtl="0">
              <a:spcBef>
                <a:spcPts val="0"/>
              </a:spcBef>
              <a:spcAft>
                <a:spcPts val="0"/>
              </a:spcAft>
              <a:buSzPct val="100000"/>
              <a:buAutoNum type="alphaLcPeriod"/>
            </a:pPr>
            <a:r>
              <a:rPr lang="sl-SI" b="1"/>
              <a:t>Overview</a:t>
            </a:r>
            <a:r>
              <a:rPr lang="sl-SI"/>
              <a:t>: Input observations are mapped to full reconstruction in a single step.</a:t>
            </a:r>
            <a:endParaRPr/>
          </a:p>
          <a:p>
            <a:pPr marL="914400" lvl="1" indent="-310832" algn="l" rtl="0">
              <a:spcBef>
                <a:spcPts val="0"/>
              </a:spcBef>
              <a:spcAft>
                <a:spcPts val="0"/>
              </a:spcAft>
              <a:buSzPct val="100000"/>
              <a:buAutoNum type="alphaLcPeriod"/>
            </a:pPr>
            <a:r>
              <a:rPr lang="sl-SI" b="1"/>
              <a:t>Key limitation: </a:t>
            </a:r>
            <a:r>
              <a:rPr lang="sl-SI"/>
              <a:t>The single step estimate </a:t>
            </a:r>
            <a:r>
              <a:rPr lang="sl-SI">
                <a:solidFill>
                  <a:srgbClr val="3D85C6"/>
                </a:solidFill>
              </a:rPr>
              <a:t>focuses on minimizing the most prominent error</a:t>
            </a:r>
            <a:r>
              <a:rPr lang="sl-SI"/>
              <a:t>, which is primarily due to </a:t>
            </a:r>
            <a:r>
              <a:rPr lang="sl-SI">
                <a:solidFill>
                  <a:srgbClr val="3D85C6"/>
                </a:solidFill>
              </a:rPr>
              <a:t>low-frequency components</a:t>
            </a:r>
            <a:r>
              <a:rPr lang="sl-SI"/>
              <a:t> of the target!</a:t>
            </a:r>
            <a:endParaRPr/>
          </a:p>
          <a:p>
            <a:pPr marL="0" lvl="0" indent="0" algn="l" rtl="0">
              <a:spcBef>
                <a:spcPts val="0"/>
              </a:spcBef>
              <a:spcAft>
                <a:spcPts val="0"/>
              </a:spcAft>
              <a:buNone/>
            </a:pPr>
            <a:endParaRPr/>
          </a:p>
          <a:p>
            <a:pPr marL="457200" lvl="0" indent="-334327" algn="l" rtl="0">
              <a:spcBef>
                <a:spcPts val="0"/>
              </a:spcBef>
              <a:spcAft>
                <a:spcPts val="0"/>
              </a:spcAft>
              <a:buSzPct val="100000"/>
              <a:buAutoNum type="arabicPeriod"/>
            </a:pPr>
            <a:r>
              <a:rPr lang="sl-SI"/>
              <a:t>Our Approach: A Two-Stage Reconstruction</a:t>
            </a:r>
            <a:endParaRPr/>
          </a:p>
          <a:p>
            <a:pPr marL="914400" lvl="1" indent="-310832" algn="l" rtl="0">
              <a:spcBef>
                <a:spcPts val="0"/>
              </a:spcBef>
              <a:spcAft>
                <a:spcPts val="0"/>
              </a:spcAft>
              <a:buSzPct val="100000"/>
              <a:buAutoNum type="alphaLcPeriod"/>
            </a:pPr>
            <a:r>
              <a:rPr lang="sl-SI" b="1"/>
              <a:t>Key-idea:</a:t>
            </a:r>
            <a:endParaRPr b="1"/>
          </a:p>
          <a:p>
            <a:pPr marL="1371600" lvl="2" indent="-310832" algn="l" rtl="0">
              <a:spcBef>
                <a:spcPts val="0"/>
              </a:spcBef>
              <a:spcAft>
                <a:spcPts val="0"/>
              </a:spcAft>
              <a:buSzPct val="100000"/>
              <a:buAutoNum type="romanLcPeriod"/>
            </a:pPr>
            <a:r>
              <a:rPr lang="sl-SI"/>
              <a:t>A network trained to </a:t>
            </a:r>
            <a:r>
              <a:rPr lang="sl-SI">
                <a:solidFill>
                  <a:srgbClr val="595959"/>
                </a:solidFill>
              </a:rPr>
              <a:t>predict an initial (coarse) reconstruction.</a:t>
            </a:r>
            <a:endParaRPr>
              <a:solidFill>
                <a:srgbClr val="595959"/>
              </a:solidFill>
            </a:endParaRPr>
          </a:p>
          <a:p>
            <a:pPr marL="1371600" lvl="2" indent="-310832" algn="l" rtl="0">
              <a:spcBef>
                <a:spcPts val="0"/>
              </a:spcBef>
              <a:spcAft>
                <a:spcPts val="0"/>
              </a:spcAft>
              <a:buSzPct val="100000"/>
              <a:buAutoNum type="romanLcPeriod"/>
            </a:pPr>
            <a:r>
              <a:rPr lang="sl-SI"/>
              <a:t>A </a:t>
            </a:r>
            <a:r>
              <a:rPr lang="sl-SI">
                <a:solidFill>
                  <a:srgbClr val="595959"/>
                </a:solidFill>
              </a:rPr>
              <a:t>second network trained to predict the residual of the target signal</a:t>
            </a:r>
            <a:r>
              <a:rPr lang="sl-SI"/>
              <a:t> (i.e., the part of the signal not captured by the initial estimate).</a:t>
            </a:r>
            <a:endParaRPr/>
          </a:p>
          <a:p>
            <a:pPr marL="1371600" lvl="2" indent="-310832" algn="l" rtl="0">
              <a:spcBef>
                <a:spcPts val="0"/>
              </a:spcBef>
              <a:spcAft>
                <a:spcPts val="0"/>
              </a:spcAft>
              <a:buSzPct val="100000"/>
              <a:buAutoNum type="romanLcPeriod"/>
            </a:pPr>
            <a:r>
              <a:rPr lang="sl-SI"/>
              <a:t>The final output is obtained by combining the initial estimate and the residual.</a:t>
            </a:r>
            <a:endParaRPr/>
          </a:p>
          <a:p>
            <a:pPr marL="914400" lvl="1" indent="-310832" algn="l" rtl="0">
              <a:spcBef>
                <a:spcPts val="0"/>
              </a:spcBef>
              <a:spcAft>
                <a:spcPts val="0"/>
              </a:spcAft>
              <a:buSzPct val="100000"/>
              <a:buAutoNum type="alphaLcPeriod"/>
            </a:pPr>
            <a:r>
              <a:rPr lang="sl-SI" b="1"/>
              <a:t>Key Advantage</a:t>
            </a:r>
            <a:r>
              <a:rPr lang="sl-SI"/>
              <a:t>: The residual network </a:t>
            </a:r>
            <a:r>
              <a:rPr lang="sl-SI">
                <a:solidFill>
                  <a:srgbClr val="3D85C6"/>
                </a:solidFill>
              </a:rPr>
              <a:t>focuses on minimizing the residual error</a:t>
            </a:r>
            <a:r>
              <a:rPr lang="sl-SI"/>
              <a:t>, which primarily consists of</a:t>
            </a:r>
            <a:r>
              <a:rPr lang="sl-SI">
                <a:solidFill>
                  <a:srgbClr val="3D85C6"/>
                </a:solidFill>
              </a:rPr>
              <a:t> high-frequency components</a:t>
            </a:r>
            <a:r>
              <a:rPr lang="sl-SI"/>
              <a:t> of the target!</a:t>
            </a:r>
            <a:endParaRPr/>
          </a:p>
          <a:p>
            <a:pPr marL="0" lvl="0" indent="0" algn="l" rtl="0">
              <a:spcBef>
                <a:spcPts val="0"/>
              </a:spcBef>
              <a:spcAft>
                <a:spcPts val="0"/>
              </a:spcAft>
              <a:buNone/>
            </a:pPr>
            <a:endParaRPr/>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sl-SI"/>
              <a:t>6</a:t>
            </a:fld>
            <a:endParaRPr/>
          </a:p>
        </p:txBody>
      </p:sp>
      <p:sp>
        <p:nvSpPr>
          <p:cNvPr id="105" name="Google Shape;105;p18"/>
          <p:cNvSpPr txBox="1"/>
          <p:nvPr/>
        </p:nvSpPr>
        <p:spPr>
          <a:xfrm>
            <a:off x="273225" y="4241825"/>
            <a:ext cx="8677200" cy="53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sl-SI" sz="900" b="0" i="0" u="none" strike="noStrike" cap="none">
                <a:solidFill>
                  <a:schemeClr val="dk2"/>
                </a:solidFill>
                <a:latin typeface="Arial"/>
                <a:ea typeface="Arial"/>
                <a:cs typeface="Arial"/>
                <a:sym typeface="Arial"/>
              </a:rPr>
              <a:t>[3] Alexander Barth et al. (2022) DINCAE 2.0: multivariate convolutional neural network with error estimates to reconstruct sea surface temperature satellite and altimetry observations. Geoscientific Model Development, 15(5), 2183-2196.</a:t>
            </a:r>
            <a:endParaRPr sz="9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sl-SI" sz="900" b="0" i="0" u="none" strike="noStrike" cap="none">
                <a:solidFill>
                  <a:schemeClr val="dk2"/>
                </a:solidFill>
                <a:latin typeface="Arial"/>
                <a:ea typeface="Arial"/>
                <a:cs typeface="Arial"/>
                <a:sym typeface="Arial"/>
              </a:rPr>
              <a:t>[4] Edwin Goh et al. “MAESSTRO: Masked Autoencoders for Sea Surface Temperature Reconstruction under Occlusion”. In: EGUsphere 2023 (2023), pp. 1–20.</a:t>
            </a:r>
            <a:endParaRPr sz="2200" b="0" i="0" u="none" strike="noStrike" cap="none">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445025"/>
            <a:ext cx="8575800" cy="50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sl-SI" sz="1820"/>
              <a:t>Our approach: </a:t>
            </a:r>
            <a:r>
              <a:rPr lang="sl-SI" sz="1720"/>
              <a:t>Coarse Reconstruction with ITerative Refinement network</a:t>
            </a:r>
            <a:r>
              <a:rPr lang="sl-SI" sz="1420"/>
              <a:t> </a:t>
            </a:r>
            <a:r>
              <a:rPr lang="sl-SI" sz="1720"/>
              <a:t>(CRITER)</a:t>
            </a:r>
            <a:endParaRPr sz="1720"/>
          </a:p>
        </p:txBody>
      </p:sp>
      <p:sp>
        <p:nvSpPr>
          <p:cNvPr id="111" name="Google Shape;111;p19"/>
          <p:cNvSpPr txBox="1">
            <a:spLocks noGrp="1"/>
          </p:cNvSpPr>
          <p:nvPr>
            <p:ph type="body" idx="1"/>
          </p:nvPr>
        </p:nvSpPr>
        <p:spPr>
          <a:xfrm>
            <a:off x="311700" y="990950"/>
            <a:ext cx="8975700" cy="3577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sl-SI" sz="1600"/>
              <a:t>A two-stage method:</a:t>
            </a:r>
            <a:endParaRPr sz="1600"/>
          </a:p>
          <a:p>
            <a:pPr marL="914400" lvl="1" indent="-304800" algn="l" rtl="0">
              <a:lnSpc>
                <a:spcPct val="115000"/>
              </a:lnSpc>
              <a:spcBef>
                <a:spcPts val="0"/>
              </a:spcBef>
              <a:spcAft>
                <a:spcPts val="0"/>
              </a:spcAft>
              <a:buSzPts val="1200"/>
              <a:buChar char="○"/>
            </a:pPr>
            <a:r>
              <a:rPr lang="sl-SI" sz="1200">
                <a:solidFill>
                  <a:srgbClr val="3D85C6"/>
                </a:solidFill>
              </a:rPr>
              <a:t>Coarse Reconstruction Module</a:t>
            </a:r>
            <a:r>
              <a:rPr lang="sl-SI" sz="1200"/>
              <a:t> (CRM): Estimates low-frequency components. </a:t>
            </a:r>
            <a:endParaRPr sz="1200"/>
          </a:p>
          <a:p>
            <a:pPr marL="914400" lvl="1" indent="-304800" algn="l" rtl="0">
              <a:lnSpc>
                <a:spcPct val="115000"/>
              </a:lnSpc>
              <a:spcBef>
                <a:spcPts val="0"/>
              </a:spcBef>
              <a:spcAft>
                <a:spcPts val="0"/>
              </a:spcAft>
              <a:buSzPts val="1200"/>
              <a:buChar char="○"/>
            </a:pPr>
            <a:r>
              <a:rPr lang="sl-SI" sz="1200">
                <a:solidFill>
                  <a:srgbClr val="3D85C6"/>
                </a:solidFill>
              </a:rPr>
              <a:t>Iterative Refinement Module</a:t>
            </a:r>
            <a:r>
              <a:rPr lang="sl-SI" sz="1200"/>
              <a:t> (IRM): Recovers high-frequency content.</a:t>
            </a:r>
            <a:endParaRPr sz="1200"/>
          </a:p>
        </p:txBody>
      </p:sp>
      <p:sp>
        <p:nvSpPr>
          <p:cNvPr id="112" name="Google Shape;11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7</a:t>
            </a:fld>
            <a:endParaRPr>
              <a:solidFill>
                <a:schemeClr val="dk2"/>
              </a:solidFill>
              <a:latin typeface="Arial"/>
              <a:ea typeface="Arial"/>
              <a:cs typeface="Arial"/>
              <a:sym typeface="Arial"/>
            </a:endParaRPr>
          </a:p>
        </p:txBody>
      </p:sp>
      <p:pic>
        <p:nvPicPr>
          <p:cNvPr id="113" name="Google Shape;113;p19"/>
          <p:cNvPicPr preferRelativeResize="0"/>
          <p:nvPr/>
        </p:nvPicPr>
        <p:blipFill rotWithShape="1">
          <a:blip r:embed="rId3">
            <a:alphaModFix/>
          </a:blip>
          <a:srcRect/>
          <a:stretch/>
        </p:blipFill>
        <p:spPr>
          <a:xfrm>
            <a:off x="1198675" y="1852875"/>
            <a:ext cx="6746650" cy="2786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311700" y="2747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sl-SI"/>
              <a:t>Coarse Reconstruction Module (CRM)</a:t>
            </a:r>
            <a:endParaRPr/>
          </a:p>
          <a:p>
            <a:pPr marL="0" lvl="0" indent="0" algn="l" rtl="0">
              <a:lnSpc>
                <a:spcPct val="100000"/>
              </a:lnSpc>
              <a:spcBef>
                <a:spcPts val="0"/>
              </a:spcBef>
              <a:spcAft>
                <a:spcPts val="0"/>
              </a:spcAft>
              <a:buSzPct val="111111"/>
              <a:buNone/>
            </a:pPr>
            <a:endParaRPr/>
          </a:p>
        </p:txBody>
      </p:sp>
      <p:sp>
        <p:nvSpPr>
          <p:cNvPr id="119" name="Google Shape;119;p20"/>
          <p:cNvSpPr txBox="1">
            <a:spLocks noGrp="1"/>
          </p:cNvSpPr>
          <p:nvPr>
            <p:ph type="body" idx="1"/>
          </p:nvPr>
        </p:nvSpPr>
        <p:spPr>
          <a:xfrm>
            <a:off x="178275" y="847400"/>
            <a:ext cx="7297200" cy="1765500"/>
          </a:xfrm>
          <a:prstGeom prst="rect">
            <a:avLst/>
          </a:prstGeom>
          <a:noFill/>
          <a:ln>
            <a:noFill/>
          </a:ln>
        </p:spPr>
        <p:txBody>
          <a:bodyPr spcFirstLastPara="1" wrap="square" lIns="91425" tIns="91425" rIns="91425" bIns="91425" anchor="t" anchorCtr="0">
            <a:normAutofit fontScale="70000" lnSpcReduction="10000"/>
          </a:bodyPr>
          <a:lstStyle/>
          <a:p>
            <a:pPr marL="457200" lvl="0" indent="-300037" algn="l" rtl="0">
              <a:lnSpc>
                <a:spcPct val="115000"/>
              </a:lnSpc>
              <a:spcBef>
                <a:spcPts val="0"/>
              </a:spcBef>
              <a:spcAft>
                <a:spcPts val="0"/>
              </a:spcAft>
              <a:buSzPct val="100000"/>
              <a:buChar char="●"/>
            </a:pPr>
            <a:r>
              <a:rPr lang="sl-SI" dirty="0" err="1"/>
              <a:t>Input</a:t>
            </a:r>
            <a:r>
              <a:rPr lang="sl-SI" dirty="0"/>
              <a:t>:</a:t>
            </a:r>
            <a:endParaRPr dirty="0"/>
          </a:p>
          <a:p>
            <a:pPr marL="914400" lvl="1" indent="-284162" algn="l" rtl="0">
              <a:lnSpc>
                <a:spcPct val="115000"/>
              </a:lnSpc>
              <a:spcBef>
                <a:spcPts val="0"/>
              </a:spcBef>
              <a:spcAft>
                <a:spcPts val="0"/>
              </a:spcAft>
              <a:buSzPct val="100000"/>
              <a:buChar char="○"/>
            </a:pPr>
            <a:r>
              <a:rPr lang="sl-SI" dirty="0" err="1"/>
              <a:t>Sequence</a:t>
            </a:r>
            <a:r>
              <a:rPr lang="sl-SI" dirty="0"/>
              <a:t> </a:t>
            </a:r>
            <a:r>
              <a:rPr lang="sl-SI" dirty="0" err="1"/>
              <a:t>of</a:t>
            </a:r>
            <a:r>
              <a:rPr lang="sl-SI" dirty="0"/>
              <a:t> </a:t>
            </a:r>
            <a:r>
              <a:rPr lang="sl-SI" dirty="0" err="1"/>
              <a:t>three</a:t>
            </a:r>
            <a:r>
              <a:rPr lang="sl-SI" dirty="0"/>
              <a:t> </a:t>
            </a:r>
            <a:r>
              <a:rPr lang="sl-SI" dirty="0" err="1"/>
              <a:t>consecutive</a:t>
            </a:r>
            <a:r>
              <a:rPr lang="sl-SI" dirty="0"/>
              <a:t> SST </a:t>
            </a:r>
            <a:r>
              <a:rPr lang="sl-SI" dirty="0" err="1"/>
              <a:t>fields</a:t>
            </a:r>
            <a:r>
              <a:rPr lang="sl-SI" dirty="0"/>
              <a:t>                              .</a:t>
            </a:r>
            <a:endParaRPr dirty="0"/>
          </a:p>
          <a:p>
            <a:pPr marL="914400" lvl="1" indent="-284162" algn="l" rtl="0">
              <a:lnSpc>
                <a:spcPct val="115000"/>
              </a:lnSpc>
              <a:spcBef>
                <a:spcPts val="0"/>
              </a:spcBef>
              <a:spcAft>
                <a:spcPts val="0"/>
              </a:spcAft>
              <a:buSzPct val="100000"/>
              <a:buChar char="○"/>
            </a:pPr>
            <a:r>
              <a:rPr lang="sl-SI" dirty="0" err="1"/>
              <a:t>Missing</a:t>
            </a:r>
            <a:r>
              <a:rPr lang="sl-SI" dirty="0"/>
              <a:t> data mask        .</a:t>
            </a:r>
            <a:endParaRPr dirty="0"/>
          </a:p>
          <a:p>
            <a:pPr marL="457200" lvl="0" indent="-300037" algn="l" rtl="0">
              <a:lnSpc>
                <a:spcPct val="115000"/>
              </a:lnSpc>
              <a:spcBef>
                <a:spcPts val="0"/>
              </a:spcBef>
              <a:spcAft>
                <a:spcPts val="0"/>
              </a:spcAft>
              <a:buSzPct val="100000"/>
              <a:buChar char="●"/>
            </a:pPr>
            <a:r>
              <a:rPr lang="sl-SI" dirty="0" err="1"/>
              <a:t>Output</a:t>
            </a:r>
            <a:r>
              <a:rPr lang="sl-SI" dirty="0"/>
              <a:t>:</a:t>
            </a:r>
            <a:endParaRPr dirty="0"/>
          </a:p>
          <a:p>
            <a:pPr marL="914400" lvl="1" indent="-284162" algn="l" rtl="0">
              <a:lnSpc>
                <a:spcPct val="115000"/>
              </a:lnSpc>
              <a:spcBef>
                <a:spcPts val="0"/>
              </a:spcBef>
              <a:spcAft>
                <a:spcPts val="0"/>
              </a:spcAft>
              <a:buSzPct val="100000"/>
              <a:buChar char="○"/>
            </a:pPr>
            <a:r>
              <a:rPr lang="sl-SI" dirty="0" err="1"/>
              <a:t>Coarse</a:t>
            </a:r>
            <a:r>
              <a:rPr lang="sl-SI" dirty="0"/>
              <a:t> </a:t>
            </a:r>
            <a:r>
              <a:rPr lang="sl-SI" dirty="0" err="1"/>
              <a:t>reconstruction</a:t>
            </a:r>
            <a:r>
              <a:rPr lang="sl-SI" dirty="0"/>
              <a:t>      .</a:t>
            </a:r>
            <a:endParaRPr dirty="0"/>
          </a:p>
          <a:p>
            <a:pPr marL="457200" lvl="0" indent="-300037" algn="l" rtl="0">
              <a:lnSpc>
                <a:spcPct val="115000"/>
              </a:lnSpc>
              <a:spcBef>
                <a:spcPts val="0"/>
              </a:spcBef>
              <a:spcAft>
                <a:spcPts val="0"/>
              </a:spcAft>
              <a:buSzPct val="100000"/>
              <a:buChar char="●"/>
            </a:pPr>
            <a:r>
              <a:rPr lang="sl-SI" b="1" dirty="0" err="1"/>
              <a:t>Key</a:t>
            </a:r>
            <a:r>
              <a:rPr lang="sl-SI" b="1" dirty="0"/>
              <a:t> </a:t>
            </a:r>
            <a:r>
              <a:rPr lang="sl-SI" b="1" dirty="0" err="1"/>
              <a:t>mechanism</a:t>
            </a:r>
            <a:r>
              <a:rPr lang="sl-SI" dirty="0"/>
              <a:t>: Global </a:t>
            </a:r>
            <a:r>
              <a:rPr lang="sl-SI" dirty="0" err="1"/>
              <a:t>spatio-temporal</a:t>
            </a:r>
            <a:r>
              <a:rPr lang="sl-SI" dirty="0"/>
              <a:t> </a:t>
            </a:r>
            <a:r>
              <a:rPr lang="sl-SI" dirty="0" err="1"/>
              <a:t>attention</a:t>
            </a:r>
            <a:r>
              <a:rPr lang="sl-SI" dirty="0"/>
              <a:t> [7]</a:t>
            </a:r>
            <a:endParaRPr dirty="0"/>
          </a:p>
          <a:p>
            <a:pPr marL="914400" lvl="1" indent="-290830" algn="l" rtl="0">
              <a:lnSpc>
                <a:spcPct val="115000"/>
              </a:lnSpc>
              <a:spcBef>
                <a:spcPts val="0"/>
              </a:spcBef>
              <a:spcAft>
                <a:spcPts val="0"/>
              </a:spcAft>
              <a:buSzPct val="100000"/>
              <a:buChar char="○"/>
            </a:pPr>
            <a:r>
              <a:rPr lang="sl-SI" dirty="0"/>
              <a:t>A </a:t>
            </a:r>
            <a:r>
              <a:rPr lang="sl-SI" dirty="0" err="1"/>
              <a:t>single</a:t>
            </a:r>
            <a:r>
              <a:rPr lang="sl-SI" dirty="0"/>
              <a:t> </a:t>
            </a:r>
            <a:r>
              <a:rPr lang="sl-SI" dirty="0" err="1"/>
              <a:t>missing</a:t>
            </a:r>
            <a:r>
              <a:rPr lang="sl-SI" dirty="0"/>
              <a:t> </a:t>
            </a:r>
            <a:r>
              <a:rPr lang="sl-SI" dirty="0" err="1"/>
              <a:t>value</a:t>
            </a:r>
            <a:r>
              <a:rPr lang="sl-SI" dirty="0"/>
              <a:t> is </a:t>
            </a:r>
            <a:r>
              <a:rPr lang="sl-SI" dirty="0" err="1"/>
              <a:t>reconstructed</a:t>
            </a:r>
            <a:r>
              <a:rPr lang="sl-SI" dirty="0"/>
              <a:t> </a:t>
            </a:r>
            <a:r>
              <a:rPr lang="sl-SI" dirty="0" err="1"/>
              <a:t>using</a:t>
            </a:r>
            <a:r>
              <a:rPr lang="sl-SI" dirty="0"/>
              <a:t> </a:t>
            </a:r>
            <a:r>
              <a:rPr lang="sl-SI" dirty="0" err="1"/>
              <a:t>all</a:t>
            </a:r>
            <a:r>
              <a:rPr lang="sl-SI" dirty="0"/>
              <a:t> </a:t>
            </a:r>
            <a:r>
              <a:rPr lang="sl-SI" dirty="0" err="1"/>
              <a:t>available</a:t>
            </a:r>
            <a:r>
              <a:rPr lang="sl-SI" dirty="0"/>
              <a:t> </a:t>
            </a:r>
            <a:r>
              <a:rPr lang="sl-SI" dirty="0" err="1"/>
              <a:t>measurements</a:t>
            </a:r>
            <a:r>
              <a:rPr lang="sl-SI" dirty="0"/>
              <a:t> in </a:t>
            </a:r>
            <a:r>
              <a:rPr lang="sl-SI" dirty="0" err="1"/>
              <a:t>the</a:t>
            </a:r>
            <a:r>
              <a:rPr lang="sl-SI" dirty="0"/>
              <a:t> </a:t>
            </a:r>
            <a:r>
              <a:rPr lang="sl-SI" dirty="0" err="1"/>
              <a:t>input</a:t>
            </a:r>
            <a:r>
              <a:rPr lang="sl-SI" dirty="0"/>
              <a:t>!</a:t>
            </a:r>
            <a:endParaRPr dirty="0"/>
          </a:p>
          <a:p>
            <a:pPr marL="0" lvl="0" indent="0" algn="l" rtl="0">
              <a:lnSpc>
                <a:spcPct val="115000"/>
              </a:lnSpc>
              <a:spcBef>
                <a:spcPts val="1200"/>
              </a:spcBef>
              <a:spcAft>
                <a:spcPts val="1200"/>
              </a:spcAft>
              <a:buSzPct val="100000"/>
              <a:buNone/>
            </a:pPr>
            <a:endParaRPr dirty="0"/>
          </a:p>
        </p:txBody>
      </p:sp>
      <p:sp>
        <p:nvSpPr>
          <p:cNvPr id="120" name="Google Shape;12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8</a:t>
            </a:fld>
            <a:endParaRPr>
              <a:solidFill>
                <a:schemeClr val="dk2"/>
              </a:solidFill>
              <a:latin typeface="Arial"/>
              <a:ea typeface="Arial"/>
              <a:cs typeface="Arial"/>
              <a:sym typeface="Arial"/>
            </a:endParaRPr>
          </a:p>
        </p:txBody>
      </p:sp>
      <p:pic>
        <p:nvPicPr>
          <p:cNvPr id="121" name="Google Shape;121;p20"/>
          <p:cNvPicPr preferRelativeResize="0"/>
          <p:nvPr/>
        </p:nvPicPr>
        <p:blipFill rotWithShape="1">
          <a:blip r:embed="rId4">
            <a:alphaModFix/>
          </a:blip>
          <a:srcRect/>
          <a:stretch/>
        </p:blipFill>
        <p:spPr>
          <a:xfrm>
            <a:off x="1915313" y="2389700"/>
            <a:ext cx="5313375" cy="2086425"/>
          </a:xfrm>
          <a:prstGeom prst="rect">
            <a:avLst/>
          </a:prstGeom>
          <a:noFill/>
          <a:ln>
            <a:noFill/>
          </a:ln>
        </p:spPr>
      </p:pic>
      <p:pic>
        <p:nvPicPr>
          <p:cNvPr id="122" name="Google Shape;122;p20"/>
          <p:cNvPicPr preferRelativeResize="0"/>
          <p:nvPr/>
        </p:nvPicPr>
        <p:blipFill rotWithShape="1">
          <a:blip r:embed="rId5">
            <a:alphaModFix/>
          </a:blip>
          <a:srcRect/>
          <a:stretch/>
        </p:blipFill>
        <p:spPr>
          <a:xfrm>
            <a:off x="3556672" y="1127715"/>
            <a:ext cx="988606" cy="170675"/>
          </a:xfrm>
          <a:prstGeom prst="rect">
            <a:avLst/>
          </a:prstGeom>
          <a:noFill/>
          <a:ln>
            <a:noFill/>
          </a:ln>
        </p:spPr>
      </p:pic>
      <p:pic>
        <p:nvPicPr>
          <p:cNvPr id="123" name="Google Shape;123;p20"/>
          <p:cNvPicPr preferRelativeResize="0"/>
          <p:nvPr/>
        </p:nvPicPr>
        <p:blipFill rotWithShape="1">
          <a:blip r:embed="rId6">
            <a:alphaModFix/>
          </a:blip>
          <a:srcRect/>
          <a:stretch/>
        </p:blipFill>
        <p:spPr>
          <a:xfrm>
            <a:off x="2270659" y="1319756"/>
            <a:ext cx="212725" cy="137722"/>
          </a:xfrm>
          <a:prstGeom prst="rect">
            <a:avLst/>
          </a:prstGeom>
          <a:noFill/>
          <a:ln>
            <a:noFill/>
          </a:ln>
        </p:spPr>
      </p:pic>
      <p:pic>
        <p:nvPicPr>
          <p:cNvPr id="124" name="Google Shape;124;p20"/>
          <p:cNvPicPr preferRelativeResize="0"/>
          <p:nvPr/>
        </p:nvPicPr>
        <p:blipFill rotWithShape="1">
          <a:blip r:embed="rId7">
            <a:alphaModFix/>
          </a:blip>
          <a:srcRect/>
          <a:stretch/>
        </p:blipFill>
        <p:spPr>
          <a:xfrm>
            <a:off x="2456714" y="1652455"/>
            <a:ext cx="162027" cy="170675"/>
          </a:xfrm>
          <a:prstGeom prst="rect">
            <a:avLst/>
          </a:prstGeom>
          <a:noFill/>
          <a:ln>
            <a:noFill/>
          </a:ln>
        </p:spPr>
      </p:pic>
      <p:grpSp>
        <p:nvGrpSpPr>
          <p:cNvPr id="125" name="Google Shape;125;p20"/>
          <p:cNvGrpSpPr/>
          <p:nvPr/>
        </p:nvGrpSpPr>
        <p:grpSpPr>
          <a:xfrm>
            <a:off x="5859235" y="567085"/>
            <a:ext cx="3128754" cy="1417857"/>
            <a:chOff x="5943600" y="1212350"/>
            <a:chExt cx="2811100" cy="1161226"/>
          </a:xfrm>
        </p:grpSpPr>
        <p:pic>
          <p:nvPicPr>
            <p:cNvPr id="126" name="Google Shape;126;p20"/>
            <p:cNvPicPr preferRelativeResize="0"/>
            <p:nvPr/>
          </p:nvPicPr>
          <p:blipFill rotWithShape="1">
            <a:blip r:embed="rId8">
              <a:alphaModFix/>
            </a:blip>
            <a:srcRect/>
            <a:stretch/>
          </p:blipFill>
          <p:spPr>
            <a:xfrm>
              <a:off x="5943600" y="1212350"/>
              <a:ext cx="2811100" cy="1161226"/>
            </a:xfrm>
            <a:prstGeom prst="rect">
              <a:avLst/>
            </a:prstGeom>
            <a:noFill/>
            <a:ln>
              <a:noFill/>
            </a:ln>
          </p:spPr>
        </p:pic>
        <p:sp>
          <p:nvSpPr>
            <p:cNvPr id="127" name="Google Shape;127;p20"/>
            <p:cNvSpPr/>
            <p:nvPr/>
          </p:nvSpPr>
          <p:spPr>
            <a:xfrm>
              <a:off x="6559825" y="1280025"/>
              <a:ext cx="1269900" cy="542400"/>
            </a:xfrm>
            <a:prstGeom prst="rect">
              <a:avLst/>
            </a:prstGeom>
            <a:solidFill>
              <a:srgbClr val="EEFF41">
                <a:alpha val="38431"/>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6"/>
                </a:highlight>
                <a:latin typeface="Arial"/>
                <a:ea typeface="Arial"/>
                <a:cs typeface="Arial"/>
                <a:sym typeface="Arial"/>
              </a:endParaRPr>
            </a:p>
          </p:txBody>
        </p:sp>
      </p:grpSp>
      <p:sp>
        <p:nvSpPr>
          <p:cNvPr id="128" name="Google Shape;128;p20"/>
          <p:cNvSpPr txBox="1"/>
          <p:nvPr/>
        </p:nvSpPr>
        <p:spPr>
          <a:xfrm>
            <a:off x="467400" y="4663225"/>
            <a:ext cx="8209200" cy="3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l-SI" sz="800">
                <a:solidFill>
                  <a:schemeClr val="dk2"/>
                </a:solidFill>
              </a:rPr>
              <a:t>[7] Feichtenhofer, C., Li, Y., He, K., et al.: Masked autoencoders as spatiotemporal learners, Advances in neural information processing systems, 35, 35 946–35 958, 2022.</a:t>
            </a:r>
            <a:endParaRPr sz="8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sl-SI"/>
              <a:t>Iterative Refinement Module (IRM)</a:t>
            </a:r>
            <a:endParaRPr/>
          </a:p>
        </p:txBody>
      </p:sp>
      <p:sp>
        <p:nvSpPr>
          <p:cNvPr id="134" name="Google Shape;13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sl-SI">
                <a:solidFill>
                  <a:schemeClr val="dk2"/>
                </a:solidFill>
                <a:latin typeface="Arial"/>
                <a:ea typeface="Arial"/>
                <a:cs typeface="Arial"/>
                <a:sym typeface="Arial"/>
              </a:rPr>
              <a:t>9</a:t>
            </a:fld>
            <a:endParaRPr>
              <a:solidFill>
                <a:schemeClr val="dk2"/>
              </a:solidFill>
              <a:latin typeface="Arial"/>
              <a:ea typeface="Arial"/>
              <a:cs typeface="Arial"/>
              <a:sym typeface="Arial"/>
            </a:endParaRPr>
          </a:p>
        </p:txBody>
      </p:sp>
      <p:pic>
        <p:nvPicPr>
          <p:cNvPr id="135" name="Google Shape;135;p21"/>
          <p:cNvPicPr preferRelativeResize="0"/>
          <p:nvPr/>
        </p:nvPicPr>
        <p:blipFill rotWithShape="1">
          <a:blip r:embed="rId3">
            <a:alphaModFix/>
          </a:blip>
          <a:srcRect/>
          <a:stretch/>
        </p:blipFill>
        <p:spPr>
          <a:xfrm>
            <a:off x="1728950" y="2414675"/>
            <a:ext cx="5686099" cy="2248551"/>
          </a:xfrm>
          <a:prstGeom prst="rect">
            <a:avLst/>
          </a:prstGeom>
          <a:noFill/>
          <a:ln>
            <a:noFill/>
          </a:ln>
        </p:spPr>
      </p:pic>
      <p:sp>
        <p:nvSpPr>
          <p:cNvPr id="136" name="Google Shape;136;p21"/>
          <p:cNvSpPr txBox="1">
            <a:spLocks noGrp="1"/>
          </p:cNvSpPr>
          <p:nvPr>
            <p:ph type="body" idx="1"/>
          </p:nvPr>
        </p:nvSpPr>
        <p:spPr>
          <a:xfrm>
            <a:off x="311700" y="1017725"/>
            <a:ext cx="7378200" cy="1529100"/>
          </a:xfrm>
          <a:prstGeom prst="rect">
            <a:avLst/>
          </a:prstGeom>
          <a:noFill/>
          <a:ln>
            <a:noFill/>
          </a:ln>
        </p:spPr>
        <p:txBody>
          <a:bodyPr spcFirstLastPara="1" wrap="square" lIns="91425" tIns="91425" rIns="91425" bIns="91425" anchor="t" anchorCtr="0">
            <a:normAutofit fontScale="70000" lnSpcReduction="20000"/>
          </a:bodyPr>
          <a:lstStyle/>
          <a:p>
            <a:pPr marL="457200" lvl="0" indent="-308609" algn="l" rtl="0">
              <a:lnSpc>
                <a:spcPct val="115000"/>
              </a:lnSpc>
              <a:spcBef>
                <a:spcPts val="0"/>
              </a:spcBef>
              <a:spcAft>
                <a:spcPts val="0"/>
              </a:spcAft>
              <a:buSzPct val="100000"/>
              <a:buChar char="●"/>
            </a:pPr>
            <a:r>
              <a:rPr lang="sl-SI" dirty="0" err="1"/>
              <a:t>Input</a:t>
            </a:r>
            <a:r>
              <a:rPr lang="sl-SI" dirty="0"/>
              <a:t>:</a:t>
            </a:r>
            <a:endParaRPr dirty="0"/>
          </a:p>
          <a:p>
            <a:pPr marL="914400" lvl="1" indent="-290829" algn="l" rtl="0">
              <a:lnSpc>
                <a:spcPct val="115000"/>
              </a:lnSpc>
              <a:spcBef>
                <a:spcPts val="0"/>
              </a:spcBef>
              <a:spcAft>
                <a:spcPts val="0"/>
              </a:spcAft>
              <a:buSzPct val="100000"/>
              <a:buChar char="○"/>
            </a:pPr>
            <a:r>
              <a:rPr lang="sl-SI" dirty="0" err="1"/>
              <a:t>Coarse</a:t>
            </a:r>
            <a:r>
              <a:rPr lang="sl-SI" dirty="0"/>
              <a:t> </a:t>
            </a:r>
            <a:r>
              <a:rPr lang="sl-SI" dirty="0" err="1"/>
              <a:t>reconstruction</a:t>
            </a:r>
            <a:r>
              <a:rPr lang="sl-SI" dirty="0"/>
              <a:t>      .</a:t>
            </a:r>
            <a:endParaRPr dirty="0"/>
          </a:p>
          <a:p>
            <a:pPr marL="914400" lvl="1" indent="-290829" algn="l" rtl="0">
              <a:lnSpc>
                <a:spcPct val="115000"/>
              </a:lnSpc>
              <a:spcBef>
                <a:spcPts val="0"/>
              </a:spcBef>
              <a:spcAft>
                <a:spcPts val="0"/>
              </a:spcAft>
              <a:buSzPct val="100000"/>
              <a:buChar char="○"/>
            </a:pPr>
            <a:r>
              <a:rPr lang="sl-SI" dirty="0" err="1"/>
              <a:t>Decoded</a:t>
            </a:r>
            <a:r>
              <a:rPr lang="sl-SI" dirty="0"/>
              <a:t> </a:t>
            </a:r>
            <a:r>
              <a:rPr lang="sl-SI" dirty="0" err="1"/>
              <a:t>tokens</a:t>
            </a:r>
            <a:r>
              <a:rPr lang="sl-SI" dirty="0"/>
              <a:t>      .</a:t>
            </a:r>
            <a:endParaRPr dirty="0"/>
          </a:p>
          <a:p>
            <a:pPr marL="914400" lvl="1" indent="-290829" algn="l" rtl="0">
              <a:lnSpc>
                <a:spcPct val="115000"/>
              </a:lnSpc>
              <a:spcBef>
                <a:spcPts val="0"/>
              </a:spcBef>
              <a:spcAft>
                <a:spcPts val="0"/>
              </a:spcAft>
              <a:buSzPct val="100000"/>
              <a:buChar char="○"/>
            </a:pPr>
            <a:r>
              <a:rPr lang="sl-SI" dirty="0" err="1"/>
              <a:t>Sequence</a:t>
            </a:r>
            <a:r>
              <a:rPr lang="sl-SI" dirty="0"/>
              <a:t> </a:t>
            </a:r>
            <a:r>
              <a:rPr lang="sl-SI" dirty="0" err="1"/>
              <a:t>of</a:t>
            </a:r>
            <a:r>
              <a:rPr lang="sl-SI" dirty="0"/>
              <a:t> SST </a:t>
            </a:r>
            <a:r>
              <a:rPr lang="sl-SI" dirty="0" err="1"/>
              <a:t>fields</a:t>
            </a:r>
            <a:r>
              <a:rPr lang="sl-SI" dirty="0"/>
              <a:t>                             .</a:t>
            </a:r>
            <a:endParaRPr dirty="0"/>
          </a:p>
          <a:p>
            <a:pPr marL="457200" lvl="0" indent="-308609" algn="l" rtl="0">
              <a:lnSpc>
                <a:spcPct val="115000"/>
              </a:lnSpc>
              <a:spcBef>
                <a:spcPts val="0"/>
              </a:spcBef>
              <a:spcAft>
                <a:spcPts val="0"/>
              </a:spcAft>
              <a:buSzPct val="100000"/>
              <a:buChar char="●"/>
            </a:pPr>
            <a:r>
              <a:rPr lang="sl-SI" dirty="0" err="1"/>
              <a:t>Output</a:t>
            </a:r>
            <a:r>
              <a:rPr lang="sl-SI" dirty="0"/>
              <a:t>:</a:t>
            </a:r>
            <a:endParaRPr dirty="0"/>
          </a:p>
          <a:p>
            <a:pPr marL="914400" lvl="1" indent="-290830" algn="l" rtl="0">
              <a:lnSpc>
                <a:spcPct val="115000"/>
              </a:lnSpc>
              <a:spcBef>
                <a:spcPts val="0"/>
              </a:spcBef>
              <a:spcAft>
                <a:spcPts val="0"/>
              </a:spcAft>
              <a:buSzPct val="100000"/>
              <a:buChar char="○"/>
            </a:pPr>
            <a:r>
              <a:rPr lang="sl-SI" dirty="0" err="1"/>
              <a:t>Final</a:t>
            </a:r>
            <a:r>
              <a:rPr lang="sl-SI" dirty="0"/>
              <a:t> </a:t>
            </a:r>
            <a:r>
              <a:rPr lang="sl-SI" dirty="0" err="1"/>
              <a:t>reconstruction</a:t>
            </a:r>
            <a:r>
              <a:rPr lang="sl-SI" dirty="0"/>
              <a:t>     .     </a:t>
            </a:r>
            <a:endParaRPr dirty="0"/>
          </a:p>
          <a:p>
            <a:pPr marL="914400" lvl="1" indent="-290829" algn="l" rtl="0">
              <a:lnSpc>
                <a:spcPct val="115000"/>
              </a:lnSpc>
              <a:spcBef>
                <a:spcPts val="0"/>
              </a:spcBef>
              <a:spcAft>
                <a:spcPts val="0"/>
              </a:spcAft>
              <a:buSzPct val="100000"/>
              <a:buChar char="○"/>
            </a:pPr>
            <a:r>
              <a:rPr lang="sl-SI" dirty="0"/>
              <a:t>Variance     .</a:t>
            </a:r>
            <a:endParaRPr b="1" dirty="0"/>
          </a:p>
          <a:p>
            <a:pPr marL="457200" lvl="0" indent="-308609" algn="l" rtl="0">
              <a:lnSpc>
                <a:spcPct val="115000"/>
              </a:lnSpc>
              <a:spcBef>
                <a:spcPts val="0"/>
              </a:spcBef>
              <a:spcAft>
                <a:spcPts val="0"/>
              </a:spcAft>
              <a:buSzPct val="100000"/>
              <a:buChar char="●"/>
            </a:pPr>
            <a:r>
              <a:rPr lang="sl-SI" b="1" dirty="0" err="1"/>
              <a:t>Key</a:t>
            </a:r>
            <a:r>
              <a:rPr lang="sl-SI" b="1" dirty="0"/>
              <a:t> </a:t>
            </a:r>
            <a:r>
              <a:rPr lang="sl-SI" b="1" dirty="0" err="1"/>
              <a:t>mechanism</a:t>
            </a:r>
            <a:r>
              <a:rPr lang="sl-SI" dirty="0"/>
              <a:t>: </a:t>
            </a:r>
            <a:r>
              <a:rPr lang="sl-SI" dirty="0" err="1"/>
              <a:t>Sequential</a:t>
            </a:r>
            <a:r>
              <a:rPr lang="sl-SI" dirty="0"/>
              <a:t> </a:t>
            </a:r>
            <a:r>
              <a:rPr lang="sl-SI" dirty="0" err="1"/>
              <a:t>refinement</a:t>
            </a:r>
            <a:r>
              <a:rPr lang="sl-SI" dirty="0"/>
              <a:t> </a:t>
            </a:r>
            <a:r>
              <a:rPr lang="sl-SI" dirty="0" err="1"/>
              <a:t>using</a:t>
            </a:r>
            <a:r>
              <a:rPr lang="sl-SI" dirty="0"/>
              <a:t> </a:t>
            </a:r>
            <a:r>
              <a:rPr lang="sl-SI" dirty="0" err="1"/>
              <a:t>Residual</a:t>
            </a:r>
            <a:r>
              <a:rPr lang="sl-SI" dirty="0"/>
              <a:t> </a:t>
            </a:r>
            <a:r>
              <a:rPr lang="sl-SI" dirty="0" err="1"/>
              <a:t>Estimation</a:t>
            </a:r>
            <a:r>
              <a:rPr lang="sl-SI" dirty="0"/>
              <a:t> </a:t>
            </a:r>
            <a:r>
              <a:rPr lang="sl-SI" dirty="0" err="1"/>
              <a:t>Networks</a:t>
            </a:r>
            <a:r>
              <a:rPr lang="sl-SI" dirty="0"/>
              <a:t> (</a:t>
            </a:r>
            <a:r>
              <a:rPr lang="sl-SI" dirty="0" err="1"/>
              <a:t>RENs</a:t>
            </a:r>
            <a:r>
              <a:rPr lang="sl-SI" dirty="0"/>
              <a:t>).</a:t>
            </a:r>
            <a:endParaRPr dirty="0"/>
          </a:p>
        </p:txBody>
      </p:sp>
      <p:grpSp>
        <p:nvGrpSpPr>
          <p:cNvPr id="137" name="Google Shape;137;p21"/>
          <p:cNvGrpSpPr/>
          <p:nvPr/>
        </p:nvGrpSpPr>
        <p:grpSpPr>
          <a:xfrm>
            <a:off x="5597553" y="605653"/>
            <a:ext cx="3234755" cy="1299033"/>
            <a:chOff x="5510978" y="698153"/>
            <a:chExt cx="3234755" cy="1299033"/>
          </a:xfrm>
        </p:grpSpPr>
        <p:pic>
          <p:nvPicPr>
            <p:cNvPr id="138" name="Google Shape;138;p21"/>
            <p:cNvPicPr preferRelativeResize="0"/>
            <p:nvPr/>
          </p:nvPicPr>
          <p:blipFill rotWithShape="1">
            <a:blip r:embed="rId4">
              <a:alphaModFix/>
            </a:blip>
            <a:srcRect/>
            <a:stretch/>
          </p:blipFill>
          <p:spPr>
            <a:xfrm>
              <a:off x="5510978" y="698153"/>
              <a:ext cx="3234755" cy="1299033"/>
            </a:xfrm>
            <a:prstGeom prst="rect">
              <a:avLst/>
            </a:prstGeom>
            <a:noFill/>
            <a:ln>
              <a:noFill/>
            </a:ln>
          </p:spPr>
        </p:pic>
        <p:sp>
          <p:nvSpPr>
            <p:cNvPr id="139" name="Google Shape;139;p21"/>
            <p:cNvSpPr/>
            <p:nvPr/>
          </p:nvSpPr>
          <p:spPr>
            <a:xfrm>
              <a:off x="6497350" y="1412512"/>
              <a:ext cx="1520100" cy="572700"/>
            </a:xfrm>
            <a:prstGeom prst="rect">
              <a:avLst/>
            </a:prstGeom>
            <a:solidFill>
              <a:srgbClr val="EEFF41">
                <a:alpha val="38431"/>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6"/>
                </a:highlight>
                <a:latin typeface="Arial"/>
                <a:ea typeface="Arial"/>
                <a:cs typeface="Arial"/>
                <a:sym typeface="Arial"/>
              </a:endParaRPr>
            </a:p>
          </p:txBody>
        </p:sp>
      </p:grpSp>
      <p:pic>
        <p:nvPicPr>
          <p:cNvPr id="140" name="Google Shape;140;p21"/>
          <p:cNvPicPr preferRelativeResize="0"/>
          <p:nvPr/>
        </p:nvPicPr>
        <p:blipFill rotWithShape="1">
          <a:blip r:embed="rId5">
            <a:alphaModFix/>
          </a:blip>
          <a:srcRect/>
          <a:stretch/>
        </p:blipFill>
        <p:spPr>
          <a:xfrm>
            <a:off x="2575706" y="1278938"/>
            <a:ext cx="157950" cy="166387"/>
          </a:xfrm>
          <a:prstGeom prst="rect">
            <a:avLst/>
          </a:prstGeom>
          <a:noFill/>
          <a:ln>
            <a:noFill/>
          </a:ln>
        </p:spPr>
      </p:pic>
      <p:pic>
        <p:nvPicPr>
          <p:cNvPr id="141" name="Google Shape;141;p21"/>
          <p:cNvPicPr preferRelativeResize="0"/>
          <p:nvPr/>
        </p:nvPicPr>
        <p:blipFill rotWithShape="1">
          <a:blip r:embed="rId6">
            <a:alphaModFix/>
          </a:blip>
          <a:srcRect/>
          <a:stretch/>
        </p:blipFill>
        <p:spPr>
          <a:xfrm>
            <a:off x="2250698" y="1432459"/>
            <a:ext cx="200150" cy="169779"/>
          </a:xfrm>
          <a:prstGeom prst="rect">
            <a:avLst/>
          </a:prstGeom>
          <a:noFill/>
          <a:ln>
            <a:noFill/>
          </a:ln>
        </p:spPr>
      </p:pic>
      <p:pic>
        <p:nvPicPr>
          <p:cNvPr id="142" name="Google Shape;142;p21"/>
          <p:cNvPicPr preferRelativeResize="0"/>
          <p:nvPr/>
        </p:nvPicPr>
        <p:blipFill rotWithShape="1">
          <a:blip r:embed="rId7">
            <a:alphaModFix/>
          </a:blip>
          <a:srcRect/>
          <a:stretch/>
        </p:blipFill>
        <p:spPr>
          <a:xfrm>
            <a:off x="2653026" y="1564749"/>
            <a:ext cx="963688" cy="166375"/>
          </a:xfrm>
          <a:prstGeom prst="rect">
            <a:avLst/>
          </a:prstGeom>
          <a:noFill/>
          <a:ln>
            <a:noFill/>
          </a:ln>
        </p:spPr>
      </p:pic>
      <p:pic>
        <p:nvPicPr>
          <p:cNvPr id="143" name="Google Shape;143;p21"/>
          <p:cNvPicPr preferRelativeResize="0"/>
          <p:nvPr/>
        </p:nvPicPr>
        <p:blipFill rotWithShape="1">
          <a:blip r:embed="rId8">
            <a:alphaModFix/>
          </a:blip>
          <a:srcRect/>
          <a:stretch/>
        </p:blipFill>
        <p:spPr>
          <a:xfrm>
            <a:off x="1836573" y="2039312"/>
            <a:ext cx="200150" cy="166375"/>
          </a:xfrm>
          <a:prstGeom prst="rect">
            <a:avLst/>
          </a:prstGeom>
          <a:noFill/>
          <a:ln>
            <a:noFill/>
          </a:ln>
        </p:spPr>
      </p:pic>
      <p:pic>
        <p:nvPicPr>
          <p:cNvPr id="144" name="Google Shape;144;p21"/>
          <p:cNvPicPr preferRelativeResize="0"/>
          <p:nvPr/>
        </p:nvPicPr>
        <p:blipFill rotWithShape="1">
          <a:blip r:embed="rId9">
            <a:alphaModFix/>
          </a:blip>
          <a:srcRect/>
          <a:stretch/>
        </p:blipFill>
        <p:spPr>
          <a:xfrm>
            <a:off x="2450848" y="1898587"/>
            <a:ext cx="124858" cy="1466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2822</Words>
  <Application>Microsoft Office PowerPoint</Application>
  <PresentationFormat>On-screen Show (16:9)</PresentationFormat>
  <Paragraphs>209</Paragraphs>
  <Slides>20</Slides>
  <Notes>20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Arial</vt:lpstr>
      <vt:lpstr>Simple Light</vt:lpstr>
      <vt:lpstr>Coarse reconstruction with iterative refinement network for sparse spatio-temporal satellite data</vt:lpstr>
      <vt:lpstr>Sea Surface Temperature (SST)</vt:lpstr>
      <vt:lpstr>SST acquisition challenges </vt:lpstr>
      <vt:lpstr>SST reanalysis setup</vt:lpstr>
      <vt:lpstr>Current state-of-the-art: </vt:lpstr>
      <vt:lpstr>Motivation for two-stage reconstruction methods</vt:lpstr>
      <vt:lpstr>Our approach: Coarse Reconstruction with ITerative Refinement network (CRITER)</vt:lpstr>
      <vt:lpstr>Coarse Reconstruction Module (CRM) </vt:lpstr>
      <vt:lpstr>Iterative Refinement Module (IRM)</vt:lpstr>
      <vt:lpstr>IRM: Residual Estimation Network (REN)</vt:lpstr>
      <vt:lpstr>IRM: Update rule</vt:lpstr>
      <vt:lpstr>IRM: Final estimates</vt:lpstr>
      <vt:lpstr>Training strategy </vt:lpstr>
      <vt:lpstr>Training strategy  </vt:lpstr>
      <vt:lpstr>Experiments: datasets</vt:lpstr>
      <vt:lpstr>Experiments: Evaluation Protocol</vt:lpstr>
      <vt:lpstr>Experiments: Comparison with the current state-of-the-art</vt:lpstr>
      <vt:lpstr>Experiments: Uncertainty analysis</vt:lpstr>
      <vt:lpstr>Experiments: (Mediterranean) Reconstruction visualization</vt:lpstr>
      <vt:lpstr>Future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Ivanka Zupančič</cp:lastModifiedBy>
  <cp:revision>2</cp:revision>
  <dcterms:modified xsi:type="dcterms:W3CDTF">2024-10-08T17:19:51Z</dcterms:modified>
</cp:coreProperties>
</file>