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57" r:id="rId4"/>
    <p:sldId id="281" r:id="rId5"/>
    <p:sldId id="287" r:id="rId6"/>
    <p:sldId id="288" r:id="rId7"/>
    <p:sldId id="289" r:id="rId8"/>
    <p:sldId id="290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0E-423F-B87A-DCCC1DD91C3C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0E-423F-B87A-DCCC1DD91C3C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0E-423F-B87A-DCCC1DD91C3C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0E-423F-B87A-DCCC1DD91C3C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</c:v>
                </c:pt>
                <c:pt idx="1">
                  <c:v>1.5</c:v>
                </c:pt>
                <c:pt idx="2">
                  <c:v>1.5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0E-423F-B87A-DCCC1DD91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E-4CA4-BED1-FD5131E131D6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E-4CA4-BED1-FD5131E131D6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AE-4CA4-BED1-FD5131E131D6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AE-4CA4-BED1-FD5131E131D6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8.6</c:v>
                </c:pt>
                <c:pt idx="1">
                  <c:v>0.6</c:v>
                </c:pt>
                <c:pt idx="2">
                  <c:v>0.5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AE-4CA4-BED1-FD5131E13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0.22272</cdr:x>
      <cdr:y>0</cdr:y>
    </cdr:from>
    <cdr:to>
      <cdr:x>0.39857</cdr:x>
      <cdr:y>0.27708</cdr:y>
    </cdr:to>
    <cdr:sp macro="" textlink="">
      <cdr:nvSpPr>
        <cdr:cNvPr id="2" name="CuadroTexto 56">
          <a:extLst xmlns:a="http://schemas.openxmlformats.org/drawingml/2006/main">
            <a:ext uri="{FF2B5EF4-FFF2-40B4-BE49-F238E27FC236}">
              <a16:creationId xmlns:a16="http://schemas.microsoft.com/office/drawing/2014/main" id="{440E5B98-993C-4847-8EFD-B1FD078A8C4E}"/>
            </a:ext>
          </a:extLst>
        </cdr:cNvPr>
        <cdr:cNvSpPr txBox="1"/>
      </cdr:nvSpPr>
      <cdr:spPr>
        <a:xfrm xmlns:a="http://schemas.openxmlformats.org/drawingml/2006/main">
          <a:off x="408210" y="-2805410"/>
          <a:ext cx="32229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>
              <a:latin typeface="+mj-lt"/>
            </a:rPr>
            <a:t>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74EE3-F758-4BFF-A743-3BC742A7510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50D06-0DF4-49F8-BA07-5190928C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dirty="0"/>
              <a:t>In my research</a:t>
            </a:r>
            <a:r>
              <a:rPr lang="de-CH" baseline="0" dirty="0"/>
              <a:t> I focus on air pollution specifically on the particulate matter.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baseline="0" dirty="0"/>
              <a:t>Both natural and anthropogenic emissions contribute to their emission and formation. </a:t>
            </a: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baseline="0" dirty="0"/>
              <a:t>These particles can be directly emitted as particles called primary or formed through atmospheric processing of volatile compounds called secondary.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When PM is emitted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CE6E-72B7-490E-B63B-2C30D24111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50D06-0DF4-49F8-BA07-5190928C7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50D06-0DF4-49F8-BA07-5190928C7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C27B-D545-47F4-BF78-88FA61EAA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CDF21-11F4-442F-B275-51B664A07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3C08E-8AA5-4D1C-B7E6-7C2A45CA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870-42A4-4DE2-97A7-22EA4EFED1DD}" type="datetime1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7F794-C921-4733-99B3-5DD7532A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FD43B-826B-425C-A8A3-4433AF48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8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666A-BEBC-4747-AD5A-C3B240A4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1C81A-E8EE-42FE-A836-E6E80D449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C989A-3A69-4176-A262-87F92A2F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DB8A-AFFC-4262-8006-629CB6737FBA}" type="datetime1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A74D6-430D-49DA-8409-70850C7E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F48BD-9DB7-425D-B792-EE0D5F7C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0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451AB-E5AC-4564-87A2-BB5658A3B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97114-A0DF-45EC-924D-113F0130E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389D2-E6E6-4E43-9FA2-DD60DCDF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7F5B-D044-4881-B896-D416BFD4EA6B}" type="datetime1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E255A-CF78-4081-ACD6-CFB201D1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9D85D-1F21-4BAC-9197-A204C179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7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74E8-7228-48F9-82D4-4269C3DE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4AB90-DB2A-42B7-8A28-7C537CE9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3A039-BB59-4F85-845B-48DBD186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2686-26C1-4D36-A6C8-ABC63AE1FC3F}" type="datetime1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BC0B-3855-4AA4-B70B-27482FC8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13280-5BD7-4BAA-8FEF-52B8AAE5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D2D60-A50C-4512-8172-7243EFCD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26EE5-148F-49FC-A6AE-42DF2CE5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E9AEE-3AB0-4E99-B4E3-2A7211F1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8E82-881D-4003-95C5-A38BB2E5F718}" type="datetime1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D6B0E-358A-4F6C-AA8E-98C207CB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79EF0-116B-417C-A25B-4A5E23C8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7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ECA2-F3C1-4F1E-9DC0-6904F807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0D51-3037-4B9E-930D-6A45357AA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36E9-FBFD-4AC7-973E-96C589E0D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DD323-2D4D-4C26-927A-1B86FB12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9A66-6D63-4911-A506-C1B639500BFC}" type="datetime1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5007A-B633-4873-8544-0AD36402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174A1-90E7-40C9-8148-EE44D2D7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0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8404-3850-4A76-91C6-7AF89FBA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466C0-8906-48BB-8C59-7DD13651A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D2B8-63F7-427F-B934-EDA8D4688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CEEAE-24B9-491F-922C-1197C5ACD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D3F51-2A5F-4776-A8EB-971F93C7C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47B0-6FFE-40DD-9285-72E44DE2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A83E-12A7-4B0F-9289-AFE384FF93B9}" type="datetime1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EBB34-EE86-4D90-B5ED-28527716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DB98E6-ABB3-4FC8-A972-A746AF42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4426-9407-4CA4-8D4A-09B44A09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5ADF6-2D1F-4A4D-896C-09F42E7F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5558-576F-4397-BEC5-70ADCD03FE78}" type="datetime1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FCD52-BE85-4CFD-A4F1-B51CF982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0FB7F-1F0E-41AE-AB0C-483FBEDD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8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1C8B3-F452-4A8F-993C-84AC85D9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440D-04B3-4E96-AF65-203730478FDA}" type="datetime1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FF951-7CB2-4E5B-B658-271DAF500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CAAB7-696A-4D03-B9D8-11D50398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1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CA40-87A4-46AA-B6C8-C43B3D8E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53EA-FC22-4282-9DE2-712BF00C5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2F802-9494-4952-BE99-D98034935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EC4DC-5A50-4462-956F-62FC5956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A58C-0A74-4C43-A704-10AD34D235D2}" type="datetime1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86E83-A135-40C8-BEF2-10F7538A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ABB65-B719-450B-8B53-98DA03B9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6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BDF3-B228-4D6E-BEE8-E2753460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2291D-080A-4AF9-B6FB-B7FA1FB72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2BE7F-7CF7-4F7B-97A2-1A62FDDEC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B10A5-DFE9-4D2F-93C9-CAE177B6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E9F3-4603-4194-9331-77D4094B7C35}" type="datetime1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D4A0A-9688-4282-BDB3-94C36BD4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26C05-6F73-4316-B65A-102B792A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3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49525-DB6F-4AC1-ADC7-CD0BDD28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0B1E8-AC9C-4D25-A812-5EE34F487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F1E88-D927-4959-8017-AA00EB763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9D4FB-6113-4625-B121-C8018F8A3266}" type="datetime1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E1BAB-E276-4638-8B9C-A78FD0895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48AED-2133-41B5-BA3F-8D0CB81E5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E405-65A1-4749-9062-8F137C4F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0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C547-F108-47F2-9D2E-1907C7895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9" y="1399884"/>
            <a:ext cx="9144000" cy="1184566"/>
          </a:xfrm>
        </p:spPr>
        <p:txBody>
          <a:bodyPr>
            <a:normAutofit fontScale="90000"/>
          </a:bodyPr>
          <a:lstStyle/>
          <a:p>
            <a:r>
              <a:rPr lang="es-ES" sz="4000" dirty="0" err="1"/>
              <a:t>Upgrading</a:t>
            </a:r>
            <a:r>
              <a:rPr lang="es-ES" sz="4000" dirty="0"/>
              <a:t> </a:t>
            </a:r>
            <a:r>
              <a:rPr lang="es-ES" sz="4000" dirty="0" err="1"/>
              <a:t>Particulate</a:t>
            </a:r>
            <a:r>
              <a:rPr lang="es-ES" sz="4000" dirty="0"/>
              <a:t> </a:t>
            </a:r>
            <a:r>
              <a:rPr lang="es-ES" sz="4000" dirty="0" err="1"/>
              <a:t>matter</a:t>
            </a:r>
            <a:r>
              <a:rPr lang="es-ES" sz="4000" dirty="0"/>
              <a:t> </a:t>
            </a:r>
            <a:r>
              <a:rPr lang="es-ES" sz="4000" dirty="0" err="1"/>
              <a:t>Source</a:t>
            </a:r>
            <a:r>
              <a:rPr lang="es-ES" sz="4000" dirty="0"/>
              <a:t> </a:t>
            </a:r>
            <a:r>
              <a:rPr lang="es-ES" sz="4000" dirty="0" err="1"/>
              <a:t>apportIonment</a:t>
            </a:r>
            <a:r>
              <a:rPr lang="es-ES" sz="4000" dirty="0"/>
              <a:t> </a:t>
            </a:r>
            <a:r>
              <a:rPr lang="es-ES" sz="4000" dirty="0" err="1"/>
              <a:t>through</a:t>
            </a:r>
            <a:r>
              <a:rPr lang="es-ES" sz="4000" dirty="0"/>
              <a:t> Data </a:t>
            </a:r>
            <a:r>
              <a:rPr lang="es-ES" sz="4000" dirty="0" err="1"/>
              <a:t>sciencE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76EB4-8116-4F2C-9876-DC0997352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4" y="3079266"/>
            <a:ext cx="10715625" cy="1655762"/>
          </a:xfrm>
        </p:spPr>
        <p:txBody>
          <a:bodyPr>
            <a:normAutofit/>
          </a:bodyPr>
          <a:lstStyle/>
          <a:p>
            <a:pPr algn="l"/>
            <a:r>
              <a:rPr lang="es-ES" sz="1800" dirty="0">
                <a:latin typeface="+mj-lt"/>
              </a:rPr>
              <a:t>Dr. Marta Via </a:t>
            </a:r>
            <a:r>
              <a:rPr lang="es-ES" sz="1200" dirty="0">
                <a:latin typeface="+mj-lt"/>
              </a:rPr>
              <a:t>(Centre </a:t>
            </a:r>
            <a:r>
              <a:rPr lang="es-ES" sz="1200" dirty="0" err="1">
                <a:latin typeface="+mj-lt"/>
              </a:rPr>
              <a:t>of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Atmospheric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Research</a:t>
            </a:r>
            <a:r>
              <a:rPr lang="es-ES" sz="1200" dirty="0">
                <a:latin typeface="+mj-lt"/>
              </a:rPr>
              <a:t>, </a:t>
            </a:r>
            <a:r>
              <a:rPr lang="es-ES" sz="1200" dirty="0" err="1">
                <a:latin typeface="+mj-lt"/>
              </a:rPr>
              <a:t>University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of</a:t>
            </a:r>
            <a:r>
              <a:rPr lang="es-ES" sz="1200" dirty="0">
                <a:latin typeface="+mj-lt"/>
              </a:rPr>
              <a:t> Nova Gorica).</a:t>
            </a:r>
          </a:p>
          <a:p>
            <a:pPr algn="l"/>
            <a:endParaRPr lang="es-ES" sz="1800" dirty="0">
              <a:latin typeface="+mj-lt"/>
            </a:endParaRPr>
          </a:p>
          <a:p>
            <a:pPr algn="l"/>
            <a:r>
              <a:rPr lang="es-ES" sz="1800" dirty="0" err="1">
                <a:latin typeface="+mj-lt"/>
              </a:rPr>
              <a:t>Supervision</a:t>
            </a:r>
            <a:r>
              <a:rPr lang="es-ES" sz="1800" dirty="0">
                <a:latin typeface="+mj-lt"/>
              </a:rPr>
              <a:t>: Dr. Gri</a:t>
            </a:r>
            <a:r>
              <a:rPr lang="en-US" sz="1800" dirty="0" err="1">
                <a:latin typeface="+mj-lt"/>
              </a:rPr>
              <a:t>ša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Močnik</a:t>
            </a:r>
            <a:r>
              <a:rPr lang="en-US" sz="1800" dirty="0">
                <a:latin typeface="+mj-lt"/>
              </a:rPr>
              <a:t>  </a:t>
            </a:r>
            <a:r>
              <a:rPr lang="en-US" sz="1200" dirty="0">
                <a:latin typeface="+mj-lt"/>
              </a:rPr>
              <a:t>(</a:t>
            </a:r>
            <a:r>
              <a:rPr lang="es-ES" sz="1200" dirty="0">
                <a:latin typeface="+mj-lt"/>
              </a:rPr>
              <a:t>Centre </a:t>
            </a:r>
            <a:r>
              <a:rPr lang="es-ES" sz="1200" dirty="0" err="1">
                <a:latin typeface="+mj-lt"/>
              </a:rPr>
              <a:t>of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Atmospheric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Research</a:t>
            </a:r>
            <a:r>
              <a:rPr lang="es-ES" sz="1200" dirty="0">
                <a:latin typeface="+mj-lt"/>
              </a:rPr>
              <a:t>, </a:t>
            </a:r>
            <a:r>
              <a:rPr lang="es-ES" sz="1200" dirty="0" err="1">
                <a:latin typeface="+mj-lt"/>
              </a:rPr>
              <a:t>University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of</a:t>
            </a:r>
            <a:r>
              <a:rPr lang="es-ES" sz="1200" dirty="0">
                <a:latin typeface="+mj-lt"/>
              </a:rPr>
              <a:t> Nova Gorica).</a:t>
            </a:r>
            <a:endParaRPr lang="es-ES" sz="1800" dirty="0">
              <a:latin typeface="+mj-lt"/>
            </a:endParaRPr>
          </a:p>
          <a:p>
            <a:pPr algn="l"/>
            <a:r>
              <a:rPr lang="es-ES" sz="1800" dirty="0">
                <a:latin typeface="+mj-lt"/>
              </a:rPr>
              <a:t>	     Dr. </a:t>
            </a:r>
            <a:r>
              <a:rPr lang="es-ES" sz="1800" dirty="0" err="1">
                <a:latin typeface="+mj-lt"/>
              </a:rPr>
              <a:t>Kaspar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Daellenbach</a:t>
            </a:r>
            <a:r>
              <a:rPr lang="es-ES" sz="1800" dirty="0">
                <a:latin typeface="+mj-lt"/>
              </a:rPr>
              <a:t> </a:t>
            </a:r>
            <a:r>
              <a:rPr lang="es-ES" sz="1200" dirty="0">
                <a:latin typeface="+mj-lt"/>
              </a:rPr>
              <a:t>(</a:t>
            </a:r>
            <a:r>
              <a:rPr lang="es-ES" sz="1200" dirty="0" err="1">
                <a:latin typeface="+mj-lt"/>
              </a:rPr>
              <a:t>Laboratory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of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Atmospheric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Chemistry</a:t>
            </a:r>
            <a:r>
              <a:rPr lang="es-ES" sz="1200" dirty="0">
                <a:latin typeface="+mj-lt"/>
              </a:rPr>
              <a:t>, Paul </a:t>
            </a:r>
            <a:r>
              <a:rPr lang="es-ES" sz="1200" dirty="0" err="1">
                <a:latin typeface="+mj-lt"/>
              </a:rPr>
              <a:t>Scherrer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Institute</a:t>
            </a:r>
            <a:r>
              <a:rPr lang="es-ES" sz="1200" dirty="0">
                <a:latin typeface="+mj-lt"/>
              </a:rPr>
              <a:t>).</a:t>
            </a:r>
            <a:endParaRPr lang="en-US" sz="1800" dirty="0">
              <a:latin typeface="+mj-lt"/>
            </a:endParaRPr>
          </a:p>
        </p:txBody>
      </p:sp>
      <p:pic>
        <p:nvPicPr>
          <p:cNvPr id="4" name="Imagen 26">
            <a:extLst>
              <a:ext uri="{FF2B5EF4-FFF2-40B4-BE49-F238E27FC236}">
                <a16:creationId xmlns:a16="http://schemas.microsoft.com/office/drawing/2014/main" id="{CCFE1F46-36FD-44E4-B5CD-7ACFE1530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0" y="1193800"/>
            <a:ext cx="4630015" cy="1596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FFFCF1-A869-456E-B6B8-3B9E4AC19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27" y="47776"/>
            <a:ext cx="958599" cy="982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66DDDB-F737-4EBF-B4F0-051254CDC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74" y="176212"/>
            <a:ext cx="3141976" cy="85412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374BF6-9F45-48B1-844F-E5119059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23">
            <a:extLst>
              <a:ext uri="{FF2B5EF4-FFF2-40B4-BE49-F238E27FC236}">
                <a16:creationId xmlns:a16="http://schemas.microsoft.com/office/drawing/2014/main" id="{5D5E54F7-EDA3-458C-8812-4794FC0CE840}"/>
              </a:ext>
            </a:extLst>
          </p:cNvPr>
          <p:cNvSpPr/>
          <p:nvPr/>
        </p:nvSpPr>
        <p:spPr>
          <a:xfrm>
            <a:off x="2176807" y="1946715"/>
            <a:ext cx="7495485" cy="3124048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oogle Shape;93;p1">
            <a:extLst>
              <a:ext uri="{FF2B5EF4-FFF2-40B4-BE49-F238E27FC236}">
                <a16:creationId xmlns:a16="http://schemas.microsoft.com/office/drawing/2014/main" id="{9537C6B5-6E6D-4620-99E1-3217C8E1FA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7923" y="2217101"/>
            <a:ext cx="634661" cy="7147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AD60DEE2-3952-4ECA-BCC6-A24C4149FAF0}"/>
              </a:ext>
            </a:extLst>
          </p:cNvPr>
          <p:cNvSpPr txBox="1"/>
          <p:nvPr/>
        </p:nvSpPr>
        <p:spPr>
          <a:xfrm>
            <a:off x="3324041" y="1138008"/>
            <a:ext cx="689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44725" algn="l"/>
              </a:tabLst>
            </a:pPr>
            <a:r>
              <a:rPr lang="en-GB" sz="3200" dirty="0">
                <a:latin typeface="+mj-lt"/>
              </a:rPr>
              <a:t>Thank you for your attention.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151E66A7-4D96-49A2-83E6-8C1920908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17" y="1964274"/>
            <a:ext cx="3941965" cy="1359449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C0BAD3A1-D7BD-4F0F-B948-01E0125F3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181" y="3086845"/>
            <a:ext cx="715094" cy="715094"/>
          </a:xfrm>
          <a:prstGeom prst="rect">
            <a:avLst/>
          </a:prstGeom>
        </p:spPr>
      </p:pic>
      <p:pic>
        <p:nvPicPr>
          <p:cNvPr id="7" name="Imagen 10">
            <a:extLst>
              <a:ext uri="{FF2B5EF4-FFF2-40B4-BE49-F238E27FC236}">
                <a16:creationId xmlns:a16="http://schemas.microsoft.com/office/drawing/2014/main" id="{855A7CB8-16D2-47E9-8103-C62AF832E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334" y="3900030"/>
            <a:ext cx="715095" cy="715095"/>
          </a:xfrm>
          <a:prstGeom prst="rect">
            <a:avLst/>
          </a:prstGeom>
        </p:spPr>
      </p:pic>
      <p:pic>
        <p:nvPicPr>
          <p:cNvPr id="8" name="Imagen 11">
            <a:extLst>
              <a:ext uri="{FF2B5EF4-FFF2-40B4-BE49-F238E27FC236}">
                <a16:creationId xmlns:a16="http://schemas.microsoft.com/office/drawing/2014/main" id="{4EA384F2-3375-470E-B1C9-ADDF94AE5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156" y="3470197"/>
            <a:ext cx="842885" cy="842885"/>
          </a:xfrm>
          <a:prstGeom prst="rect">
            <a:avLst/>
          </a:prstGeom>
        </p:spPr>
      </p:pic>
      <p:grpSp>
        <p:nvGrpSpPr>
          <p:cNvPr id="9" name="Grupo 12">
            <a:extLst>
              <a:ext uri="{FF2B5EF4-FFF2-40B4-BE49-F238E27FC236}">
                <a16:creationId xmlns:a16="http://schemas.microsoft.com/office/drawing/2014/main" id="{72426DA1-4A49-4AF6-BF7B-D39A8B0BB255}"/>
              </a:ext>
            </a:extLst>
          </p:cNvPr>
          <p:cNvGrpSpPr/>
          <p:nvPr/>
        </p:nvGrpSpPr>
        <p:grpSpPr>
          <a:xfrm>
            <a:off x="6217052" y="3446025"/>
            <a:ext cx="1433274" cy="842885"/>
            <a:chOff x="6583748" y="1414283"/>
            <a:chExt cx="1271704" cy="703309"/>
          </a:xfrm>
        </p:grpSpPr>
        <p:pic>
          <p:nvPicPr>
            <p:cNvPr id="10" name="Imagen 13">
              <a:extLst>
                <a:ext uri="{FF2B5EF4-FFF2-40B4-BE49-F238E27FC236}">
                  <a16:creationId xmlns:a16="http://schemas.microsoft.com/office/drawing/2014/main" id="{627FBC9A-ADAF-4087-B7A6-59A5F4A08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83748" y="1414283"/>
              <a:ext cx="703309" cy="703309"/>
            </a:xfrm>
            <a:prstGeom prst="rect">
              <a:avLst/>
            </a:prstGeom>
          </p:spPr>
        </p:pic>
        <p:pic>
          <p:nvPicPr>
            <p:cNvPr id="11" name="Imagen 14">
              <a:extLst>
                <a:ext uri="{FF2B5EF4-FFF2-40B4-BE49-F238E27FC236}">
                  <a16:creationId xmlns:a16="http://schemas.microsoft.com/office/drawing/2014/main" id="{A0E84867-87B5-4402-BED3-D34055164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2143" y="1414283"/>
              <a:ext cx="703309" cy="703309"/>
            </a:xfrm>
            <a:prstGeom prst="rect">
              <a:avLst/>
            </a:prstGeom>
          </p:spPr>
        </p:pic>
        <p:sp>
          <p:nvSpPr>
            <p:cNvPr id="12" name="Rectángulo 15">
              <a:extLst>
                <a:ext uri="{FF2B5EF4-FFF2-40B4-BE49-F238E27FC236}">
                  <a16:creationId xmlns:a16="http://schemas.microsoft.com/office/drawing/2014/main" id="{C9F90FEB-4EFE-4E72-8881-F4FD0E581BA1}"/>
                </a:ext>
              </a:extLst>
            </p:cNvPr>
            <p:cNvSpPr/>
            <p:nvPr/>
          </p:nvSpPr>
          <p:spPr>
            <a:xfrm>
              <a:off x="7276666" y="1765937"/>
              <a:ext cx="173615" cy="197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ángulo 16">
              <a:extLst>
                <a:ext uri="{FF2B5EF4-FFF2-40B4-BE49-F238E27FC236}">
                  <a16:creationId xmlns:a16="http://schemas.microsoft.com/office/drawing/2014/main" id="{707BCC39-8C8F-4A6B-BD99-46083D0794B1}"/>
                </a:ext>
              </a:extLst>
            </p:cNvPr>
            <p:cNvSpPr/>
            <p:nvPr/>
          </p:nvSpPr>
          <p:spPr>
            <a:xfrm>
              <a:off x="7555451" y="1765936"/>
              <a:ext cx="173615" cy="197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ángulo 17">
              <a:extLst>
                <a:ext uri="{FF2B5EF4-FFF2-40B4-BE49-F238E27FC236}">
                  <a16:creationId xmlns:a16="http://schemas.microsoft.com/office/drawing/2014/main" id="{FA1A4F1C-C8C5-4942-9F50-D49481A6A372}"/>
                </a:ext>
              </a:extLst>
            </p:cNvPr>
            <p:cNvSpPr/>
            <p:nvPr/>
          </p:nvSpPr>
          <p:spPr>
            <a:xfrm>
              <a:off x="7310872" y="1803756"/>
              <a:ext cx="100407" cy="815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mbo 18">
              <a:extLst>
                <a:ext uri="{FF2B5EF4-FFF2-40B4-BE49-F238E27FC236}">
                  <a16:creationId xmlns:a16="http://schemas.microsoft.com/office/drawing/2014/main" id="{403500E8-E630-44A8-8C75-98CD8FBC4362}"/>
                </a:ext>
              </a:extLst>
            </p:cNvPr>
            <p:cNvSpPr/>
            <p:nvPr/>
          </p:nvSpPr>
          <p:spPr>
            <a:xfrm>
              <a:off x="7578343" y="1786416"/>
              <a:ext cx="133189" cy="124957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Imagen 3">
            <a:extLst>
              <a:ext uri="{FF2B5EF4-FFF2-40B4-BE49-F238E27FC236}">
                <a16:creationId xmlns:a16="http://schemas.microsoft.com/office/drawing/2014/main" id="{583DADD7-C887-481C-9044-2DB7AE6EF3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2614" y="3395535"/>
            <a:ext cx="992208" cy="992208"/>
          </a:xfrm>
          <a:prstGeom prst="rect">
            <a:avLst/>
          </a:prstGeom>
        </p:spPr>
      </p:pic>
      <p:sp>
        <p:nvSpPr>
          <p:cNvPr id="17" name="Flecha: hacia arriba 19">
            <a:extLst>
              <a:ext uri="{FF2B5EF4-FFF2-40B4-BE49-F238E27FC236}">
                <a16:creationId xmlns:a16="http://schemas.microsoft.com/office/drawing/2014/main" id="{EC50981E-D031-49AC-8FA1-27C5D5360CCA}"/>
              </a:ext>
            </a:extLst>
          </p:cNvPr>
          <p:cNvSpPr/>
          <p:nvPr/>
        </p:nvSpPr>
        <p:spPr>
          <a:xfrm rot="5400000">
            <a:off x="3623376" y="3542193"/>
            <a:ext cx="321597" cy="660748"/>
          </a:xfrm>
          <a:prstGeom prst="up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echa: hacia arriba 21">
            <a:extLst>
              <a:ext uri="{FF2B5EF4-FFF2-40B4-BE49-F238E27FC236}">
                <a16:creationId xmlns:a16="http://schemas.microsoft.com/office/drawing/2014/main" id="{084DA409-5C4E-4888-A45A-A595E036AF53}"/>
              </a:ext>
            </a:extLst>
          </p:cNvPr>
          <p:cNvSpPr/>
          <p:nvPr/>
        </p:nvSpPr>
        <p:spPr>
          <a:xfrm rot="5400000">
            <a:off x="5529748" y="3542193"/>
            <a:ext cx="321597" cy="660748"/>
          </a:xfrm>
          <a:prstGeom prst="up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echa: hacia arriba 22">
            <a:extLst>
              <a:ext uri="{FF2B5EF4-FFF2-40B4-BE49-F238E27FC236}">
                <a16:creationId xmlns:a16="http://schemas.microsoft.com/office/drawing/2014/main" id="{4F00C8C5-18EE-4F5D-B4F8-BF7B9A0D466E}"/>
              </a:ext>
            </a:extLst>
          </p:cNvPr>
          <p:cNvSpPr/>
          <p:nvPr/>
        </p:nvSpPr>
        <p:spPr>
          <a:xfrm rot="5400000">
            <a:off x="7962961" y="3565726"/>
            <a:ext cx="321597" cy="660748"/>
          </a:xfrm>
          <a:prstGeom prst="up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6555DC1-250B-41BD-9F3B-3187C504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F2D160A-B841-4524-9250-61FB5FE3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179A-E705-4B0D-B57E-FC4EDCA669CB}" type="slidenum">
              <a:rPr lang="en-GB" smtClean="0"/>
              <a:t>2</a:t>
            </a:fld>
            <a:endParaRPr lang="en-GB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42EA3269-0CF5-47DB-B017-C9E3D2F77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439" y="1673922"/>
            <a:ext cx="590420" cy="59042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2C81DD3-0FD4-46B5-A021-EEDE0811C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267" y="1226050"/>
            <a:ext cx="590419" cy="59041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ADDB39EF-F0F1-4620-A659-6673C240B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39" y="536548"/>
            <a:ext cx="834052" cy="834052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7E8065E5-A00D-4835-BE69-15CA617F5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18" y="895759"/>
            <a:ext cx="841999" cy="841999"/>
          </a:xfrm>
          <a:prstGeom prst="rect">
            <a:avLst/>
          </a:prstGeom>
        </p:spPr>
      </p:pic>
      <p:sp>
        <p:nvSpPr>
          <p:cNvPr id="82" name="Rectángulo 81">
            <a:extLst>
              <a:ext uri="{FF2B5EF4-FFF2-40B4-BE49-F238E27FC236}">
                <a16:creationId xmlns:a16="http://schemas.microsoft.com/office/drawing/2014/main" id="{9894D61A-1E6F-433A-927C-60081CF41698}"/>
              </a:ext>
            </a:extLst>
          </p:cNvPr>
          <p:cNvSpPr/>
          <p:nvPr/>
        </p:nvSpPr>
        <p:spPr>
          <a:xfrm>
            <a:off x="-2" y="6443018"/>
            <a:ext cx="10632058" cy="4135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7" name="Gráfico 86" descr="Ciudad con relleno sólido">
            <a:extLst>
              <a:ext uri="{FF2B5EF4-FFF2-40B4-BE49-F238E27FC236}">
                <a16:creationId xmlns:a16="http://schemas.microsoft.com/office/drawing/2014/main" id="{0B02EFCD-DB05-4333-B4BE-4FBFFADC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7707" y="4755628"/>
            <a:ext cx="1985988" cy="1985988"/>
          </a:xfrm>
          <a:prstGeom prst="rect">
            <a:avLst/>
          </a:prstGeom>
        </p:spPr>
      </p:pic>
      <p:pic>
        <p:nvPicPr>
          <p:cNvPr id="89" name="Gráfico 88" descr="Escena de bosque con relleno sólido">
            <a:extLst>
              <a:ext uri="{FF2B5EF4-FFF2-40B4-BE49-F238E27FC236}">
                <a16:creationId xmlns:a16="http://schemas.microsoft.com/office/drawing/2014/main" id="{43BE259C-29A6-49A9-97FA-A567184CF9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2283" y="4639913"/>
            <a:ext cx="1974517" cy="1974517"/>
          </a:xfrm>
          <a:prstGeom prst="rect">
            <a:avLst/>
          </a:prstGeom>
        </p:spPr>
      </p:pic>
      <p:pic>
        <p:nvPicPr>
          <p:cNvPr id="93" name="Gráfico 92" descr="Vaca con relleno sólido">
            <a:extLst>
              <a:ext uri="{FF2B5EF4-FFF2-40B4-BE49-F238E27FC236}">
                <a16:creationId xmlns:a16="http://schemas.microsoft.com/office/drawing/2014/main" id="{4F907622-F326-4C87-ADCC-7E63B4BCBF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90796" y="5840251"/>
            <a:ext cx="657378" cy="657378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9D8D5312-61F0-4463-97C2-B14BA7EF3A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0398" y="5691483"/>
            <a:ext cx="735132" cy="735132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05D46B9F-92DA-4D78-9AC5-50523897A5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7835" y="4906796"/>
            <a:ext cx="647069" cy="647069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id="{FAC92B90-EF7F-4F6A-B664-A15B397B9E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1529" y="5427296"/>
            <a:ext cx="954701" cy="954701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1C763AF5-C3D3-47C7-99C0-21D20D1249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81103" y="4453393"/>
            <a:ext cx="838672" cy="838672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71BB9074-A525-4CFF-83F6-82C912CCE0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3851" y="5520875"/>
            <a:ext cx="891632" cy="891632"/>
          </a:xfrm>
          <a:prstGeom prst="rect">
            <a:avLst/>
          </a:prstGeom>
        </p:spPr>
      </p:pic>
      <p:pic>
        <p:nvPicPr>
          <p:cNvPr id="107" name="Gráfico 106" descr="Coche con relleno sólido">
            <a:extLst>
              <a:ext uri="{FF2B5EF4-FFF2-40B4-BE49-F238E27FC236}">
                <a16:creationId xmlns:a16="http://schemas.microsoft.com/office/drawing/2014/main" id="{DE0D5542-F228-497E-A46C-580E384BAE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62952" y="5748622"/>
            <a:ext cx="914400" cy="914400"/>
          </a:xfrm>
          <a:prstGeom prst="rect">
            <a:avLst/>
          </a:prstGeom>
        </p:spPr>
      </p:pic>
      <p:pic>
        <p:nvPicPr>
          <p:cNvPr id="109" name="Imagen 108">
            <a:extLst>
              <a:ext uri="{FF2B5EF4-FFF2-40B4-BE49-F238E27FC236}">
                <a16:creationId xmlns:a16="http://schemas.microsoft.com/office/drawing/2014/main" id="{06825A0F-B0F0-4FE5-A60D-4689640B6FE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83" y="5336893"/>
            <a:ext cx="1227790" cy="1227790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id="{03EC3DA9-C6CF-45E9-ACBC-0276BF8DBC2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-4998" b="15949"/>
          <a:stretch/>
        </p:blipFill>
        <p:spPr>
          <a:xfrm>
            <a:off x="10748169" y="5826973"/>
            <a:ext cx="723411" cy="579088"/>
          </a:xfrm>
          <a:prstGeom prst="rect">
            <a:avLst/>
          </a:prstGeom>
        </p:spPr>
      </p:pic>
      <p:sp>
        <p:nvSpPr>
          <p:cNvPr id="83" name="Rectángulo 82">
            <a:extLst>
              <a:ext uri="{FF2B5EF4-FFF2-40B4-BE49-F238E27FC236}">
                <a16:creationId xmlns:a16="http://schemas.microsoft.com/office/drawing/2014/main" id="{89079794-4FC8-4426-9FEB-AF5207FB1D02}"/>
              </a:ext>
            </a:extLst>
          </p:cNvPr>
          <p:cNvSpPr/>
          <p:nvPr/>
        </p:nvSpPr>
        <p:spPr>
          <a:xfrm>
            <a:off x="10632858" y="6451723"/>
            <a:ext cx="1559943" cy="41570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9" name="Gráfico 118" descr="Onda con relleno sólido">
            <a:extLst>
              <a:ext uri="{FF2B5EF4-FFF2-40B4-BE49-F238E27FC236}">
                <a16:creationId xmlns:a16="http://schemas.microsoft.com/office/drawing/2014/main" id="{54302B35-7656-4118-B18E-7B55A2F98C3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b="28109"/>
          <a:stretch/>
        </p:blipFill>
        <p:spPr>
          <a:xfrm flipH="1">
            <a:off x="11530318" y="5888176"/>
            <a:ext cx="723412" cy="520065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5051418B-5FD7-4A17-A549-A4FE69346F2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17" y="4441093"/>
            <a:ext cx="486164" cy="486164"/>
          </a:xfrm>
          <a:prstGeom prst="rect">
            <a:avLst/>
          </a:prstGeom>
        </p:spPr>
      </p:pic>
      <p:pic>
        <p:nvPicPr>
          <p:cNvPr id="127" name="Imagen 126">
            <a:extLst>
              <a:ext uri="{FF2B5EF4-FFF2-40B4-BE49-F238E27FC236}">
                <a16:creationId xmlns:a16="http://schemas.microsoft.com/office/drawing/2014/main" id="{105F811D-7440-46E4-998A-71A881528493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7427" t="19001" r="37001" b="22999"/>
          <a:stretch/>
        </p:blipFill>
        <p:spPr>
          <a:xfrm rot="5400000">
            <a:off x="8928180" y="5945258"/>
            <a:ext cx="179251" cy="690292"/>
          </a:xfrm>
          <a:prstGeom prst="rect">
            <a:avLst/>
          </a:prstGeom>
        </p:spPr>
      </p:pic>
      <p:pic>
        <p:nvPicPr>
          <p:cNvPr id="132" name="Imagen 131">
            <a:extLst>
              <a:ext uri="{FF2B5EF4-FFF2-40B4-BE49-F238E27FC236}">
                <a16:creationId xmlns:a16="http://schemas.microsoft.com/office/drawing/2014/main" id="{D929C83C-4EB0-4D18-87CB-AA05E6CF28A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83" y="4586922"/>
            <a:ext cx="486164" cy="486164"/>
          </a:xfrm>
          <a:prstGeom prst="rect">
            <a:avLst/>
          </a:prstGeom>
        </p:spPr>
      </p:pic>
      <p:sp>
        <p:nvSpPr>
          <p:cNvPr id="133" name="CuadroTexto 132">
            <a:extLst>
              <a:ext uri="{FF2B5EF4-FFF2-40B4-BE49-F238E27FC236}">
                <a16:creationId xmlns:a16="http://schemas.microsoft.com/office/drawing/2014/main" id="{F721B6B6-7912-48C6-AE7C-E4C668F932FD}"/>
              </a:ext>
            </a:extLst>
          </p:cNvPr>
          <p:cNvSpPr txBox="1"/>
          <p:nvPr/>
        </p:nvSpPr>
        <p:spPr>
          <a:xfrm>
            <a:off x="9170503" y="4818397"/>
            <a:ext cx="81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…</a:t>
            </a:r>
          </a:p>
        </p:txBody>
      </p:sp>
      <p:grpSp>
        <p:nvGrpSpPr>
          <p:cNvPr id="271" name="Grupo 270">
            <a:extLst>
              <a:ext uri="{FF2B5EF4-FFF2-40B4-BE49-F238E27FC236}">
                <a16:creationId xmlns:a16="http://schemas.microsoft.com/office/drawing/2014/main" id="{79485DD8-CFB1-404F-8329-2E5F5917CE9C}"/>
              </a:ext>
            </a:extLst>
          </p:cNvPr>
          <p:cNvGrpSpPr/>
          <p:nvPr/>
        </p:nvGrpSpPr>
        <p:grpSpPr>
          <a:xfrm>
            <a:off x="1780061" y="2213781"/>
            <a:ext cx="8502823" cy="2027741"/>
            <a:chOff x="1833228" y="2286496"/>
            <a:chExt cx="8502823" cy="2027741"/>
          </a:xfrm>
        </p:grpSpPr>
        <p:sp>
          <p:nvSpPr>
            <p:cNvPr id="25" name="Flecha: hacia arriba 24">
              <a:extLst>
                <a:ext uri="{FF2B5EF4-FFF2-40B4-BE49-F238E27FC236}">
                  <a16:creationId xmlns:a16="http://schemas.microsoft.com/office/drawing/2014/main" id="{474132C6-3762-41E9-AD9F-E705CE278470}"/>
                </a:ext>
              </a:extLst>
            </p:cNvPr>
            <p:cNvSpPr/>
            <p:nvPr/>
          </p:nvSpPr>
          <p:spPr>
            <a:xfrm rot="2452357">
              <a:off x="4838065" y="3627270"/>
              <a:ext cx="250508" cy="673501"/>
            </a:xfrm>
            <a:prstGeom prst="upArrow">
              <a:avLst/>
            </a:prstGeom>
            <a:solidFill>
              <a:srgbClr val="6699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9A816E29-E347-4783-9BB5-26E2101A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5989" y="2612978"/>
              <a:ext cx="820197" cy="834052"/>
            </a:xfrm>
            <a:prstGeom prst="rect">
              <a:avLst/>
            </a:prstGeom>
          </p:spPr>
        </p:pic>
        <p:sp>
          <p:nvSpPr>
            <p:cNvPr id="57" name="Flecha: hacia arriba 56">
              <a:extLst>
                <a:ext uri="{FF2B5EF4-FFF2-40B4-BE49-F238E27FC236}">
                  <a16:creationId xmlns:a16="http://schemas.microsoft.com/office/drawing/2014/main" id="{6609B790-E355-435B-977D-161E6637D2CB}"/>
                </a:ext>
              </a:extLst>
            </p:cNvPr>
            <p:cNvSpPr/>
            <p:nvPr/>
          </p:nvSpPr>
          <p:spPr>
            <a:xfrm rot="19368059">
              <a:off x="6791871" y="3640736"/>
              <a:ext cx="250508" cy="673501"/>
            </a:xfrm>
            <a:prstGeom prst="upArrow">
              <a:avLst/>
            </a:prstGeom>
            <a:solidFill>
              <a:srgbClr val="6699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5" name="Imagen 134">
              <a:extLst>
                <a:ext uri="{FF2B5EF4-FFF2-40B4-BE49-F238E27FC236}">
                  <a16:creationId xmlns:a16="http://schemas.microsoft.com/office/drawing/2014/main" id="{2987345A-543C-4361-AB05-D627B9444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700" y="2286496"/>
              <a:ext cx="820197" cy="834052"/>
            </a:xfrm>
            <a:prstGeom prst="rect">
              <a:avLst/>
            </a:prstGeom>
          </p:spPr>
        </p:pic>
        <p:sp>
          <p:nvSpPr>
            <p:cNvPr id="136" name="Flecha: hacia arriba 135">
              <a:extLst>
                <a:ext uri="{FF2B5EF4-FFF2-40B4-BE49-F238E27FC236}">
                  <a16:creationId xmlns:a16="http://schemas.microsoft.com/office/drawing/2014/main" id="{553E0029-3014-4171-AF28-A0C469893401}"/>
                </a:ext>
              </a:extLst>
            </p:cNvPr>
            <p:cNvSpPr/>
            <p:nvPr/>
          </p:nvSpPr>
          <p:spPr>
            <a:xfrm rot="3704404">
              <a:off x="2044725" y="3492790"/>
              <a:ext cx="250508" cy="673501"/>
            </a:xfrm>
            <a:prstGeom prst="upArrow">
              <a:avLst/>
            </a:prstGeom>
            <a:solidFill>
              <a:srgbClr val="6699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8" name="Imagen 137">
              <a:extLst>
                <a:ext uri="{FF2B5EF4-FFF2-40B4-BE49-F238E27FC236}">
                  <a16:creationId xmlns:a16="http://schemas.microsoft.com/office/drawing/2014/main" id="{C34CA4A1-0E8D-460E-9CAF-E0ED8B9F5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080" y="2425702"/>
              <a:ext cx="820197" cy="834052"/>
            </a:xfrm>
            <a:prstGeom prst="rect">
              <a:avLst/>
            </a:prstGeom>
          </p:spPr>
        </p:pic>
        <p:sp>
          <p:nvSpPr>
            <p:cNvPr id="139" name="Flecha: hacia arriba 138">
              <a:extLst>
                <a:ext uri="{FF2B5EF4-FFF2-40B4-BE49-F238E27FC236}">
                  <a16:creationId xmlns:a16="http://schemas.microsoft.com/office/drawing/2014/main" id="{1E50042B-3A59-4944-9A20-94FAA8CF18F2}"/>
                </a:ext>
              </a:extLst>
            </p:cNvPr>
            <p:cNvSpPr/>
            <p:nvPr/>
          </p:nvSpPr>
          <p:spPr>
            <a:xfrm rot="17143662">
              <a:off x="9874047" y="3576040"/>
              <a:ext cx="250508" cy="673501"/>
            </a:xfrm>
            <a:prstGeom prst="upArrow">
              <a:avLst/>
            </a:prstGeom>
            <a:solidFill>
              <a:srgbClr val="6699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0" name="Imagen 139">
            <a:extLst>
              <a:ext uri="{FF2B5EF4-FFF2-40B4-BE49-F238E27FC236}">
                <a16:creationId xmlns:a16="http://schemas.microsoft.com/office/drawing/2014/main" id="{901AD9CF-9B4A-4B9E-8B0A-D3124DD96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701" y="1623375"/>
            <a:ext cx="590419" cy="590419"/>
          </a:xfrm>
          <a:prstGeom prst="rect">
            <a:avLst/>
          </a:prstGeom>
        </p:spPr>
      </p:pic>
      <p:grpSp>
        <p:nvGrpSpPr>
          <p:cNvPr id="270" name="Grupo 269">
            <a:extLst>
              <a:ext uri="{FF2B5EF4-FFF2-40B4-BE49-F238E27FC236}">
                <a16:creationId xmlns:a16="http://schemas.microsoft.com/office/drawing/2014/main" id="{DB43F9CD-01B7-418E-A365-2F9A6FD33633}"/>
              </a:ext>
            </a:extLst>
          </p:cNvPr>
          <p:cNvGrpSpPr/>
          <p:nvPr/>
        </p:nvGrpSpPr>
        <p:grpSpPr>
          <a:xfrm>
            <a:off x="358461" y="4118058"/>
            <a:ext cx="11400027" cy="1922912"/>
            <a:chOff x="358461" y="4118058"/>
            <a:chExt cx="11400027" cy="1922912"/>
          </a:xfrm>
          <a:solidFill>
            <a:schemeClr val="bg2">
              <a:lumMod val="75000"/>
            </a:schemeClr>
          </a:solidFill>
        </p:grpSpPr>
        <p:grpSp>
          <p:nvGrpSpPr>
            <p:cNvPr id="264" name="Grupo 263">
              <a:extLst>
                <a:ext uri="{FF2B5EF4-FFF2-40B4-BE49-F238E27FC236}">
                  <a16:creationId xmlns:a16="http://schemas.microsoft.com/office/drawing/2014/main" id="{00DDA632-8AEF-4137-A4CE-279209A9F3D9}"/>
                </a:ext>
              </a:extLst>
            </p:cNvPr>
            <p:cNvGrpSpPr/>
            <p:nvPr/>
          </p:nvGrpSpPr>
          <p:grpSpPr>
            <a:xfrm>
              <a:off x="1743764" y="4458135"/>
              <a:ext cx="659956" cy="482497"/>
              <a:chOff x="1743764" y="4458135"/>
              <a:chExt cx="659956" cy="482497"/>
            </a:xfrm>
            <a:grpFill/>
          </p:grpSpPr>
          <p:sp>
            <p:nvSpPr>
              <p:cNvPr id="150" name="Elipse 149">
                <a:extLst>
                  <a:ext uri="{FF2B5EF4-FFF2-40B4-BE49-F238E27FC236}">
                    <a16:creationId xmlns:a16="http://schemas.microsoft.com/office/drawing/2014/main" id="{13BD371C-2598-4787-9CCF-5609575599C7}"/>
                  </a:ext>
                </a:extLst>
              </p:cNvPr>
              <p:cNvSpPr/>
              <p:nvPr/>
            </p:nvSpPr>
            <p:spPr>
              <a:xfrm>
                <a:off x="1924739" y="4623674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Elipse 150">
                <a:extLst>
                  <a:ext uri="{FF2B5EF4-FFF2-40B4-BE49-F238E27FC236}">
                    <a16:creationId xmlns:a16="http://schemas.microsoft.com/office/drawing/2014/main" id="{F5F373D8-05AC-4436-BF6D-2478351DAB57}"/>
                  </a:ext>
                </a:extLst>
              </p:cNvPr>
              <p:cNvSpPr/>
              <p:nvPr/>
            </p:nvSpPr>
            <p:spPr>
              <a:xfrm>
                <a:off x="2101201" y="489491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86C6140-3DBF-41BF-B97F-E6E32157D584}"/>
                  </a:ext>
                </a:extLst>
              </p:cNvPr>
              <p:cNvSpPr/>
              <p:nvPr/>
            </p:nvSpPr>
            <p:spPr>
              <a:xfrm>
                <a:off x="2260271" y="4670402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Elipse 152">
                <a:extLst>
                  <a:ext uri="{FF2B5EF4-FFF2-40B4-BE49-F238E27FC236}">
                    <a16:creationId xmlns:a16="http://schemas.microsoft.com/office/drawing/2014/main" id="{4DD87D57-BF88-4AA1-BD99-90DA6D6E9DD2}"/>
                  </a:ext>
                </a:extLst>
              </p:cNvPr>
              <p:cNvSpPr/>
              <p:nvPr/>
            </p:nvSpPr>
            <p:spPr>
              <a:xfrm>
                <a:off x="2167627" y="450385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Elipse 153">
                <a:extLst>
                  <a:ext uri="{FF2B5EF4-FFF2-40B4-BE49-F238E27FC236}">
                    <a16:creationId xmlns:a16="http://schemas.microsoft.com/office/drawing/2014/main" id="{86B63A2C-7DAB-455C-B9C1-9E75FA37E112}"/>
                  </a:ext>
                </a:extLst>
              </p:cNvPr>
              <p:cNvSpPr/>
              <p:nvPr/>
            </p:nvSpPr>
            <p:spPr>
              <a:xfrm>
                <a:off x="1743764" y="4458135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Elipse 154">
                <a:extLst>
                  <a:ext uri="{FF2B5EF4-FFF2-40B4-BE49-F238E27FC236}">
                    <a16:creationId xmlns:a16="http://schemas.microsoft.com/office/drawing/2014/main" id="{BBB0552C-9F91-4E8D-A0F6-F7BC42016DD6}"/>
                  </a:ext>
                </a:extLst>
              </p:cNvPr>
              <p:cNvSpPr/>
              <p:nvPr/>
            </p:nvSpPr>
            <p:spPr>
              <a:xfrm>
                <a:off x="1899759" y="4789732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Elipse 155">
                <a:extLst>
                  <a:ext uri="{FF2B5EF4-FFF2-40B4-BE49-F238E27FC236}">
                    <a16:creationId xmlns:a16="http://schemas.microsoft.com/office/drawing/2014/main" id="{C89F5C80-366D-4A19-A9F3-516E4CAC6F42}"/>
                  </a:ext>
                </a:extLst>
              </p:cNvPr>
              <p:cNvSpPr/>
              <p:nvPr/>
            </p:nvSpPr>
            <p:spPr>
              <a:xfrm>
                <a:off x="2305990" y="4479966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Elipse 156">
                <a:extLst>
                  <a:ext uri="{FF2B5EF4-FFF2-40B4-BE49-F238E27FC236}">
                    <a16:creationId xmlns:a16="http://schemas.microsoft.com/office/drawing/2014/main" id="{EB401061-AC19-488A-9184-B754926AE341}"/>
                  </a:ext>
                </a:extLst>
              </p:cNvPr>
              <p:cNvSpPr/>
              <p:nvPr/>
            </p:nvSpPr>
            <p:spPr>
              <a:xfrm>
                <a:off x="2108080" y="470474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Elipse 157">
                <a:extLst>
                  <a:ext uri="{FF2B5EF4-FFF2-40B4-BE49-F238E27FC236}">
                    <a16:creationId xmlns:a16="http://schemas.microsoft.com/office/drawing/2014/main" id="{BD102671-6075-41C9-A21E-EC96E1032EA0}"/>
                  </a:ext>
                </a:extLst>
              </p:cNvPr>
              <p:cNvSpPr/>
              <p:nvPr/>
            </p:nvSpPr>
            <p:spPr>
              <a:xfrm>
                <a:off x="1763069" y="4676660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5" name="Grupo 264">
              <a:extLst>
                <a:ext uri="{FF2B5EF4-FFF2-40B4-BE49-F238E27FC236}">
                  <a16:creationId xmlns:a16="http://schemas.microsoft.com/office/drawing/2014/main" id="{4A17780B-5A80-4446-9E8B-B019D34E4B11}"/>
                </a:ext>
              </a:extLst>
            </p:cNvPr>
            <p:cNvGrpSpPr/>
            <p:nvPr/>
          </p:nvGrpSpPr>
          <p:grpSpPr>
            <a:xfrm>
              <a:off x="3554844" y="4118058"/>
              <a:ext cx="659956" cy="482497"/>
              <a:chOff x="3554844" y="4118058"/>
              <a:chExt cx="659956" cy="482497"/>
            </a:xfrm>
            <a:grpFill/>
          </p:grpSpPr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C488786A-EBC3-4352-8673-2D0DABB96356}"/>
                  </a:ext>
                </a:extLst>
              </p:cNvPr>
              <p:cNvSpPr/>
              <p:nvPr/>
            </p:nvSpPr>
            <p:spPr>
              <a:xfrm>
                <a:off x="3735819" y="4283597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Elipse 159">
                <a:extLst>
                  <a:ext uri="{FF2B5EF4-FFF2-40B4-BE49-F238E27FC236}">
                    <a16:creationId xmlns:a16="http://schemas.microsoft.com/office/drawing/2014/main" id="{D87C9AE1-5035-4B59-BF17-02F8B9D71A2D}"/>
                  </a:ext>
                </a:extLst>
              </p:cNvPr>
              <p:cNvSpPr/>
              <p:nvPr/>
            </p:nvSpPr>
            <p:spPr>
              <a:xfrm>
                <a:off x="3912281" y="455483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Elipse 160">
                <a:extLst>
                  <a:ext uri="{FF2B5EF4-FFF2-40B4-BE49-F238E27FC236}">
                    <a16:creationId xmlns:a16="http://schemas.microsoft.com/office/drawing/2014/main" id="{43BDD63F-1237-448A-975F-4391BC8DF111}"/>
                  </a:ext>
                </a:extLst>
              </p:cNvPr>
              <p:cNvSpPr/>
              <p:nvPr/>
            </p:nvSpPr>
            <p:spPr>
              <a:xfrm>
                <a:off x="4071351" y="4330325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Elipse 161">
                <a:extLst>
                  <a:ext uri="{FF2B5EF4-FFF2-40B4-BE49-F238E27FC236}">
                    <a16:creationId xmlns:a16="http://schemas.microsoft.com/office/drawing/2014/main" id="{6B331591-3BCF-45F8-A1FB-049DB9DBA09A}"/>
                  </a:ext>
                </a:extLst>
              </p:cNvPr>
              <p:cNvSpPr/>
              <p:nvPr/>
            </p:nvSpPr>
            <p:spPr>
              <a:xfrm>
                <a:off x="3978707" y="4163777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Elipse 162">
                <a:extLst>
                  <a:ext uri="{FF2B5EF4-FFF2-40B4-BE49-F238E27FC236}">
                    <a16:creationId xmlns:a16="http://schemas.microsoft.com/office/drawing/2014/main" id="{ACEF1341-0398-413B-B12E-B70DBC637EB9}"/>
                  </a:ext>
                </a:extLst>
              </p:cNvPr>
              <p:cNvSpPr/>
              <p:nvPr/>
            </p:nvSpPr>
            <p:spPr>
              <a:xfrm>
                <a:off x="3554844" y="4118058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Elipse 163">
                <a:extLst>
                  <a:ext uri="{FF2B5EF4-FFF2-40B4-BE49-F238E27FC236}">
                    <a16:creationId xmlns:a16="http://schemas.microsoft.com/office/drawing/2014/main" id="{F9E4C30D-DE99-4833-A8E1-9145B5FE347E}"/>
                  </a:ext>
                </a:extLst>
              </p:cNvPr>
              <p:cNvSpPr/>
              <p:nvPr/>
            </p:nvSpPr>
            <p:spPr>
              <a:xfrm>
                <a:off x="3710839" y="4449655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Elipse 164">
                <a:extLst>
                  <a:ext uri="{FF2B5EF4-FFF2-40B4-BE49-F238E27FC236}">
                    <a16:creationId xmlns:a16="http://schemas.microsoft.com/office/drawing/2014/main" id="{09DF0C0D-D424-428F-8D6F-CEDFA8E36E6F}"/>
                  </a:ext>
                </a:extLst>
              </p:cNvPr>
              <p:cNvSpPr/>
              <p:nvPr/>
            </p:nvSpPr>
            <p:spPr>
              <a:xfrm>
                <a:off x="4117070" y="4139889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Elipse 165">
                <a:extLst>
                  <a:ext uri="{FF2B5EF4-FFF2-40B4-BE49-F238E27FC236}">
                    <a16:creationId xmlns:a16="http://schemas.microsoft.com/office/drawing/2014/main" id="{5D2BA5B1-D3E2-4ADC-B274-B24852E312BD}"/>
                  </a:ext>
                </a:extLst>
              </p:cNvPr>
              <p:cNvSpPr/>
              <p:nvPr/>
            </p:nvSpPr>
            <p:spPr>
              <a:xfrm>
                <a:off x="3919160" y="4364669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Elipse 166">
                <a:extLst>
                  <a:ext uri="{FF2B5EF4-FFF2-40B4-BE49-F238E27FC236}">
                    <a16:creationId xmlns:a16="http://schemas.microsoft.com/office/drawing/2014/main" id="{FE9219A8-DA95-4CD9-903F-75CA739E3D59}"/>
                  </a:ext>
                </a:extLst>
              </p:cNvPr>
              <p:cNvSpPr/>
              <p:nvPr/>
            </p:nvSpPr>
            <p:spPr>
              <a:xfrm>
                <a:off x="3574149" y="433658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7" name="Grupo 266">
              <a:extLst>
                <a:ext uri="{FF2B5EF4-FFF2-40B4-BE49-F238E27FC236}">
                  <a16:creationId xmlns:a16="http://schemas.microsoft.com/office/drawing/2014/main" id="{B0F3A51A-7A45-4001-8252-4B20E5010A7C}"/>
                </a:ext>
              </a:extLst>
            </p:cNvPr>
            <p:cNvGrpSpPr/>
            <p:nvPr/>
          </p:nvGrpSpPr>
          <p:grpSpPr>
            <a:xfrm>
              <a:off x="3355522" y="5274696"/>
              <a:ext cx="659956" cy="482497"/>
              <a:chOff x="3355522" y="5274696"/>
              <a:chExt cx="659956" cy="482497"/>
            </a:xfrm>
            <a:grpFill/>
          </p:grpSpPr>
          <p:sp>
            <p:nvSpPr>
              <p:cNvPr id="168" name="Elipse 167">
                <a:extLst>
                  <a:ext uri="{FF2B5EF4-FFF2-40B4-BE49-F238E27FC236}">
                    <a16:creationId xmlns:a16="http://schemas.microsoft.com/office/drawing/2014/main" id="{F4387A8F-C8E0-404C-90ED-23D5FA958829}"/>
                  </a:ext>
                </a:extLst>
              </p:cNvPr>
              <p:cNvSpPr/>
              <p:nvPr/>
            </p:nvSpPr>
            <p:spPr>
              <a:xfrm>
                <a:off x="3536497" y="5440235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Elipse 168">
                <a:extLst>
                  <a:ext uri="{FF2B5EF4-FFF2-40B4-BE49-F238E27FC236}">
                    <a16:creationId xmlns:a16="http://schemas.microsoft.com/office/drawing/2014/main" id="{069F5513-189F-400D-9396-6F00F7B3842E}"/>
                  </a:ext>
                </a:extLst>
              </p:cNvPr>
              <p:cNvSpPr/>
              <p:nvPr/>
            </p:nvSpPr>
            <p:spPr>
              <a:xfrm>
                <a:off x="3712959" y="571147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Elipse 169">
                <a:extLst>
                  <a:ext uri="{FF2B5EF4-FFF2-40B4-BE49-F238E27FC236}">
                    <a16:creationId xmlns:a16="http://schemas.microsoft.com/office/drawing/2014/main" id="{3E1E5AEC-9479-4314-A819-840CF48C683A}"/>
                  </a:ext>
                </a:extLst>
              </p:cNvPr>
              <p:cNvSpPr/>
              <p:nvPr/>
            </p:nvSpPr>
            <p:spPr>
              <a:xfrm>
                <a:off x="3872029" y="5486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Elipse 170">
                <a:extLst>
                  <a:ext uri="{FF2B5EF4-FFF2-40B4-BE49-F238E27FC236}">
                    <a16:creationId xmlns:a16="http://schemas.microsoft.com/office/drawing/2014/main" id="{A8F88BC9-D214-480A-9A76-FB45393D3700}"/>
                  </a:ext>
                </a:extLst>
              </p:cNvPr>
              <p:cNvSpPr/>
              <p:nvPr/>
            </p:nvSpPr>
            <p:spPr>
              <a:xfrm>
                <a:off x="3779385" y="5320415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Elipse 171">
                <a:extLst>
                  <a:ext uri="{FF2B5EF4-FFF2-40B4-BE49-F238E27FC236}">
                    <a16:creationId xmlns:a16="http://schemas.microsoft.com/office/drawing/2014/main" id="{D61A99F3-B347-42F6-A7E4-6C8402F6B932}"/>
                  </a:ext>
                </a:extLst>
              </p:cNvPr>
              <p:cNvSpPr/>
              <p:nvPr/>
            </p:nvSpPr>
            <p:spPr>
              <a:xfrm>
                <a:off x="3355522" y="527469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Elipse 172">
                <a:extLst>
                  <a:ext uri="{FF2B5EF4-FFF2-40B4-BE49-F238E27FC236}">
                    <a16:creationId xmlns:a16="http://schemas.microsoft.com/office/drawing/2014/main" id="{BC866840-FEF4-4E5C-A11A-E7183D2A00AE}"/>
                  </a:ext>
                </a:extLst>
              </p:cNvPr>
              <p:cNvSpPr/>
              <p:nvPr/>
            </p:nvSpPr>
            <p:spPr>
              <a:xfrm>
                <a:off x="3511517" y="5606293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Elipse 173">
                <a:extLst>
                  <a:ext uri="{FF2B5EF4-FFF2-40B4-BE49-F238E27FC236}">
                    <a16:creationId xmlns:a16="http://schemas.microsoft.com/office/drawing/2014/main" id="{B4533C63-92A9-4A2E-B91C-177F8681B15F}"/>
                  </a:ext>
                </a:extLst>
              </p:cNvPr>
              <p:cNvSpPr/>
              <p:nvPr/>
            </p:nvSpPr>
            <p:spPr>
              <a:xfrm>
                <a:off x="3917748" y="5296527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Elipse 174">
                <a:extLst>
                  <a:ext uri="{FF2B5EF4-FFF2-40B4-BE49-F238E27FC236}">
                    <a16:creationId xmlns:a16="http://schemas.microsoft.com/office/drawing/2014/main" id="{7B0B3C8D-CACF-4351-AEFB-6743FED591CD}"/>
                  </a:ext>
                </a:extLst>
              </p:cNvPr>
              <p:cNvSpPr/>
              <p:nvPr/>
            </p:nvSpPr>
            <p:spPr>
              <a:xfrm>
                <a:off x="3719838" y="5521307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Elipse 175">
                <a:extLst>
                  <a:ext uri="{FF2B5EF4-FFF2-40B4-BE49-F238E27FC236}">
                    <a16:creationId xmlns:a16="http://schemas.microsoft.com/office/drawing/2014/main" id="{FDA60F85-B88C-43B4-9DA5-7BEB9F218D66}"/>
                  </a:ext>
                </a:extLst>
              </p:cNvPr>
              <p:cNvSpPr/>
              <p:nvPr/>
            </p:nvSpPr>
            <p:spPr>
              <a:xfrm>
                <a:off x="3374827" y="549322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6" name="Grupo 265">
              <a:extLst>
                <a:ext uri="{FF2B5EF4-FFF2-40B4-BE49-F238E27FC236}">
                  <a16:creationId xmlns:a16="http://schemas.microsoft.com/office/drawing/2014/main" id="{1A3300B8-07A0-42A6-BF40-498FE04A6F3C}"/>
                </a:ext>
              </a:extLst>
            </p:cNvPr>
            <p:cNvGrpSpPr/>
            <p:nvPr/>
          </p:nvGrpSpPr>
          <p:grpSpPr>
            <a:xfrm>
              <a:off x="5579292" y="4770166"/>
              <a:ext cx="659956" cy="482497"/>
              <a:chOff x="5579292" y="4770166"/>
              <a:chExt cx="659956" cy="482497"/>
            </a:xfrm>
            <a:grpFill/>
          </p:grpSpPr>
          <p:sp>
            <p:nvSpPr>
              <p:cNvPr id="177" name="Elipse 176">
                <a:extLst>
                  <a:ext uri="{FF2B5EF4-FFF2-40B4-BE49-F238E27FC236}">
                    <a16:creationId xmlns:a16="http://schemas.microsoft.com/office/drawing/2014/main" id="{AE67E0C6-EF92-4043-AF56-245EE3F283DB}"/>
                  </a:ext>
                </a:extLst>
              </p:cNvPr>
              <p:cNvSpPr/>
              <p:nvPr/>
            </p:nvSpPr>
            <p:spPr>
              <a:xfrm>
                <a:off x="5760267" y="4935705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Elipse 177">
                <a:extLst>
                  <a:ext uri="{FF2B5EF4-FFF2-40B4-BE49-F238E27FC236}">
                    <a16:creationId xmlns:a16="http://schemas.microsoft.com/office/drawing/2014/main" id="{26DB8960-53A6-4E96-A13C-F02BA97F3A91}"/>
                  </a:ext>
                </a:extLst>
              </p:cNvPr>
              <p:cNvSpPr/>
              <p:nvPr/>
            </p:nvSpPr>
            <p:spPr>
              <a:xfrm>
                <a:off x="5936729" y="520694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Elipse 178">
                <a:extLst>
                  <a:ext uri="{FF2B5EF4-FFF2-40B4-BE49-F238E27FC236}">
                    <a16:creationId xmlns:a16="http://schemas.microsoft.com/office/drawing/2014/main" id="{AD220E12-0CE2-43AB-B590-21CE2AA0F98B}"/>
                  </a:ext>
                </a:extLst>
              </p:cNvPr>
              <p:cNvSpPr/>
              <p:nvPr/>
            </p:nvSpPr>
            <p:spPr>
              <a:xfrm>
                <a:off x="6095799" y="498243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Elipse 179">
                <a:extLst>
                  <a:ext uri="{FF2B5EF4-FFF2-40B4-BE49-F238E27FC236}">
                    <a16:creationId xmlns:a16="http://schemas.microsoft.com/office/drawing/2014/main" id="{C9B0D936-D2C2-4D23-A5F3-0792C97F9514}"/>
                  </a:ext>
                </a:extLst>
              </p:cNvPr>
              <p:cNvSpPr/>
              <p:nvPr/>
            </p:nvSpPr>
            <p:spPr>
              <a:xfrm>
                <a:off x="6003155" y="4815885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Elipse 180">
                <a:extLst>
                  <a:ext uri="{FF2B5EF4-FFF2-40B4-BE49-F238E27FC236}">
                    <a16:creationId xmlns:a16="http://schemas.microsoft.com/office/drawing/2014/main" id="{488BE4CA-2D62-47B9-BB33-A63FE9565F93}"/>
                  </a:ext>
                </a:extLst>
              </p:cNvPr>
              <p:cNvSpPr/>
              <p:nvPr/>
            </p:nvSpPr>
            <p:spPr>
              <a:xfrm>
                <a:off x="5579292" y="477016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Elipse 181">
                <a:extLst>
                  <a:ext uri="{FF2B5EF4-FFF2-40B4-BE49-F238E27FC236}">
                    <a16:creationId xmlns:a16="http://schemas.microsoft.com/office/drawing/2014/main" id="{A9C12D26-33AF-4D2E-8C22-8B38F8D96281}"/>
                  </a:ext>
                </a:extLst>
              </p:cNvPr>
              <p:cNvSpPr/>
              <p:nvPr/>
            </p:nvSpPr>
            <p:spPr>
              <a:xfrm>
                <a:off x="5735287" y="5101763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Elipse 182">
                <a:extLst>
                  <a:ext uri="{FF2B5EF4-FFF2-40B4-BE49-F238E27FC236}">
                    <a16:creationId xmlns:a16="http://schemas.microsoft.com/office/drawing/2014/main" id="{DF9AE92E-10D0-4589-A260-D01ADB12B55D}"/>
                  </a:ext>
                </a:extLst>
              </p:cNvPr>
              <p:cNvSpPr/>
              <p:nvPr/>
            </p:nvSpPr>
            <p:spPr>
              <a:xfrm>
                <a:off x="6141518" y="4791997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Elipse 183">
                <a:extLst>
                  <a:ext uri="{FF2B5EF4-FFF2-40B4-BE49-F238E27FC236}">
                    <a16:creationId xmlns:a16="http://schemas.microsoft.com/office/drawing/2014/main" id="{41A2FE55-B6BE-4B34-8F18-26546A1ED48E}"/>
                  </a:ext>
                </a:extLst>
              </p:cNvPr>
              <p:cNvSpPr/>
              <p:nvPr/>
            </p:nvSpPr>
            <p:spPr>
              <a:xfrm>
                <a:off x="5943608" y="5016777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Elipse 184">
                <a:extLst>
                  <a:ext uri="{FF2B5EF4-FFF2-40B4-BE49-F238E27FC236}">
                    <a16:creationId xmlns:a16="http://schemas.microsoft.com/office/drawing/2014/main" id="{A83A348E-494F-493D-846A-D7246BD26057}"/>
                  </a:ext>
                </a:extLst>
              </p:cNvPr>
              <p:cNvSpPr/>
              <p:nvPr/>
            </p:nvSpPr>
            <p:spPr>
              <a:xfrm>
                <a:off x="5598597" y="498869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8" name="Grupo 267">
              <a:extLst>
                <a:ext uri="{FF2B5EF4-FFF2-40B4-BE49-F238E27FC236}">
                  <a16:creationId xmlns:a16="http://schemas.microsoft.com/office/drawing/2014/main" id="{6D43EA42-199A-47F0-9288-9E60B11BD0F9}"/>
                </a:ext>
              </a:extLst>
            </p:cNvPr>
            <p:cNvGrpSpPr/>
            <p:nvPr/>
          </p:nvGrpSpPr>
          <p:grpSpPr>
            <a:xfrm>
              <a:off x="7521015" y="4420674"/>
              <a:ext cx="659956" cy="482497"/>
              <a:chOff x="7521015" y="4420674"/>
              <a:chExt cx="659956" cy="482497"/>
            </a:xfrm>
            <a:grpFill/>
          </p:grpSpPr>
          <p:sp>
            <p:nvSpPr>
              <p:cNvPr id="186" name="Elipse 185">
                <a:extLst>
                  <a:ext uri="{FF2B5EF4-FFF2-40B4-BE49-F238E27FC236}">
                    <a16:creationId xmlns:a16="http://schemas.microsoft.com/office/drawing/2014/main" id="{BF6D5535-24A2-4630-B791-62B4914C669A}"/>
                  </a:ext>
                </a:extLst>
              </p:cNvPr>
              <p:cNvSpPr/>
              <p:nvPr/>
            </p:nvSpPr>
            <p:spPr>
              <a:xfrm>
                <a:off x="7701990" y="4586213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Elipse 186">
                <a:extLst>
                  <a:ext uri="{FF2B5EF4-FFF2-40B4-BE49-F238E27FC236}">
                    <a16:creationId xmlns:a16="http://schemas.microsoft.com/office/drawing/2014/main" id="{4C5774DC-BCC2-4A6C-BF3B-0972F4ADC583}"/>
                  </a:ext>
                </a:extLst>
              </p:cNvPr>
              <p:cNvSpPr/>
              <p:nvPr/>
            </p:nvSpPr>
            <p:spPr>
              <a:xfrm>
                <a:off x="7878452" y="4857452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Elipse 187">
                <a:extLst>
                  <a:ext uri="{FF2B5EF4-FFF2-40B4-BE49-F238E27FC236}">
                    <a16:creationId xmlns:a16="http://schemas.microsoft.com/office/drawing/2014/main" id="{5C502967-C459-4311-8052-441CDF5D8682}"/>
                  </a:ext>
                </a:extLst>
              </p:cNvPr>
              <p:cNvSpPr/>
              <p:nvPr/>
            </p:nvSpPr>
            <p:spPr>
              <a:xfrm>
                <a:off x="8037522" y="463294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Elipse 188">
                <a:extLst>
                  <a:ext uri="{FF2B5EF4-FFF2-40B4-BE49-F238E27FC236}">
                    <a16:creationId xmlns:a16="http://schemas.microsoft.com/office/drawing/2014/main" id="{B34F4EAE-8A68-4A4D-9AAC-E4DD97D01BFC}"/>
                  </a:ext>
                </a:extLst>
              </p:cNvPr>
              <p:cNvSpPr/>
              <p:nvPr/>
            </p:nvSpPr>
            <p:spPr>
              <a:xfrm>
                <a:off x="7944878" y="446639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Elipse 189">
                <a:extLst>
                  <a:ext uri="{FF2B5EF4-FFF2-40B4-BE49-F238E27FC236}">
                    <a16:creationId xmlns:a16="http://schemas.microsoft.com/office/drawing/2014/main" id="{502F0A8B-6436-43C1-A0A3-95FBE1D4EFD4}"/>
                  </a:ext>
                </a:extLst>
              </p:cNvPr>
              <p:cNvSpPr/>
              <p:nvPr/>
            </p:nvSpPr>
            <p:spPr>
              <a:xfrm>
                <a:off x="7521015" y="442067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Elipse 190">
                <a:extLst>
                  <a:ext uri="{FF2B5EF4-FFF2-40B4-BE49-F238E27FC236}">
                    <a16:creationId xmlns:a16="http://schemas.microsoft.com/office/drawing/2014/main" id="{844D941A-5FBA-4F09-BDBD-CF589D0FEEFF}"/>
                  </a:ext>
                </a:extLst>
              </p:cNvPr>
              <p:cNvSpPr/>
              <p:nvPr/>
            </p:nvSpPr>
            <p:spPr>
              <a:xfrm>
                <a:off x="7677010" y="4752271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Elipse 191">
                <a:extLst>
                  <a:ext uri="{FF2B5EF4-FFF2-40B4-BE49-F238E27FC236}">
                    <a16:creationId xmlns:a16="http://schemas.microsoft.com/office/drawing/2014/main" id="{CECEB986-41D2-4213-8636-0E0B6BB692F1}"/>
                  </a:ext>
                </a:extLst>
              </p:cNvPr>
              <p:cNvSpPr/>
              <p:nvPr/>
            </p:nvSpPr>
            <p:spPr>
              <a:xfrm>
                <a:off x="8083241" y="4442505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Elipse 192">
                <a:extLst>
                  <a:ext uri="{FF2B5EF4-FFF2-40B4-BE49-F238E27FC236}">
                    <a16:creationId xmlns:a16="http://schemas.microsoft.com/office/drawing/2014/main" id="{64A6B3D5-DE5E-4C59-83BC-1BCAF03BFD41}"/>
                  </a:ext>
                </a:extLst>
              </p:cNvPr>
              <p:cNvSpPr/>
              <p:nvPr/>
            </p:nvSpPr>
            <p:spPr>
              <a:xfrm>
                <a:off x="7885331" y="4667285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Elipse 193">
                <a:extLst>
                  <a:ext uri="{FF2B5EF4-FFF2-40B4-BE49-F238E27FC236}">
                    <a16:creationId xmlns:a16="http://schemas.microsoft.com/office/drawing/2014/main" id="{9ECD2390-510F-4053-A77B-0894C60ECC87}"/>
                  </a:ext>
                </a:extLst>
              </p:cNvPr>
              <p:cNvSpPr/>
              <p:nvPr/>
            </p:nvSpPr>
            <p:spPr>
              <a:xfrm>
                <a:off x="7540320" y="4639199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9" name="Grupo 268">
              <a:extLst>
                <a:ext uri="{FF2B5EF4-FFF2-40B4-BE49-F238E27FC236}">
                  <a16:creationId xmlns:a16="http://schemas.microsoft.com/office/drawing/2014/main" id="{2982A985-B477-44FA-B902-51DE760F2BDE}"/>
                </a:ext>
              </a:extLst>
            </p:cNvPr>
            <p:cNvGrpSpPr/>
            <p:nvPr/>
          </p:nvGrpSpPr>
          <p:grpSpPr>
            <a:xfrm>
              <a:off x="9843306" y="5370646"/>
              <a:ext cx="1915182" cy="509690"/>
              <a:chOff x="9843306" y="5370646"/>
              <a:chExt cx="1915182" cy="509690"/>
            </a:xfrm>
            <a:grpFill/>
          </p:grpSpPr>
          <p:sp>
            <p:nvSpPr>
              <p:cNvPr id="204" name="Elipse 203">
                <a:extLst>
                  <a:ext uri="{FF2B5EF4-FFF2-40B4-BE49-F238E27FC236}">
                    <a16:creationId xmlns:a16="http://schemas.microsoft.com/office/drawing/2014/main" id="{55501934-2E55-4341-9602-7BAABCC317ED}"/>
                  </a:ext>
                </a:extLst>
              </p:cNvPr>
              <p:cNvSpPr/>
              <p:nvPr/>
            </p:nvSpPr>
            <p:spPr>
              <a:xfrm>
                <a:off x="10024281" y="5563378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Elipse 204">
                <a:extLst>
                  <a:ext uri="{FF2B5EF4-FFF2-40B4-BE49-F238E27FC236}">
                    <a16:creationId xmlns:a16="http://schemas.microsoft.com/office/drawing/2014/main" id="{E649D17D-9B40-4F56-92BA-7E6D9687809A}"/>
                  </a:ext>
                </a:extLst>
              </p:cNvPr>
              <p:cNvSpPr/>
              <p:nvPr/>
            </p:nvSpPr>
            <p:spPr>
              <a:xfrm>
                <a:off x="10200743" y="5834617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Elipse 205">
                <a:extLst>
                  <a:ext uri="{FF2B5EF4-FFF2-40B4-BE49-F238E27FC236}">
                    <a16:creationId xmlns:a16="http://schemas.microsoft.com/office/drawing/2014/main" id="{821522B8-AA9F-499B-8403-A6B2D40BBB84}"/>
                  </a:ext>
                </a:extLst>
              </p:cNvPr>
              <p:cNvSpPr/>
              <p:nvPr/>
            </p:nvSpPr>
            <p:spPr>
              <a:xfrm>
                <a:off x="10359813" y="561010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Elipse 206">
                <a:extLst>
                  <a:ext uri="{FF2B5EF4-FFF2-40B4-BE49-F238E27FC236}">
                    <a16:creationId xmlns:a16="http://schemas.microsoft.com/office/drawing/2014/main" id="{992FF72E-A58E-4577-BBBD-5AF12EDFA2E5}"/>
                  </a:ext>
                </a:extLst>
              </p:cNvPr>
              <p:cNvSpPr/>
              <p:nvPr/>
            </p:nvSpPr>
            <p:spPr>
              <a:xfrm>
                <a:off x="10267169" y="5443558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Elipse 207">
                <a:extLst>
                  <a:ext uri="{FF2B5EF4-FFF2-40B4-BE49-F238E27FC236}">
                    <a16:creationId xmlns:a16="http://schemas.microsoft.com/office/drawing/2014/main" id="{B2F99578-313A-4396-87AA-BA409B35F745}"/>
                  </a:ext>
                </a:extLst>
              </p:cNvPr>
              <p:cNvSpPr/>
              <p:nvPr/>
            </p:nvSpPr>
            <p:spPr>
              <a:xfrm>
                <a:off x="9843306" y="5397839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Elipse 208">
                <a:extLst>
                  <a:ext uri="{FF2B5EF4-FFF2-40B4-BE49-F238E27FC236}">
                    <a16:creationId xmlns:a16="http://schemas.microsoft.com/office/drawing/2014/main" id="{E81E11EC-7919-4977-9DB7-D752D46EF54E}"/>
                  </a:ext>
                </a:extLst>
              </p:cNvPr>
              <p:cNvSpPr/>
              <p:nvPr/>
            </p:nvSpPr>
            <p:spPr>
              <a:xfrm>
                <a:off x="9999301" y="5729436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Elipse 209">
                <a:extLst>
                  <a:ext uri="{FF2B5EF4-FFF2-40B4-BE49-F238E27FC236}">
                    <a16:creationId xmlns:a16="http://schemas.microsoft.com/office/drawing/2014/main" id="{E135F50F-B305-4AD0-A0B1-17FC1CD97CCC}"/>
                  </a:ext>
                </a:extLst>
              </p:cNvPr>
              <p:cNvSpPr/>
              <p:nvPr/>
            </p:nvSpPr>
            <p:spPr>
              <a:xfrm>
                <a:off x="10405532" y="5419670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Elipse 210">
                <a:extLst>
                  <a:ext uri="{FF2B5EF4-FFF2-40B4-BE49-F238E27FC236}">
                    <a16:creationId xmlns:a16="http://schemas.microsoft.com/office/drawing/2014/main" id="{171E7B81-D9A4-483E-9342-B4B9CD4EF3E1}"/>
                  </a:ext>
                </a:extLst>
              </p:cNvPr>
              <p:cNvSpPr/>
              <p:nvPr/>
            </p:nvSpPr>
            <p:spPr>
              <a:xfrm>
                <a:off x="10207622" y="5644450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Elipse 211">
                <a:extLst>
                  <a:ext uri="{FF2B5EF4-FFF2-40B4-BE49-F238E27FC236}">
                    <a16:creationId xmlns:a16="http://schemas.microsoft.com/office/drawing/2014/main" id="{9133390F-7381-4CC6-8E88-70376543E3AA}"/>
                  </a:ext>
                </a:extLst>
              </p:cNvPr>
              <p:cNvSpPr/>
              <p:nvPr/>
            </p:nvSpPr>
            <p:spPr>
              <a:xfrm>
                <a:off x="9862611" y="561636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Elipse 212">
                <a:extLst>
                  <a:ext uri="{FF2B5EF4-FFF2-40B4-BE49-F238E27FC236}">
                    <a16:creationId xmlns:a16="http://schemas.microsoft.com/office/drawing/2014/main" id="{80B4238B-3CA9-4F09-A332-1F6FC8811016}"/>
                  </a:ext>
                </a:extLst>
              </p:cNvPr>
              <p:cNvSpPr/>
              <p:nvPr/>
            </p:nvSpPr>
            <p:spPr>
              <a:xfrm>
                <a:off x="11279507" y="5536185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Elipse 213">
                <a:extLst>
                  <a:ext uri="{FF2B5EF4-FFF2-40B4-BE49-F238E27FC236}">
                    <a16:creationId xmlns:a16="http://schemas.microsoft.com/office/drawing/2014/main" id="{084F3E0D-F33D-433B-B0CA-030EA42C05DF}"/>
                  </a:ext>
                </a:extLst>
              </p:cNvPr>
              <p:cNvSpPr/>
              <p:nvPr/>
            </p:nvSpPr>
            <p:spPr>
              <a:xfrm>
                <a:off x="11455969" y="580742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Elipse 214">
                <a:extLst>
                  <a:ext uri="{FF2B5EF4-FFF2-40B4-BE49-F238E27FC236}">
                    <a16:creationId xmlns:a16="http://schemas.microsoft.com/office/drawing/2014/main" id="{F36952AF-6132-48EF-9046-CB205CBD0AD6}"/>
                  </a:ext>
                </a:extLst>
              </p:cNvPr>
              <p:cNvSpPr/>
              <p:nvPr/>
            </p:nvSpPr>
            <p:spPr>
              <a:xfrm>
                <a:off x="11615039" y="558291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Elipse 215">
                <a:extLst>
                  <a:ext uri="{FF2B5EF4-FFF2-40B4-BE49-F238E27FC236}">
                    <a16:creationId xmlns:a16="http://schemas.microsoft.com/office/drawing/2014/main" id="{0E05DE0D-5D89-4243-B7CC-3DE840771017}"/>
                  </a:ext>
                </a:extLst>
              </p:cNvPr>
              <p:cNvSpPr/>
              <p:nvPr/>
            </p:nvSpPr>
            <p:spPr>
              <a:xfrm>
                <a:off x="11522395" y="5416365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Elipse 216">
                <a:extLst>
                  <a:ext uri="{FF2B5EF4-FFF2-40B4-BE49-F238E27FC236}">
                    <a16:creationId xmlns:a16="http://schemas.microsoft.com/office/drawing/2014/main" id="{5CF31F22-8BA4-4653-BCA9-0B0EE4C8A94E}"/>
                  </a:ext>
                </a:extLst>
              </p:cNvPr>
              <p:cNvSpPr/>
              <p:nvPr/>
            </p:nvSpPr>
            <p:spPr>
              <a:xfrm>
                <a:off x="11098532" y="537064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Elipse 217">
                <a:extLst>
                  <a:ext uri="{FF2B5EF4-FFF2-40B4-BE49-F238E27FC236}">
                    <a16:creationId xmlns:a16="http://schemas.microsoft.com/office/drawing/2014/main" id="{509595FD-E84E-4239-80A9-467AA07313E9}"/>
                  </a:ext>
                </a:extLst>
              </p:cNvPr>
              <p:cNvSpPr/>
              <p:nvPr/>
            </p:nvSpPr>
            <p:spPr>
              <a:xfrm>
                <a:off x="11254527" y="5702243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Elipse 218">
                <a:extLst>
                  <a:ext uri="{FF2B5EF4-FFF2-40B4-BE49-F238E27FC236}">
                    <a16:creationId xmlns:a16="http://schemas.microsoft.com/office/drawing/2014/main" id="{C6AC4604-36C3-474D-BA75-B22528759552}"/>
                  </a:ext>
                </a:extLst>
              </p:cNvPr>
              <p:cNvSpPr/>
              <p:nvPr/>
            </p:nvSpPr>
            <p:spPr>
              <a:xfrm>
                <a:off x="11660758" y="5392477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Elipse 219">
                <a:extLst>
                  <a:ext uri="{FF2B5EF4-FFF2-40B4-BE49-F238E27FC236}">
                    <a16:creationId xmlns:a16="http://schemas.microsoft.com/office/drawing/2014/main" id="{162F0847-A88B-4379-A151-5487AC162478}"/>
                  </a:ext>
                </a:extLst>
              </p:cNvPr>
              <p:cNvSpPr/>
              <p:nvPr/>
            </p:nvSpPr>
            <p:spPr>
              <a:xfrm>
                <a:off x="11462848" y="5617257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Elipse 220">
                <a:extLst>
                  <a:ext uri="{FF2B5EF4-FFF2-40B4-BE49-F238E27FC236}">
                    <a16:creationId xmlns:a16="http://schemas.microsoft.com/office/drawing/2014/main" id="{30D51F20-5F28-4898-A4F3-BD64882B68AB}"/>
                  </a:ext>
                </a:extLst>
              </p:cNvPr>
              <p:cNvSpPr/>
              <p:nvPr/>
            </p:nvSpPr>
            <p:spPr>
              <a:xfrm>
                <a:off x="11117837" y="558917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" name="Grupo 262">
              <a:extLst>
                <a:ext uri="{FF2B5EF4-FFF2-40B4-BE49-F238E27FC236}">
                  <a16:creationId xmlns:a16="http://schemas.microsoft.com/office/drawing/2014/main" id="{83E2E54E-5742-40B2-9F83-2A54C9DF4436}"/>
                </a:ext>
              </a:extLst>
            </p:cNvPr>
            <p:cNvGrpSpPr/>
            <p:nvPr/>
          </p:nvGrpSpPr>
          <p:grpSpPr>
            <a:xfrm>
              <a:off x="358461" y="4808173"/>
              <a:ext cx="659956" cy="482497"/>
              <a:chOff x="358461" y="4808173"/>
              <a:chExt cx="659956" cy="482497"/>
            </a:xfrm>
            <a:grpFill/>
          </p:grpSpPr>
          <p:sp>
            <p:nvSpPr>
              <p:cNvPr id="222" name="Elipse 221">
                <a:extLst>
                  <a:ext uri="{FF2B5EF4-FFF2-40B4-BE49-F238E27FC236}">
                    <a16:creationId xmlns:a16="http://schemas.microsoft.com/office/drawing/2014/main" id="{A18592B5-41A2-407E-81FD-11BED1AC44F3}"/>
                  </a:ext>
                </a:extLst>
              </p:cNvPr>
              <p:cNvSpPr/>
              <p:nvPr/>
            </p:nvSpPr>
            <p:spPr>
              <a:xfrm>
                <a:off x="539436" y="4973712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Elipse 222">
                <a:extLst>
                  <a:ext uri="{FF2B5EF4-FFF2-40B4-BE49-F238E27FC236}">
                    <a16:creationId xmlns:a16="http://schemas.microsoft.com/office/drawing/2014/main" id="{C90C0F00-CD1F-4A83-B001-86D9A3BEFD66}"/>
                  </a:ext>
                </a:extLst>
              </p:cNvPr>
              <p:cNvSpPr/>
              <p:nvPr/>
            </p:nvSpPr>
            <p:spPr>
              <a:xfrm>
                <a:off x="715898" y="524495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Elipse 223">
                <a:extLst>
                  <a:ext uri="{FF2B5EF4-FFF2-40B4-BE49-F238E27FC236}">
                    <a16:creationId xmlns:a16="http://schemas.microsoft.com/office/drawing/2014/main" id="{DCCD5FF9-7B85-4EFD-AAA1-4869FADF6586}"/>
                  </a:ext>
                </a:extLst>
              </p:cNvPr>
              <p:cNvSpPr/>
              <p:nvPr/>
            </p:nvSpPr>
            <p:spPr>
              <a:xfrm>
                <a:off x="874968" y="5020440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Elipse 224">
                <a:extLst>
                  <a:ext uri="{FF2B5EF4-FFF2-40B4-BE49-F238E27FC236}">
                    <a16:creationId xmlns:a16="http://schemas.microsoft.com/office/drawing/2014/main" id="{13370F11-9791-4362-87D2-D3CF0E718458}"/>
                  </a:ext>
                </a:extLst>
              </p:cNvPr>
              <p:cNvSpPr/>
              <p:nvPr/>
            </p:nvSpPr>
            <p:spPr>
              <a:xfrm>
                <a:off x="782324" y="4853892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Elipse 225">
                <a:extLst>
                  <a:ext uri="{FF2B5EF4-FFF2-40B4-BE49-F238E27FC236}">
                    <a16:creationId xmlns:a16="http://schemas.microsoft.com/office/drawing/2014/main" id="{B72BCE45-822A-4B08-9D89-832C25B3DDA3}"/>
                  </a:ext>
                </a:extLst>
              </p:cNvPr>
              <p:cNvSpPr/>
              <p:nvPr/>
            </p:nvSpPr>
            <p:spPr>
              <a:xfrm>
                <a:off x="358461" y="480817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Elipse 226">
                <a:extLst>
                  <a:ext uri="{FF2B5EF4-FFF2-40B4-BE49-F238E27FC236}">
                    <a16:creationId xmlns:a16="http://schemas.microsoft.com/office/drawing/2014/main" id="{958807AB-6585-400E-B242-194796B5F264}"/>
                  </a:ext>
                </a:extLst>
              </p:cNvPr>
              <p:cNvSpPr/>
              <p:nvPr/>
            </p:nvSpPr>
            <p:spPr>
              <a:xfrm>
                <a:off x="514456" y="5139770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Elipse 227">
                <a:extLst>
                  <a:ext uri="{FF2B5EF4-FFF2-40B4-BE49-F238E27FC236}">
                    <a16:creationId xmlns:a16="http://schemas.microsoft.com/office/drawing/2014/main" id="{F8F39D73-2E51-4001-B35A-76DB33629858}"/>
                  </a:ext>
                </a:extLst>
              </p:cNvPr>
              <p:cNvSpPr/>
              <p:nvPr/>
            </p:nvSpPr>
            <p:spPr>
              <a:xfrm>
                <a:off x="920687" y="4830004"/>
                <a:ext cx="97730" cy="9773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Elipse 228">
                <a:extLst>
                  <a:ext uri="{FF2B5EF4-FFF2-40B4-BE49-F238E27FC236}">
                    <a16:creationId xmlns:a16="http://schemas.microsoft.com/office/drawing/2014/main" id="{865639FA-BEBF-4B48-83C3-6054CDA1799B}"/>
                  </a:ext>
                </a:extLst>
              </p:cNvPr>
              <p:cNvSpPr/>
              <p:nvPr/>
            </p:nvSpPr>
            <p:spPr>
              <a:xfrm>
                <a:off x="722777" y="50547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Elipse 229">
                <a:extLst>
                  <a:ext uri="{FF2B5EF4-FFF2-40B4-BE49-F238E27FC236}">
                    <a16:creationId xmlns:a16="http://schemas.microsoft.com/office/drawing/2014/main" id="{E1CCB5C6-F925-4899-A6E9-CDB6FB4FBE6A}"/>
                  </a:ext>
                </a:extLst>
              </p:cNvPr>
              <p:cNvSpPr/>
              <p:nvPr/>
            </p:nvSpPr>
            <p:spPr>
              <a:xfrm>
                <a:off x="377766" y="5026698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1" name="Nube 230">
              <a:extLst>
                <a:ext uri="{FF2B5EF4-FFF2-40B4-BE49-F238E27FC236}">
                  <a16:creationId xmlns:a16="http://schemas.microsoft.com/office/drawing/2014/main" id="{CCDAC562-99B8-4EA5-89A8-51DE4DFEE1F8}"/>
                </a:ext>
              </a:extLst>
            </p:cNvPr>
            <p:cNvSpPr/>
            <p:nvPr/>
          </p:nvSpPr>
          <p:spPr>
            <a:xfrm>
              <a:off x="2635385" y="4830004"/>
              <a:ext cx="462849" cy="359300"/>
            </a:xfrm>
            <a:prstGeom prst="cloud">
              <a:avLst/>
            </a:prstGeom>
            <a:grp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Nube 231">
              <a:extLst>
                <a:ext uri="{FF2B5EF4-FFF2-40B4-BE49-F238E27FC236}">
                  <a16:creationId xmlns:a16="http://schemas.microsoft.com/office/drawing/2014/main" id="{D46FEA3D-292E-4BB2-B472-5FD709499BAD}"/>
                </a:ext>
              </a:extLst>
            </p:cNvPr>
            <p:cNvSpPr/>
            <p:nvPr/>
          </p:nvSpPr>
          <p:spPr>
            <a:xfrm>
              <a:off x="4235716" y="5288849"/>
              <a:ext cx="462849" cy="359300"/>
            </a:xfrm>
            <a:prstGeom prst="cloud">
              <a:avLst/>
            </a:prstGeom>
            <a:grp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Nube 232">
              <a:extLst>
                <a:ext uri="{FF2B5EF4-FFF2-40B4-BE49-F238E27FC236}">
                  <a16:creationId xmlns:a16="http://schemas.microsoft.com/office/drawing/2014/main" id="{4BBDA11B-AACD-4E97-8E6A-7F8C5C860D64}"/>
                </a:ext>
              </a:extLst>
            </p:cNvPr>
            <p:cNvSpPr/>
            <p:nvPr/>
          </p:nvSpPr>
          <p:spPr>
            <a:xfrm>
              <a:off x="6228177" y="5057850"/>
              <a:ext cx="462849" cy="359300"/>
            </a:xfrm>
            <a:prstGeom prst="cloud">
              <a:avLst/>
            </a:prstGeom>
            <a:grp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Nube 233">
              <a:extLst>
                <a:ext uri="{FF2B5EF4-FFF2-40B4-BE49-F238E27FC236}">
                  <a16:creationId xmlns:a16="http://schemas.microsoft.com/office/drawing/2014/main" id="{1283CBFF-D700-4B8B-B70B-3B36211AB3BF}"/>
                </a:ext>
              </a:extLst>
            </p:cNvPr>
            <p:cNvSpPr/>
            <p:nvPr/>
          </p:nvSpPr>
          <p:spPr>
            <a:xfrm>
              <a:off x="10648067" y="4880311"/>
              <a:ext cx="462849" cy="359300"/>
            </a:xfrm>
            <a:prstGeom prst="cloud">
              <a:avLst/>
            </a:prstGeom>
            <a:grp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Nube 234">
              <a:extLst>
                <a:ext uri="{FF2B5EF4-FFF2-40B4-BE49-F238E27FC236}">
                  <a16:creationId xmlns:a16="http://schemas.microsoft.com/office/drawing/2014/main" id="{F7395042-2E54-4609-A29B-BAEE7972AA18}"/>
                </a:ext>
              </a:extLst>
            </p:cNvPr>
            <p:cNvSpPr/>
            <p:nvPr/>
          </p:nvSpPr>
          <p:spPr>
            <a:xfrm>
              <a:off x="8998115" y="5681670"/>
              <a:ext cx="462849" cy="359300"/>
            </a:xfrm>
            <a:prstGeom prst="cloud">
              <a:avLst/>
            </a:prstGeom>
            <a:grp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1" name="CuadroTexto 280">
            <a:extLst>
              <a:ext uri="{FF2B5EF4-FFF2-40B4-BE49-F238E27FC236}">
                <a16:creationId xmlns:a16="http://schemas.microsoft.com/office/drawing/2014/main" id="{04E88BDE-F5F4-45A7-855E-EC7AB8E062B3}"/>
              </a:ext>
            </a:extLst>
          </p:cNvPr>
          <p:cNvSpPr txBox="1"/>
          <p:nvPr/>
        </p:nvSpPr>
        <p:spPr>
          <a:xfrm>
            <a:off x="248768" y="311727"/>
            <a:ext cx="247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Particulate Matter</a:t>
            </a:r>
          </a:p>
        </p:txBody>
      </p:sp>
      <p:sp>
        <p:nvSpPr>
          <p:cNvPr id="283" name="Bocadillo: ovalado 282">
            <a:extLst>
              <a:ext uri="{FF2B5EF4-FFF2-40B4-BE49-F238E27FC236}">
                <a16:creationId xmlns:a16="http://schemas.microsoft.com/office/drawing/2014/main" id="{81D60842-318C-4AFB-B972-D164E94117F2}"/>
              </a:ext>
            </a:extLst>
          </p:cNvPr>
          <p:cNvSpPr/>
          <p:nvPr/>
        </p:nvSpPr>
        <p:spPr>
          <a:xfrm>
            <a:off x="8645466" y="4235284"/>
            <a:ext cx="1222003" cy="1009667"/>
          </a:xfrm>
          <a:prstGeom prst="wedgeEllipseCallout">
            <a:avLst>
              <a:gd name="adj1" fmla="val -44148"/>
              <a:gd name="adj2" fmla="val 7382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23">
            <a:extLst>
              <a:ext uri="{FF2B5EF4-FFF2-40B4-BE49-F238E27FC236}">
                <a16:creationId xmlns:a16="http://schemas.microsoft.com/office/drawing/2014/main" id="{D6CC2EAB-0EA7-4B79-8C5E-5AD8BF2AD181}"/>
              </a:ext>
            </a:extLst>
          </p:cNvPr>
          <p:cNvSpPr txBox="1"/>
          <p:nvPr/>
        </p:nvSpPr>
        <p:spPr>
          <a:xfrm>
            <a:off x="984329" y="708251"/>
            <a:ext cx="2477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PM measurements</a:t>
            </a: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78D5D73A-583A-4FFC-BD87-54E022A93EC6}"/>
              </a:ext>
            </a:extLst>
          </p:cNvPr>
          <p:cNvSpPr txBox="1"/>
          <p:nvPr/>
        </p:nvSpPr>
        <p:spPr>
          <a:xfrm>
            <a:off x="3836784" y="839391"/>
            <a:ext cx="137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Compounds</a:t>
            </a:r>
          </a:p>
        </p:txBody>
      </p:sp>
      <p:sp>
        <p:nvSpPr>
          <p:cNvPr id="4" name="CuadroTexto 198">
            <a:extLst>
              <a:ext uri="{FF2B5EF4-FFF2-40B4-BE49-F238E27FC236}">
                <a16:creationId xmlns:a16="http://schemas.microsoft.com/office/drawing/2014/main" id="{AD72F96F-295E-4C87-BCC4-59304C913FF5}"/>
              </a:ext>
            </a:extLst>
          </p:cNvPr>
          <p:cNvSpPr txBox="1"/>
          <p:nvPr/>
        </p:nvSpPr>
        <p:spPr>
          <a:xfrm>
            <a:off x="8619819" y="837011"/>
            <a:ext cx="263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Sources</a:t>
            </a:r>
          </a:p>
        </p:txBody>
      </p:sp>
      <p:pic>
        <p:nvPicPr>
          <p:cNvPr id="5" name="Imagen 13">
            <a:extLst>
              <a:ext uri="{FF2B5EF4-FFF2-40B4-BE49-F238E27FC236}">
                <a16:creationId xmlns:a16="http://schemas.microsoft.com/office/drawing/2014/main" id="{92A2FD6B-A24E-4FFA-A4FB-6197ADA5E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857" y="1196223"/>
            <a:ext cx="2653233" cy="2102008"/>
          </a:xfrm>
          <a:prstGeom prst="rect">
            <a:avLst/>
          </a:prstGeom>
        </p:spPr>
      </p:pic>
      <p:pic>
        <p:nvPicPr>
          <p:cNvPr id="6" name="Imagen 15">
            <a:extLst>
              <a:ext uri="{FF2B5EF4-FFF2-40B4-BE49-F238E27FC236}">
                <a16:creationId xmlns:a16="http://schemas.microsoft.com/office/drawing/2014/main" id="{F7161393-D78C-445C-9CE4-74FE0585B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121" y="1278998"/>
            <a:ext cx="3944981" cy="2062313"/>
          </a:xfrm>
          <a:prstGeom prst="rect">
            <a:avLst/>
          </a:prstGeom>
        </p:spPr>
      </p:pic>
      <p:sp>
        <p:nvSpPr>
          <p:cNvPr id="7" name="Flecha: hacia arriba 16">
            <a:extLst>
              <a:ext uri="{FF2B5EF4-FFF2-40B4-BE49-F238E27FC236}">
                <a16:creationId xmlns:a16="http://schemas.microsoft.com/office/drawing/2014/main" id="{EC7FC67A-D900-4216-88FC-9E0EC38C9AE4}"/>
              </a:ext>
            </a:extLst>
          </p:cNvPr>
          <p:cNvSpPr/>
          <p:nvPr/>
        </p:nvSpPr>
        <p:spPr>
          <a:xfrm rot="5400000">
            <a:off x="6810285" y="1438419"/>
            <a:ext cx="396254" cy="1695234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adroTexto 17">
            <a:extLst>
              <a:ext uri="{FF2B5EF4-FFF2-40B4-BE49-F238E27FC236}">
                <a16:creationId xmlns:a16="http://schemas.microsoft.com/office/drawing/2014/main" id="{10A8D6E4-8DE0-494B-A4E3-0E488EC1B9CA}"/>
              </a:ext>
            </a:extLst>
          </p:cNvPr>
          <p:cNvSpPr txBox="1"/>
          <p:nvPr/>
        </p:nvSpPr>
        <p:spPr>
          <a:xfrm>
            <a:off x="6138015" y="1698133"/>
            <a:ext cx="263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Receptor models</a:t>
            </a:r>
          </a:p>
        </p:txBody>
      </p:sp>
      <p:pic>
        <p:nvPicPr>
          <p:cNvPr id="9" name="Imagen 199">
            <a:extLst>
              <a:ext uri="{FF2B5EF4-FFF2-40B4-BE49-F238E27FC236}">
                <a16:creationId xmlns:a16="http://schemas.microsoft.com/office/drawing/2014/main" id="{0CF4ACA1-A4DB-4FF4-B5CF-1676995898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" r="51919" b="2508"/>
          <a:stretch/>
        </p:blipFill>
        <p:spPr>
          <a:xfrm>
            <a:off x="206230" y="1337893"/>
            <a:ext cx="1356524" cy="1462910"/>
          </a:xfrm>
          <a:prstGeom prst="rect">
            <a:avLst/>
          </a:prstGeom>
        </p:spPr>
      </p:pic>
      <p:pic>
        <p:nvPicPr>
          <p:cNvPr id="10" name="Picture 2" descr="TOF - ACSM Time-of-Flight Aerosol Chemical Speciation Monitor">
            <a:extLst>
              <a:ext uri="{FF2B5EF4-FFF2-40B4-BE49-F238E27FC236}">
                <a16:creationId xmlns:a16="http://schemas.microsoft.com/office/drawing/2014/main" id="{68BAEC13-5890-44DD-BBFD-3F56B493F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r="4025"/>
          <a:stretch/>
        </p:blipFill>
        <p:spPr bwMode="auto">
          <a:xfrm>
            <a:off x="1640625" y="1059133"/>
            <a:ext cx="1222914" cy="13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8">
            <a:extLst>
              <a:ext uri="{FF2B5EF4-FFF2-40B4-BE49-F238E27FC236}">
                <a16:creationId xmlns:a16="http://schemas.microsoft.com/office/drawing/2014/main" id="{46C26433-6EB5-4718-A04A-D55520637DBF}"/>
              </a:ext>
            </a:extLst>
          </p:cNvPr>
          <p:cNvSpPr txBox="1"/>
          <p:nvPr/>
        </p:nvSpPr>
        <p:spPr>
          <a:xfrm>
            <a:off x="1615877" y="2403812"/>
            <a:ext cx="107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ACSM</a:t>
            </a:r>
          </a:p>
        </p:txBody>
      </p:sp>
      <p:sp>
        <p:nvSpPr>
          <p:cNvPr id="12" name="CuadroTexto 201">
            <a:extLst>
              <a:ext uri="{FF2B5EF4-FFF2-40B4-BE49-F238E27FC236}">
                <a16:creationId xmlns:a16="http://schemas.microsoft.com/office/drawing/2014/main" id="{8E161831-692E-4B7B-BA89-3E17F0715C73}"/>
              </a:ext>
            </a:extLst>
          </p:cNvPr>
          <p:cNvSpPr txBox="1"/>
          <p:nvPr/>
        </p:nvSpPr>
        <p:spPr>
          <a:xfrm>
            <a:off x="430717" y="2800802"/>
            <a:ext cx="2987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Aerosol Chemical Speciation Monitor</a:t>
            </a:r>
          </a:p>
        </p:txBody>
      </p:sp>
      <p:sp>
        <p:nvSpPr>
          <p:cNvPr id="21" name="CuadroTexto 242">
            <a:extLst>
              <a:ext uri="{FF2B5EF4-FFF2-40B4-BE49-F238E27FC236}">
                <a16:creationId xmlns:a16="http://schemas.microsoft.com/office/drawing/2014/main" id="{7B6F9C5B-B412-47E6-962A-A44C427B465C}"/>
              </a:ext>
            </a:extLst>
          </p:cNvPr>
          <p:cNvSpPr txBox="1"/>
          <p:nvPr/>
        </p:nvSpPr>
        <p:spPr>
          <a:xfrm>
            <a:off x="2850477" y="4470139"/>
            <a:ext cx="63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= </a:t>
            </a:r>
          </a:p>
        </p:txBody>
      </p:sp>
      <p:sp>
        <p:nvSpPr>
          <p:cNvPr id="32" name="CuadroTexto 253">
            <a:extLst>
              <a:ext uri="{FF2B5EF4-FFF2-40B4-BE49-F238E27FC236}">
                <a16:creationId xmlns:a16="http://schemas.microsoft.com/office/drawing/2014/main" id="{993E0089-F058-440C-94C6-D677746DEA98}"/>
              </a:ext>
            </a:extLst>
          </p:cNvPr>
          <p:cNvSpPr txBox="1"/>
          <p:nvPr/>
        </p:nvSpPr>
        <p:spPr>
          <a:xfrm>
            <a:off x="2163660" y="5619253"/>
            <a:ext cx="9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k =3</a:t>
            </a:r>
          </a:p>
        </p:txBody>
      </p:sp>
      <p:sp>
        <p:nvSpPr>
          <p:cNvPr id="36" name="CuadroTexto 257">
            <a:extLst>
              <a:ext uri="{FF2B5EF4-FFF2-40B4-BE49-F238E27FC236}">
                <a16:creationId xmlns:a16="http://schemas.microsoft.com/office/drawing/2014/main" id="{BC67A47E-52A4-45C5-8EB1-BD233A0E9889}"/>
              </a:ext>
            </a:extLst>
          </p:cNvPr>
          <p:cNvSpPr txBox="1"/>
          <p:nvPr/>
        </p:nvSpPr>
        <p:spPr>
          <a:xfrm>
            <a:off x="495300" y="3682575"/>
            <a:ext cx="30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X</a:t>
            </a:r>
            <a:endParaRPr lang="en-GB" b="1" dirty="0">
              <a:latin typeface="+mj-lt"/>
            </a:endParaRPr>
          </a:p>
        </p:txBody>
      </p:sp>
      <p:sp>
        <p:nvSpPr>
          <p:cNvPr id="43" name="CuadroTexto 273">
            <a:extLst>
              <a:ext uri="{FF2B5EF4-FFF2-40B4-BE49-F238E27FC236}">
                <a16:creationId xmlns:a16="http://schemas.microsoft.com/office/drawing/2014/main" id="{CA5B30B3-317F-421E-8140-81AD9DA956AB}"/>
              </a:ext>
            </a:extLst>
          </p:cNvPr>
          <p:cNvSpPr txBox="1"/>
          <p:nvPr/>
        </p:nvSpPr>
        <p:spPr>
          <a:xfrm>
            <a:off x="6708205" y="3671958"/>
            <a:ext cx="295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/>
              <a:t>Time series</a:t>
            </a:r>
          </a:p>
        </p:txBody>
      </p:sp>
      <p:sp>
        <p:nvSpPr>
          <p:cNvPr id="45" name="CuadroTexto 275">
            <a:extLst>
              <a:ext uri="{FF2B5EF4-FFF2-40B4-BE49-F238E27FC236}">
                <a16:creationId xmlns:a16="http://schemas.microsoft.com/office/drawing/2014/main" id="{627F1051-6125-43A5-AB2B-86FEF1836E08}"/>
              </a:ext>
            </a:extLst>
          </p:cNvPr>
          <p:cNvSpPr txBox="1"/>
          <p:nvPr/>
        </p:nvSpPr>
        <p:spPr>
          <a:xfrm>
            <a:off x="5601080" y="892736"/>
            <a:ext cx="263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 APPORTIONMENT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290807B-FE0A-43C1-9122-D1863CD08441}"/>
              </a:ext>
            </a:extLst>
          </p:cNvPr>
          <p:cNvGrpSpPr/>
          <p:nvPr/>
        </p:nvGrpSpPr>
        <p:grpSpPr>
          <a:xfrm>
            <a:off x="131500" y="3680278"/>
            <a:ext cx="2634273" cy="1917292"/>
            <a:chOff x="131500" y="3680278"/>
            <a:chExt cx="2634273" cy="1917292"/>
          </a:xfrm>
        </p:grpSpPr>
        <p:pic>
          <p:nvPicPr>
            <p:cNvPr id="53" name="Imagen 241">
              <a:extLst>
                <a:ext uri="{FF2B5EF4-FFF2-40B4-BE49-F238E27FC236}">
                  <a16:creationId xmlns:a16="http://schemas.microsoft.com/office/drawing/2014/main" id="{8941D6AA-4DE0-4851-91D5-E972B12E4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</a:blip>
            <a:stretch>
              <a:fillRect/>
            </a:stretch>
          </p:blipFill>
          <p:spPr>
            <a:xfrm>
              <a:off x="960576" y="4269178"/>
              <a:ext cx="1728340" cy="209104"/>
            </a:xfrm>
            <a:prstGeom prst="rect">
              <a:avLst/>
            </a:prstGeom>
          </p:spPr>
        </p:pic>
        <p:pic>
          <p:nvPicPr>
            <p:cNvPr id="54" name="Imagen 241">
              <a:extLst>
                <a:ext uri="{FF2B5EF4-FFF2-40B4-BE49-F238E27FC236}">
                  <a16:creationId xmlns:a16="http://schemas.microsoft.com/office/drawing/2014/main" id="{857CAA73-CE7C-4CD5-9822-9FE17AD2E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</a:blip>
            <a:stretch>
              <a:fillRect/>
            </a:stretch>
          </p:blipFill>
          <p:spPr>
            <a:xfrm>
              <a:off x="960576" y="4524713"/>
              <a:ext cx="1728340" cy="209104"/>
            </a:xfrm>
            <a:prstGeom prst="rect">
              <a:avLst/>
            </a:prstGeom>
          </p:spPr>
        </p:pic>
        <p:pic>
          <p:nvPicPr>
            <p:cNvPr id="55" name="Imagen 241">
              <a:extLst>
                <a:ext uri="{FF2B5EF4-FFF2-40B4-BE49-F238E27FC236}">
                  <a16:creationId xmlns:a16="http://schemas.microsoft.com/office/drawing/2014/main" id="{436F0271-7115-4268-8D6C-49A02FDDD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</a:blip>
            <a:stretch>
              <a:fillRect/>
            </a:stretch>
          </p:blipFill>
          <p:spPr>
            <a:xfrm>
              <a:off x="960576" y="4777118"/>
              <a:ext cx="1728339" cy="230646"/>
            </a:xfrm>
            <a:prstGeom prst="rect">
              <a:avLst/>
            </a:prstGeom>
          </p:spPr>
        </p:pic>
        <p:pic>
          <p:nvPicPr>
            <p:cNvPr id="56" name="Imagen 241">
              <a:extLst>
                <a:ext uri="{FF2B5EF4-FFF2-40B4-BE49-F238E27FC236}">
                  <a16:creationId xmlns:a16="http://schemas.microsoft.com/office/drawing/2014/main" id="{701A3DE0-ABA1-47BA-81BD-6C712524B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</a:blip>
            <a:stretch>
              <a:fillRect/>
            </a:stretch>
          </p:blipFill>
          <p:spPr>
            <a:xfrm>
              <a:off x="986712" y="5288026"/>
              <a:ext cx="1728339" cy="230646"/>
            </a:xfrm>
            <a:prstGeom prst="rect">
              <a:avLst/>
            </a:prstGeom>
          </p:spPr>
        </p:pic>
        <p:sp>
          <p:nvSpPr>
            <p:cNvPr id="59" name="Flecha: hacia arriba 135">
              <a:extLst>
                <a:ext uri="{FF2B5EF4-FFF2-40B4-BE49-F238E27FC236}">
                  <a16:creationId xmlns:a16="http://schemas.microsoft.com/office/drawing/2014/main" id="{AA2492A0-39DD-4FF9-BD0F-316D4FB17B0B}"/>
                </a:ext>
              </a:extLst>
            </p:cNvPr>
            <p:cNvSpPr/>
            <p:nvPr/>
          </p:nvSpPr>
          <p:spPr>
            <a:xfrm rot="10800000">
              <a:off x="646394" y="4206915"/>
              <a:ext cx="148140" cy="1390655"/>
            </a:xfrm>
            <a:prstGeom prst="upArrow">
              <a:avLst/>
            </a:prstGeom>
            <a:solidFill>
              <a:srgbClr val="6699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lecha: hacia arriba 135">
              <a:extLst>
                <a:ext uri="{FF2B5EF4-FFF2-40B4-BE49-F238E27FC236}">
                  <a16:creationId xmlns:a16="http://schemas.microsoft.com/office/drawing/2014/main" id="{098A3C9B-33AF-46BA-AB53-5EA2BDC99C2B}"/>
                </a:ext>
              </a:extLst>
            </p:cNvPr>
            <p:cNvSpPr/>
            <p:nvPr/>
          </p:nvSpPr>
          <p:spPr>
            <a:xfrm rot="5400000">
              <a:off x="1726740" y="3120623"/>
              <a:ext cx="148679" cy="1830155"/>
            </a:xfrm>
            <a:prstGeom prst="upArrow">
              <a:avLst/>
            </a:prstGeom>
            <a:solidFill>
              <a:srgbClr val="6699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F6205E7-1387-4376-9970-F60F7BCC542B}"/>
                </a:ext>
              </a:extLst>
            </p:cNvPr>
            <p:cNvSpPr txBox="1"/>
            <p:nvPr/>
          </p:nvSpPr>
          <p:spPr>
            <a:xfrm>
              <a:off x="1579181" y="4948303"/>
              <a:ext cx="1186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…</a:t>
              </a:r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5B9DB8A-C0FE-4FA3-A039-40F37B5D1436}"/>
                </a:ext>
              </a:extLst>
            </p:cNvPr>
            <p:cNvSpPr txBox="1"/>
            <p:nvPr/>
          </p:nvSpPr>
          <p:spPr>
            <a:xfrm>
              <a:off x="131500" y="4478282"/>
              <a:ext cx="5602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/>
                <a:t>m/z</a:t>
              </a:r>
              <a:endParaRPr lang="en-US" sz="14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79EB835-2913-4692-9095-066ED23279B9}"/>
                </a:ext>
              </a:extLst>
            </p:cNvPr>
            <p:cNvSpPr txBox="1"/>
            <p:nvPr/>
          </p:nvSpPr>
          <p:spPr>
            <a:xfrm>
              <a:off x="1379858" y="3680278"/>
              <a:ext cx="801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/>
                <a:t>time</a:t>
              </a:r>
              <a:endParaRPr lang="en-US" sz="14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50EB8E0-FF11-43A6-9942-3B7F7E6D6914}"/>
                </a:ext>
              </a:extLst>
            </p:cNvPr>
            <p:cNvSpPr/>
            <p:nvPr/>
          </p:nvSpPr>
          <p:spPr>
            <a:xfrm>
              <a:off x="886003" y="4243728"/>
              <a:ext cx="1827209" cy="13117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27EB819-B5B0-4E8D-B54C-00266FD0DE49}"/>
                  </a:ext>
                </a:extLst>
              </p:cNvPr>
              <p:cNvSpPr txBox="1"/>
              <p:nvPr/>
            </p:nvSpPr>
            <p:spPr>
              <a:xfrm>
                <a:off x="9199868" y="4873555"/>
                <a:ext cx="14637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27EB819-B5B0-4E8D-B54C-00266FD0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868" y="4873555"/>
                <a:ext cx="1463734" cy="276999"/>
              </a:xfrm>
              <a:prstGeom prst="rect">
                <a:avLst/>
              </a:prstGeom>
              <a:blipFill>
                <a:blip r:embed="rId7"/>
                <a:stretch>
                  <a:fillRect l="-3333" r="-333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7608664A-B95D-4AB5-B345-B8BE14205CB6}"/>
              </a:ext>
            </a:extLst>
          </p:cNvPr>
          <p:cNvSpPr txBox="1"/>
          <p:nvPr/>
        </p:nvSpPr>
        <p:spPr>
          <a:xfrm>
            <a:off x="8414164" y="3990773"/>
            <a:ext cx="346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Positive Matrix </a:t>
            </a:r>
            <a:r>
              <a:rPr lang="es-ES" dirty="0" err="1"/>
              <a:t>Factorisation</a:t>
            </a:r>
            <a:r>
              <a:rPr lang="es-ES" dirty="0"/>
              <a:t> (PMF)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2DA1AB5-6F39-401F-B0A6-306FCA7EF848}"/>
              </a:ext>
            </a:extLst>
          </p:cNvPr>
          <p:cNvSpPr txBox="1"/>
          <p:nvPr/>
        </p:nvSpPr>
        <p:spPr>
          <a:xfrm>
            <a:off x="9743317" y="5469066"/>
            <a:ext cx="162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MLS</a:t>
            </a:r>
          </a:p>
          <a:p>
            <a:pPr algn="ctr"/>
            <a:r>
              <a:rPr lang="es-ES" dirty="0" err="1"/>
              <a:t>minimisation</a:t>
            </a:r>
            <a:endParaRPr lang="en-US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685BF9D-DAE6-4A8E-88AA-BB41E7F91A21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10556026" y="5163925"/>
            <a:ext cx="0" cy="305141"/>
          </a:xfrm>
          <a:prstGeom prst="straightConnector1">
            <a:avLst/>
          </a:prstGeom>
          <a:ln w="127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868E6864-BF51-43C5-A2B1-02C66324611C}"/>
              </a:ext>
            </a:extLst>
          </p:cNvPr>
          <p:cNvSpPr/>
          <p:nvPr/>
        </p:nvSpPr>
        <p:spPr>
          <a:xfrm>
            <a:off x="10401457" y="4867656"/>
            <a:ext cx="309136" cy="313282"/>
          </a:xfrm>
          <a:prstGeom prst="ellipse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09DF34D-687F-4204-9BBB-2FFAB4EF95B6}"/>
              </a:ext>
            </a:extLst>
          </p:cNvPr>
          <p:cNvSpPr txBox="1"/>
          <p:nvPr/>
        </p:nvSpPr>
        <p:spPr>
          <a:xfrm>
            <a:off x="9199868" y="4319467"/>
            <a:ext cx="1811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err="1"/>
              <a:t>Paatero</a:t>
            </a:r>
            <a:r>
              <a:rPr lang="es-ES" sz="1050" dirty="0"/>
              <a:t> and </a:t>
            </a:r>
            <a:r>
              <a:rPr lang="es-ES" sz="1050" dirty="0" err="1"/>
              <a:t>Tapper</a:t>
            </a:r>
            <a:r>
              <a:rPr lang="es-ES" sz="1050" dirty="0"/>
              <a:t>, 1994</a:t>
            </a:r>
            <a:endParaRPr lang="en-US" sz="1050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823B6B9-8271-4E43-8C5D-2102C1362630}"/>
              </a:ext>
            </a:extLst>
          </p:cNvPr>
          <p:cNvGrpSpPr/>
          <p:nvPr/>
        </p:nvGrpSpPr>
        <p:grpSpPr>
          <a:xfrm>
            <a:off x="3216911" y="3351705"/>
            <a:ext cx="4883072" cy="3071091"/>
            <a:chOff x="3216911" y="3351705"/>
            <a:chExt cx="4883072" cy="3071091"/>
          </a:xfrm>
        </p:grpSpPr>
        <p:sp>
          <p:nvSpPr>
            <p:cNvPr id="34" name="CuadroTexto 255">
              <a:extLst>
                <a:ext uri="{FF2B5EF4-FFF2-40B4-BE49-F238E27FC236}">
                  <a16:creationId xmlns:a16="http://schemas.microsoft.com/office/drawing/2014/main" id="{62ED48DA-8D61-4E6F-8423-61FA8F691F6C}"/>
                </a:ext>
              </a:extLst>
            </p:cNvPr>
            <p:cNvSpPr txBox="1"/>
            <p:nvPr/>
          </p:nvSpPr>
          <p:spPr>
            <a:xfrm>
              <a:off x="5420579" y="3402529"/>
              <a:ext cx="308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+mj-lt"/>
                </a:rPr>
                <a:t>F</a:t>
              </a:r>
              <a:endParaRPr lang="en-GB" b="1" dirty="0">
                <a:latin typeface="+mj-lt"/>
              </a:endParaRPr>
            </a:p>
          </p:txBody>
        </p:sp>
        <p:sp>
          <p:nvSpPr>
            <p:cNvPr id="35" name="CuadroTexto 256">
              <a:extLst>
                <a:ext uri="{FF2B5EF4-FFF2-40B4-BE49-F238E27FC236}">
                  <a16:creationId xmlns:a16="http://schemas.microsoft.com/office/drawing/2014/main" id="{49EEF025-7FCF-4CAA-A21D-8F6B7112F731}"/>
                </a:ext>
              </a:extLst>
            </p:cNvPr>
            <p:cNvSpPr txBox="1"/>
            <p:nvPr/>
          </p:nvSpPr>
          <p:spPr>
            <a:xfrm>
              <a:off x="6903666" y="3351705"/>
              <a:ext cx="308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+mj-lt"/>
                </a:rPr>
                <a:t>G</a:t>
              </a:r>
              <a:endParaRPr lang="en-GB" b="1" dirty="0">
                <a:latin typeface="+mj-lt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F2264A4-BB11-409E-8547-67DF35D3A5DF}"/>
                </a:ext>
              </a:extLst>
            </p:cNvPr>
            <p:cNvGrpSpPr/>
            <p:nvPr/>
          </p:nvGrpSpPr>
          <p:grpSpPr>
            <a:xfrm>
              <a:off x="3216911" y="3698011"/>
              <a:ext cx="4883072" cy="2724785"/>
              <a:chOff x="3216911" y="3698011"/>
              <a:chExt cx="4883072" cy="2724785"/>
            </a:xfrm>
          </p:grpSpPr>
          <p:pic>
            <p:nvPicPr>
              <p:cNvPr id="15" name="Imagen 236">
                <a:extLst>
                  <a:ext uri="{FF2B5EF4-FFF2-40B4-BE49-F238E27FC236}">
                    <a16:creationId xmlns:a16="http://schemas.microsoft.com/office/drawing/2014/main" id="{D127D0AF-2A89-420A-9537-F75DF31880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grayscl/>
              </a:blip>
              <a:srcRect r="31656"/>
              <a:stretch/>
            </p:blipFill>
            <p:spPr>
              <a:xfrm>
                <a:off x="4873321" y="3975792"/>
                <a:ext cx="1520703" cy="357135"/>
              </a:xfrm>
              <a:prstGeom prst="rect">
                <a:avLst/>
              </a:prstGeom>
            </p:spPr>
          </p:pic>
          <p:pic>
            <p:nvPicPr>
              <p:cNvPr id="16" name="Imagen 237">
                <a:extLst>
                  <a:ext uri="{FF2B5EF4-FFF2-40B4-BE49-F238E27FC236}">
                    <a16:creationId xmlns:a16="http://schemas.microsoft.com/office/drawing/2014/main" id="{D085F3B2-7F0B-4380-A768-94BCF10CE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grayscl/>
              </a:blip>
              <a:srcRect r="33934"/>
              <a:stretch/>
            </p:blipFill>
            <p:spPr>
              <a:xfrm>
                <a:off x="4887127" y="4643767"/>
                <a:ext cx="1506895" cy="343037"/>
              </a:xfrm>
              <a:prstGeom prst="rect">
                <a:avLst/>
              </a:prstGeom>
            </p:spPr>
          </p:pic>
          <p:pic>
            <p:nvPicPr>
              <p:cNvPr id="17" name="Imagen 238">
                <a:extLst>
                  <a:ext uri="{FF2B5EF4-FFF2-40B4-BE49-F238E27FC236}">
                    <a16:creationId xmlns:a16="http://schemas.microsoft.com/office/drawing/2014/main" id="{F3B74C87-8583-4332-8730-967662F6EB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grayscl/>
              </a:blip>
              <a:srcRect t="-8271" r="31937" b="1"/>
              <a:stretch/>
            </p:blipFill>
            <p:spPr>
              <a:xfrm>
                <a:off x="4833585" y="5316496"/>
                <a:ext cx="1520703" cy="376498"/>
              </a:xfrm>
              <a:prstGeom prst="rect">
                <a:avLst/>
              </a:prstGeom>
            </p:spPr>
          </p:pic>
          <p:pic>
            <p:nvPicPr>
              <p:cNvPr id="18" name="Imagen 239">
                <a:extLst>
                  <a:ext uri="{FF2B5EF4-FFF2-40B4-BE49-F238E27FC236}">
                    <a16:creationId xmlns:a16="http://schemas.microsoft.com/office/drawing/2014/main" id="{8A4CA885-A534-48BA-8D07-491AAA7AB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grayscl/>
              </a:blip>
              <a:stretch>
                <a:fillRect/>
              </a:stretch>
            </p:blipFill>
            <p:spPr>
              <a:xfrm>
                <a:off x="6609610" y="4000261"/>
                <a:ext cx="1490373" cy="369332"/>
              </a:xfrm>
              <a:prstGeom prst="rect">
                <a:avLst/>
              </a:prstGeom>
            </p:spPr>
          </p:pic>
          <p:pic>
            <p:nvPicPr>
              <p:cNvPr id="19" name="Imagen 240">
                <a:extLst>
                  <a:ext uri="{FF2B5EF4-FFF2-40B4-BE49-F238E27FC236}">
                    <a16:creationId xmlns:a16="http://schemas.microsoft.com/office/drawing/2014/main" id="{3E2EC658-CE41-4F63-A922-03CABE65A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grayscl/>
              </a:blip>
              <a:stretch>
                <a:fillRect/>
              </a:stretch>
            </p:blipFill>
            <p:spPr>
              <a:xfrm>
                <a:off x="6601582" y="5283383"/>
                <a:ext cx="1498401" cy="369332"/>
              </a:xfrm>
              <a:prstGeom prst="rect">
                <a:avLst/>
              </a:prstGeom>
            </p:spPr>
          </p:pic>
          <p:pic>
            <p:nvPicPr>
              <p:cNvPr id="20" name="Imagen 241">
                <a:extLst>
                  <a:ext uri="{FF2B5EF4-FFF2-40B4-BE49-F238E27FC236}">
                    <a16:creationId xmlns:a16="http://schemas.microsoft.com/office/drawing/2014/main" id="{CBAD5EA5-D71D-42F8-B0F9-C0FEEEA5B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</a:blip>
              <a:stretch>
                <a:fillRect/>
              </a:stretch>
            </p:blipFill>
            <p:spPr>
              <a:xfrm>
                <a:off x="6622690" y="4646025"/>
                <a:ext cx="1477293" cy="380037"/>
              </a:xfrm>
              <a:prstGeom prst="rect">
                <a:avLst/>
              </a:prstGeom>
            </p:spPr>
          </p:pic>
          <p:sp>
            <p:nvSpPr>
              <p:cNvPr id="22" name="CuadroTexto 243">
                <a:extLst>
                  <a:ext uri="{FF2B5EF4-FFF2-40B4-BE49-F238E27FC236}">
                    <a16:creationId xmlns:a16="http://schemas.microsoft.com/office/drawing/2014/main" id="{B6E1FCFC-BFE4-4879-A07E-57AD48C66633}"/>
                  </a:ext>
                </a:extLst>
              </p:cNvPr>
              <p:cNvSpPr txBox="1"/>
              <p:nvPr/>
            </p:nvSpPr>
            <p:spPr>
              <a:xfrm>
                <a:off x="3216911" y="4046845"/>
                <a:ext cx="12147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Factor 1</a:t>
                </a:r>
              </a:p>
            </p:txBody>
          </p:sp>
          <p:sp>
            <p:nvSpPr>
              <p:cNvPr id="23" name="CuadroTexto 244">
                <a:extLst>
                  <a:ext uri="{FF2B5EF4-FFF2-40B4-BE49-F238E27FC236}">
                    <a16:creationId xmlns:a16="http://schemas.microsoft.com/office/drawing/2014/main" id="{1BC53EC3-E559-49AB-872A-2A800F56D702}"/>
                  </a:ext>
                </a:extLst>
              </p:cNvPr>
              <p:cNvSpPr txBox="1"/>
              <p:nvPr/>
            </p:nvSpPr>
            <p:spPr>
              <a:xfrm>
                <a:off x="3216911" y="5291867"/>
                <a:ext cx="12147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Factor 3</a:t>
                </a:r>
              </a:p>
            </p:txBody>
          </p:sp>
          <p:sp>
            <p:nvSpPr>
              <p:cNvPr id="24" name="CuadroTexto 245">
                <a:extLst>
                  <a:ext uri="{FF2B5EF4-FFF2-40B4-BE49-F238E27FC236}">
                    <a16:creationId xmlns:a16="http://schemas.microsoft.com/office/drawing/2014/main" id="{267D6D06-124B-4B01-97B5-BD2E13346D57}"/>
                  </a:ext>
                </a:extLst>
              </p:cNvPr>
              <p:cNvSpPr txBox="1"/>
              <p:nvPr/>
            </p:nvSpPr>
            <p:spPr>
              <a:xfrm>
                <a:off x="3216912" y="4693638"/>
                <a:ext cx="12147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Factor 2</a:t>
                </a:r>
              </a:p>
            </p:txBody>
          </p:sp>
          <p:sp>
            <p:nvSpPr>
              <p:cNvPr id="25" name="CuadroTexto 246">
                <a:extLst>
                  <a:ext uri="{FF2B5EF4-FFF2-40B4-BE49-F238E27FC236}">
                    <a16:creationId xmlns:a16="http://schemas.microsoft.com/office/drawing/2014/main" id="{4DD24446-AE85-4173-AE77-6FF5F700F065}"/>
                  </a:ext>
                </a:extLst>
              </p:cNvPr>
              <p:cNvSpPr txBox="1"/>
              <p:nvPr/>
            </p:nvSpPr>
            <p:spPr>
              <a:xfrm>
                <a:off x="6409865" y="4078132"/>
                <a:ext cx="391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·</a:t>
                </a:r>
                <a:endParaRPr lang="en-GB" dirty="0"/>
              </a:p>
            </p:txBody>
          </p:sp>
          <p:sp>
            <p:nvSpPr>
              <p:cNvPr id="26" name="CuadroTexto 247">
                <a:extLst>
                  <a:ext uri="{FF2B5EF4-FFF2-40B4-BE49-F238E27FC236}">
                    <a16:creationId xmlns:a16="http://schemas.microsoft.com/office/drawing/2014/main" id="{3E4F6867-B61A-41A8-85A8-3C980D54054F}"/>
                  </a:ext>
                </a:extLst>
              </p:cNvPr>
              <p:cNvSpPr txBox="1"/>
              <p:nvPr/>
            </p:nvSpPr>
            <p:spPr>
              <a:xfrm>
                <a:off x="6409865" y="4719273"/>
                <a:ext cx="391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·</a:t>
                </a:r>
                <a:endParaRPr lang="en-GB" dirty="0"/>
              </a:p>
            </p:txBody>
          </p:sp>
          <p:sp>
            <p:nvSpPr>
              <p:cNvPr id="27" name="CuadroTexto 248">
                <a:extLst>
                  <a:ext uri="{FF2B5EF4-FFF2-40B4-BE49-F238E27FC236}">
                    <a16:creationId xmlns:a16="http://schemas.microsoft.com/office/drawing/2014/main" id="{FEB07B31-79B5-4D32-A1C2-070331F1C703}"/>
                  </a:ext>
                </a:extLst>
              </p:cNvPr>
              <p:cNvSpPr txBox="1"/>
              <p:nvPr/>
            </p:nvSpPr>
            <p:spPr>
              <a:xfrm>
                <a:off x="6405248" y="5297653"/>
                <a:ext cx="391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·</a:t>
                </a:r>
                <a:endParaRPr lang="en-GB" dirty="0"/>
              </a:p>
            </p:txBody>
          </p:sp>
          <p:sp>
            <p:nvSpPr>
              <p:cNvPr id="28" name="CuadroTexto 249">
                <a:extLst>
                  <a:ext uri="{FF2B5EF4-FFF2-40B4-BE49-F238E27FC236}">
                    <a16:creationId xmlns:a16="http://schemas.microsoft.com/office/drawing/2014/main" id="{2DDC77BD-7851-4463-84D7-BD72D8A21970}"/>
                  </a:ext>
                </a:extLst>
              </p:cNvPr>
              <p:cNvSpPr txBox="1"/>
              <p:nvPr/>
            </p:nvSpPr>
            <p:spPr>
              <a:xfrm>
                <a:off x="3451417" y="4406369"/>
                <a:ext cx="547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+</a:t>
                </a:r>
              </a:p>
            </p:txBody>
          </p:sp>
          <p:sp>
            <p:nvSpPr>
              <p:cNvPr id="29" name="CuadroTexto 250">
                <a:extLst>
                  <a:ext uri="{FF2B5EF4-FFF2-40B4-BE49-F238E27FC236}">
                    <a16:creationId xmlns:a16="http://schemas.microsoft.com/office/drawing/2014/main" id="{E6A16AEC-0EAB-4907-A690-BBE60C9E6F04}"/>
                  </a:ext>
                </a:extLst>
              </p:cNvPr>
              <p:cNvSpPr txBox="1"/>
              <p:nvPr/>
            </p:nvSpPr>
            <p:spPr>
              <a:xfrm>
                <a:off x="3451123" y="5560693"/>
                <a:ext cx="547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+</a:t>
                </a:r>
              </a:p>
            </p:txBody>
          </p:sp>
          <p:sp>
            <p:nvSpPr>
              <p:cNvPr id="30" name="CuadroTexto 251">
                <a:extLst>
                  <a:ext uri="{FF2B5EF4-FFF2-40B4-BE49-F238E27FC236}">
                    <a16:creationId xmlns:a16="http://schemas.microsoft.com/office/drawing/2014/main" id="{D12E9AA7-9CF9-4675-B1DB-37DECB567E67}"/>
                  </a:ext>
                </a:extLst>
              </p:cNvPr>
              <p:cNvSpPr txBox="1"/>
              <p:nvPr/>
            </p:nvSpPr>
            <p:spPr>
              <a:xfrm>
                <a:off x="3447051" y="4964228"/>
                <a:ext cx="547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+</a:t>
                </a:r>
              </a:p>
            </p:txBody>
          </p:sp>
          <p:sp>
            <p:nvSpPr>
              <p:cNvPr id="31" name="CuadroTexto 252">
                <a:extLst>
                  <a:ext uri="{FF2B5EF4-FFF2-40B4-BE49-F238E27FC236}">
                    <a16:creationId xmlns:a16="http://schemas.microsoft.com/office/drawing/2014/main" id="{9CCA98E6-4A75-402A-97C9-FD442C31589A}"/>
                  </a:ext>
                </a:extLst>
              </p:cNvPr>
              <p:cNvSpPr txBox="1"/>
              <p:nvPr/>
            </p:nvSpPr>
            <p:spPr>
              <a:xfrm>
                <a:off x="3296522" y="5928929"/>
                <a:ext cx="6351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Error</a:t>
                </a:r>
              </a:p>
            </p:txBody>
          </p:sp>
          <p:sp>
            <p:nvSpPr>
              <p:cNvPr id="33" name="CuadroTexto 254">
                <a:extLst>
                  <a:ext uri="{FF2B5EF4-FFF2-40B4-BE49-F238E27FC236}">
                    <a16:creationId xmlns:a16="http://schemas.microsoft.com/office/drawing/2014/main" id="{93A16CA7-CAF1-48C1-98AF-9674CB4879AC}"/>
                  </a:ext>
                </a:extLst>
              </p:cNvPr>
              <p:cNvSpPr txBox="1"/>
              <p:nvPr/>
            </p:nvSpPr>
            <p:spPr>
              <a:xfrm>
                <a:off x="4712182" y="3698011"/>
                <a:ext cx="18301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u="sng" dirty="0"/>
                  <a:t>Composition profile</a:t>
                </a:r>
              </a:p>
            </p:txBody>
          </p:sp>
          <p:pic>
            <p:nvPicPr>
              <p:cNvPr id="38" name="Imagen 259">
                <a:extLst>
                  <a:ext uri="{FF2B5EF4-FFF2-40B4-BE49-F238E27FC236}">
                    <a16:creationId xmlns:a16="http://schemas.microsoft.com/office/drawing/2014/main" id="{2150A9A4-E796-4913-AEDE-69DBF7C8F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7594" y="4019252"/>
                <a:ext cx="400110" cy="400110"/>
              </a:xfrm>
              <a:prstGeom prst="rect">
                <a:avLst/>
              </a:prstGeom>
            </p:spPr>
          </p:pic>
          <p:pic>
            <p:nvPicPr>
              <p:cNvPr id="39" name="Imagen 260">
                <a:extLst>
                  <a:ext uri="{FF2B5EF4-FFF2-40B4-BE49-F238E27FC236}">
                    <a16:creationId xmlns:a16="http://schemas.microsoft.com/office/drawing/2014/main" id="{25C66F9D-08E4-4922-B143-3A3D349C8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8375" y="4617887"/>
                <a:ext cx="419898" cy="419898"/>
              </a:xfrm>
              <a:prstGeom prst="rect">
                <a:avLst/>
              </a:prstGeom>
            </p:spPr>
          </p:pic>
          <p:pic>
            <p:nvPicPr>
              <p:cNvPr id="42" name="Imagen 272">
                <a:extLst>
                  <a:ext uri="{FF2B5EF4-FFF2-40B4-BE49-F238E27FC236}">
                    <a16:creationId xmlns:a16="http://schemas.microsoft.com/office/drawing/2014/main" id="{0E2D3B2E-8368-4D40-AB81-9ABB0212E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9361" y="5953082"/>
                <a:ext cx="678879" cy="318658"/>
              </a:xfrm>
              <a:prstGeom prst="rect">
                <a:avLst/>
              </a:prstGeom>
            </p:spPr>
          </p:pic>
          <p:sp>
            <p:nvSpPr>
              <p:cNvPr id="67" name="CuadroTexto 255">
                <a:extLst>
                  <a:ext uri="{FF2B5EF4-FFF2-40B4-BE49-F238E27FC236}">
                    <a16:creationId xmlns:a16="http://schemas.microsoft.com/office/drawing/2014/main" id="{041E06A9-EE4C-413A-9583-B0CA7591F919}"/>
                  </a:ext>
                </a:extLst>
              </p:cNvPr>
              <p:cNvSpPr txBox="1"/>
              <p:nvPr/>
            </p:nvSpPr>
            <p:spPr>
              <a:xfrm>
                <a:off x="4679369" y="6022686"/>
                <a:ext cx="308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latin typeface="+mj-lt"/>
                  </a:rPr>
                  <a:t>E</a:t>
                </a:r>
                <a:endParaRPr lang="en-GB" b="1" dirty="0">
                  <a:latin typeface="+mj-lt"/>
                </a:endParaRPr>
              </a:p>
            </p:txBody>
          </p:sp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3A100A5A-9854-423B-9A6A-010247367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20938" y="5142073"/>
                <a:ext cx="544938" cy="562982"/>
              </a:xfrm>
              <a:prstGeom prst="rect">
                <a:avLst/>
              </a:prstGeom>
            </p:spPr>
          </p:pic>
        </p:grpSp>
      </p:grpSp>
      <p:sp>
        <p:nvSpPr>
          <p:cNvPr id="94" name="Slide Number Placeholder 93">
            <a:extLst>
              <a:ext uri="{FF2B5EF4-FFF2-40B4-BE49-F238E27FC236}">
                <a16:creationId xmlns:a16="http://schemas.microsoft.com/office/drawing/2014/main" id="{12644D3F-E4C4-4262-944E-15A46636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21" grpId="0"/>
      <p:bldP spid="32" grpId="0"/>
      <p:bldP spid="36" grpId="0"/>
      <p:bldP spid="43" grpId="0"/>
      <p:bldP spid="45" grpId="0"/>
      <p:bldP spid="79" grpId="0"/>
      <p:bldP spid="81" grpId="0"/>
      <p:bldP spid="82" grpId="0"/>
      <p:bldP spid="85" grpId="0" animBg="1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4">
            <a:extLst>
              <a:ext uri="{FF2B5EF4-FFF2-40B4-BE49-F238E27FC236}">
                <a16:creationId xmlns:a16="http://schemas.microsoft.com/office/drawing/2014/main" id="{849746AC-02FA-4E6F-BE06-248B52C4C7D9}"/>
              </a:ext>
            </a:extLst>
          </p:cNvPr>
          <p:cNvSpPr txBox="1"/>
          <p:nvPr/>
        </p:nvSpPr>
        <p:spPr>
          <a:xfrm>
            <a:off x="3853056" y="1604232"/>
            <a:ext cx="726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Bayesian </a:t>
            </a:r>
            <a:r>
              <a:rPr lang="en-GB" b="1" dirty="0">
                <a:latin typeface="+mj-lt"/>
              </a:rPr>
              <a:t>Autocorrelation</a:t>
            </a:r>
            <a:r>
              <a:rPr lang="en-GB" dirty="0">
                <a:latin typeface="+mj-lt"/>
              </a:rPr>
              <a:t> Matrix Factorisation (BAMF)</a:t>
            </a:r>
          </a:p>
        </p:txBody>
      </p:sp>
      <p:sp>
        <p:nvSpPr>
          <p:cNvPr id="3" name="CuadroTexto 15">
            <a:extLst>
              <a:ext uri="{FF2B5EF4-FFF2-40B4-BE49-F238E27FC236}">
                <a16:creationId xmlns:a16="http://schemas.microsoft.com/office/drawing/2014/main" id="{29FDB392-CA26-4F23-86E1-62532C1A69F8}"/>
              </a:ext>
            </a:extLst>
          </p:cNvPr>
          <p:cNvSpPr txBox="1"/>
          <p:nvPr/>
        </p:nvSpPr>
        <p:spPr>
          <a:xfrm>
            <a:off x="191623" y="1107480"/>
            <a:ext cx="127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 err="1"/>
              <a:t>Paatero</a:t>
            </a:r>
            <a:r>
              <a:rPr lang="es-ES" sz="1200" dirty="0"/>
              <a:t> and </a:t>
            </a:r>
            <a:r>
              <a:rPr lang="es-ES" sz="1200" dirty="0" err="1"/>
              <a:t>Tapper</a:t>
            </a:r>
            <a:r>
              <a:rPr lang="es-ES" sz="1200" dirty="0"/>
              <a:t>, 1994</a:t>
            </a:r>
            <a:endParaRPr lang="en-US" sz="1200" dirty="0"/>
          </a:p>
        </p:txBody>
      </p:sp>
      <p:sp>
        <p:nvSpPr>
          <p:cNvPr id="4" name="CuadroTexto 16">
            <a:extLst>
              <a:ext uri="{FF2B5EF4-FFF2-40B4-BE49-F238E27FC236}">
                <a16:creationId xmlns:a16="http://schemas.microsoft.com/office/drawing/2014/main" id="{DD4EC66A-9A95-4889-A292-199A72CD9BBB}"/>
              </a:ext>
            </a:extLst>
          </p:cNvPr>
          <p:cNvSpPr txBox="1"/>
          <p:nvPr/>
        </p:nvSpPr>
        <p:spPr>
          <a:xfrm>
            <a:off x="4001273" y="1885323"/>
            <a:ext cx="5064547" cy="83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i="0" dirty="0">
                <a:solidFill>
                  <a:srgbClr val="6699FF"/>
                </a:solidFill>
                <a:effectLst/>
                <a:latin typeface="+mj-lt"/>
              </a:rPr>
              <a:t>✓</a:t>
            </a:r>
            <a:r>
              <a:rPr lang="es-ES" sz="1600" b="0" i="0" dirty="0">
                <a:solidFill>
                  <a:srgbClr val="6699FF"/>
                </a:solidFill>
                <a:effectLst/>
                <a:latin typeface="+mj-lt"/>
              </a:rPr>
              <a:t> </a:t>
            </a:r>
            <a:r>
              <a:rPr lang="es-ES" sz="1600" b="0" i="0" dirty="0" err="1">
                <a:effectLst/>
              </a:rPr>
              <a:t>Better</a:t>
            </a:r>
            <a:r>
              <a:rPr lang="es-ES" sz="1600" b="0" i="0" dirty="0">
                <a:effectLst/>
              </a:rPr>
              <a:t> </a:t>
            </a:r>
            <a:r>
              <a:rPr lang="es-ES" sz="1600" b="0" i="0" dirty="0" err="1">
                <a:effectLst/>
              </a:rPr>
              <a:t>source</a:t>
            </a:r>
            <a:r>
              <a:rPr lang="es-ES" sz="1600" b="0" i="0" dirty="0">
                <a:effectLst/>
              </a:rPr>
              <a:t> </a:t>
            </a:r>
            <a:r>
              <a:rPr lang="es-ES" sz="1600" b="0" i="0" dirty="0" err="1">
                <a:effectLst/>
              </a:rPr>
              <a:t>description</a:t>
            </a:r>
            <a:r>
              <a:rPr lang="es-ES" sz="1600" b="0" i="0" dirty="0">
                <a:effectLst/>
              </a:rPr>
              <a:t> </a:t>
            </a:r>
            <a:r>
              <a:rPr lang="es-ES" sz="1600" dirty="0"/>
              <a:t>—</a:t>
            </a:r>
            <a:r>
              <a:rPr lang="es-ES" sz="1600" b="0" i="0" dirty="0">
                <a:effectLst/>
              </a:rPr>
              <a:t> AUTOCORRELATION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✘ Source disentanglement </a:t>
            </a:r>
            <a:r>
              <a:rPr lang="es-ES" sz="1600" dirty="0"/>
              <a:t>—</a:t>
            </a:r>
            <a:r>
              <a:rPr lang="en-GB" sz="1600" dirty="0"/>
              <a:t> Profiles</a:t>
            </a:r>
            <a:r>
              <a:rPr lang="es-ES" sz="1600" b="0" i="0" dirty="0">
                <a:effectLst/>
              </a:rPr>
              <a:t>  </a:t>
            </a:r>
            <a:endParaRPr lang="en-GB" sz="1600" dirty="0"/>
          </a:p>
        </p:txBody>
      </p:sp>
      <p:sp>
        <p:nvSpPr>
          <p:cNvPr id="5" name="CuadroTexto 97">
            <a:extLst>
              <a:ext uri="{FF2B5EF4-FFF2-40B4-BE49-F238E27FC236}">
                <a16:creationId xmlns:a16="http://schemas.microsoft.com/office/drawing/2014/main" id="{37ECC143-62C7-4DDF-B43D-69AEA2875031}"/>
              </a:ext>
            </a:extLst>
          </p:cNvPr>
          <p:cNvSpPr txBox="1"/>
          <p:nvPr/>
        </p:nvSpPr>
        <p:spPr>
          <a:xfrm>
            <a:off x="9764848" y="5984237"/>
            <a:ext cx="263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i="1" dirty="0" err="1">
                <a:effectLst/>
              </a:rPr>
              <a:t>Adapted</a:t>
            </a:r>
            <a:r>
              <a:rPr lang="es-ES" sz="1200" i="1" dirty="0">
                <a:effectLst/>
              </a:rPr>
              <a:t> </a:t>
            </a:r>
            <a:r>
              <a:rPr lang="es-ES" sz="1200" i="1" dirty="0" err="1">
                <a:effectLst/>
              </a:rPr>
              <a:t>from</a:t>
            </a:r>
            <a:r>
              <a:rPr lang="es-ES" sz="1200" i="1" dirty="0">
                <a:effectLst/>
              </a:rPr>
              <a:t> </a:t>
            </a:r>
          </a:p>
          <a:p>
            <a:r>
              <a:rPr lang="es-ES" sz="1200" i="1" dirty="0" err="1">
                <a:effectLst/>
              </a:rPr>
              <a:t>Rusanen</a:t>
            </a:r>
            <a:r>
              <a:rPr lang="es-ES" sz="1200" i="1" dirty="0">
                <a:effectLst/>
              </a:rPr>
              <a:t> et al. (2024) AMT</a:t>
            </a:r>
            <a:r>
              <a:rPr lang="es-ES" sz="1200" i="1" dirty="0"/>
              <a:t>.</a:t>
            </a:r>
            <a:endParaRPr lang="es-ES" sz="1200" i="1" dirty="0">
              <a:effectLst/>
            </a:endParaRPr>
          </a:p>
        </p:txBody>
      </p:sp>
      <p:grpSp>
        <p:nvGrpSpPr>
          <p:cNvPr id="6" name="Grupo 134">
            <a:extLst>
              <a:ext uri="{FF2B5EF4-FFF2-40B4-BE49-F238E27FC236}">
                <a16:creationId xmlns:a16="http://schemas.microsoft.com/office/drawing/2014/main" id="{BB3A6E94-26DC-456B-8C2E-2D50A4ADF84A}"/>
              </a:ext>
            </a:extLst>
          </p:cNvPr>
          <p:cNvGrpSpPr/>
          <p:nvPr/>
        </p:nvGrpSpPr>
        <p:grpSpPr>
          <a:xfrm>
            <a:off x="6488610" y="3368329"/>
            <a:ext cx="3613312" cy="2663312"/>
            <a:chOff x="8297620" y="3071852"/>
            <a:chExt cx="3650601" cy="2690797"/>
          </a:xfrm>
        </p:grpSpPr>
        <p:pic>
          <p:nvPicPr>
            <p:cNvPr id="7" name="Imagen 128">
              <a:extLst>
                <a:ext uri="{FF2B5EF4-FFF2-40B4-BE49-F238E27FC236}">
                  <a16:creationId xmlns:a16="http://schemas.microsoft.com/office/drawing/2014/main" id="{D6878077-0839-4778-9088-87A6DE060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05" t="5950"/>
            <a:stretch/>
          </p:blipFill>
          <p:spPr>
            <a:xfrm>
              <a:off x="8297620" y="3071852"/>
              <a:ext cx="3650601" cy="2690797"/>
            </a:xfrm>
            <a:prstGeom prst="rect">
              <a:avLst/>
            </a:prstGeom>
          </p:spPr>
        </p:pic>
        <p:sp>
          <p:nvSpPr>
            <p:cNvPr id="8" name="Forma libre: forma 130">
              <a:extLst>
                <a:ext uri="{FF2B5EF4-FFF2-40B4-BE49-F238E27FC236}">
                  <a16:creationId xmlns:a16="http://schemas.microsoft.com/office/drawing/2014/main" id="{57EC8E86-68C8-4FCB-819B-159FCC3B6079}"/>
                </a:ext>
              </a:extLst>
            </p:cNvPr>
            <p:cNvSpPr/>
            <p:nvPr/>
          </p:nvSpPr>
          <p:spPr>
            <a:xfrm>
              <a:off x="8845481" y="3191098"/>
              <a:ext cx="2977923" cy="2135813"/>
            </a:xfrm>
            <a:custGeom>
              <a:avLst/>
              <a:gdLst>
                <a:gd name="connsiteX0" fmla="*/ 1219 w 2914540"/>
                <a:gd name="connsiteY0" fmla="*/ 2235730 h 2235730"/>
                <a:gd name="connsiteX1" fmla="*/ 43749 w 2914540"/>
                <a:gd name="connsiteY1" fmla="*/ 1746633 h 2235730"/>
                <a:gd name="connsiteX2" fmla="*/ 288298 w 2914540"/>
                <a:gd name="connsiteY2" fmla="*/ 1076781 h 2235730"/>
                <a:gd name="connsiteX3" fmla="*/ 968782 w 2914540"/>
                <a:gd name="connsiteY3" fmla="*/ 311237 h 2235730"/>
                <a:gd name="connsiteX4" fmla="*/ 1330288 w 2914540"/>
                <a:gd name="connsiteY4" fmla="*/ 109219 h 2235730"/>
                <a:gd name="connsiteX5" fmla="*/ 2446707 w 2914540"/>
                <a:gd name="connsiteY5" fmla="*/ 13526 h 2235730"/>
                <a:gd name="connsiteX6" fmla="*/ 2914540 w 2914540"/>
                <a:gd name="connsiteY6" fmla="*/ 2893 h 2235730"/>
                <a:gd name="connsiteX0" fmla="*/ 1219 w 2914540"/>
                <a:gd name="connsiteY0" fmla="*/ 2235730 h 2235730"/>
                <a:gd name="connsiteX1" fmla="*/ 43749 w 2914540"/>
                <a:gd name="connsiteY1" fmla="*/ 1746633 h 2235730"/>
                <a:gd name="connsiteX2" fmla="*/ 288298 w 2914540"/>
                <a:gd name="connsiteY2" fmla="*/ 1076781 h 2235730"/>
                <a:gd name="connsiteX3" fmla="*/ 968782 w 2914540"/>
                <a:gd name="connsiteY3" fmla="*/ 311237 h 2235730"/>
                <a:gd name="connsiteX4" fmla="*/ 1330288 w 2914540"/>
                <a:gd name="connsiteY4" fmla="*/ 109219 h 2235730"/>
                <a:gd name="connsiteX5" fmla="*/ 2446707 w 2914540"/>
                <a:gd name="connsiteY5" fmla="*/ 13526 h 2235730"/>
                <a:gd name="connsiteX6" fmla="*/ 2914540 w 2914540"/>
                <a:gd name="connsiteY6" fmla="*/ 2893 h 2235730"/>
                <a:gd name="connsiteX0" fmla="*/ 1219 w 2914540"/>
                <a:gd name="connsiteY0" fmla="*/ 2235730 h 2235730"/>
                <a:gd name="connsiteX1" fmla="*/ 43749 w 2914540"/>
                <a:gd name="connsiteY1" fmla="*/ 1746633 h 2235730"/>
                <a:gd name="connsiteX2" fmla="*/ 288298 w 2914540"/>
                <a:gd name="connsiteY2" fmla="*/ 1076781 h 2235730"/>
                <a:gd name="connsiteX3" fmla="*/ 639172 w 2914540"/>
                <a:gd name="connsiteY3" fmla="*/ 619581 h 2235730"/>
                <a:gd name="connsiteX4" fmla="*/ 968782 w 2914540"/>
                <a:gd name="connsiteY4" fmla="*/ 311237 h 2235730"/>
                <a:gd name="connsiteX5" fmla="*/ 1330288 w 2914540"/>
                <a:gd name="connsiteY5" fmla="*/ 109219 h 2235730"/>
                <a:gd name="connsiteX6" fmla="*/ 2446707 w 2914540"/>
                <a:gd name="connsiteY6" fmla="*/ 13526 h 2235730"/>
                <a:gd name="connsiteX7" fmla="*/ 2914540 w 2914540"/>
                <a:gd name="connsiteY7" fmla="*/ 2893 h 2235730"/>
                <a:gd name="connsiteX0" fmla="*/ 1219 w 2914540"/>
                <a:gd name="connsiteY0" fmla="*/ 2235730 h 2235730"/>
                <a:gd name="connsiteX1" fmla="*/ 43749 w 2914540"/>
                <a:gd name="connsiteY1" fmla="*/ 1746633 h 2235730"/>
                <a:gd name="connsiteX2" fmla="*/ 288298 w 2914540"/>
                <a:gd name="connsiteY2" fmla="*/ 1076781 h 2235730"/>
                <a:gd name="connsiteX3" fmla="*/ 617907 w 2914540"/>
                <a:gd name="connsiteY3" fmla="*/ 534520 h 2235730"/>
                <a:gd name="connsiteX4" fmla="*/ 968782 w 2914540"/>
                <a:gd name="connsiteY4" fmla="*/ 311237 h 2235730"/>
                <a:gd name="connsiteX5" fmla="*/ 1330288 w 2914540"/>
                <a:gd name="connsiteY5" fmla="*/ 109219 h 2235730"/>
                <a:gd name="connsiteX6" fmla="*/ 2446707 w 2914540"/>
                <a:gd name="connsiteY6" fmla="*/ 13526 h 2235730"/>
                <a:gd name="connsiteX7" fmla="*/ 2914540 w 2914540"/>
                <a:gd name="connsiteY7" fmla="*/ 2893 h 2235730"/>
                <a:gd name="connsiteX0" fmla="*/ 1219 w 2914540"/>
                <a:gd name="connsiteY0" fmla="*/ 2235730 h 2235730"/>
                <a:gd name="connsiteX1" fmla="*/ 43749 w 2914540"/>
                <a:gd name="connsiteY1" fmla="*/ 1746633 h 2235730"/>
                <a:gd name="connsiteX2" fmla="*/ 288298 w 2914540"/>
                <a:gd name="connsiteY2" fmla="*/ 1076781 h 2235730"/>
                <a:gd name="connsiteX3" fmla="*/ 617907 w 2914540"/>
                <a:gd name="connsiteY3" fmla="*/ 534520 h 2235730"/>
                <a:gd name="connsiteX4" fmla="*/ 936884 w 2914540"/>
                <a:gd name="connsiteY4" fmla="*/ 279339 h 2235730"/>
                <a:gd name="connsiteX5" fmla="*/ 1330288 w 2914540"/>
                <a:gd name="connsiteY5" fmla="*/ 109219 h 2235730"/>
                <a:gd name="connsiteX6" fmla="*/ 2446707 w 2914540"/>
                <a:gd name="connsiteY6" fmla="*/ 13526 h 2235730"/>
                <a:gd name="connsiteX7" fmla="*/ 2914540 w 2914540"/>
                <a:gd name="connsiteY7" fmla="*/ 2893 h 2235730"/>
                <a:gd name="connsiteX0" fmla="*/ 1219 w 2914540"/>
                <a:gd name="connsiteY0" fmla="*/ 2235730 h 2235730"/>
                <a:gd name="connsiteX1" fmla="*/ 43749 w 2914540"/>
                <a:gd name="connsiteY1" fmla="*/ 1746633 h 2235730"/>
                <a:gd name="connsiteX2" fmla="*/ 288298 w 2914540"/>
                <a:gd name="connsiteY2" fmla="*/ 1076781 h 2235730"/>
                <a:gd name="connsiteX3" fmla="*/ 617907 w 2914540"/>
                <a:gd name="connsiteY3" fmla="*/ 534520 h 2235730"/>
                <a:gd name="connsiteX4" fmla="*/ 936884 w 2914540"/>
                <a:gd name="connsiteY4" fmla="*/ 279339 h 2235730"/>
                <a:gd name="connsiteX5" fmla="*/ 1394083 w 2914540"/>
                <a:gd name="connsiteY5" fmla="*/ 141117 h 2235730"/>
                <a:gd name="connsiteX6" fmla="*/ 2446707 w 2914540"/>
                <a:gd name="connsiteY6" fmla="*/ 13526 h 2235730"/>
                <a:gd name="connsiteX7" fmla="*/ 2914540 w 2914540"/>
                <a:gd name="connsiteY7" fmla="*/ 2893 h 2235730"/>
                <a:gd name="connsiteX0" fmla="*/ 100 w 2977217"/>
                <a:gd name="connsiteY0" fmla="*/ 2203833 h 2203833"/>
                <a:gd name="connsiteX1" fmla="*/ 106426 w 2977217"/>
                <a:gd name="connsiteY1" fmla="*/ 1746633 h 2203833"/>
                <a:gd name="connsiteX2" fmla="*/ 350975 w 2977217"/>
                <a:gd name="connsiteY2" fmla="*/ 1076781 h 2203833"/>
                <a:gd name="connsiteX3" fmla="*/ 680584 w 2977217"/>
                <a:gd name="connsiteY3" fmla="*/ 534520 h 2203833"/>
                <a:gd name="connsiteX4" fmla="*/ 999561 w 2977217"/>
                <a:gd name="connsiteY4" fmla="*/ 279339 h 2203833"/>
                <a:gd name="connsiteX5" fmla="*/ 1456760 w 2977217"/>
                <a:gd name="connsiteY5" fmla="*/ 141117 h 2203833"/>
                <a:gd name="connsiteX6" fmla="*/ 2509384 w 2977217"/>
                <a:gd name="connsiteY6" fmla="*/ 13526 h 2203833"/>
                <a:gd name="connsiteX7" fmla="*/ 2977217 w 2977217"/>
                <a:gd name="connsiteY7" fmla="*/ 2893 h 220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7217" h="2203833">
                  <a:moveTo>
                    <a:pt x="100" y="2203833"/>
                  </a:moveTo>
                  <a:cubicBezTo>
                    <a:pt x="-2558" y="2055863"/>
                    <a:pt x="47947" y="1934475"/>
                    <a:pt x="106426" y="1746633"/>
                  </a:cubicBezTo>
                  <a:cubicBezTo>
                    <a:pt x="164905" y="1558791"/>
                    <a:pt x="255282" y="1278800"/>
                    <a:pt x="350975" y="1076781"/>
                  </a:cubicBezTo>
                  <a:cubicBezTo>
                    <a:pt x="446668" y="874762"/>
                    <a:pt x="567170" y="662111"/>
                    <a:pt x="680584" y="534520"/>
                  </a:cubicBezTo>
                  <a:cubicBezTo>
                    <a:pt x="793998" y="406929"/>
                    <a:pt x="870198" y="344906"/>
                    <a:pt x="999561" y="279339"/>
                  </a:cubicBezTo>
                  <a:cubicBezTo>
                    <a:pt x="1128924" y="213772"/>
                    <a:pt x="1205123" y="185419"/>
                    <a:pt x="1456760" y="141117"/>
                  </a:cubicBezTo>
                  <a:cubicBezTo>
                    <a:pt x="1708397" y="96815"/>
                    <a:pt x="2245342" y="31247"/>
                    <a:pt x="2509384" y="13526"/>
                  </a:cubicBezTo>
                  <a:cubicBezTo>
                    <a:pt x="2773426" y="-4195"/>
                    <a:pt x="2875321" y="-651"/>
                    <a:pt x="2977217" y="2893"/>
                  </a:cubicBezTo>
                </a:path>
              </a:pathLst>
            </a:custGeom>
            <a:noFill/>
            <a:ln w="76200"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3BC85E1-B50F-4A72-88F0-9DC2A8B8DB00}"/>
              </a:ext>
            </a:extLst>
          </p:cNvPr>
          <p:cNvSpPr/>
          <p:nvPr/>
        </p:nvSpPr>
        <p:spPr>
          <a:xfrm>
            <a:off x="0" y="370429"/>
            <a:ext cx="4781550" cy="307777"/>
          </a:xfrm>
          <a:prstGeom prst="right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adroTexto 15">
            <a:extLst>
              <a:ext uri="{FF2B5EF4-FFF2-40B4-BE49-F238E27FC236}">
                <a16:creationId xmlns:a16="http://schemas.microsoft.com/office/drawing/2014/main" id="{3401CFC6-5D65-4DFB-9A90-7F3209137554}"/>
              </a:ext>
            </a:extLst>
          </p:cNvPr>
          <p:cNvSpPr txBox="1"/>
          <p:nvPr/>
        </p:nvSpPr>
        <p:spPr>
          <a:xfrm>
            <a:off x="3923387" y="1101930"/>
            <a:ext cx="127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i="1" dirty="0" err="1">
                <a:effectLst/>
              </a:rPr>
              <a:t>Rusanen</a:t>
            </a:r>
            <a:r>
              <a:rPr lang="es-ES" sz="1200" i="1" dirty="0">
                <a:effectLst/>
              </a:rPr>
              <a:t> et al. (2024) AMT</a:t>
            </a:r>
            <a:r>
              <a:rPr lang="es-ES" sz="1200" i="1" dirty="0"/>
              <a:t>.</a:t>
            </a:r>
            <a:endParaRPr lang="es-ES" sz="1200" i="1" dirty="0">
              <a:effectLst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C5301A-AB7B-46B6-A64F-E3E30BD11BEB}"/>
              </a:ext>
            </a:extLst>
          </p:cNvPr>
          <p:cNvCxnSpPr/>
          <p:nvPr/>
        </p:nvCxnSpPr>
        <p:spPr>
          <a:xfrm flipV="1">
            <a:off x="712525" y="447675"/>
            <a:ext cx="0" cy="3653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2FD7EA2-5F5A-4AED-A64E-1E1B0A071946}"/>
              </a:ext>
            </a:extLst>
          </p:cNvPr>
          <p:cNvCxnSpPr/>
          <p:nvPr/>
        </p:nvCxnSpPr>
        <p:spPr>
          <a:xfrm flipV="1">
            <a:off x="4247782" y="459131"/>
            <a:ext cx="0" cy="3653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02735E4-4498-4776-BCBD-C7F5D8200310}"/>
              </a:ext>
            </a:extLst>
          </p:cNvPr>
          <p:cNvSpPr txBox="1"/>
          <p:nvPr/>
        </p:nvSpPr>
        <p:spPr>
          <a:xfrm>
            <a:off x="3923387" y="766908"/>
            <a:ext cx="71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2024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72BFE5-F84E-490E-8A07-A9EB7C817A6E}"/>
              </a:ext>
            </a:extLst>
          </p:cNvPr>
          <p:cNvSpPr txBox="1"/>
          <p:nvPr/>
        </p:nvSpPr>
        <p:spPr>
          <a:xfrm>
            <a:off x="354881" y="813049"/>
            <a:ext cx="71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1994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9480E3-2049-4639-93CA-1641E85DEA59}"/>
              </a:ext>
            </a:extLst>
          </p:cNvPr>
          <p:cNvSpPr txBox="1"/>
          <p:nvPr/>
        </p:nvSpPr>
        <p:spPr>
          <a:xfrm>
            <a:off x="1890904" y="1245030"/>
            <a:ext cx="188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+mj-lt"/>
              </a:rPr>
              <a:t>PMF </a:t>
            </a:r>
            <a:r>
              <a:rPr lang="es-ES" sz="1400" dirty="0" err="1">
                <a:latin typeface="+mj-lt"/>
              </a:rPr>
              <a:t>source</a:t>
            </a:r>
            <a:r>
              <a:rPr lang="es-ES" sz="1400" dirty="0">
                <a:latin typeface="+mj-lt"/>
              </a:rPr>
              <a:t> </a:t>
            </a:r>
            <a:r>
              <a:rPr lang="es-ES" sz="1400" dirty="0" err="1">
                <a:latin typeface="+mj-lt"/>
              </a:rPr>
              <a:t>apportionment</a:t>
            </a:r>
            <a:endParaRPr lang="en-US" sz="1400" dirty="0">
              <a:latin typeface="+mj-lt"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E17BB2C2-2387-4C0E-A1BA-5E12F831CD6C}"/>
              </a:ext>
            </a:extLst>
          </p:cNvPr>
          <p:cNvSpPr/>
          <p:nvPr/>
        </p:nvSpPr>
        <p:spPr>
          <a:xfrm rot="16200000">
            <a:off x="3378222" y="-974501"/>
            <a:ext cx="330153" cy="4133849"/>
          </a:xfrm>
          <a:prstGeom prst="leftBrace">
            <a:avLst>
              <a:gd name="adj1" fmla="val 8333"/>
              <a:gd name="adj2" fmla="val 336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4AE548-F8B6-4451-8565-4E5A137FE91B}"/>
              </a:ext>
            </a:extLst>
          </p:cNvPr>
          <p:cNvGrpSpPr/>
          <p:nvPr/>
        </p:nvGrpSpPr>
        <p:grpSpPr>
          <a:xfrm>
            <a:off x="1469062" y="3099444"/>
            <a:ext cx="4039837" cy="1422669"/>
            <a:chOff x="354881" y="2841169"/>
            <a:chExt cx="4039837" cy="1620986"/>
          </a:xfrm>
        </p:grpSpPr>
        <p:grpSp>
          <p:nvGrpSpPr>
            <p:cNvPr id="51" name="Grupo 25">
              <a:extLst>
                <a:ext uri="{FF2B5EF4-FFF2-40B4-BE49-F238E27FC236}">
                  <a16:creationId xmlns:a16="http://schemas.microsoft.com/office/drawing/2014/main" id="{2BF473B0-4D6F-4E86-8308-CF29E584F470}"/>
                </a:ext>
              </a:extLst>
            </p:cNvPr>
            <p:cNvGrpSpPr/>
            <p:nvPr/>
          </p:nvGrpSpPr>
          <p:grpSpPr>
            <a:xfrm>
              <a:off x="354881" y="2841169"/>
              <a:ext cx="4039837" cy="1620986"/>
              <a:chOff x="5748572" y="2230471"/>
              <a:chExt cx="2632364" cy="965802"/>
            </a:xfrm>
            <a:noFill/>
          </p:grpSpPr>
          <p:pic>
            <p:nvPicPr>
              <p:cNvPr id="52" name="Imagen 26">
                <a:extLst>
                  <a:ext uri="{FF2B5EF4-FFF2-40B4-BE49-F238E27FC236}">
                    <a16:creationId xmlns:a16="http://schemas.microsoft.com/office/drawing/2014/main" id="{ADDC63CD-412B-4E33-A9DF-7895CE574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tretch>
                <a:fillRect/>
              </a:stretch>
            </p:blipFill>
            <p:spPr>
              <a:xfrm>
                <a:off x="5748572" y="2325568"/>
                <a:ext cx="2632364" cy="870705"/>
              </a:xfrm>
              <a:prstGeom prst="rect">
                <a:avLst/>
              </a:prstGeom>
              <a:grpFill/>
            </p:spPr>
          </p:pic>
          <p:cxnSp>
            <p:nvCxnSpPr>
              <p:cNvPr id="53" name="Conector recto de flecha 30">
                <a:extLst>
                  <a:ext uri="{FF2B5EF4-FFF2-40B4-BE49-F238E27FC236}">
                    <a16:creationId xmlns:a16="http://schemas.microsoft.com/office/drawing/2014/main" id="{7D1798BD-A98C-4E96-A573-25B0B8BE2FAB}"/>
                  </a:ext>
                </a:extLst>
              </p:cNvPr>
              <p:cNvCxnSpPr/>
              <p:nvPr/>
            </p:nvCxnSpPr>
            <p:spPr>
              <a:xfrm>
                <a:off x="7860145" y="2384682"/>
                <a:ext cx="0" cy="654082"/>
              </a:xfrm>
              <a:prstGeom prst="straightConnector1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de flecha 31">
                <a:extLst>
                  <a:ext uri="{FF2B5EF4-FFF2-40B4-BE49-F238E27FC236}">
                    <a16:creationId xmlns:a16="http://schemas.microsoft.com/office/drawing/2014/main" id="{082C0212-1644-420A-A53B-088F9A1271AE}"/>
                  </a:ext>
                </a:extLst>
              </p:cNvPr>
              <p:cNvCxnSpPr/>
              <p:nvPr/>
            </p:nvCxnSpPr>
            <p:spPr>
              <a:xfrm>
                <a:off x="6211454" y="2367193"/>
                <a:ext cx="0" cy="654082"/>
              </a:xfrm>
              <a:prstGeom prst="straightConnector1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de flecha 32">
                <a:extLst>
                  <a:ext uri="{FF2B5EF4-FFF2-40B4-BE49-F238E27FC236}">
                    <a16:creationId xmlns:a16="http://schemas.microsoft.com/office/drawing/2014/main" id="{32464416-0DD3-4519-9ECE-4808CC541ED0}"/>
                  </a:ext>
                </a:extLst>
              </p:cNvPr>
              <p:cNvCxnSpPr/>
              <p:nvPr/>
            </p:nvCxnSpPr>
            <p:spPr>
              <a:xfrm>
                <a:off x="7218218" y="2367193"/>
                <a:ext cx="0" cy="654082"/>
              </a:xfrm>
              <a:prstGeom prst="straightConnector1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de flecha 33">
                <a:extLst>
                  <a:ext uri="{FF2B5EF4-FFF2-40B4-BE49-F238E27FC236}">
                    <a16:creationId xmlns:a16="http://schemas.microsoft.com/office/drawing/2014/main" id="{104B3844-B92D-4E7B-AF67-82BD0437D2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5600" y="2230471"/>
                <a:ext cx="0" cy="112545"/>
              </a:xfrm>
              <a:prstGeom prst="straightConnector1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cto de flecha 36">
                <a:extLst>
                  <a:ext uri="{FF2B5EF4-FFF2-40B4-BE49-F238E27FC236}">
                    <a16:creationId xmlns:a16="http://schemas.microsoft.com/office/drawing/2014/main" id="{4035B4D5-D357-4399-BCFB-FE5C110C85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67235" y="2385609"/>
                <a:ext cx="0" cy="248768"/>
              </a:xfrm>
              <a:prstGeom prst="straightConnector1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cto de flecha 37">
                <a:extLst>
                  <a:ext uri="{FF2B5EF4-FFF2-40B4-BE49-F238E27FC236}">
                    <a16:creationId xmlns:a16="http://schemas.microsoft.com/office/drawing/2014/main" id="{37D86D00-82CA-4B92-B560-DCB5083241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20874" y="2346362"/>
                <a:ext cx="0" cy="248768"/>
              </a:xfrm>
              <a:prstGeom prst="straightConnector1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cto de flecha 38">
                <a:extLst>
                  <a:ext uri="{FF2B5EF4-FFF2-40B4-BE49-F238E27FC236}">
                    <a16:creationId xmlns:a16="http://schemas.microsoft.com/office/drawing/2014/main" id="{5359DA46-5A95-4D40-A24B-EF47D63837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49490" y="2343016"/>
                <a:ext cx="0" cy="248768"/>
              </a:xfrm>
              <a:prstGeom prst="straightConnector1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cto de flecha 40">
                <a:extLst>
                  <a:ext uri="{FF2B5EF4-FFF2-40B4-BE49-F238E27FC236}">
                    <a16:creationId xmlns:a16="http://schemas.microsoft.com/office/drawing/2014/main" id="{3F3A5D6B-FF89-4BF9-B93A-A4DA02ADAB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11126" y="2335112"/>
                <a:ext cx="0" cy="248768"/>
              </a:xfrm>
              <a:prstGeom prst="straightConnector1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B302EC6-8EE9-45F8-BF29-90E110D4E51B}"/>
                </a:ext>
              </a:extLst>
            </p:cNvPr>
            <p:cNvSpPr/>
            <p:nvPr/>
          </p:nvSpPr>
          <p:spPr>
            <a:xfrm>
              <a:off x="2519266" y="3027256"/>
              <a:ext cx="167950" cy="1215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9AE6328-068A-43C1-B2F0-F38B957F849D}"/>
                </a:ext>
              </a:extLst>
            </p:cNvPr>
            <p:cNvSpPr/>
            <p:nvPr/>
          </p:nvSpPr>
          <p:spPr>
            <a:xfrm>
              <a:off x="3462560" y="3011961"/>
              <a:ext cx="167950" cy="1215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E52972B-C9E9-40FE-8F93-2A3A89B31991}"/>
                </a:ext>
              </a:extLst>
            </p:cNvPr>
            <p:cNvSpPr/>
            <p:nvPr/>
          </p:nvSpPr>
          <p:spPr>
            <a:xfrm>
              <a:off x="3831368" y="2940667"/>
              <a:ext cx="416397" cy="51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AC4070E-B92F-469F-BF90-2158781EB6B6}"/>
                </a:ext>
              </a:extLst>
            </p:cNvPr>
            <p:cNvSpPr/>
            <p:nvPr/>
          </p:nvSpPr>
          <p:spPr>
            <a:xfrm>
              <a:off x="989001" y="3006329"/>
              <a:ext cx="138960" cy="121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A6406D5-8EF9-46E1-9EF2-0975EA947240}"/>
                </a:ext>
              </a:extLst>
            </p:cNvPr>
            <p:cNvSpPr/>
            <p:nvPr/>
          </p:nvSpPr>
          <p:spPr>
            <a:xfrm>
              <a:off x="1487684" y="3010108"/>
              <a:ext cx="135071" cy="446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FA03516-340C-441B-A481-3E33BD0CD5B9}"/>
                </a:ext>
              </a:extLst>
            </p:cNvPr>
            <p:cNvSpPr/>
            <p:nvPr/>
          </p:nvSpPr>
          <p:spPr>
            <a:xfrm flipH="1">
              <a:off x="1998302" y="3099994"/>
              <a:ext cx="149563" cy="446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C9DFE13-6BBC-4275-B3F3-1ED7555B8936}"/>
                </a:ext>
              </a:extLst>
            </p:cNvPr>
            <p:cNvSpPr/>
            <p:nvPr/>
          </p:nvSpPr>
          <p:spPr>
            <a:xfrm>
              <a:off x="1773197" y="2850500"/>
              <a:ext cx="164123" cy="178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D0134948-E08E-4131-BAB5-6182A0C8B501}"/>
              </a:ext>
            </a:extLst>
          </p:cNvPr>
          <p:cNvSpPr txBox="1"/>
          <p:nvPr/>
        </p:nvSpPr>
        <p:spPr>
          <a:xfrm>
            <a:off x="370633" y="3469656"/>
            <a:ext cx="12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+mj-lt"/>
              </a:rPr>
              <a:t>Expected</a:t>
            </a:r>
            <a:r>
              <a:rPr lang="es-ES" sz="1400" dirty="0">
                <a:latin typeface="+mj-lt"/>
              </a:rPr>
              <a:t>:</a:t>
            </a:r>
            <a:endParaRPr lang="en-US" sz="1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34AE89-741D-45CE-BB41-40A5E525B863}"/>
              </a:ext>
            </a:extLst>
          </p:cNvPr>
          <p:cNvSpPr txBox="1"/>
          <p:nvPr/>
        </p:nvSpPr>
        <p:spPr>
          <a:xfrm>
            <a:off x="279154" y="4751437"/>
            <a:ext cx="12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+mj-lt"/>
              </a:rPr>
              <a:t>Obtained</a:t>
            </a:r>
            <a:r>
              <a:rPr lang="es-ES" sz="1400" dirty="0">
                <a:latin typeface="+mj-lt"/>
              </a:rPr>
              <a:t>:</a:t>
            </a:r>
            <a:endParaRPr lang="en-US" sz="1400" dirty="0">
              <a:latin typeface="+mj-lt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4A9719-2D8F-429D-87DD-556104E856AB}"/>
              </a:ext>
            </a:extLst>
          </p:cNvPr>
          <p:cNvGrpSpPr/>
          <p:nvPr/>
        </p:nvGrpSpPr>
        <p:grpSpPr>
          <a:xfrm>
            <a:off x="1513750" y="4751437"/>
            <a:ext cx="3950462" cy="1316821"/>
            <a:chOff x="1513750" y="4751437"/>
            <a:chExt cx="3950462" cy="1316821"/>
          </a:xfrm>
        </p:grpSpPr>
        <p:pic>
          <p:nvPicPr>
            <p:cNvPr id="50" name="Imagen 23">
              <a:extLst>
                <a:ext uri="{FF2B5EF4-FFF2-40B4-BE49-F238E27FC236}">
                  <a16:creationId xmlns:a16="http://schemas.microsoft.com/office/drawing/2014/main" id="{F6E11D72-C853-4339-8DA1-0DF9C876D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1513750" y="4751437"/>
              <a:ext cx="3950462" cy="1316821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6182F80-868A-4ACE-97DF-3C744E713D75}"/>
                </a:ext>
              </a:extLst>
            </p:cNvPr>
            <p:cNvSpPr/>
            <p:nvPr/>
          </p:nvSpPr>
          <p:spPr>
            <a:xfrm>
              <a:off x="2133600" y="5708650"/>
              <a:ext cx="66675" cy="215654"/>
            </a:xfrm>
            <a:prstGeom prst="rect">
              <a:avLst/>
            </a:prstGeom>
            <a:noFill/>
            <a:ln w="28575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6955477-6F72-4F99-80F6-20C0FB004FB3}"/>
                </a:ext>
              </a:extLst>
            </p:cNvPr>
            <p:cNvSpPr/>
            <p:nvPr/>
          </p:nvSpPr>
          <p:spPr>
            <a:xfrm>
              <a:off x="3684085" y="5704364"/>
              <a:ext cx="66675" cy="215654"/>
            </a:xfrm>
            <a:prstGeom prst="rect">
              <a:avLst/>
            </a:prstGeom>
            <a:noFill/>
            <a:ln w="28575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48C236B-A331-4F65-A5F6-E4644F12B571}"/>
                </a:ext>
              </a:extLst>
            </p:cNvPr>
            <p:cNvSpPr/>
            <p:nvPr/>
          </p:nvSpPr>
          <p:spPr>
            <a:xfrm>
              <a:off x="4200963" y="5697564"/>
              <a:ext cx="66675" cy="215654"/>
            </a:xfrm>
            <a:prstGeom prst="rect">
              <a:avLst/>
            </a:prstGeom>
            <a:noFill/>
            <a:ln w="28575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E108BFD-7F9A-411F-8EAE-B00F176D5BB4}"/>
                </a:ext>
              </a:extLst>
            </p:cNvPr>
            <p:cNvSpPr/>
            <p:nvPr/>
          </p:nvSpPr>
          <p:spPr>
            <a:xfrm>
              <a:off x="4711354" y="5589736"/>
              <a:ext cx="66675" cy="323481"/>
            </a:xfrm>
            <a:prstGeom prst="rect">
              <a:avLst/>
            </a:prstGeom>
            <a:noFill/>
            <a:ln w="28575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F4F4071-C80A-4EA0-9171-F06611D64895}"/>
              </a:ext>
            </a:extLst>
          </p:cNvPr>
          <p:cNvSpPr txBox="1"/>
          <p:nvPr/>
        </p:nvSpPr>
        <p:spPr>
          <a:xfrm rot="16200000">
            <a:off x="5685089" y="4220138"/>
            <a:ext cx="15695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Accuracy</a:t>
            </a:r>
            <a:r>
              <a:rPr lang="es-ES" dirty="0"/>
              <a:t> in G</a:t>
            </a:r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D983AC8-27E2-426A-9059-572EFD2538E5}"/>
              </a:ext>
            </a:extLst>
          </p:cNvPr>
          <p:cNvSpPr txBox="1"/>
          <p:nvPr/>
        </p:nvSpPr>
        <p:spPr>
          <a:xfrm>
            <a:off x="7877042" y="5893534"/>
            <a:ext cx="15695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Accuracy</a:t>
            </a:r>
            <a:r>
              <a:rPr lang="es-ES" dirty="0"/>
              <a:t> in F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8EC319B-2AB3-49C1-BE8F-1DC2EF0CFFEE}"/>
              </a:ext>
            </a:extLst>
          </p:cNvPr>
          <p:cNvSpPr txBox="1"/>
          <p:nvPr/>
        </p:nvSpPr>
        <p:spPr>
          <a:xfrm>
            <a:off x="441079" y="74562"/>
            <a:ext cx="144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PMF</a:t>
            </a:r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6477EDF-ED29-4D88-A974-57FD2ACAE990}"/>
              </a:ext>
            </a:extLst>
          </p:cNvPr>
          <p:cNvSpPr txBox="1"/>
          <p:nvPr/>
        </p:nvSpPr>
        <p:spPr>
          <a:xfrm>
            <a:off x="3987215" y="93993"/>
            <a:ext cx="144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BAMF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4D5A697-649A-4F89-AEC0-26FF7B072A14}"/>
              </a:ext>
            </a:extLst>
          </p:cNvPr>
          <p:cNvSpPr/>
          <p:nvPr/>
        </p:nvSpPr>
        <p:spPr>
          <a:xfrm>
            <a:off x="5508899" y="927346"/>
            <a:ext cx="253726" cy="255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lide Number Placeholder 98">
            <a:extLst>
              <a:ext uri="{FF2B5EF4-FFF2-40B4-BE49-F238E27FC236}">
                <a16:creationId xmlns:a16="http://schemas.microsoft.com/office/drawing/2014/main" id="{06B13115-EFF0-4490-B0C5-0C26036C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9" grpId="0"/>
      <p:bldP spid="70" grpId="0"/>
      <p:bldP spid="94" grpId="0" animBg="1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123">
            <a:extLst>
              <a:ext uri="{FF2B5EF4-FFF2-40B4-BE49-F238E27FC236}">
                <a16:creationId xmlns:a16="http://schemas.microsoft.com/office/drawing/2014/main" id="{4002BBC1-3A50-4429-BB1F-07A4C6613A08}"/>
              </a:ext>
            </a:extLst>
          </p:cNvPr>
          <p:cNvSpPr txBox="1"/>
          <p:nvPr/>
        </p:nvSpPr>
        <p:spPr>
          <a:xfrm>
            <a:off x="152518" y="380338"/>
            <a:ext cx="448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Probabilistic approach: </a:t>
            </a:r>
            <a:r>
              <a:rPr lang="en-GB" b="1" u="sng" dirty="0">
                <a:latin typeface="+mj-lt"/>
              </a:rPr>
              <a:t>Bayesian models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29473-E9B8-4213-AB97-39395986DF2F}"/>
              </a:ext>
            </a:extLst>
          </p:cNvPr>
          <p:cNvSpPr txBox="1"/>
          <p:nvPr/>
        </p:nvSpPr>
        <p:spPr>
          <a:xfrm>
            <a:off x="2271636" y="10807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P(M|D) = </a:t>
            </a:r>
            <a:endParaRPr lang="en-US" dirty="0"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C59535-8899-44A1-942E-3ECC1FAFA0EA}"/>
              </a:ext>
            </a:extLst>
          </p:cNvPr>
          <p:cNvCxnSpPr>
            <a:cxnSpLocks/>
          </p:cNvCxnSpPr>
          <p:nvPr/>
        </p:nvCxnSpPr>
        <p:spPr>
          <a:xfrm>
            <a:off x="3308429" y="1265366"/>
            <a:ext cx="18922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B474A3-D74E-4316-A1A2-C0346D2CF09C}"/>
              </a:ext>
            </a:extLst>
          </p:cNvPr>
          <p:cNvSpPr txBox="1"/>
          <p:nvPr/>
        </p:nvSpPr>
        <p:spPr>
          <a:xfrm>
            <a:off x="489029" y="10616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Bayes </a:t>
            </a:r>
            <a:r>
              <a:rPr lang="es-ES" dirty="0" err="1">
                <a:latin typeface="+mj-lt"/>
              </a:rPr>
              <a:t>theorem</a:t>
            </a:r>
            <a:r>
              <a:rPr lang="es-ES" dirty="0">
                <a:latin typeface="+mj-lt"/>
              </a:rPr>
              <a:t>:</a:t>
            </a:r>
            <a:endParaRPr lang="en-US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9BC8-A029-4522-A018-280DDC4FE28E}"/>
              </a:ext>
            </a:extLst>
          </p:cNvPr>
          <p:cNvSpPr txBox="1"/>
          <p:nvPr/>
        </p:nvSpPr>
        <p:spPr>
          <a:xfrm>
            <a:off x="3438525" y="886510"/>
            <a:ext cx="260985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P(D|M) · P(M)</a:t>
            </a:r>
            <a:endParaRPr lang="en-US" dirty="0"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FF52651-198E-4808-B721-61F8AF76DDD6}"/>
              </a:ext>
            </a:extLst>
          </p:cNvPr>
          <p:cNvSpPr txBox="1"/>
          <p:nvPr/>
        </p:nvSpPr>
        <p:spPr>
          <a:xfrm>
            <a:off x="3895725" y="1242995"/>
            <a:ext cx="75247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P(D)</a:t>
            </a:r>
            <a:endParaRPr lang="en-US" dirty="0">
              <a:latin typeface="+mj-lt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4C03C9D-3CF2-41F7-BCF0-A789C768149E}"/>
              </a:ext>
            </a:extLst>
          </p:cNvPr>
          <p:cNvCxnSpPr>
            <a:cxnSpLocks/>
          </p:cNvCxnSpPr>
          <p:nvPr/>
        </p:nvCxnSpPr>
        <p:spPr>
          <a:xfrm>
            <a:off x="5642054" y="1265366"/>
            <a:ext cx="2530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5C31D83-6874-463B-8734-24495A125356}"/>
              </a:ext>
            </a:extLst>
          </p:cNvPr>
          <p:cNvSpPr txBox="1"/>
          <p:nvPr/>
        </p:nvSpPr>
        <p:spPr>
          <a:xfrm>
            <a:off x="5678332" y="873664"/>
            <a:ext cx="260985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P(D|M,</a:t>
            </a:r>
            <a:r>
              <a:rPr lang="el-GR" dirty="0">
                <a:latin typeface="+mj-lt"/>
              </a:rPr>
              <a:t>θ</a:t>
            </a:r>
            <a:r>
              <a:rPr lang="es-ES" dirty="0">
                <a:latin typeface="+mj-lt"/>
              </a:rPr>
              <a:t>) · P(</a:t>
            </a:r>
            <a:r>
              <a:rPr lang="el-GR" dirty="0">
                <a:latin typeface="+mj-lt"/>
              </a:rPr>
              <a:t>θ</a:t>
            </a:r>
            <a:r>
              <a:rPr lang="es-ES" dirty="0">
                <a:latin typeface="+mj-lt"/>
              </a:rPr>
              <a:t>|M) · P(M)</a:t>
            </a:r>
            <a:endParaRPr lang="en-US" dirty="0"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EF5D8D-8FFE-41AA-BB0E-492006B9479A}"/>
              </a:ext>
            </a:extLst>
          </p:cNvPr>
          <p:cNvSpPr txBox="1"/>
          <p:nvPr/>
        </p:nvSpPr>
        <p:spPr>
          <a:xfrm>
            <a:off x="6607019" y="1242994"/>
            <a:ext cx="75247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P(D)</a:t>
            </a:r>
            <a:endParaRPr lang="en-US" dirty="0"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B4F860C-ADD3-4771-AEE3-CC99D476AD2A}"/>
              </a:ext>
            </a:extLst>
          </p:cNvPr>
          <p:cNvSpPr txBox="1"/>
          <p:nvPr/>
        </p:nvSpPr>
        <p:spPr>
          <a:xfrm>
            <a:off x="5251372" y="1080701"/>
            <a:ext cx="75247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=</a:t>
            </a:r>
            <a:endParaRPr lang="en-US" dirty="0"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E8FC626-6509-4210-AFA8-97516648C7C6}"/>
              </a:ext>
            </a:extLst>
          </p:cNvPr>
          <p:cNvSpPr txBox="1"/>
          <p:nvPr/>
        </p:nvSpPr>
        <p:spPr>
          <a:xfrm>
            <a:off x="8369221" y="1058327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~ (D|M,</a:t>
            </a:r>
            <a:r>
              <a:rPr lang="el-GR" dirty="0">
                <a:latin typeface="+mj-lt"/>
              </a:rPr>
              <a:t>θ</a:t>
            </a:r>
            <a:r>
              <a:rPr lang="es-ES" dirty="0">
                <a:latin typeface="+mj-lt"/>
              </a:rPr>
              <a:t>) · P(</a:t>
            </a:r>
            <a:r>
              <a:rPr lang="el-GR" dirty="0">
                <a:latin typeface="+mj-lt"/>
              </a:rPr>
              <a:t>θ</a:t>
            </a:r>
            <a:r>
              <a:rPr lang="es-ES" dirty="0">
                <a:latin typeface="+mj-lt"/>
              </a:rPr>
              <a:t>|M) · P(M)</a:t>
            </a:r>
            <a:endParaRPr lang="en-US" dirty="0">
              <a:latin typeface="+mj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CC859B-29E9-4DD2-85A4-D2D0575624A9}"/>
              </a:ext>
            </a:extLst>
          </p:cNvPr>
          <p:cNvCxnSpPr>
            <a:cxnSpLocks/>
          </p:cNvCxnSpPr>
          <p:nvPr/>
        </p:nvCxnSpPr>
        <p:spPr>
          <a:xfrm flipH="1">
            <a:off x="8288182" y="1450032"/>
            <a:ext cx="474818" cy="435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F30B30D-9570-4AD8-9946-1EBCB884D991}"/>
              </a:ext>
            </a:extLst>
          </p:cNvPr>
          <p:cNvCxnSpPr>
            <a:cxnSpLocks/>
          </p:cNvCxnSpPr>
          <p:nvPr/>
        </p:nvCxnSpPr>
        <p:spPr>
          <a:xfrm>
            <a:off x="10165305" y="1497657"/>
            <a:ext cx="0" cy="471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AAB845E-B13B-41F0-9C2F-B379AAA75331}"/>
              </a:ext>
            </a:extLst>
          </p:cNvPr>
          <p:cNvCxnSpPr>
            <a:cxnSpLocks/>
          </p:cNvCxnSpPr>
          <p:nvPr/>
        </p:nvCxnSpPr>
        <p:spPr>
          <a:xfrm>
            <a:off x="2735377" y="1427659"/>
            <a:ext cx="0" cy="45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F534F1-810D-4840-A9F4-0A278A60F33E}"/>
              </a:ext>
            </a:extLst>
          </p:cNvPr>
          <p:cNvSpPr txBox="1"/>
          <p:nvPr/>
        </p:nvSpPr>
        <p:spPr>
          <a:xfrm>
            <a:off x="1644689" y="1878064"/>
            <a:ext cx="217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Posterior </a:t>
            </a:r>
            <a:r>
              <a:rPr lang="es-ES" dirty="0" err="1">
                <a:latin typeface="+mj-lt"/>
              </a:rPr>
              <a:t>probability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D343E68F-E416-4D83-B8DC-98CCD07E6A4D}"/>
              </a:ext>
            </a:extLst>
          </p:cNvPr>
          <p:cNvSpPr/>
          <p:nvPr/>
        </p:nvSpPr>
        <p:spPr>
          <a:xfrm rot="5400000">
            <a:off x="10137607" y="952525"/>
            <a:ext cx="45719" cy="9726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D50904F-9087-4385-AE6A-4F60AEF90C56}"/>
              </a:ext>
            </a:extLst>
          </p:cNvPr>
          <p:cNvSpPr txBox="1"/>
          <p:nvPr/>
        </p:nvSpPr>
        <p:spPr>
          <a:xfrm>
            <a:off x="7086601" y="1856871"/>
            <a:ext cx="217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+mj-lt"/>
              </a:rPr>
              <a:t>Likelihood</a:t>
            </a:r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6EF90CE-4BB6-4DC2-9348-24C9FDB83919}"/>
              </a:ext>
            </a:extLst>
          </p:cNvPr>
          <p:cNvSpPr txBox="1"/>
          <p:nvPr/>
        </p:nvSpPr>
        <p:spPr>
          <a:xfrm>
            <a:off x="9074617" y="1890915"/>
            <a:ext cx="217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+mj-lt"/>
              </a:rPr>
              <a:t>Priors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12B193-73F2-400D-B455-C001D1999395}"/>
              </a:ext>
            </a:extLst>
          </p:cNvPr>
          <p:cNvSpPr txBox="1"/>
          <p:nvPr/>
        </p:nvSpPr>
        <p:spPr>
          <a:xfrm>
            <a:off x="552450" y="2404669"/>
            <a:ext cx="577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+mj-lt"/>
              </a:rPr>
              <a:t>Solver</a:t>
            </a:r>
            <a:r>
              <a:rPr lang="es-ES" sz="1400" dirty="0">
                <a:latin typeface="+mj-lt"/>
              </a:rPr>
              <a:t>: </a:t>
            </a:r>
            <a:r>
              <a:rPr lang="es-ES" sz="1400" dirty="0" err="1">
                <a:latin typeface="+mj-lt"/>
              </a:rPr>
              <a:t>Hamiltonian</a:t>
            </a:r>
            <a:r>
              <a:rPr lang="es-ES" sz="1400" dirty="0">
                <a:latin typeface="+mj-lt"/>
              </a:rPr>
              <a:t>  </a:t>
            </a:r>
            <a:r>
              <a:rPr lang="es-ES" sz="1400" dirty="0" err="1">
                <a:latin typeface="+mj-lt"/>
              </a:rPr>
              <a:t>Markov</a:t>
            </a:r>
            <a:r>
              <a:rPr lang="es-ES" sz="1400" dirty="0">
                <a:latin typeface="+mj-lt"/>
              </a:rPr>
              <a:t> </a:t>
            </a:r>
            <a:r>
              <a:rPr lang="es-ES" sz="1400" dirty="0" err="1">
                <a:latin typeface="+mj-lt"/>
              </a:rPr>
              <a:t>Chain</a:t>
            </a:r>
            <a:r>
              <a:rPr lang="es-ES" sz="1400" dirty="0">
                <a:latin typeface="+mj-lt"/>
              </a:rPr>
              <a:t> Montecarlo (HMCM) </a:t>
            </a:r>
            <a:endParaRPr lang="en-US" sz="1400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86F9DD-0651-4558-8BC6-0CB455F2AFF5}"/>
              </a:ext>
            </a:extLst>
          </p:cNvPr>
          <p:cNvSpPr txBox="1"/>
          <p:nvPr/>
        </p:nvSpPr>
        <p:spPr>
          <a:xfrm>
            <a:off x="552450" y="3112870"/>
            <a:ext cx="240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+mj-lt"/>
              </a:rPr>
              <a:t>BAMF</a:t>
            </a:r>
            <a:endParaRPr lang="en-US" sz="2000" b="1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A03DFE-8B34-4321-9464-C9E85CC28084}"/>
              </a:ext>
            </a:extLst>
          </p:cNvPr>
          <p:cNvSpPr txBox="1"/>
          <p:nvPr/>
        </p:nvSpPr>
        <p:spPr>
          <a:xfrm>
            <a:off x="3663748" y="3722384"/>
            <a:ext cx="8252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err="1">
                <a:latin typeface="+mj-lt"/>
              </a:rPr>
              <a:t>Priors</a:t>
            </a:r>
            <a:r>
              <a:rPr lang="es-ES" u="sng" dirty="0">
                <a:latin typeface="+mj-lt"/>
              </a:rPr>
              <a:t>: </a:t>
            </a:r>
          </a:p>
          <a:p>
            <a:endParaRPr lang="es-ES" dirty="0">
              <a:latin typeface="+mj-lt"/>
            </a:endParaRPr>
          </a:p>
          <a:p>
            <a:r>
              <a:rPr lang="es-ES" dirty="0" err="1">
                <a:latin typeface="+mj-lt"/>
              </a:rPr>
              <a:t>Mass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reconstruction</a:t>
            </a:r>
            <a:r>
              <a:rPr lang="es-ES" dirty="0">
                <a:latin typeface="+mj-lt"/>
              </a:rPr>
              <a:t>:    X ~ F · G</a:t>
            </a:r>
          </a:p>
          <a:p>
            <a:endParaRPr lang="es-ES" b="1" dirty="0">
              <a:latin typeface="+mj-lt"/>
            </a:endParaRPr>
          </a:p>
          <a:p>
            <a:r>
              <a:rPr lang="es-ES" dirty="0" err="1">
                <a:latin typeface="+mj-lt"/>
              </a:rPr>
              <a:t>Autocorrelation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term</a:t>
            </a:r>
            <a:r>
              <a:rPr lang="es-ES" dirty="0">
                <a:latin typeface="+mj-lt"/>
              </a:rPr>
              <a:t>: G</a:t>
            </a:r>
            <a:r>
              <a:rPr lang="es-ES" baseline="-25000" dirty="0">
                <a:latin typeface="+mj-lt"/>
              </a:rPr>
              <a:t>i+1</a:t>
            </a:r>
            <a:r>
              <a:rPr lang="es-ES" dirty="0">
                <a:latin typeface="+mj-lt"/>
              </a:rPr>
              <a:t>~ Cauchy</a:t>
            </a:r>
            <a:r>
              <a:rPr lang="es-ES" baseline="30000" dirty="0">
                <a:latin typeface="+mj-lt"/>
              </a:rPr>
              <a:t>+</a:t>
            </a:r>
            <a:r>
              <a:rPr lang="es-ES" dirty="0">
                <a:latin typeface="+mj-lt"/>
              </a:rPr>
              <a:t>(</a:t>
            </a:r>
            <a:r>
              <a:rPr lang="es-ES" dirty="0" err="1">
                <a:latin typeface="+mj-lt"/>
              </a:rPr>
              <a:t>location</a:t>
            </a:r>
            <a:r>
              <a:rPr lang="es-ES" dirty="0">
                <a:latin typeface="+mj-lt"/>
              </a:rPr>
              <a:t> = G</a:t>
            </a:r>
            <a:r>
              <a:rPr lang="es-ES" baseline="-25000" dirty="0">
                <a:latin typeface="+mj-lt"/>
              </a:rPr>
              <a:t>i</a:t>
            </a:r>
            <a:r>
              <a:rPr lang="es-ES" dirty="0">
                <a:latin typeface="+mj-lt"/>
              </a:rPr>
              <a:t>, </a:t>
            </a:r>
            <a:r>
              <a:rPr lang="es-ES" dirty="0" err="1">
                <a:solidFill>
                  <a:srgbClr val="6699FF"/>
                </a:solidFill>
                <a:latin typeface="+mj-lt"/>
              </a:rPr>
              <a:t>scale</a:t>
            </a:r>
            <a:r>
              <a:rPr lang="es-ES" dirty="0">
                <a:solidFill>
                  <a:srgbClr val="6699FF"/>
                </a:solidFill>
                <a:latin typeface="+mj-lt"/>
              </a:rPr>
              <a:t>= </a:t>
            </a:r>
            <a:r>
              <a:rPr lang="el-GR" dirty="0">
                <a:solidFill>
                  <a:srgbClr val="6699FF"/>
                </a:solidFill>
                <a:latin typeface="+mj-lt"/>
              </a:rPr>
              <a:t>α</a:t>
            </a:r>
            <a:r>
              <a:rPr lang="es-ES" dirty="0">
                <a:solidFill>
                  <a:srgbClr val="6699FF"/>
                </a:solidFill>
                <a:latin typeface="+mj-lt"/>
              </a:rPr>
              <a:t>·</a:t>
            </a:r>
            <a:r>
              <a:rPr lang="el-GR" dirty="0">
                <a:solidFill>
                  <a:srgbClr val="6699FF"/>
                </a:solidFill>
                <a:latin typeface="+mj-lt"/>
              </a:rPr>
              <a:t>Δ</a:t>
            </a:r>
            <a:r>
              <a:rPr lang="es-ES" dirty="0">
                <a:solidFill>
                  <a:srgbClr val="6699FF"/>
                </a:solidFill>
                <a:latin typeface="+mj-lt"/>
              </a:rPr>
              <a:t>t + </a:t>
            </a:r>
            <a:r>
              <a:rPr lang="el-GR" dirty="0">
                <a:solidFill>
                  <a:srgbClr val="6699FF"/>
                </a:solidFill>
                <a:latin typeface="+mj-lt"/>
              </a:rPr>
              <a:t>β</a:t>
            </a:r>
            <a:r>
              <a:rPr lang="es-ES" dirty="0">
                <a:solidFill>
                  <a:srgbClr val="6699FF"/>
                </a:solidFill>
                <a:latin typeface="+mj-lt"/>
              </a:rPr>
              <a:t> </a:t>
            </a:r>
            <a:r>
              <a:rPr lang="es-ES" dirty="0">
                <a:latin typeface="+mj-lt"/>
              </a:rPr>
              <a:t>) </a:t>
            </a: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1B46F3-6BCD-4E5B-A696-07900F32F23A}"/>
              </a:ext>
            </a:extLst>
          </p:cNvPr>
          <p:cNvSpPr txBox="1"/>
          <p:nvPr/>
        </p:nvSpPr>
        <p:spPr>
          <a:xfrm>
            <a:off x="3743286" y="5407967"/>
            <a:ext cx="301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6699FF"/>
                </a:solidFill>
              </a:rPr>
              <a:t>No prior </a:t>
            </a:r>
            <a:r>
              <a:rPr lang="es-ES" b="1" dirty="0" err="1">
                <a:solidFill>
                  <a:srgbClr val="6699FF"/>
                </a:solidFill>
              </a:rPr>
              <a:t>for</a:t>
            </a:r>
            <a:r>
              <a:rPr lang="es-ES" b="1" dirty="0">
                <a:solidFill>
                  <a:srgbClr val="6699FF"/>
                </a:solidFill>
              </a:rPr>
              <a:t> F!</a:t>
            </a:r>
            <a:endParaRPr lang="en-US" b="1" dirty="0">
              <a:solidFill>
                <a:srgbClr val="6699FF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000BCF-FF85-44B7-984F-82D6142AEF33}"/>
              </a:ext>
            </a:extLst>
          </p:cNvPr>
          <p:cNvSpPr txBox="1"/>
          <p:nvPr/>
        </p:nvSpPr>
        <p:spPr>
          <a:xfrm>
            <a:off x="1554124" y="6180172"/>
            <a:ext cx="74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Lag</a:t>
            </a:r>
            <a:r>
              <a:rPr lang="es-ES" sz="1400" dirty="0"/>
              <a:t> (h)</a:t>
            </a:r>
            <a:endParaRPr lang="en-US" sz="2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2401296-6A33-44BE-B4FC-30F73DF355C1}"/>
              </a:ext>
            </a:extLst>
          </p:cNvPr>
          <p:cNvSpPr txBox="1"/>
          <p:nvPr/>
        </p:nvSpPr>
        <p:spPr>
          <a:xfrm rot="16200000">
            <a:off x="-205862" y="4576349"/>
            <a:ext cx="151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Auto-correlation</a:t>
            </a:r>
            <a:endParaRPr lang="en-US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D0568E-A3ED-4957-B16A-BB8046A7D6F0}"/>
              </a:ext>
            </a:extLst>
          </p:cNvPr>
          <p:cNvSpPr txBox="1"/>
          <p:nvPr/>
        </p:nvSpPr>
        <p:spPr>
          <a:xfrm>
            <a:off x="9407989" y="217673"/>
            <a:ext cx="367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j-lt"/>
              </a:rPr>
              <a:t>D: Data</a:t>
            </a:r>
          </a:p>
          <a:p>
            <a:r>
              <a:rPr lang="es-ES" sz="1200" dirty="0">
                <a:latin typeface="+mj-lt"/>
              </a:rPr>
              <a:t>M: </a:t>
            </a:r>
            <a:r>
              <a:rPr lang="es-ES" sz="1200" dirty="0" err="1">
                <a:latin typeface="+mj-lt"/>
              </a:rPr>
              <a:t>Model</a:t>
            </a:r>
            <a:endParaRPr lang="es-ES" sz="1200" dirty="0">
              <a:latin typeface="+mj-lt"/>
            </a:endParaRPr>
          </a:p>
          <a:p>
            <a:r>
              <a:rPr lang="el-GR" sz="1200" dirty="0">
                <a:latin typeface="+mj-lt"/>
              </a:rPr>
              <a:t>θ</a:t>
            </a:r>
            <a:r>
              <a:rPr lang="es-ES" sz="1200" dirty="0">
                <a:latin typeface="+mj-lt"/>
              </a:rPr>
              <a:t>: </a:t>
            </a:r>
            <a:r>
              <a:rPr lang="es-ES" sz="1200" dirty="0" err="1">
                <a:latin typeface="+mj-lt"/>
              </a:rPr>
              <a:t>Model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parameter</a:t>
            </a:r>
            <a:endParaRPr lang="en-US" sz="1200" dirty="0">
              <a:latin typeface="+mj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99D742-6AF7-4B84-9956-7C544F07F68F}"/>
              </a:ext>
            </a:extLst>
          </p:cNvPr>
          <p:cNvGrpSpPr/>
          <p:nvPr/>
        </p:nvGrpSpPr>
        <p:grpSpPr>
          <a:xfrm>
            <a:off x="700442" y="3543239"/>
            <a:ext cx="2678142" cy="2636933"/>
            <a:chOff x="700442" y="3543239"/>
            <a:chExt cx="2678142" cy="263693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23E155D-3A47-4195-8F78-3C803E553BB3}"/>
                </a:ext>
              </a:extLst>
            </p:cNvPr>
            <p:cNvGrpSpPr/>
            <p:nvPr/>
          </p:nvGrpSpPr>
          <p:grpSpPr>
            <a:xfrm>
              <a:off x="785877" y="3543239"/>
              <a:ext cx="2592707" cy="2636933"/>
              <a:chOff x="7778263" y="2840079"/>
              <a:chExt cx="2592707" cy="2636933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133B62C-1DD3-4A83-A75C-94A51DCDCA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51155"/>
              <a:stretch/>
            </p:blipFill>
            <p:spPr>
              <a:xfrm>
                <a:off x="7778263" y="2840079"/>
                <a:ext cx="2592707" cy="2464745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D4F2A0B8-C43E-4A80-B3FE-2D67D3181C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" t="95970" r="3067"/>
              <a:stretch/>
            </p:blipFill>
            <p:spPr>
              <a:xfrm>
                <a:off x="7778263" y="5273665"/>
                <a:ext cx="2513169" cy="203347"/>
              </a:xfrm>
              <a:prstGeom prst="rect">
                <a:avLst/>
              </a:prstGeom>
            </p:spPr>
          </p:pic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549E29D-AC10-4EE5-9ABB-35795C2BD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0523" b="3836"/>
            <a:stretch/>
          </p:blipFill>
          <p:spPr>
            <a:xfrm>
              <a:off x="700442" y="3714751"/>
              <a:ext cx="213962" cy="2293234"/>
            </a:xfrm>
            <a:prstGeom prst="rect">
              <a:avLst/>
            </a:prstGeom>
          </p:spPr>
        </p:pic>
      </p:grp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517FAFD0-7561-4E96-AFAF-9BD1D87A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43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23">
            <a:extLst>
              <a:ext uri="{FF2B5EF4-FFF2-40B4-BE49-F238E27FC236}">
                <a16:creationId xmlns:a16="http://schemas.microsoft.com/office/drawing/2014/main" id="{26C24193-BD96-4F07-86BB-20C156D55C7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058637" y="1685102"/>
            <a:ext cx="2987669" cy="995890"/>
          </a:xfrm>
          <a:prstGeom prst="rect">
            <a:avLst/>
          </a:prstGeom>
        </p:spPr>
      </p:pic>
      <p:grpSp>
        <p:nvGrpSpPr>
          <p:cNvPr id="10" name="Grupo 25">
            <a:extLst>
              <a:ext uri="{FF2B5EF4-FFF2-40B4-BE49-F238E27FC236}">
                <a16:creationId xmlns:a16="http://schemas.microsoft.com/office/drawing/2014/main" id="{52782E00-5211-4314-A0E0-1388B2BBB5B5}"/>
              </a:ext>
            </a:extLst>
          </p:cNvPr>
          <p:cNvGrpSpPr/>
          <p:nvPr/>
        </p:nvGrpSpPr>
        <p:grpSpPr>
          <a:xfrm>
            <a:off x="2105885" y="2815889"/>
            <a:ext cx="2923871" cy="1173204"/>
            <a:chOff x="5748572" y="2230471"/>
            <a:chExt cx="2632364" cy="965802"/>
          </a:xfrm>
          <a:noFill/>
        </p:grpSpPr>
        <p:pic>
          <p:nvPicPr>
            <p:cNvPr id="11" name="Imagen 26">
              <a:extLst>
                <a:ext uri="{FF2B5EF4-FFF2-40B4-BE49-F238E27FC236}">
                  <a16:creationId xmlns:a16="http://schemas.microsoft.com/office/drawing/2014/main" id="{30B4E12B-1B9E-475F-BA50-800440992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5748572" y="2325568"/>
              <a:ext cx="2632364" cy="870705"/>
            </a:xfrm>
            <a:prstGeom prst="rect">
              <a:avLst/>
            </a:prstGeom>
            <a:grpFill/>
          </p:spPr>
        </p:pic>
        <p:cxnSp>
          <p:nvCxnSpPr>
            <p:cNvPr id="12" name="Conector recto de flecha 30">
              <a:extLst>
                <a:ext uri="{FF2B5EF4-FFF2-40B4-BE49-F238E27FC236}">
                  <a16:creationId xmlns:a16="http://schemas.microsoft.com/office/drawing/2014/main" id="{1F368A9D-0978-4524-9343-056BBCAC4BCB}"/>
                </a:ext>
              </a:extLst>
            </p:cNvPr>
            <p:cNvCxnSpPr/>
            <p:nvPr/>
          </p:nvCxnSpPr>
          <p:spPr>
            <a:xfrm>
              <a:off x="7860145" y="2384682"/>
              <a:ext cx="0" cy="654082"/>
            </a:xfrm>
            <a:prstGeom prst="straightConnector1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31">
              <a:extLst>
                <a:ext uri="{FF2B5EF4-FFF2-40B4-BE49-F238E27FC236}">
                  <a16:creationId xmlns:a16="http://schemas.microsoft.com/office/drawing/2014/main" id="{99B03E0F-822E-4C09-9A3F-4A90D19B8510}"/>
                </a:ext>
              </a:extLst>
            </p:cNvPr>
            <p:cNvCxnSpPr/>
            <p:nvPr/>
          </p:nvCxnSpPr>
          <p:spPr>
            <a:xfrm>
              <a:off x="6211454" y="2367193"/>
              <a:ext cx="0" cy="654082"/>
            </a:xfrm>
            <a:prstGeom prst="straightConnector1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32">
              <a:extLst>
                <a:ext uri="{FF2B5EF4-FFF2-40B4-BE49-F238E27FC236}">
                  <a16:creationId xmlns:a16="http://schemas.microsoft.com/office/drawing/2014/main" id="{27612D5E-B58F-4137-A8BA-96EA14289D8A}"/>
                </a:ext>
              </a:extLst>
            </p:cNvPr>
            <p:cNvCxnSpPr/>
            <p:nvPr/>
          </p:nvCxnSpPr>
          <p:spPr>
            <a:xfrm>
              <a:off x="7218218" y="2367193"/>
              <a:ext cx="0" cy="654082"/>
            </a:xfrm>
            <a:prstGeom prst="straightConnector1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33">
              <a:extLst>
                <a:ext uri="{FF2B5EF4-FFF2-40B4-BE49-F238E27FC236}">
                  <a16:creationId xmlns:a16="http://schemas.microsoft.com/office/drawing/2014/main" id="{D09554A7-7310-45AE-90ED-80A5349F49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600" y="2230471"/>
              <a:ext cx="0" cy="112545"/>
            </a:xfrm>
            <a:prstGeom prst="straightConnector1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36">
              <a:extLst>
                <a:ext uri="{FF2B5EF4-FFF2-40B4-BE49-F238E27FC236}">
                  <a16:creationId xmlns:a16="http://schemas.microsoft.com/office/drawing/2014/main" id="{6B6633D1-C9A6-4099-85CE-C51DB1C98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7235" y="2385609"/>
              <a:ext cx="0" cy="248768"/>
            </a:xfrm>
            <a:prstGeom prst="straightConnector1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37">
              <a:extLst>
                <a:ext uri="{FF2B5EF4-FFF2-40B4-BE49-F238E27FC236}">
                  <a16:creationId xmlns:a16="http://schemas.microsoft.com/office/drawing/2014/main" id="{4DBD5D4A-6894-4835-96DC-424A362693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0874" y="2346362"/>
              <a:ext cx="0" cy="248768"/>
            </a:xfrm>
            <a:prstGeom prst="straightConnector1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38">
              <a:extLst>
                <a:ext uri="{FF2B5EF4-FFF2-40B4-BE49-F238E27FC236}">
                  <a16:creationId xmlns:a16="http://schemas.microsoft.com/office/drawing/2014/main" id="{0243C913-B0B1-4D8F-8FE0-E9671E3677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9490" y="2343016"/>
              <a:ext cx="0" cy="248768"/>
            </a:xfrm>
            <a:prstGeom prst="straightConnector1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40">
              <a:extLst>
                <a:ext uri="{FF2B5EF4-FFF2-40B4-BE49-F238E27FC236}">
                  <a16:creationId xmlns:a16="http://schemas.microsoft.com/office/drawing/2014/main" id="{3504EE91-6293-426B-9629-1956B28AC7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1126" y="2335112"/>
              <a:ext cx="0" cy="248768"/>
            </a:xfrm>
            <a:prstGeom prst="straightConnector1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uadroTexto 48">
            <a:extLst>
              <a:ext uri="{FF2B5EF4-FFF2-40B4-BE49-F238E27FC236}">
                <a16:creationId xmlns:a16="http://schemas.microsoft.com/office/drawing/2014/main" id="{D3684EA5-A5D6-43DA-B767-D50A66D614A0}"/>
              </a:ext>
            </a:extLst>
          </p:cNvPr>
          <p:cNvSpPr txBox="1"/>
          <p:nvPr/>
        </p:nvSpPr>
        <p:spPr>
          <a:xfrm>
            <a:off x="2425309" y="380081"/>
            <a:ext cx="660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DISENTANGLEMENT OF PROFILES</a:t>
            </a:r>
          </a:p>
        </p:txBody>
      </p:sp>
      <p:sp>
        <p:nvSpPr>
          <p:cNvPr id="22" name="CuadroTexto 1">
            <a:extLst>
              <a:ext uri="{FF2B5EF4-FFF2-40B4-BE49-F238E27FC236}">
                <a16:creationId xmlns:a16="http://schemas.microsoft.com/office/drawing/2014/main" id="{93750F7E-8D98-4694-93C1-C56E65ECE832}"/>
              </a:ext>
            </a:extLst>
          </p:cNvPr>
          <p:cNvSpPr txBox="1"/>
          <p:nvPr/>
        </p:nvSpPr>
        <p:spPr>
          <a:xfrm>
            <a:off x="1095599" y="1741828"/>
            <a:ext cx="96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Before:</a:t>
            </a:r>
          </a:p>
        </p:txBody>
      </p:sp>
      <p:sp>
        <p:nvSpPr>
          <p:cNvPr id="23" name="CuadroTexto 49">
            <a:extLst>
              <a:ext uri="{FF2B5EF4-FFF2-40B4-BE49-F238E27FC236}">
                <a16:creationId xmlns:a16="http://schemas.microsoft.com/office/drawing/2014/main" id="{A655CBF8-BC2E-4872-BE9B-DDB6BDD3EF21}"/>
              </a:ext>
            </a:extLst>
          </p:cNvPr>
          <p:cNvSpPr txBox="1"/>
          <p:nvPr/>
        </p:nvSpPr>
        <p:spPr>
          <a:xfrm>
            <a:off x="1151726" y="2884246"/>
            <a:ext cx="96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After:</a:t>
            </a:r>
          </a:p>
        </p:txBody>
      </p:sp>
      <p:graphicFrame>
        <p:nvGraphicFramePr>
          <p:cNvPr id="24" name="Gráfico 9">
            <a:extLst>
              <a:ext uri="{FF2B5EF4-FFF2-40B4-BE49-F238E27FC236}">
                <a16:creationId xmlns:a16="http://schemas.microsoft.com/office/drawing/2014/main" id="{3BE17A9F-C11A-4338-99EB-8C4504DAED9D}"/>
              </a:ext>
            </a:extLst>
          </p:cNvPr>
          <p:cNvGraphicFramePr/>
          <p:nvPr/>
        </p:nvGraphicFramePr>
        <p:xfrm>
          <a:off x="6027746" y="1627530"/>
          <a:ext cx="1832805" cy="120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áfico 51">
            <a:extLst>
              <a:ext uri="{FF2B5EF4-FFF2-40B4-BE49-F238E27FC236}">
                <a16:creationId xmlns:a16="http://schemas.microsoft.com/office/drawing/2014/main" id="{F7D58934-1CEF-4211-A1B0-731C48AD088B}"/>
              </a:ext>
            </a:extLst>
          </p:cNvPr>
          <p:cNvGraphicFramePr/>
          <p:nvPr/>
        </p:nvGraphicFramePr>
        <p:xfrm>
          <a:off x="6027747" y="2981971"/>
          <a:ext cx="1832804" cy="1221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6" name="Conector recto 11">
            <a:extLst>
              <a:ext uri="{FF2B5EF4-FFF2-40B4-BE49-F238E27FC236}">
                <a16:creationId xmlns:a16="http://schemas.microsoft.com/office/drawing/2014/main" id="{A0426ABC-0FB1-404C-B4F0-FDEF63FB88F4}"/>
              </a:ext>
            </a:extLst>
          </p:cNvPr>
          <p:cNvCxnSpPr>
            <a:cxnSpLocks/>
          </p:cNvCxnSpPr>
          <p:nvPr/>
        </p:nvCxnSpPr>
        <p:spPr>
          <a:xfrm>
            <a:off x="989899" y="2809403"/>
            <a:ext cx="6622079" cy="19772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echa: a la izquierda y derecha 13">
            <a:extLst>
              <a:ext uri="{FF2B5EF4-FFF2-40B4-BE49-F238E27FC236}">
                <a16:creationId xmlns:a16="http://schemas.microsoft.com/office/drawing/2014/main" id="{7B0513B9-373D-4441-815D-086CFB36F5ED}"/>
              </a:ext>
            </a:extLst>
          </p:cNvPr>
          <p:cNvSpPr/>
          <p:nvPr/>
        </p:nvSpPr>
        <p:spPr>
          <a:xfrm>
            <a:off x="5158982" y="1976443"/>
            <a:ext cx="567597" cy="246335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echa: a la izquierda y derecha 54">
            <a:extLst>
              <a:ext uri="{FF2B5EF4-FFF2-40B4-BE49-F238E27FC236}">
                <a16:creationId xmlns:a16="http://schemas.microsoft.com/office/drawing/2014/main" id="{EDA5ADEC-6B12-4699-9CF4-B3B19BE9BA36}"/>
              </a:ext>
            </a:extLst>
          </p:cNvPr>
          <p:cNvSpPr/>
          <p:nvPr/>
        </p:nvSpPr>
        <p:spPr>
          <a:xfrm>
            <a:off x="5158981" y="3281504"/>
            <a:ext cx="567597" cy="246335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uadroTexto 14">
            <a:extLst>
              <a:ext uri="{FF2B5EF4-FFF2-40B4-BE49-F238E27FC236}">
                <a16:creationId xmlns:a16="http://schemas.microsoft.com/office/drawing/2014/main" id="{87506C52-4687-4F47-8B5B-3E1F1A371E1D}"/>
              </a:ext>
            </a:extLst>
          </p:cNvPr>
          <p:cNvSpPr txBox="1"/>
          <p:nvPr/>
        </p:nvSpPr>
        <p:spPr>
          <a:xfrm>
            <a:off x="7015750" y="2088878"/>
            <a:ext cx="32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1</a:t>
            </a:r>
          </a:p>
        </p:txBody>
      </p:sp>
      <p:sp>
        <p:nvSpPr>
          <p:cNvPr id="30" name="CuadroTexto 56">
            <a:extLst>
              <a:ext uri="{FF2B5EF4-FFF2-40B4-BE49-F238E27FC236}">
                <a16:creationId xmlns:a16="http://schemas.microsoft.com/office/drawing/2014/main" id="{69BD0E4A-935E-4360-AA46-63592EC133CF}"/>
              </a:ext>
            </a:extLst>
          </p:cNvPr>
          <p:cNvSpPr txBox="1"/>
          <p:nvPr/>
        </p:nvSpPr>
        <p:spPr>
          <a:xfrm>
            <a:off x="6493246" y="2195460"/>
            <a:ext cx="32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2</a:t>
            </a:r>
          </a:p>
        </p:txBody>
      </p:sp>
      <p:sp>
        <p:nvSpPr>
          <p:cNvPr id="31" name="CuadroTexto 57">
            <a:extLst>
              <a:ext uri="{FF2B5EF4-FFF2-40B4-BE49-F238E27FC236}">
                <a16:creationId xmlns:a16="http://schemas.microsoft.com/office/drawing/2014/main" id="{AC87295D-F85D-4836-8F94-06B77C095DF2}"/>
              </a:ext>
            </a:extLst>
          </p:cNvPr>
          <p:cNvSpPr txBox="1"/>
          <p:nvPr/>
        </p:nvSpPr>
        <p:spPr>
          <a:xfrm>
            <a:off x="6493246" y="1886842"/>
            <a:ext cx="32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3</a:t>
            </a:r>
          </a:p>
        </p:txBody>
      </p:sp>
      <p:sp>
        <p:nvSpPr>
          <p:cNvPr id="32" name="CuadroTexto 58">
            <a:extLst>
              <a:ext uri="{FF2B5EF4-FFF2-40B4-BE49-F238E27FC236}">
                <a16:creationId xmlns:a16="http://schemas.microsoft.com/office/drawing/2014/main" id="{56ED26B2-ECF0-44F0-BED9-C4C6732D45A9}"/>
              </a:ext>
            </a:extLst>
          </p:cNvPr>
          <p:cNvSpPr txBox="1"/>
          <p:nvPr/>
        </p:nvSpPr>
        <p:spPr>
          <a:xfrm>
            <a:off x="6703236" y="1757369"/>
            <a:ext cx="32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4</a:t>
            </a:r>
          </a:p>
        </p:txBody>
      </p:sp>
      <p:sp>
        <p:nvSpPr>
          <p:cNvPr id="33" name="CuadroTexto 59">
            <a:extLst>
              <a:ext uri="{FF2B5EF4-FFF2-40B4-BE49-F238E27FC236}">
                <a16:creationId xmlns:a16="http://schemas.microsoft.com/office/drawing/2014/main" id="{7DA30BFD-0044-4392-B2EF-FDC32D3AAAA7}"/>
              </a:ext>
            </a:extLst>
          </p:cNvPr>
          <p:cNvSpPr txBox="1"/>
          <p:nvPr/>
        </p:nvSpPr>
        <p:spPr>
          <a:xfrm>
            <a:off x="6761563" y="2864336"/>
            <a:ext cx="32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4</a:t>
            </a:r>
          </a:p>
        </p:txBody>
      </p:sp>
      <p:sp>
        <p:nvSpPr>
          <p:cNvPr id="34" name="CuadroTexto 60">
            <a:extLst>
              <a:ext uri="{FF2B5EF4-FFF2-40B4-BE49-F238E27FC236}">
                <a16:creationId xmlns:a16="http://schemas.microsoft.com/office/drawing/2014/main" id="{43654E77-3412-4BDF-AE8A-7B76AC48303C}"/>
              </a:ext>
            </a:extLst>
          </p:cNvPr>
          <p:cNvSpPr txBox="1"/>
          <p:nvPr/>
        </p:nvSpPr>
        <p:spPr>
          <a:xfrm>
            <a:off x="6578719" y="2852895"/>
            <a:ext cx="32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3</a:t>
            </a:r>
          </a:p>
        </p:txBody>
      </p:sp>
      <p:sp>
        <p:nvSpPr>
          <p:cNvPr id="35" name="CuadroTexto 61">
            <a:extLst>
              <a:ext uri="{FF2B5EF4-FFF2-40B4-BE49-F238E27FC236}">
                <a16:creationId xmlns:a16="http://schemas.microsoft.com/office/drawing/2014/main" id="{290C103C-CBC6-42A5-B1F7-FB5AD617771F}"/>
              </a:ext>
            </a:extLst>
          </p:cNvPr>
          <p:cNvSpPr txBox="1"/>
          <p:nvPr/>
        </p:nvSpPr>
        <p:spPr>
          <a:xfrm>
            <a:off x="6972617" y="3447586"/>
            <a:ext cx="32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1</a:t>
            </a:r>
          </a:p>
        </p:txBody>
      </p:sp>
      <p:sp>
        <p:nvSpPr>
          <p:cNvPr id="40" name="CuadroTexto 70">
            <a:extLst>
              <a:ext uri="{FF2B5EF4-FFF2-40B4-BE49-F238E27FC236}">
                <a16:creationId xmlns:a16="http://schemas.microsoft.com/office/drawing/2014/main" id="{5DDDFA6B-EE21-48E8-A727-09C6357C7BD6}"/>
              </a:ext>
            </a:extLst>
          </p:cNvPr>
          <p:cNvSpPr txBox="1"/>
          <p:nvPr/>
        </p:nvSpPr>
        <p:spPr>
          <a:xfrm>
            <a:off x="253448" y="361966"/>
            <a:ext cx="227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</a:rPr>
              <a:t>Research objectives</a:t>
            </a:r>
          </a:p>
        </p:txBody>
      </p:sp>
      <p:sp>
        <p:nvSpPr>
          <p:cNvPr id="41" name="CuadroTexto 72">
            <a:extLst>
              <a:ext uri="{FF2B5EF4-FFF2-40B4-BE49-F238E27FC236}">
                <a16:creationId xmlns:a16="http://schemas.microsoft.com/office/drawing/2014/main" id="{70593CEE-BB41-4DB3-94EE-9A8B900BF81C}"/>
              </a:ext>
            </a:extLst>
          </p:cNvPr>
          <p:cNvSpPr txBox="1"/>
          <p:nvPr/>
        </p:nvSpPr>
        <p:spPr>
          <a:xfrm>
            <a:off x="1997123" y="913868"/>
            <a:ext cx="5136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Profile denoising through regularisation tools</a:t>
            </a:r>
          </a:p>
        </p:txBody>
      </p:sp>
      <p:pic>
        <p:nvPicPr>
          <p:cNvPr id="42" name="Imagen 73">
            <a:extLst>
              <a:ext uri="{FF2B5EF4-FFF2-40B4-BE49-F238E27FC236}">
                <a16:creationId xmlns:a16="http://schemas.microsoft.com/office/drawing/2014/main" id="{F48E33B7-30AD-4F06-999E-15E170A82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0" y="821026"/>
            <a:ext cx="1809898" cy="624172"/>
          </a:xfrm>
          <a:prstGeom prst="rect">
            <a:avLst/>
          </a:prstGeom>
        </p:spPr>
      </p:pic>
      <p:sp>
        <p:nvSpPr>
          <p:cNvPr id="44" name="CuadroTexto 55">
            <a:extLst>
              <a:ext uri="{FF2B5EF4-FFF2-40B4-BE49-F238E27FC236}">
                <a16:creationId xmlns:a16="http://schemas.microsoft.com/office/drawing/2014/main" id="{6CEE5AC0-C232-4B6E-ADA0-ACD5E2761ADA}"/>
              </a:ext>
            </a:extLst>
          </p:cNvPr>
          <p:cNvSpPr txBox="1"/>
          <p:nvPr/>
        </p:nvSpPr>
        <p:spPr>
          <a:xfrm>
            <a:off x="483000" y="5713808"/>
            <a:ext cx="152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Polson and Sokolov (2019) </a:t>
            </a:r>
            <a:r>
              <a:rPr lang="es-ES" sz="1200" i="1" dirty="0">
                <a:solidFill>
                  <a:srgbClr val="000000"/>
                </a:solidFill>
                <a:effectLst/>
              </a:rPr>
              <a:t>WIRES </a:t>
            </a:r>
            <a:r>
              <a:rPr lang="es-ES" sz="1200" i="1" dirty="0" err="1">
                <a:solidFill>
                  <a:srgbClr val="000000"/>
                </a:solidFill>
                <a:effectLst/>
              </a:rPr>
              <a:t>Comput</a:t>
            </a:r>
            <a:r>
              <a:rPr lang="es-ES" sz="1200" i="1" dirty="0">
                <a:solidFill>
                  <a:srgbClr val="000000"/>
                </a:solidFill>
                <a:effectLst/>
              </a:rPr>
              <a:t>. </a:t>
            </a:r>
            <a:r>
              <a:rPr lang="es-ES" sz="1200" i="1" dirty="0" err="1">
                <a:solidFill>
                  <a:srgbClr val="000000"/>
                </a:solidFill>
                <a:effectLst/>
              </a:rPr>
              <a:t>Stat</a:t>
            </a:r>
            <a:r>
              <a:rPr lang="es-ES" sz="1200" i="1" dirty="0">
                <a:solidFill>
                  <a:srgbClr val="000000"/>
                </a:solidFill>
                <a:effectLst/>
              </a:rPr>
              <a:t>.</a:t>
            </a:r>
            <a:r>
              <a:rPr lang="en-GB" sz="1200" dirty="0"/>
              <a:t> </a:t>
            </a:r>
          </a:p>
        </p:txBody>
      </p:sp>
      <p:sp>
        <p:nvSpPr>
          <p:cNvPr id="46" name="CuadroTexto 80">
            <a:extLst>
              <a:ext uri="{FF2B5EF4-FFF2-40B4-BE49-F238E27FC236}">
                <a16:creationId xmlns:a16="http://schemas.microsoft.com/office/drawing/2014/main" id="{7488D30F-E3DE-4657-89DA-09DD5EE43840}"/>
              </a:ext>
            </a:extLst>
          </p:cNvPr>
          <p:cNvSpPr txBox="1"/>
          <p:nvPr/>
        </p:nvSpPr>
        <p:spPr>
          <a:xfrm>
            <a:off x="3335404" y="3986989"/>
            <a:ext cx="672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Species</a:t>
            </a:r>
          </a:p>
        </p:txBody>
      </p:sp>
      <p:sp>
        <p:nvSpPr>
          <p:cNvPr id="47" name="CuadroTexto 83">
            <a:extLst>
              <a:ext uri="{FF2B5EF4-FFF2-40B4-BE49-F238E27FC236}">
                <a16:creationId xmlns:a16="http://schemas.microsoft.com/office/drawing/2014/main" id="{5065009C-C9A9-4F14-B360-E9255E8133F9}"/>
              </a:ext>
            </a:extLst>
          </p:cNvPr>
          <p:cNvSpPr txBox="1"/>
          <p:nvPr/>
        </p:nvSpPr>
        <p:spPr>
          <a:xfrm>
            <a:off x="3374077" y="2585343"/>
            <a:ext cx="672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Species</a:t>
            </a:r>
          </a:p>
        </p:txBody>
      </p:sp>
      <p:sp>
        <p:nvSpPr>
          <p:cNvPr id="49" name="CuadroTexto 55">
            <a:extLst>
              <a:ext uri="{FF2B5EF4-FFF2-40B4-BE49-F238E27FC236}">
                <a16:creationId xmlns:a16="http://schemas.microsoft.com/office/drawing/2014/main" id="{7FED20F6-6922-442E-A0A7-8016AC918EE1}"/>
              </a:ext>
            </a:extLst>
          </p:cNvPr>
          <p:cNvSpPr txBox="1"/>
          <p:nvPr/>
        </p:nvSpPr>
        <p:spPr>
          <a:xfrm>
            <a:off x="454425" y="4629830"/>
            <a:ext cx="177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6699FF"/>
                </a:solidFill>
              </a:rPr>
              <a:t>Horseshoe</a:t>
            </a:r>
            <a:r>
              <a:rPr lang="es-ES" dirty="0">
                <a:solidFill>
                  <a:srgbClr val="6699FF"/>
                </a:solidFill>
              </a:rPr>
              <a:t> prior</a:t>
            </a:r>
            <a:endParaRPr lang="en-GB" dirty="0">
              <a:solidFill>
                <a:srgbClr val="6699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7617D-BE04-45FF-A780-69B377AF1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936074" y="5111670"/>
            <a:ext cx="461665" cy="461665"/>
          </a:xfrm>
          <a:prstGeom prst="rect">
            <a:avLst/>
          </a:prstGeom>
        </p:spPr>
      </p:pic>
      <p:sp>
        <p:nvSpPr>
          <p:cNvPr id="43" name="CuadroTexto 55">
            <a:extLst>
              <a:ext uri="{FF2B5EF4-FFF2-40B4-BE49-F238E27FC236}">
                <a16:creationId xmlns:a16="http://schemas.microsoft.com/office/drawing/2014/main" id="{05E17C60-34DE-4D71-9247-E71BAF5679F2}"/>
              </a:ext>
            </a:extLst>
          </p:cNvPr>
          <p:cNvSpPr txBox="1"/>
          <p:nvPr/>
        </p:nvSpPr>
        <p:spPr>
          <a:xfrm>
            <a:off x="7746032" y="3262920"/>
            <a:ext cx="289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6699FF"/>
                </a:solidFill>
                <a:latin typeface="+mj-lt"/>
              </a:rPr>
              <a:t>Profile</a:t>
            </a:r>
            <a:r>
              <a:rPr lang="es-ES" dirty="0">
                <a:solidFill>
                  <a:srgbClr val="6699FF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6699FF"/>
                </a:solidFill>
                <a:latin typeface="+mj-lt"/>
              </a:rPr>
              <a:t>sparsity</a:t>
            </a:r>
            <a:r>
              <a:rPr lang="es-ES" dirty="0">
                <a:solidFill>
                  <a:srgbClr val="6699FF"/>
                </a:solidFill>
                <a:latin typeface="+mj-lt"/>
              </a:rPr>
              <a:t> prior   </a:t>
            </a:r>
          </a:p>
        </p:txBody>
      </p:sp>
      <p:pic>
        <p:nvPicPr>
          <p:cNvPr id="50" name="Imagen 23">
            <a:extLst>
              <a:ext uri="{FF2B5EF4-FFF2-40B4-BE49-F238E27FC236}">
                <a16:creationId xmlns:a16="http://schemas.microsoft.com/office/drawing/2014/main" id="{E16A4098-6C5F-44A3-8AAE-EF100464587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606094" y="4929588"/>
            <a:ext cx="2643242" cy="405400"/>
          </a:xfrm>
          <a:prstGeom prst="rect">
            <a:avLst/>
          </a:prstGeom>
        </p:spPr>
      </p:pic>
      <p:pic>
        <p:nvPicPr>
          <p:cNvPr id="51" name="Imagen 23">
            <a:extLst>
              <a:ext uri="{FF2B5EF4-FFF2-40B4-BE49-F238E27FC236}">
                <a16:creationId xmlns:a16="http://schemas.microsoft.com/office/drawing/2014/main" id="{D0A686CE-AE2A-4ECB-A422-C828A1F91A4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606094" y="5431428"/>
            <a:ext cx="2643242" cy="405400"/>
          </a:xfrm>
          <a:prstGeom prst="rect">
            <a:avLst/>
          </a:prstGeom>
        </p:spPr>
      </p:pic>
      <p:pic>
        <p:nvPicPr>
          <p:cNvPr id="52" name="Imagen 23">
            <a:extLst>
              <a:ext uri="{FF2B5EF4-FFF2-40B4-BE49-F238E27FC236}">
                <a16:creationId xmlns:a16="http://schemas.microsoft.com/office/drawing/2014/main" id="{500A0578-D3D9-4456-A2E8-D934552754D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620026" y="5900185"/>
            <a:ext cx="2643242" cy="405400"/>
          </a:xfrm>
          <a:prstGeom prst="rect">
            <a:avLst/>
          </a:prstGeom>
        </p:spPr>
      </p:pic>
      <p:cxnSp>
        <p:nvCxnSpPr>
          <p:cNvPr id="53" name="Conector recto de flecha 31">
            <a:extLst>
              <a:ext uri="{FF2B5EF4-FFF2-40B4-BE49-F238E27FC236}">
                <a16:creationId xmlns:a16="http://schemas.microsoft.com/office/drawing/2014/main" id="{404BBE57-05BF-455F-A517-E6D0530AAF32}"/>
              </a:ext>
            </a:extLst>
          </p:cNvPr>
          <p:cNvCxnSpPr>
            <a:cxnSpLocks/>
          </p:cNvCxnSpPr>
          <p:nvPr/>
        </p:nvCxnSpPr>
        <p:spPr>
          <a:xfrm flipV="1">
            <a:off x="3039987" y="5383803"/>
            <a:ext cx="0" cy="303997"/>
          </a:xfrm>
          <a:prstGeom prst="straightConnector1">
            <a:avLst/>
          </a:prstGeom>
          <a:noFill/>
          <a:ln w="28575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31">
            <a:extLst>
              <a:ext uri="{FF2B5EF4-FFF2-40B4-BE49-F238E27FC236}">
                <a16:creationId xmlns:a16="http://schemas.microsoft.com/office/drawing/2014/main" id="{5F519000-25DF-43A4-A1F7-8C8DB6E54D45}"/>
              </a:ext>
            </a:extLst>
          </p:cNvPr>
          <p:cNvCxnSpPr>
            <a:cxnSpLocks/>
          </p:cNvCxnSpPr>
          <p:nvPr/>
        </p:nvCxnSpPr>
        <p:spPr>
          <a:xfrm>
            <a:off x="3039987" y="4858409"/>
            <a:ext cx="0" cy="302843"/>
          </a:xfrm>
          <a:prstGeom prst="straightConnector1">
            <a:avLst/>
          </a:prstGeom>
          <a:noFill/>
          <a:ln w="28575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28127C42-8B5C-46F0-8FAB-AF81DB95681A}"/>
              </a:ext>
            </a:extLst>
          </p:cNvPr>
          <p:cNvSpPr txBox="1"/>
          <p:nvPr/>
        </p:nvSpPr>
        <p:spPr>
          <a:xfrm>
            <a:off x="5442779" y="5169818"/>
            <a:ext cx="119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Global, local </a:t>
            </a:r>
            <a:r>
              <a:rPr lang="es-ES" sz="1400" dirty="0" err="1"/>
              <a:t>shrinkage</a:t>
            </a:r>
            <a:endParaRPr lang="en-GB" sz="1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26EFBF-8431-41D0-9EE1-87014018B629}"/>
              </a:ext>
            </a:extLst>
          </p:cNvPr>
          <p:cNvCxnSpPr>
            <a:cxnSpLocks/>
          </p:cNvCxnSpPr>
          <p:nvPr/>
        </p:nvCxnSpPr>
        <p:spPr>
          <a:xfrm>
            <a:off x="7359303" y="4858409"/>
            <a:ext cx="0" cy="12484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BCEBD78-E933-4634-A99C-80482C623A16}"/>
              </a:ext>
            </a:extLst>
          </p:cNvPr>
          <p:cNvCxnSpPr>
            <a:cxnSpLocks/>
          </p:cNvCxnSpPr>
          <p:nvPr/>
        </p:nvCxnSpPr>
        <p:spPr>
          <a:xfrm flipH="1">
            <a:off x="7351625" y="6102885"/>
            <a:ext cx="3668800" cy="10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CA3C205-46F5-47D6-AA7D-90A0DAFDDE51}"/>
              </a:ext>
            </a:extLst>
          </p:cNvPr>
          <p:cNvSpPr/>
          <p:nvPr/>
        </p:nvSpPr>
        <p:spPr>
          <a:xfrm>
            <a:off x="7381875" y="4971935"/>
            <a:ext cx="1065934" cy="1133590"/>
          </a:xfrm>
          <a:custGeom>
            <a:avLst/>
            <a:gdLst>
              <a:gd name="connsiteX0" fmla="*/ 0 w 1057275"/>
              <a:gd name="connsiteY0" fmla="*/ 1133590 h 1133590"/>
              <a:gd name="connsiteX1" fmla="*/ 304800 w 1057275"/>
              <a:gd name="connsiteY1" fmla="*/ 762115 h 1133590"/>
              <a:gd name="connsiteX2" fmla="*/ 495300 w 1057275"/>
              <a:gd name="connsiteY2" fmla="*/ 115 h 1133590"/>
              <a:gd name="connsiteX3" fmla="*/ 714375 w 1057275"/>
              <a:gd name="connsiteY3" fmla="*/ 819265 h 1133590"/>
              <a:gd name="connsiteX4" fmla="*/ 1057275 w 1057275"/>
              <a:gd name="connsiteY4" fmla="*/ 1114540 h 113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1133590">
                <a:moveTo>
                  <a:pt x="0" y="1133590"/>
                </a:moveTo>
                <a:cubicBezTo>
                  <a:pt x="111125" y="1042308"/>
                  <a:pt x="222250" y="951027"/>
                  <a:pt x="304800" y="762115"/>
                </a:cubicBezTo>
                <a:cubicBezTo>
                  <a:pt x="387350" y="573203"/>
                  <a:pt x="427038" y="-9410"/>
                  <a:pt x="495300" y="115"/>
                </a:cubicBezTo>
                <a:cubicBezTo>
                  <a:pt x="563562" y="9640"/>
                  <a:pt x="620713" y="633528"/>
                  <a:pt x="714375" y="819265"/>
                </a:cubicBezTo>
                <a:cubicBezTo>
                  <a:pt x="808037" y="1005002"/>
                  <a:pt x="941388" y="1098665"/>
                  <a:pt x="1057275" y="1114540"/>
                </a:cubicBezTo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44C0612-40C8-4BAA-8180-B77AA129034F}"/>
              </a:ext>
            </a:extLst>
          </p:cNvPr>
          <p:cNvSpPr/>
          <p:nvPr/>
        </p:nvSpPr>
        <p:spPr>
          <a:xfrm>
            <a:off x="9272719" y="4958536"/>
            <a:ext cx="1345040" cy="1133590"/>
          </a:xfrm>
          <a:custGeom>
            <a:avLst/>
            <a:gdLst>
              <a:gd name="connsiteX0" fmla="*/ 0 w 1057275"/>
              <a:gd name="connsiteY0" fmla="*/ 1133590 h 1133590"/>
              <a:gd name="connsiteX1" fmla="*/ 304800 w 1057275"/>
              <a:gd name="connsiteY1" fmla="*/ 762115 h 1133590"/>
              <a:gd name="connsiteX2" fmla="*/ 495300 w 1057275"/>
              <a:gd name="connsiteY2" fmla="*/ 115 h 1133590"/>
              <a:gd name="connsiteX3" fmla="*/ 714375 w 1057275"/>
              <a:gd name="connsiteY3" fmla="*/ 819265 h 1133590"/>
              <a:gd name="connsiteX4" fmla="*/ 1057275 w 1057275"/>
              <a:gd name="connsiteY4" fmla="*/ 1114540 h 113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1133590">
                <a:moveTo>
                  <a:pt x="0" y="1133590"/>
                </a:moveTo>
                <a:cubicBezTo>
                  <a:pt x="111125" y="1042308"/>
                  <a:pt x="222250" y="951027"/>
                  <a:pt x="304800" y="762115"/>
                </a:cubicBezTo>
                <a:cubicBezTo>
                  <a:pt x="387350" y="573203"/>
                  <a:pt x="427038" y="-9410"/>
                  <a:pt x="495300" y="115"/>
                </a:cubicBezTo>
                <a:cubicBezTo>
                  <a:pt x="563562" y="9640"/>
                  <a:pt x="620713" y="633528"/>
                  <a:pt x="714375" y="819265"/>
                </a:cubicBezTo>
                <a:cubicBezTo>
                  <a:pt x="808037" y="1005002"/>
                  <a:pt x="941388" y="1098665"/>
                  <a:pt x="1057275" y="1114540"/>
                </a:cubicBezTo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49BBAEDF-9574-4E7D-8848-0F291C6B9A68}"/>
              </a:ext>
            </a:extLst>
          </p:cNvPr>
          <p:cNvSpPr/>
          <p:nvPr/>
        </p:nvSpPr>
        <p:spPr>
          <a:xfrm>
            <a:off x="7381875" y="4797876"/>
            <a:ext cx="828675" cy="1267103"/>
          </a:xfrm>
          <a:custGeom>
            <a:avLst/>
            <a:gdLst>
              <a:gd name="connsiteX0" fmla="*/ 0 w 828675"/>
              <a:gd name="connsiteY0" fmla="*/ 1190903 h 1267103"/>
              <a:gd name="connsiteX1" fmla="*/ 85725 w 828675"/>
              <a:gd name="connsiteY1" fmla="*/ 990878 h 1267103"/>
              <a:gd name="connsiteX2" fmla="*/ 123825 w 828675"/>
              <a:gd name="connsiteY2" fmla="*/ 278 h 1267103"/>
              <a:gd name="connsiteX3" fmla="*/ 257175 w 828675"/>
              <a:gd name="connsiteY3" fmla="*/ 1095653 h 1267103"/>
              <a:gd name="connsiteX4" fmla="*/ 828675 w 828675"/>
              <a:gd name="connsiteY4" fmla="*/ 1267103 h 126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5" h="1267103">
                <a:moveTo>
                  <a:pt x="0" y="1190903"/>
                </a:moveTo>
                <a:cubicBezTo>
                  <a:pt x="32544" y="1190109"/>
                  <a:pt x="65088" y="1189315"/>
                  <a:pt x="85725" y="990878"/>
                </a:cubicBezTo>
                <a:cubicBezTo>
                  <a:pt x="106363" y="792440"/>
                  <a:pt x="95250" y="-17184"/>
                  <a:pt x="123825" y="278"/>
                </a:cubicBezTo>
                <a:cubicBezTo>
                  <a:pt x="152400" y="17740"/>
                  <a:pt x="139700" y="884516"/>
                  <a:pt x="257175" y="1095653"/>
                </a:cubicBezTo>
                <a:cubicBezTo>
                  <a:pt x="374650" y="1306790"/>
                  <a:pt x="695325" y="1232178"/>
                  <a:pt x="828675" y="1267103"/>
                </a:cubicBezTo>
              </a:path>
            </a:pathLst>
          </a:custGeom>
          <a:noFill/>
          <a:ln w="381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2F0E28D-544A-41B5-A904-FE5C20567F53}"/>
              </a:ext>
            </a:extLst>
          </p:cNvPr>
          <p:cNvSpPr/>
          <p:nvPr/>
        </p:nvSpPr>
        <p:spPr>
          <a:xfrm>
            <a:off x="9447661" y="4977965"/>
            <a:ext cx="1170097" cy="1133590"/>
          </a:xfrm>
          <a:custGeom>
            <a:avLst/>
            <a:gdLst>
              <a:gd name="connsiteX0" fmla="*/ 0 w 1057275"/>
              <a:gd name="connsiteY0" fmla="*/ 1133590 h 1133590"/>
              <a:gd name="connsiteX1" fmla="*/ 304800 w 1057275"/>
              <a:gd name="connsiteY1" fmla="*/ 762115 h 1133590"/>
              <a:gd name="connsiteX2" fmla="*/ 495300 w 1057275"/>
              <a:gd name="connsiteY2" fmla="*/ 115 h 1133590"/>
              <a:gd name="connsiteX3" fmla="*/ 714375 w 1057275"/>
              <a:gd name="connsiteY3" fmla="*/ 819265 h 1133590"/>
              <a:gd name="connsiteX4" fmla="*/ 1057275 w 1057275"/>
              <a:gd name="connsiteY4" fmla="*/ 1114540 h 113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1133590">
                <a:moveTo>
                  <a:pt x="0" y="1133590"/>
                </a:moveTo>
                <a:cubicBezTo>
                  <a:pt x="111125" y="1042308"/>
                  <a:pt x="222250" y="951027"/>
                  <a:pt x="304800" y="762115"/>
                </a:cubicBezTo>
                <a:cubicBezTo>
                  <a:pt x="387350" y="573203"/>
                  <a:pt x="427038" y="-9410"/>
                  <a:pt x="495300" y="115"/>
                </a:cubicBezTo>
                <a:cubicBezTo>
                  <a:pt x="563562" y="9640"/>
                  <a:pt x="620713" y="633528"/>
                  <a:pt x="714375" y="819265"/>
                </a:cubicBezTo>
                <a:cubicBezTo>
                  <a:pt x="808037" y="1005002"/>
                  <a:pt x="941388" y="1098665"/>
                  <a:pt x="1057275" y="1114540"/>
                </a:cubicBezTo>
              </a:path>
            </a:pathLst>
          </a:custGeom>
          <a:noFill/>
          <a:ln w="381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4DA8957-452E-440D-8067-66890175536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0372994" y="4969762"/>
            <a:ext cx="46166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C0EEB7E8-D969-4541-8624-463959C6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6</a:t>
            </a:fld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264F7C3-2BFB-4483-81BE-CF20F20747E5}"/>
              </a:ext>
            </a:extLst>
          </p:cNvPr>
          <p:cNvSpPr txBox="1"/>
          <p:nvPr/>
        </p:nvSpPr>
        <p:spPr>
          <a:xfrm>
            <a:off x="6761563" y="4447366"/>
            <a:ext cx="104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</a:t>
            </a:r>
            <a:r>
              <a:rPr lang="en-US" sz="2800" baseline="-25000" dirty="0" err="1"/>
              <a:t>jk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8419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  <p:bldP spid="56" grpId="0"/>
      <p:bldP spid="62" grpId="0" animBg="1"/>
      <p:bldP spid="65" grpId="0" animBg="1"/>
      <p:bldP spid="68" grpId="0" animBg="1"/>
      <p:bldP spid="70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206D1188-C555-48A4-8597-41A6D8C94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81"/>
          <a:stretch/>
        </p:blipFill>
        <p:spPr>
          <a:xfrm>
            <a:off x="5862907" y="3566772"/>
            <a:ext cx="5902223" cy="30081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A96F80B-3E7A-4768-A6F5-C6678497D684}"/>
              </a:ext>
            </a:extLst>
          </p:cNvPr>
          <p:cNvSpPr/>
          <p:nvPr/>
        </p:nvSpPr>
        <p:spPr>
          <a:xfrm>
            <a:off x="-2403" y="842375"/>
            <a:ext cx="12192000" cy="22897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465DE97-03B0-4062-BA3E-A5BB56F11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248" y="920587"/>
            <a:ext cx="3234370" cy="2133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9E4C01-9C86-4E59-A0BC-F73715CEF924}"/>
              </a:ext>
            </a:extLst>
          </p:cNvPr>
          <p:cNvSpPr txBox="1"/>
          <p:nvPr/>
        </p:nvSpPr>
        <p:spPr>
          <a:xfrm>
            <a:off x="426870" y="959511"/>
            <a:ext cx="193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err="1">
                <a:latin typeface="+mj-lt"/>
              </a:rPr>
              <a:t>Toy</a:t>
            </a:r>
            <a:r>
              <a:rPr lang="es-ES" u="sng" dirty="0">
                <a:latin typeface="+mj-lt"/>
              </a:rPr>
              <a:t> </a:t>
            </a:r>
            <a:r>
              <a:rPr lang="es-ES" u="sng" dirty="0" err="1">
                <a:latin typeface="+mj-lt"/>
              </a:rPr>
              <a:t>dataset</a:t>
            </a:r>
            <a:endParaRPr lang="en-US" u="sng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C753D-52F8-4A47-8493-D53C64C6C531}"/>
              </a:ext>
            </a:extLst>
          </p:cNvPr>
          <p:cNvSpPr txBox="1"/>
          <p:nvPr/>
        </p:nvSpPr>
        <p:spPr>
          <a:xfrm>
            <a:off x="2023143" y="842374"/>
            <a:ext cx="71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G</a:t>
            </a:r>
            <a:endParaRPr lang="en-US" sz="2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C1D445-5B21-4347-BECA-F7A29044AB23}"/>
              </a:ext>
            </a:extLst>
          </p:cNvPr>
          <p:cNvSpPr txBox="1"/>
          <p:nvPr/>
        </p:nvSpPr>
        <p:spPr>
          <a:xfrm>
            <a:off x="6194275" y="851119"/>
            <a:ext cx="71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F</a:t>
            </a:r>
            <a:endParaRPr lang="en-US" sz="2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386529-4135-466A-95C3-B524F57BB431}"/>
              </a:ext>
            </a:extLst>
          </p:cNvPr>
          <p:cNvSpPr txBox="1"/>
          <p:nvPr/>
        </p:nvSpPr>
        <p:spPr>
          <a:xfrm>
            <a:off x="745079" y="1328843"/>
            <a:ext cx="1930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+mj-lt"/>
              </a:rPr>
              <a:t>k=3</a:t>
            </a:r>
            <a:endParaRPr lang="en-US" sz="1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53778-F6EB-40B0-98CE-44ADF3C59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70" y="3581740"/>
            <a:ext cx="5305179" cy="276225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53C38FC-79F3-4586-BB9A-A0E90AD85A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78" t="90116" r="24978"/>
          <a:stretch/>
        </p:blipFill>
        <p:spPr>
          <a:xfrm>
            <a:off x="4400820" y="6465453"/>
            <a:ext cx="2924175" cy="32384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224B3EB-805F-41E2-BA86-D7F7961C0F99}"/>
              </a:ext>
            </a:extLst>
          </p:cNvPr>
          <p:cNvSpPr txBox="1"/>
          <p:nvPr/>
        </p:nvSpPr>
        <p:spPr>
          <a:xfrm>
            <a:off x="10001250" y="1365396"/>
            <a:ext cx="193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Sparse</a:t>
            </a:r>
            <a:r>
              <a:rPr lang="es-ES" dirty="0"/>
              <a:t> </a:t>
            </a:r>
            <a:r>
              <a:rPr lang="es-ES" dirty="0" err="1"/>
              <a:t>profiles</a:t>
            </a:r>
            <a:r>
              <a:rPr lang="es-ES" dirty="0"/>
              <a:t> </a:t>
            </a:r>
          </a:p>
          <a:p>
            <a:pPr algn="ctr"/>
            <a:r>
              <a:rPr lang="es-ES" dirty="0"/>
              <a:t>(</a:t>
            </a:r>
            <a:r>
              <a:rPr lang="es-ES" dirty="0" err="1"/>
              <a:t>zeros</a:t>
            </a:r>
            <a:r>
              <a:rPr lang="es-ES" dirty="0"/>
              <a:t>)</a:t>
            </a:r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920240A-5017-4078-A9FE-413F96DCF6CA}"/>
              </a:ext>
            </a:extLst>
          </p:cNvPr>
          <p:cNvSpPr txBox="1"/>
          <p:nvPr/>
        </p:nvSpPr>
        <p:spPr>
          <a:xfrm>
            <a:off x="676216" y="3171103"/>
            <a:ext cx="71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G</a:t>
            </a:r>
            <a:endParaRPr lang="en-US" sz="2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759C03-0CED-475F-9183-F21E986A2BDC}"/>
              </a:ext>
            </a:extLst>
          </p:cNvPr>
          <p:cNvSpPr txBox="1"/>
          <p:nvPr/>
        </p:nvSpPr>
        <p:spPr>
          <a:xfrm>
            <a:off x="6270864" y="3157441"/>
            <a:ext cx="71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F</a:t>
            </a:r>
            <a:endParaRPr lang="en-US" sz="2400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C4D6D8C-AB72-47FA-A3CB-08666037017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1054119" y="3369894"/>
            <a:ext cx="46166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09D19C8-3BA0-47BD-ACFA-E64FC22D347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4698175" y="3369894"/>
            <a:ext cx="46166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5" name="CuadroTexto 70">
            <a:extLst>
              <a:ext uri="{FF2B5EF4-FFF2-40B4-BE49-F238E27FC236}">
                <a16:creationId xmlns:a16="http://schemas.microsoft.com/office/drawing/2014/main" id="{7F1CC156-60B6-478B-9598-E3EDAF11E176}"/>
              </a:ext>
            </a:extLst>
          </p:cNvPr>
          <p:cNvSpPr txBox="1"/>
          <p:nvPr/>
        </p:nvSpPr>
        <p:spPr>
          <a:xfrm>
            <a:off x="253448" y="361966"/>
            <a:ext cx="227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err="1">
                <a:latin typeface="+mj-lt"/>
              </a:rPr>
              <a:t>Preliminar</a:t>
            </a:r>
            <a:r>
              <a:rPr lang="en-GB" sz="2000" u="sng" dirty="0">
                <a:latin typeface="+mj-lt"/>
              </a:rPr>
              <a:t> results</a:t>
            </a:r>
          </a:p>
        </p:txBody>
      </p:sp>
      <p:sp>
        <p:nvSpPr>
          <p:cNvPr id="76" name="CuadroTexto 70">
            <a:extLst>
              <a:ext uri="{FF2B5EF4-FFF2-40B4-BE49-F238E27FC236}">
                <a16:creationId xmlns:a16="http://schemas.microsoft.com/office/drawing/2014/main" id="{7EDE2360-3864-481E-B6E7-13B5417E3AC3}"/>
              </a:ext>
            </a:extLst>
          </p:cNvPr>
          <p:cNvSpPr txBox="1"/>
          <p:nvPr/>
        </p:nvSpPr>
        <p:spPr>
          <a:xfrm>
            <a:off x="2193848" y="361966"/>
            <a:ext cx="317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</a:rPr>
              <a:t>Horseshoe Shrinkage (I)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C8C052D3-4512-4126-8877-F27050E0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E54703-F335-4EAA-BE9C-95E685597307}"/>
              </a:ext>
            </a:extLst>
          </p:cNvPr>
          <p:cNvGrpSpPr/>
          <p:nvPr/>
        </p:nvGrpSpPr>
        <p:grpSpPr>
          <a:xfrm>
            <a:off x="6628930" y="920586"/>
            <a:ext cx="3121276" cy="2133308"/>
            <a:chOff x="6628929" y="868698"/>
            <a:chExt cx="3207999" cy="225051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89086AD-C86F-4686-A2F3-277D1A5E5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259"/>
            <a:stretch/>
          </p:blipFill>
          <p:spPr>
            <a:xfrm>
              <a:off x="6628929" y="868698"/>
              <a:ext cx="3207999" cy="225051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1DA53F-8B6D-47D0-A8EC-07CDDFE3854D}"/>
                </a:ext>
              </a:extLst>
            </p:cNvPr>
            <p:cNvSpPr/>
            <p:nvPr/>
          </p:nvSpPr>
          <p:spPr>
            <a:xfrm>
              <a:off x="9330612" y="1045532"/>
              <a:ext cx="419878" cy="197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9E48AA-7316-4FF7-8D90-7703B6DA25E1}"/>
                </a:ext>
              </a:extLst>
            </p:cNvPr>
            <p:cNvSpPr/>
            <p:nvPr/>
          </p:nvSpPr>
          <p:spPr>
            <a:xfrm>
              <a:off x="8089330" y="1970435"/>
              <a:ext cx="521270" cy="219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E19962-FF5F-4735-8621-19FCB09247CC}"/>
                </a:ext>
              </a:extLst>
            </p:cNvPr>
            <p:cNvSpPr/>
            <p:nvPr/>
          </p:nvSpPr>
          <p:spPr>
            <a:xfrm>
              <a:off x="6918225" y="2372487"/>
              <a:ext cx="414590" cy="195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74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A0C298-D2E1-4A19-9468-ABB0E1563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748" y="762076"/>
            <a:ext cx="5782069" cy="6065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8EED36-8935-425A-A6F9-EE1CA46CEB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5802867" y="3731126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832146-F112-431B-BCDF-AE02395737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6136941" y="4202309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B4D4D1-2386-4309-8539-ABE7462372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5963466" y="4603522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4F7340-3474-49BB-9A8D-57E5289540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6310415" y="2773182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85DFA4-99D6-481A-BC7A-20CE2CEB61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7842230" y="3693906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F51782-D387-4FEF-A832-CBA451C0A5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7796921" y="2485184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F2560A-FA78-4048-8175-572A752A78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7714529" y="1155102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BA694D-91EA-4596-A7CA-2294AA5099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7907888" y="5029595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3A93900-AE79-461C-8952-274671DE55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5855099" y="2485185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3074B0-CC36-41AC-AB72-3AD586628F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5902723" y="1999022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28B8220-E78C-4A53-AB95-AD0E5428ED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5963466" y="1486687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839BD97-D0C1-4524-9DC1-A5A0714EBF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5674783" y="3265918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B410C52-225F-4517-A4A8-A17CB6BE26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5893772" y="1067668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259FE1-6A30-4F43-B709-34C06D1C06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6124658" y="5029595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13A6A4-34A4-4009-86F4-777C15D0DB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6136940" y="5832021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D957A53-7396-4DAC-A3D4-82FDE3E3C5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699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8633" l="5664" r="92969">
                        <a14:foregroundMark x1="15625" y1="16211" x2="20313" y2="23438"/>
                        <a14:foregroundMark x1="55712" y1="30633" x2="77148" y2="5469"/>
                        <a14:foregroundMark x1="18750" y1="74023" x2="49544" y2="37874"/>
                        <a14:foregroundMark x1="18750" y1="16211" x2="12695" y2="41016"/>
                        <a14:foregroundMark x1="12109" y1="36914" x2="46680" y2="89063"/>
                        <a14:foregroundMark x1="16797" y1="78125" x2="79688" y2="83398"/>
                        <a14:foregroundMark x1="83789" y1="19922" x2="82813" y2="25000"/>
                        <a14:foregroundMark x1="90430" y1="47266" x2="90039" y2="74023"/>
                        <a14:foregroundMark x1="87500" y1="35938" x2="90039" y2="68359"/>
                        <a14:foregroundMark x1="91016" y1="45117" x2="93164" y2="80273"/>
                        <a14:foregroundMark x1="78711" y1="80664" x2="44531" y2="98828"/>
                        <a14:foregroundMark x1="55859" y1="92578" x2="13086" y2="39453"/>
                        <a14:foregroundMark x1="11133" y1="73047" x2="10547" y2="27148"/>
                        <a14:foregroundMark x1="5859" y1="7031" x2="37305" y2="3906"/>
                        <a14:foregroundMark x1="7422" y1="3906" x2="40039" y2="2930"/>
                        <a14:backgroundMark x1="48828" y1="51367" x2="48828" y2="51367"/>
                        <a14:backgroundMark x1="48828" y1="51367" x2="48828" y2="51367"/>
                        <a14:backgroundMark x1="30078" y1="71875" x2="30078" y2="71875"/>
                        <a14:backgroundMark x1="47656" y1="7227" x2="54492" y2="47070"/>
                        <a14:backgroundMark x1="52344" y1="33594" x2="62695" y2="54688"/>
                        <a14:backgroundMark x1="53906" y1="18164" x2="51758" y2="35547"/>
                        <a14:backgroundMark x1="98242" y1="21680" x2="99219" y2="29883"/>
                        <a14:backgroundMark x1="99805" y1="3711" x2="99219" y2="15430"/>
                        <a14:backgroundMark x1="96680" y1="26367" x2="98242" y2="2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6084291" y="5430808"/>
            <a:ext cx="173475" cy="1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1" name="CuadroTexto 70">
            <a:extLst>
              <a:ext uri="{FF2B5EF4-FFF2-40B4-BE49-F238E27FC236}">
                <a16:creationId xmlns:a16="http://schemas.microsoft.com/office/drawing/2014/main" id="{C0F16A9B-1F0A-4C4B-85A0-1D0CC985DB23}"/>
              </a:ext>
            </a:extLst>
          </p:cNvPr>
          <p:cNvSpPr txBox="1"/>
          <p:nvPr/>
        </p:nvSpPr>
        <p:spPr>
          <a:xfrm>
            <a:off x="253448" y="361966"/>
            <a:ext cx="227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err="1">
                <a:latin typeface="+mj-lt"/>
              </a:rPr>
              <a:t>Preliminar</a:t>
            </a:r>
            <a:r>
              <a:rPr lang="en-GB" sz="2000" u="sng" dirty="0">
                <a:latin typeface="+mj-lt"/>
              </a:rPr>
              <a:t> results</a:t>
            </a:r>
          </a:p>
        </p:txBody>
      </p:sp>
      <p:sp>
        <p:nvSpPr>
          <p:cNvPr id="42" name="CuadroTexto 70">
            <a:extLst>
              <a:ext uri="{FF2B5EF4-FFF2-40B4-BE49-F238E27FC236}">
                <a16:creationId xmlns:a16="http://schemas.microsoft.com/office/drawing/2014/main" id="{26C2419C-DEB4-4179-9DBE-582B5A9C30BA}"/>
              </a:ext>
            </a:extLst>
          </p:cNvPr>
          <p:cNvSpPr txBox="1"/>
          <p:nvPr/>
        </p:nvSpPr>
        <p:spPr>
          <a:xfrm>
            <a:off x="2193848" y="361966"/>
            <a:ext cx="317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</a:rPr>
              <a:t>Horseshoe Shrinkage (II)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7B9B3AB-9F34-4C94-B79F-C747582D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8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97A8AC-A33A-4ADD-AAEC-C75A37BB41EA}"/>
              </a:ext>
            </a:extLst>
          </p:cNvPr>
          <p:cNvSpPr txBox="1"/>
          <p:nvPr/>
        </p:nvSpPr>
        <p:spPr>
          <a:xfrm>
            <a:off x="1964652" y="963467"/>
            <a:ext cx="104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</a:t>
            </a:r>
            <a:r>
              <a:rPr lang="en-US" sz="2800" baseline="-25000" dirty="0" err="1"/>
              <a:t>jk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29653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70">
            <a:extLst>
              <a:ext uri="{FF2B5EF4-FFF2-40B4-BE49-F238E27FC236}">
                <a16:creationId xmlns:a16="http://schemas.microsoft.com/office/drawing/2014/main" id="{D78AC257-6A75-420B-98F4-210FAEBE9305}"/>
              </a:ext>
            </a:extLst>
          </p:cNvPr>
          <p:cNvSpPr txBox="1"/>
          <p:nvPr/>
        </p:nvSpPr>
        <p:spPr>
          <a:xfrm>
            <a:off x="1269623" y="1952641"/>
            <a:ext cx="9652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Explore the shrinkage strength dynamic range. </a:t>
            </a:r>
          </a:p>
          <a:p>
            <a:pPr marL="285750" indent="-285750">
              <a:buClr>
                <a:srgbClr val="6699FF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Apply BAMF + HS  on synthetic datasets and perform sensitivity analysis on horseshoe parameters.</a:t>
            </a:r>
          </a:p>
          <a:p>
            <a:pPr marL="285750" indent="-285750">
              <a:buClr>
                <a:srgbClr val="6699FF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Apply BAMF + HS on real-world datasets.</a:t>
            </a:r>
          </a:p>
          <a:p>
            <a:pPr marL="285750" indent="-285750">
              <a:buClr>
                <a:srgbClr val="6699FF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33" name="CuadroTexto 70">
            <a:extLst>
              <a:ext uri="{FF2B5EF4-FFF2-40B4-BE49-F238E27FC236}">
                <a16:creationId xmlns:a16="http://schemas.microsoft.com/office/drawing/2014/main" id="{3C7E501B-1632-4D1E-A169-D3E286BE9CBE}"/>
              </a:ext>
            </a:extLst>
          </p:cNvPr>
          <p:cNvSpPr txBox="1"/>
          <p:nvPr/>
        </p:nvSpPr>
        <p:spPr>
          <a:xfrm>
            <a:off x="469724" y="1228741"/>
            <a:ext cx="227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+mj-lt"/>
              </a:rPr>
              <a:t>Next steps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5AD35699-777C-4417-865F-5C387961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405-65A1-4749-9062-8F137C4FCC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47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6699F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12852</TotalTime>
  <Words>500</Words>
  <Application>Microsoft Office PowerPoint</Application>
  <PresentationFormat>Widescreen</PresentationFormat>
  <Paragraphs>138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Upgrading Particulate matter Source apportIonment through Data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Upgrading Particulate matter Souce apportIonment through Data sciencE</dc:title>
  <dc:creator>Marta Via</dc:creator>
  <cp:lastModifiedBy>Marta Via</cp:lastModifiedBy>
  <cp:revision>46</cp:revision>
  <dcterms:created xsi:type="dcterms:W3CDTF">2024-09-24T13:30:45Z</dcterms:created>
  <dcterms:modified xsi:type="dcterms:W3CDTF">2024-10-06T18:14:38Z</dcterms:modified>
</cp:coreProperties>
</file>