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Inter" panose="02000503000000020004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K4czQLGr8sXRGJ8kz1WaWTlko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822ADB-8C6C-40CE-ABAE-B31B6AFE7E5C}">
  <a:tblStyle styleId="{F8822ADB-8C6C-40CE-ABAE-B31B6AFE7E5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4719"/>
  </p:normalViewPr>
  <p:slideViewPr>
    <p:cSldViewPr snapToGrid="0">
      <p:cViewPr varScale="1">
        <p:scale>
          <a:sx n="147" d="100"/>
          <a:sy n="147" d="100"/>
        </p:scale>
        <p:origin x="9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Given the multiple cross-sensibility, two main approaches are used</a:t>
            </a:r>
            <a:endParaRPr/>
          </a:p>
        </p:txBody>
      </p:sp>
      <p:sp>
        <p:nvSpPr>
          <p:cNvPr id="222" name="Google Shape;22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a2092cc3f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30a2092cc3f_5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7589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70"/>
              <a:buChar char="•"/>
            </a:pPr>
            <a:r>
              <a:rPr lang="en-GB" sz="1970"/>
              <a:t>A more advanced Machine Learning model: </a:t>
            </a:r>
            <a:r>
              <a:rPr lang="en-GB" sz="1970" b="1"/>
              <a:t>gradient boosting </a:t>
            </a:r>
            <a:r>
              <a:rPr lang="en-GB" sz="1970"/>
              <a:t>ensemble of </a:t>
            </a:r>
            <a:r>
              <a:rPr lang="en-GB" sz="1970" b="1"/>
              <a:t>decision trees.</a:t>
            </a:r>
            <a:endParaRPr sz="1970" b="1"/>
          </a:p>
          <a:p>
            <a:pPr marL="2286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70" b="1"/>
          </a:p>
          <a:p>
            <a:pPr marL="228600" lvl="0" indent="-1266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5"/>
              <a:buChar char="•"/>
            </a:pPr>
            <a:r>
              <a:rPr lang="en-GB" sz="1970"/>
              <a:t>A</a:t>
            </a:r>
            <a:r>
              <a:rPr lang="en-GB" sz="1970" b="1"/>
              <a:t> decision tree:</a:t>
            </a:r>
            <a:endParaRPr sz="1970" b="1"/>
          </a:p>
          <a:p>
            <a:pPr marL="685800" lvl="1" indent="-1901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5"/>
              <a:buChar char="•"/>
            </a:pPr>
            <a:r>
              <a:rPr lang="en-GB" sz="1660"/>
              <a:t>looks for the feature (variable) that best (according to some criterion, e.g., R^2) splits the data (branches)</a:t>
            </a:r>
            <a:endParaRPr sz="1660"/>
          </a:p>
          <a:p>
            <a:pPr marL="685800" lvl="1" indent="-1901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5"/>
              <a:buChar char="•"/>
            </a:pPr>
            <a:r>
              <a:rPr lang="en-GB" sz="1660"/>
              <a:t>repeats for a number of times</a:t>
            </a:r>
            <a:endParaRPr sz="1660"/>
          </a:p>
          <a:p>
            <a:pPr marL="685800" lvl="1" indent="-1901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5"/>
              <a:buChar char="•"/>
            </a:pPr>
            <a:r>
              <a:rPr lang="en-GB" sz="1660"/>
              <a:t>each leaf is assigned a value which is the average of the target variable considering only the leaf’s points</a:t>
            </a:r>
            <a:endParaRPr sz="1660"/>
          </a:p>
          <a:p>
            <a:pPr marL="685800" lvl="1" indent="-1901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5"/>
              <a:buChar char="•"/>
            </a:pPr>
            <a:r>
              <a:rPr lang="en-GB" sz="1660"/>
              <a:t>Once trained, we just need to follow the new point</a:t>
            </a:r>
            <a:br>
              <a:rPr lang="en-GB" sz="1660"/>
            </a:br>
            <a:r>
              <a:rPr lang="en-GB" sz="1660"/>
              <a:t>until the last leaf and use the value as prediction</a:t>
            </a:r>
            <a:endParaRPr sz="1660"/>
          </a:p>
          <a:p>
            <a:pPr marL="685800" lvl="1" indent="-21970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60"/>
              <a:buChar char="•"/>
            </a:pPr>
            <a:r>
              <a:rPr lang="en-GB" sz="1660"/>
              <a:t>For example, a new measurement with </a:t>
            </a:r>
            <a:r>
              <a:rPr lang="en-GB" sz="1660" b="1"/>
              <a:t>batn_950.jy = 1</a:t>
            </a:r>
            <a:r>
              <a:rPr lang="en-GB" sz="1660"/>
              <a:t>,</a:t>
            </a:r>
            <a:br>
              <a:rPr lang="en-GB" sz="1660"/>
            </a:br>
            <a:r>
              <a:rPr lang="en-GB" sz="1660"/>
              <a:t>will end up in the 5th leaf, and will be assigned</a:t>
            </a:r>
            <a:br>
              <a:rPr lang="en-GB" sz="1660"/>
            </a:br>
            <a:r>
              <a:rPr lang="en-GB" sz="1660"/>
              <a:t>a prediction of </a:t>
            </a:r>
            <a:r>
              <a:rPr lang="en-GB" sz="1660" b="1"/>
              <a:t>babs_450_v2 = 5.306</a:t>
            </a:r>
            <a:endParaRPr sz="1660" b="1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60" b="1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60" b="1"/>
          </a:p>
          <a:p>
            <a:pPr marL="228600" lvl="0" indent="-1901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5"/>
              <a:buChar char="•"/>
            </a:pPr>
            <a:r>
              <a:rPr lang="en-GB" sz="1970"/>
              <a:t>We combine 100 decision trees, where each one is trained on the errors of its predecessor tree (</a:t>
            </a:r>
            <a:r>
              <a:rPr lang="en-GB" sz="1970" b="1"/>
              <a:t>Boosting</a:t>
            </a:r>
            <a:r>
              <a:rPr lang="en-GB" sz="1970"/>
              <a:t>).</a:t>
            </a:r>
            <a:endParaRPr sz="197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4" name="Google Shape;234;g30a2092cc3f_5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a2092cc3f_26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0a2092cc3f_26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30a2092cc3f_26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77406D06-4592-16EC-B92E-7C8C2A8F0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>
            <a:extLst>
              <a:ext uri="{FF2B5EF4-FFF2-40B4-BE49-F238E27FC236}">
                <a16:creationId xmlns:a16="http://schemas.microsoft.com/office/drawing/2014/main" id="{58E715FD-A1F8-1C80-6FD9-10277825AD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>
            <a:extLst>
              <a:ext uri="{FF2B5EF4-FFF2-40B4-BE49-F238E27FC236}">
                <a16:creationId xmlns:a16="http://schemas.microsoft.com/office/drawing/2014/main" id="{190E7318-B019-71F1-542F-28D13BD1D2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7902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1"/>
              <a:t>Data availability</a:t>
            </a:r>
            <a:r>
              <a:rPr lang="en-GB"/>
              <a:t>: Not all the stations have all the measurements required to perform compensation algorithms and reference measurements</a:t>
            </a:r>
            <a:endParaRPr/>
          </a:p>
          <a:p>
            <a:pPr marL="28575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1"/>
              <a:t>Know-how</a:t>
            </a:r>
            <a:r>
              <a:rPr lang="en-GB"/>
              <a:t>: It requires skilled and knowledge to perform compensations so that the data keeps its physical meaning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1"/>
              <a:t>Data availability</a:t>
            </a:r>
            <a:r>
              <a:rPr lang="en-GB"/>
              <a:t>: Not all the stations have all the measurements required to perform compensation algorithms and reference measurements</a:t>
            </a:r>
            <a:endParaRPr/>
          </a:p>
          <a:p>
            <a:pPr marL="28575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b="1"/>
              <a:t>Know-how</a:t>
            </a:r>
            <a:r>
              <a:rPr lang="en-GB"/>
              <a:t>: It requires skilled and knowledge to perform compensations so that the data keeps its physical meaning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vsebina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navpično besedilo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pični naslov in besedil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e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diapozitiv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ava odseka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vsebini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merjava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sebina z naslovo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slik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2583544" y="927278"/>
            <a:ext cx="8862534" cy="199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Machine Learning</a:t>
            </a:r>
            <a:r>
              <a:rPr lang="en-GB" sz="4400" b="1" i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analysis for absorption measurements correction schemes – A test study</a:t>
            </a: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body" idx="1"/>
          </p:nvPr>
        </p:nvSpPr>
        <p:spPr>
          <a:xfrm>
            <a:off x="2988364" y="3429000"/>
            <a:ext cx="8365435" cy="215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Jesús Yus-Díez</a:t>
            </a:r>
            <a:r>
              <a:rPr lang="en-GB" baseline="30000"/>
              <a:t>1</a:t>
            </a:r>
            <a:r>
              <a:rPr lang="en-GB"/>
              <a:t>, Jorge Pérez</a:t>
            </a:r>
            <a:r>
              <a:rPr lang="en-GB" baseline="30000"/>
              <a:t>2</a:t>
            </a:r>
            <a:r>
              <a:rPr lang="en-GB"/>
              <a:t>, Luka Drinovec</a:t>
            </a:r>
            <a:r>
              <a:rPr lang="en-GB" baseline="30000"/>
              <a:t>1,3</a:t>
            </a:r>
            <a:r>
              <a:rPr lang="en-GB"/>
              <a:t>, Lucas Alados-Arboledas</a:t>
            </a:r>
            <a:r>
              <a:rPr lang="en-GB" baseline="30000"/>
              <a:t>4</a:t>
            </a:r>
            <a:r>
              <a:rPr lang="en-GB"/>
              <a:t>, Gloria Titos</a:t>
            </a:r>
            <a:r>
              <a:rPr lang="en-GB" baseline="30000"/>
              <a:t>4</a:t>
            </a:r>
            <a:r>
              <a:rPr lang="en-GB"/>
              <a:t> and Griša Močnik</a:t>
            </a:r>
            <a:r>
              <a:rPr lang="en-GB" baseline="30000"/>
              <a:t>1,3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-GB" sz="1500" baseline="30000"/>
              <a:t>1</a:t>
            </a:r>
            <a:r>
              <a:rPr lang="en-GB" sz="1500"/>
              <a:t>Center for Atmospheric Research, University of Nova Gorica, 5270 Ajdovščina, Slovenia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-GB" sz="1500"/>
              <a:t> </a:t>
            </a:r>
            <a:r>
              <a:rPr lang="en-GB" sz="1500" baseline="30000"/>
              <a:t>2</a:t>
            </a:r>
            <a:r>
              <a:rPr lang="en-GB" sz="1500"/>
              <a:t>Nextail Labs SLU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-GB" sz="1500" baseline="30000"/>
              <a:t>3</a:t>
            </a:r>
            <a:r>
              <a:rPr lang="en-GB" sz="1500"/>
              <a:t>Haze instruments d.o.o.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-GB" sz="1500"/>
              <a:t> </a:t>
            </a:r>
            <a:r>
              <a:rPr lang="en-GB" sz="1500" baseline="30000"/>
              <a:t>4</a:t>
            </a:r>
            <a:r>
              <a:rPr lang="en-GB" sz="1500"/>
              <a:t>Andalusian Institute for Earth System Research (IISTA-CEAMA), University of Granada, Granada, Spain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t="7142"/>
          <a:stretch/>
        </p:blipFill>
        <p:spPr>
          <a:xfrm>
            <a:off x="3940970" y="5722923"/>
            <a:ext cx="6460222" cy="91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Methodology: </a:t>
            </a:r>
            <a:r>
              <a:rPr lang="en-GB"/>
              <a:t>Machine Learning</a:t>
            </a:r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1"/>
          </p:nvPr>
        </p:nvSpPr>
        <p:spPr>
          <a:xfrm>
            <a:off x="558426" y="2001412"/>
            <a:ext cx="5643300" cy="3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</a:t>
            </a:r>
            <a:r>
              <a:rPr lang="en-GB" b="1"/>
              <a:t>multi-linear regression</a:t>
            </a:r>
            <a:r>
              <a:rPr lang="en-GB"/>
              <a:t>, as baseline model 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Machine Learning model: </a:t>
            </a:r>
            <a:r>
              <a:rPr lang="en-GB" b="1"/>
              <a:t>gradient boosting </a:t>
            </a:r>
            <a:r>
              <a:rPr lang="en-GB"/>
              <a:t>ensemble of </a:t>
            </a:r>
            <a:r>
              <a:rPr lang="en-GB" b="1"/>
              <a:t>decision trees.</a:t>
            </a: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Evaluate the effect of </a:t>
            </a:r>
            <a:r>
              <a:rPr lang="en-GB" b="1"/>
              <a:t>data availability </a:t>
            </a:r>
            <a:r>
              <a:rPr lang="en-GB"/>
              <a:t>of </a:t>
            </a:r>
            <a:r>
              <a:rPr lang="en-GB" b="1"/>
              <a:t>physically</a:t>
            </a:r>
            <a:r>
              <a:rPr lang="en-GB"/>
              <a:t> descriptive variables on the correction</a:t>
            </a:r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  <p:cxnSp>
        <p:nvCxnSpPr>
          <p:cNvPr id="229" name="Google Shape;229;p9"/>
          <p:cNvCxnSpPr/>
          <p:nvPr/>
        </p:nvCxnSpPr>
        <p:spPr>
          <a:xfrm>
            <a:off x="6481483" y="3576682"/>
            <a:ext cx="1643400" cy="2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0" name="Google Shape;230;p9"/>
          <p:cNvSpPr txBox="1"/>
          <p:nvPr/>
        </p:nvSpPr>
        <p:spPr>
          <a:xfrm>
            <a:off x="8404640" y="3125326"/>
            <a:ext cx="3155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introduce the constraining variables as features, to improve the model training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30a2092cc3f_5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9600" y="2211525"/>
            <a:ext cx="5582397" cy="27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0a2092cc3f_5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Methodology: </a:t>
            </a:r>
            <a:r>
              <a:rPr lang="en-GB"/>
              <a:t>Machine Learning</a:t>
            </a:r>
            <a:endParaRPr/>
          </a:p>
        </p:txBody>
      </p:sp>
      <p:sp>
        <p:nvSpPr>
          <p:cNvPr id="238" name="Google Shape;238;g30a2092cc3f_5_1"/>
          <p:cNvSpPr txBox="1">
            <a:spLocks noGrp="1"/>
          </p:cNvSpPr>
          <p:nvPr>
            <p:ph type="body" idx="1"/>
          </p:nvPr>
        </p:nvSpPr>
        <p:spPr>
          <a:xfrm>
            <a:off x="466000" y="1907975"/>
            <a:ext cx="6288300" cy="4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7589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70"/>
              <a:buChar char="•"/>
            </a:pPr>
            <a:r>
              <a:rPr lang="en-GB" sz="1970"/>
              <a:t>A more advanced ML model: </a:t>
            </a:r>
            <a:r>
              <a:rPr lang="en-GB" sz="1970" b="1"/>
              <a:t>gradient boosting </a:t>
            </a:r>
            <a:r>
              <a:rPr lang="en-GB" sz="1970"/>
              <a:t>ensemble of </a:t>
            </a:r>
            <a:r>
              <a:rPr lang="en-GB" sz="1970" b="1"/>
              <a:t>decision trees.</a:t>
            </a:r>
            <a:endParaRPr sz="1970" b="1"/>
          </a:p>
          <a:p>
            <a:pPr marL="2286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70" b="1"/>
          </a:p>
          <a:p>
            <a:pPr marL="228600" lvl="0" indent="-1266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95"/>
              <a:buChar char="•"/>
            </a:pPr>
            <a:r>
              <a:rPr lang="en-GB" sz="1970"/>
              <a:t>A</a:t>
            </a:r>
            <a:r>
              <a:rPr lang="en-GB" sz="1970" b="1"/>
              <a:t> decision tree:</a:t>
            </a:r>
            <a:endParaRPr sz="1970" b="1"/>
          </a:p>
          <a:p>
            <a:pPr marL="685800" lvl="1" indent="-1901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95"/>
              <a:buChar char="•"/>
            </a:pPr>
            <a:r>
              <a:rPr lang="en-GB" sz="1660"/>
              <a:t>Looks for the feature (variable) that best splits the data</a:t>
            </a:r>
            <a:endParaRPr sz="1660"/>
          </a:p>
          <a:p>
            <a:pPr marL="685800" lvl="1" indent="-1901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95"/>
              <a:buChar char="•"/>
            </a:pPr>
            <a:r>
              <a:rPr lang="en-GB" sz="1660"/>
              <a:t>Repeat for n times</a:t>
            </a:r>
            <a:endParaRPr sz="1660"/>
          </a:p>
          <a:p>
            <a:pPr marL="685800" lvl="1" indent="-1901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95"/>
              <a:buChar char="•"/>
            </a:pPr>
            <a:r>
              <a:rPr lang="en-GB" sz="1660"/>
              <a:t>Each leaf is assigned a value which is the average of the target variable considering only the leaf’s points</a:t>
            </a:r>
            <a:endParaRPr sz="1660"/>
          </a:p>
          <a:p>
            <a:pPr marL="685800" lvl="1" indent="-1901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95"/>
              <a:buChar char="•"/>
            </a:pPr>
            <a:r>
              <a:rPr lang="en-GB" sz="1660"/>
              <a:t>Once trained, we just need to follow the new point</a:t>
            </a:r>
            <a:br>
              <a:rPr lang="en-GB" sz="1660"/>
            </a:br>
            <a:r>
              <a:rPr lang="en-GB" sz="1660"/>
              <a:t>until the last leaf and use the value as prediction</a:t>
            </a:r>
            <a:endParaRPr sz="1660"/>
          </a:p>
          <a:p>
            <a:pPr marL="6858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60"/>
          </a:p>
          <a:p>
            <a:pPr marL="228600" lvl="0" indent="-21970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Char char="•"/>
            </a:pPr>
            <a:r>
              <a:rPr lang="en-GB" sz="1660"/>
              <a:t>E.g.:, for a measurement of </a:t>
            </a:r>
            <a:r>
              <a:rPr lang="en-GB" sz="1660" b="1"/>
              <a:t>batn_950 = 1</a:t>
            </a:r>
            <a:r>
              <a:rPr lang="en-GB" sz="1660"/>
              <a:t>, will end up in the 5th leaf, and will be assigned a prediction of </a:t>
            </a:r>
            <a:r>
              <a:rPr lang="en-GB" sz="1660" b="1"/>
              <a:t>b_abs_450 = 5.306</a:t>
            </a:r>
            <a:endParaRPr sz="1660" b="1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60" b="1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60" b="1"/>
          </a:p>
          <a:p>
            <a:pPr marL="228600" lvl="0" indent="-1901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95"/>
              <a:buChar char="•"/>
            </a:pPr>
            <a:r>
              <a:rPr lang="en-GB" sz="1970"/>
              <a:t>We combine 100 decision trees, where each one is trained on the errors of its predecessor tree (</a:t>
            </a:r>
            <a:r>
              <a:rPr lang="en-GB" sz="1970" b="1"/>
              <a:t>Boosting</a:t>
            </a:r>
            <a:r>
              <a:rPr lang="en-GB" sz="1970"/>
              <a:t>).</a:t>
            </a:r>
            <a:endParaRPr sz="1970"/>
          </a:p>
        </p:txBody>
      </p:sp>
      <p:sp>
        <p:nvSpPr>
          <p:cNvPr id="239" name="Google Shape;239;g30a2092cc3f_5_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240" name="Google Shape;240;g30a2092cc3f_5_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241" name="Google Shape;241;g30a2092cc3f_5_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Results: </a:t>
            </a:r>
            <a:r>
              <a:rPr lang="en-GB"/>
              <a:t>ML vs mlr vs traditional correction</a:t>
            </a:r>
            <a:endParaRPr/>
          </a:p>
        </p:txBody>
      </p:sp>
      <p:grpSp>
        <p:nvGrpSpPr>
          <p:cNvPr id="247" name="Google Shape;247;p10"/>
          <p:cNvGrpSpPr/>
          <p:nvPr/>
        </p:nvGrpSpPr>
        <p:grpSpPr>
          <a:xfrm>
            <a:off x="123949" y="2354647"/>
            <a:ext cx="12056871" cy="3075259"/>
            <a:chOff x="106019" y="2354647"/>
            <a:chExt cx="12056871" cy="3075259"/>
          </a:xfrm>
        </p:grpSpPr>
        <p:pic>
          <p:nvPicPr>
            <p:cNvPr id="248" name="Google Shape;248;p10"/>
            <p:cNvPicPr preferRelativeResize="0"/>
            <p:nvPr/>
          </p:nvPicPr>
          <p:blipFill>
            <a:blip r:embed="rId3"/>
            <a:srcRect/>
            <a:stretch/>
          </p:blipFill>
          <p:spPr>
            <a:xfrm>
              <a:off x="9088490" y="2354647"/>
              <a:ext cx="3074400" cy="3074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9" name="Google Shape;249;p10"/>
            <p:cNvGrpSpPr/>
            <p:nvPr/>
          </p:nvGrpSpPr>
          <p:grpSpPr>
            <a:xfrm>
              <a:off x="106019" y="2354647"/>
              <a:ext cx="9133670" cy="3075259"/>
              <a:chOff x="376090" y="1905000"/>
              <a:chExt cx="11761394" cy="3960000"/>
            </a:xfrm>
          </p:grpSpPr>
          <p:pic>
            <p:nvPicPr>
              <p:cNvPr id="250" name="Google Shape;250;p10"/>
              <p:cNvPicPr preferRelativeResize="0"/>
              <p:nvPr/>
            </p:nvPicPr>
            <p:blipFill>
              <a:blip r:embed="rId4"/>
              <a:srcRect/>
              <a:stretch/>
            </p:blipFill>
            <p:spPr>
              <a:xfrm>
                <a:off x="4115999" y="1905000"/>
                <a:ext cx="3960000" cy="396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1" name="Google Shape;251;p10"/>
              <p:cNvPicPr preferRelativeResize="0"/>
              <p:nvPr/>
            </p:nvPicPr>
            <p:blipFill>
              <a:blip r:embed="rId5"/>
              <a:srcRect/>
              <a:stretch/>
            </p:blipFill>
            <p:spPr>
              <a:xfrm>
                <a:off x="376090" y="1905000"/>
                <a:ext cx="3940351" cy="3940351"/>
              </a:xfrm>
              <a:prstGeom prst="rect">
                <a:avLst/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252" name="Google Shape;252;p10"/>
              <p:cNvPicPr preferRelativeResize="0"/>
              <p:nvPr/>
            </p:nvPicPr>
            <p:blipFill>
              <a:blip r:embed="rId6"/>
              <a:srcRect/>
              <a:stretch/>
            </p:blipFill>
            <p:spPr>
              <a:xfrm>
                <a:off x="8183226" y="1909636"/>
                <a:ext cx="3954258" cy="3954258"/>
              </a:xfrm>
              <a:prstGeom prst="rect">
                <a:avLst/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</p:grpSp>
      <p:sp>
        <p:nvSpPr>
          <p:cNvPr id="253" name="Google Shape;253;p10"/>
          <p:cNvSpPr txBox="1"/>
          <p:nvPr/>
        </p:nvSpPr>
        <p:spPr>
          <a:xfrm>
            <a:off x="9438860" y="2111185"/>
            <a:ext cx="18226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w/o scattering &amp; PSD</a:t>
            </a:r>
            <a:endParaRPr/>
          </a:p>
        </p:txBody>
      </p:sp>
      <p:sp>
        <p:nvSpPr>
          <p:cNvPr id="254" name="Google Shape;254;p10"/>
          <p:cNvSpPr txBox="1"/>
          <p:nvPr/>
        </p:nvSpPr>
        <p:spPr>
          <a:xfrm>
            <a:off x="402740" y="2111185"/>
            <a:ext cx="153309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PSD &amp; w/o scat</a:t>
            </a:r>
            <a:endParaRPr/>
          </a:p>
        </p:txBody>
      </p:sp>
      <p:sp>
        <p:nvSpPr>
          <p:cNvPr id="255" name="Google Shape;255;p10"/>
          <p:cNvSpPr txBox="1"/>
          <p:nvPr/>
        </p:nvSpPr>
        <p:spPr>
          <a:xfrm>
            <a:off x="3448460" y="2111185"/>
            <a:ext cx="19267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scattering &amp; w/o PSD</a:t>
            </a:r>
            <a:endParaRPr/>
          </a:p>
        </p:txBody>
      </p:sp>
      <p:sp>
        <p:nvSpPr>
          <p:cNvPr id="256" name="Google Shape;256;p10"/>
          <p:cNvSpPr txBox="1"/>
          <p:nvPr/>
        </p:nvSpPr>
        <p:spPr>
          <a:xfrm>
            <a:off x="6363601" y="2111185"/>
            <a:ext cx="18226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PSD &amp; scattering</a:t>
            </a:r>
            <a:endParaRPr/>
          </a:p>
        </p:txBody>
      </p:sp>
      <p:pic>
        <p:nvPicPr>
          <p:cNvPr id="257" name="Google Shape;257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90325" y="1605550"/>
            <a:ext cx="1822675" cy="43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Results: </a:t>
            </a:r>
            <a:r>
              <a:rPr lang="en-GB"/>
              <a:t>ML vs mlr vs traditional correction</a:t>
            </a:r>
            <a:endParaRPr/>
          </a:p>
        </p:txBody>
      </p:sp>
      <p:pic>
        <p:nvPicPr>
          <p:cNvPr id="263" name="Google Shape;2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2001" y="2256106"/>
            <a:ext cx="5760000" cy="400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1"/>
          <p:cNvPicPr preferRelativeResize="0"/>
          <p:nvPr/>
        </p:nvPicPr>
        <p:blipFill>
          <a:blip r:embed="rId4"/>
          <a:srcRect/>
          <a:stretch/>
        </p:blipFill>
        <p:spPr>
          <a:xfrm>
            <a:off x="2" y="2256107"/>
            <a:ext cx="5759997" cy="400695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1"/>
          <p:cNvSpPr txBox="1"/>
          <p:nvPr/>
        </p:nvSpPr>
        <p:spPr>
          <a:xfrm>
            <a:off x="2301868" y="1952807"/>
            <a:ext cx="153309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PSD &amp; </a:t>
            </a:r>
            <a:r>
              <a:rPr lang="en-GB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w/o scat</a:t>
            </a:r>
            <a:endParaRPr/>
          </a:p>
        </p:txBody>
      </p:sp>
      <p:sp>
        <p:nvSpPr>
          <p:cNvPr id="266" name="Google Shape;266;p11"/>
          <p:cNvSpPr txBox="1"/>
          <p:nvPr/>
        </p:nvSpPr>
        <p:spPr>
          <a:xfrm>
            <a:off x="8762247" y="1948330"/>
            <a:ext cx="18226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PSD &amp; </a:t>
            </a:r>
            <a:r>
              <a:rPr lang="en-GB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scattering</a:t>
            </a:r>
            <a:endParaRPr/>
          </a:p>
        </p:txBody>
      </p:sp>
      <p:cxnSp>
        <p:nvCxnSpPr>
          <p:cNvPr id="267" name="Google Shape;267;p11"/>
          <p:cNvCxnSpPr/>
          <p:nvPr/>
        </p:nvCxnSpPr>
        <p:spPr>
          <a:xfrm>
            <a:off x="6069106" y="2256108"/>
            <a:ext cx="0" cy="395343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68" name="Google Shape;268;p11"/>
          <p:cNvSpPr/>
          <p:nvPr/>
        </p:nvSpPr>
        <p:spPr>
          <a:xfrm>
            <a:off x="6528104" y="2203531"/>
            <a:ext cx="1925034" cy="4090906"/>
          </a:xfrm>
          <a:prstGeom prst="roundRect">
            <a:avLst>
              <a:gd name="adj" fmla="val 16667"/>
            </a:avLst>
          </a:prstGeom>
          <a:noFill/>
          <a:ln w="34925" cap="flat" cmpd="sng">
            <a:solidFill>
              <a:schemeClr val="accent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3836894" y="1362635"/>
            <a:ext cx="4957482" cy="851647"/>
          </a:xfrm>
          <a:custGeom>
            <a:avLst/>
            <a:gdLst/>
            <a:ahLst/>
            <a:cxnLst/>
            <a:rect l="l" t="t" r="r" b="b"/>
            <a:pathLst>
              <a:path w="4957482" h="851647" extrusionOk="0">
                <a:moveTo>
                  <a:pt x="0" y="851647"/>
                </a:moveTo>
                <a:cubicBezTo>
                  <a:pt x="689535" y="425823"/>
                  <a:pt x="1379071" y="0"/>
                  <a:pt x="2205318" y="0"/>
                </a:cubicBezTo>
                <a:cubicBezTo>
                  <a:pt x="3031565" y="0"/>
                  <a:pt x="3994523" y="425823"/>
                  <a:pt x="4957482" y="851647"/>
                </a:cubicBezTo>
              </a:path>
            </a:pathLst>
          </a:custGeom>
          <a:noFill/>
          <a:ln w="222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1"/>
          <p:cNvSpPr/>
          <p:nvPr/>
        </p:nvSpPr>
        <p:spPr>
          <a:xfrm>
            <a:off x="1075768" y="4221989"/>
            <a:ext cx="6329079" cy="307777"/>
          </a:xfrm>
          <a:custGeom>
            <a:avLst/>
            <a:gdLst/>
            <a:ahLst/>
            <a:cxnLst/>
            <a:rect l="l" t="t" r="r" b="b"/>
            <a:pathLst>
              <a:path w="6364941" h="341046" extrusionOk="0">
                <a:moveTo>
                  <a:pt x="0" y="341046"/>
                </a:moveTo>
                <a:cubicBezTo>
                  <a:pt x="2002118" y="175199"/>
                  <a:pt x="4004236" y="9352"/>
                  <a:pt x="5065059" y="387"/>
                </a:cubicBezTo>
                <a:cubicBezTo>
                  <a:pt x="6125882" y="-8578"/>
                  <a:pt x="6245411" y="139340"/>
                  <a:pt x="6364941" y="28725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Results: </a:t>
            </a:r>
            <a:r>
              <a:rPr lang="en-GB"/>
              <a:t>Redo analysis for 808 nm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76" name="Google Shape;27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277" name="Google Shape;2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278" name="Google Shape;2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  <p:grpSp>
        <p:nvGrpSpPr>
          <p:cNvPr id="279" name="Google Shape;279;p12"/>
          <p:cNvGrpSpPr/>
          <p:nvPr/>
        </p:nvGrpSpPr>
        <p:grpSpPr>
          <a:xfrm>
            <a:off x="1935836" y="2045259"/>
            <a:ext cx="9133670" cy="3075259"/>
            <a:chOff x="376090" y="1905000"/>
            <a:chExt cx="11761394" cy="3960000"/>
          </a:xfrm>
        </p:grpSpPr>
        <p:pic>
          <p:nvPicPr>
            <p:cNvPr id="280" name="Google Shape;280;p12"/>
            <p:cNvPicPr preferRelativeResize="0"/>
            <p:nvPr/>
          </p:nvPicPr>
          <p:blipFill>
            <a:blip r:embed="rId3"/>
            <a:srcRect/>
            <a:stretch/>
          </p:blipFill>
          <p:spPr>
            <a:xfrm>
              <a:off x="4115999" y="1905000"/>
              <a:ext cx="3960000" cy="39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12"/>
            <p:cNvPicPr preferRelativeResize="0"/>
            <p:nvPr/>
          </p:nvPicPr>
          <p:blipFill>
            <a:blip r:embed="rId4"/>
            <a:srcRect/>
            <a:stretch/>
          </p:blipFill>
          <p:spPr>
            <a:xfrm>
              <a:off x="376090" y="1905000"/>
              <a:ext cx="3940351" cy="3940351"/>
            </a:xfrm>
            <a:prstGeom prst="rect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82" name="Google Shape;282;p12"/>
            <p:cNvPicPr preferRelativeResize="0"/>
            <p:nvPr/>
          </p:nvPicPr>
          <p:blipFill>
            <a:blip r:embed="rId5"/>
            <a:srcRect/>
            <a:stretch/>
          </p:blipFill>
          <p:spPr>
            <a:xfrm>
              <a:off x="8183226" y="1909636"/>
              <a:ext cx="3954258" cy="3954258"/>
            </a:xfrm>
            <a:prstGeom prst="rect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83" name="Google Shape;283;p12"/>
          <p:cNvSpPr txBox="1"/>
          <p:nvPr/>
        </p:nvSpPr>
        <p:spPr>
          <a:xfrm>
            <a:off x="2814852" y="1589116"/>
            <a:ext cx="153309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PSD &amp; w/o scat</a:t>
            </a:r>
            <a:endParaRPr/>
          </a:p>
        </p:txBody>
      </p:sp>
      <p:sp>
        <p:nvSpPr>
          <p:cNvPr id="284" name="Google Shape;284;p12"/>
          <p:cNvSpPr txBox="1"/>
          <p:nvPr/>
        </p:nvSpPr>
        <p:spPr>
          <a:xfrm>
            <a:off x="5681421" y="1587011"/>
            <a:ext cx="19267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scattering &amp; w/o PSD</a:t>
            </a:r>
            <a:endParaRPr/>
          </a:p>
        </p:txBody>
      </p:sp>
      <p:sp>
        <p:nvSpPr>
          <p:cNvPr id="285" name="Google Shape;285;p12"/>
          <p:cNvSpPr txBox="1"/>
          <p:nvPr/>
        </p:nvSpPr>
        <p:spPr>
          <a:xfrm>
            <a:off x="8622763" y="1587012"/>
            <a:ext cx="18226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PSD &amp; scattering</a:t>
            </a:r>
            <a:endParaRPr/>
          </a:p>
        </p:txBody>
      </p:sp>
      <p:sp>
        <p:nvSpPr>
          <p:cNvPr id="286" name="Google Shape;286;p12"/>
          <p:cNvSpPr txBox="1"/>
          <p:nvPr/>
        </p:nvSpPr>
        <p:spPr>
          <a:xfrm>
            <a:off x="2209800" y="5475089"/>
            <a:ext cx="87978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Despite the higher error than can be introduced at this wavelength due to the higher noise-to-signal ratio, 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still provide a 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correction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all options available, MLR is noisier</a:t>
            </a:r>
            <a:endParaRPr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Future steps</a:t>
            </a:r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Within AGORA: 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Expand analysis for all all available wavelengths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Check if the model predicts well using the traditional correction as a reference, for extrapolation purposes of the model to other datasets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EU data: 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Check if the model predicts well using the traditional correction as a reference for other EU stations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Retrain model using data from other EU stations, amplifying the background variability input into the model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Use of particle source and chemical composition to improve prediction, if available, test whether it improves the outcome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Check other ML algorithms if necessary, possible use of synthetic data generation to fill data gaps</a:t>
            </a:r>
            <a:endParaRPr dirty="0"/>
          </a:p>
          <a:p>
            <a:pPr marL="1143000" lvl="2" indent="-111125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93" name="Google Shape;29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Conclusions</a:t>
            </a:r>
            <a:endParaRPr/>
          </a:p>
        </p:txBody>
      </p:sp>
      <p:sp>
        <p:nvSpPr>
          <p:cNvPr id="301" name="Google Shape;301;p14"/>
          <p:cNvSpPr txBox="1">
            <a:spLocks noGrp="1"/>
          </p:cNvSpPr>
          <p:nvPr>
            <p:ph type="body" idx="1"/>
          </p:nvPr>
        </p:nvSpPr>
        <p:spPr>
          <a:xfrm>
            <a:off x="838200" y="1998382"/>
            <a:ext cx="10515600" cy="3436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Both</a:t>
            </a:r>
            <a:r>
              <a:rPr lang="en-GB" b="1"/>
              <a:t> MLR </a:t>
            </a:r>
            <a:r>
              <a:rPr lang="en-GB"/>
              <a:t>and </a:t>
            </a:r>
            <a:r>
              <a:rPr lang="en-GB" b="1"/>
              <a:t>Gradient Boosting</a:t>
            </a:r>
            <a:r>
              <a:rPr lang="en-GB"/>
              <a:t> algorithms provide a </a:t>
            </a:r>
            <a:r>
              <a:rPr lang="en-GB" b="1">
                <a:solidFill>
                  <a:schemeClr val="accent6"/>
                </a:solidFill>
              </a:rPr>
              <a:t>high-quality</a:t>
            </a:r>
            <a:r>
              <a:rPr lang="en-GB"/>
              <a:t> correction of the absorption data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b="1"/>
              <a:t>Gradient Boosting</a:t>
            </a:r>
            <a:r>
              <a:rPr lang="en-GB"/>
              <a:t> </a:t>
            </a:r>
            <a:r>
              <a:rPr lang="en-GB" i="1"/>
              <a:t>outperforms</a:t>
            </a:r>
            <a:r>
              <a:rPr lang="en-GB"/>
              <a:t> </a:t>
            </a:r>
            <a:r>
              <a:rPr lang="en-GB" b="1"/>
              <a:t>MLR,</a:t>
            </a:r>
            <a:r>
              <a:rPr lang="en-GB"/>
              <a:t> especially under scenarios where scattering is not available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However, a more simple </a:t>
            </a:r>
            <a:r>
              <a:rPr lang="en-GB" b="1"/>
              <a:t>MLR </a:t>
            </a:r>
            <a:r>
              <a:rPr lang="en-GB"/>
              <a:t>gives a similar result under scenarios with higher data availability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Since the exploratory analysis has provided good results, </a:t>
            </a:r>
            <a:r>
              <a:rPr lang="en-GB" b="1"/>
              <a:t>application</a:t>
            </a:r>
            <a:r>
              <a:rPr lang="en-GB"/>
              <a:t> to datasets across </a:t>
            </a:r>
            <a:r>
              <a:rPr lang="en-GB" b="1"/>
              <a:t>Europe</a:t>
            </a:r>
            <a:r>
              <a:rPr lang="en-GB"/>
              <a:t> to be accomplished in the next step</a:t>
            </a:r>
            <a:endParaRPr/>
          </a:p>
        </p:txBody>
      </p:sp>
      <p:sp>
        <p:nvSpPr>
          <p:cNvPr id="302" name="Google Shape;30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303" name="Google Shape;30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304" name="Google Shape;30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5"/>
          <p:cNvPicPr preferRelativeResize="0"/>
          <p:nvPr/>
        </p:nvPicPr>
        <p:blipFill rotWithShape="1">
          <a:blip r:embed="rId3">
            <a:alphaModFix amt="29000"/>
          </a:blip>
          <a:srcRect/>
          <a:stretch/>
        </p:blipFill>
        <p:spPr>
          <a:xfrm>
            <a:off x="3516083" y="1119886"/>
            <a:ext cx="4636400" cy="461092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5"/>
          <p:cNvSpPr txBox="1"/>
          <p:nvPr/>
        </p:nvSpPr>
        <p:spPr>
          <a:xfrm>
            <a:off x="0" y="6144122"/>
            <a:ext cx="6096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This project has received funding from the European Union's Horizon Europe research and innovation programme under the Marie Sklodowska-Curie grant agreement No. 101081355.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The operation (SMASH project) is co-funded by the Republic of Slovenia and the European Union from the European Regional Development Fund.</a:t>
            </a:r>
            <a:endParaRPr/>
          </a:p>
        </p:txBody>
      </p:sp>
      <p:pic>
        <p:nvPicPr>
          <p:cNvPr id="311" name="Google Shape;311;p15"/>
          <p:cNvPicPr preferRelativeResize="0"/>
          <p:nvPr/>
        </p:nvPicPr>
        <p:blipFill rotWithShape="1">
          <a:blip r:embed="rId4">
            <a:alphaModFix/>
          </a:blip>
          <a:srcRect t="7142"/>
          <a:stretch/>
        </p:blipFill>
        <p:spPr>
          <a:xfrm>
            <a:off x="6126843" y="5978806"/>
            <a:ext cx="6065157" cy="86069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5"/>
          <p:cNvSpPr txBox="1"/>
          <p:nvPr/>
        </p:nvSpPr>
        <p:spPr>
          <a:xfrm>
            <a:off x="3638850" y="2717349"/>
            <a:ext cx="49143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 YOU FOR YOUR ATTENTION!</a:t>
            </a:r>
            <a:endParaRPr sz="4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0a2092cc3f_26_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References</a:t>
            </a:r>
            <a:endParaRPr b="1"/>
          </a:p>
        </p:txBody>
      </p:sp>
      <p:sp>
        <p:nvSpPr>
          <p:cNvPr id="319" name="Google Shape;319;g30a2092cc3f_26_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Calibri"/>
              <a:buChar char="•"/>
            </a:pPr>
            <a:r>
              <a:rPr lang="en-GB" sz="2400">
                <a:solidFill>
                  <a:srgbClr val="222222"/>
                </a:solidFill>
                <a:highlight>
                  <a:srgbClr val="FFFFFF"/>
                </a:highlight>
              </a:rPr>
              <a:t>Yus-Díez, Jesús, et al. "Determination of the multiple-scattering correction factor and its cross-sensitivity to scattering and wavelength dependence for different AE33 Aethalometer filter tapes: a multi-instrumental approach." </a:t>
            </a:r>
            <a:r>
              <a:rPr lang="en-GB" sz="2400" i="1">
                <a:solidFill>
                  <a:srgbClr val="222222"/>
                </a:solidFill>
              </a:rPr>
              <a:t>Atmospheric measurement techniques</a:t>
            </a:r>
            <a:r>
              <a:rPr lang="en-GB" sz="2400">
                <a:solidFill>
                  <a:srgbClr val="222222"/>
                </a:solidFill>
                <a:highlight>
                  <a:srgbClr val="FFFFFF"/>
                </a:highlight>
              </a:rPr>
              <a:t> 14.10 (2021): 6335-6355.</a:t>
            </a: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Calibri"/>
              <a:buChar char="•"/>
            </a:pPr>
            <a:r>
              <a:rPr lang="en-GB" sz="2400">
                <a:solidFill>
                  <a:srgbClr val="222222"/>
                </a:solidFill>
              </a:rPr>
              <a:t>Drinovec, Luka, et al. "A dual-wavelength photothermal aerosol absorption monitor: design, calibration and performance." </a:t>
            </a:r>
            <a:r>
              <a:rPr lang="en-GB" sz="2400" i="1">
                <a:solidFill>
                  <a:srgbClr val="222222"/>
                </a:solidFill>
              </a:rPr>
              <a:t>Atmospheric Measurement Techniques</a:t>
            </a:r>
            <a:r>
              <a:rPr lang="en-GB" sz="2400">
                <a:solidFill>
                  <a:srgbClr val="222222"/>
                </a:solidFill>
              </a:rPr>
              <a:t> 15.12 (2022): 3805-3825.</a:t>
            </a:r>
            <a:endParaRPr sz="2400"/>
          </a:p>
        </p:txBody>
      </p:sp>
      <p:sp>
        <p:nvSpPr>
          <p:cNvPr id="320" name="Google Shape;320;g30a2092cc3f_26_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Introduction: </a:t>
            </a:r>
            <a:r>
              <a:rPr lang="en-GB"/>
              <a:t>Aerosol contribution to climate warning</a:t>
            </a:r>
            <a:endParaRPr/>
          </a:p>
        </p:txBody>
      </p:sp>
      <p:sp>
        <p:nvSpPr>
          <p:cNvPr id="326" name="Google Shape;326;p16"/>
          <p:cNvSpPr txBox="1"/>
          <p:nvPr/>
        </p:nvSpPr>
        <p:spPr>
          <a:xfrm>
            <a:off x="947249" y="2853036"/>
            <a:ext cx="3478121" cy="192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 </a:t>
            </a:r>
            <a:r>
              <a:rPr lang="en-GB" sz="20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cooling effect</a:t>
            </a: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GB" sz="20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Earth’s climate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0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small reduction 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warming effect of the greenhouse gases</a:t>
            </a:r>
            <a:endParaRPr/>
          </a:p>
        </p:txBody>
      </p:sp>
      <p:sp>
        <p:nvSpPr>
          <p:cNvPr id="327" name="Google Shape;327;p16"/>
          <p:cNvSpPr txBox="1"/>
          <p:nvPr/>
        </p:nvSpPr>
        <p:spPr>
          <a:xfrm>
            <a:off x="4933402" y="1866762"/>
            <a:ext cx="223602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uncertainty!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8" name="Google Shape;328;p16"/>
          <p:cNvGrpSpPr/>
          <p:nvPr/>
        </p:nvGrpSpPr>
        <p:grpSpPr>
          <a:xfrm>
            <a:off x="4405664" y="2731057"/>
            <a:ext cx="3616460" cy="2892036"/>
            <a:chOff x="4405664" y="2731057"/>
            <a:chExt cx="3616460" cy="2892036"/>
          </a:xfrm>
        </p:grpSpPr>
        <p:pic>
          <p:nvPicPr>
            <p:cNvPr id="329" name="Google Shape;329;p16"/>
            <p:cNvPicPr preferRelativeResize="0"/>
            <p:nvPr/>
          </p:nvPicPr>
          <p:blipFill rotWithShape="1">
            <a:blip r:embed="rId3">
              <a:alphaModFix/>
            </a:blip>
            <a:srcRect l="1407" t="3691" r="2823" b="2174"/>
            <a:stretch/>
          </p:blipFill>
          <p:spPr>
            <a:xfrm>
              <a:off x="4430160" y="2731057"/>
              <a:ext cx="3591964" cy="2584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16"/>
            <p:cNvSpPr/>
            <p:nvPr/>
          </p:nvSpPr>
          <p:spPr>
            <a:xfrm>
              <a:off x="4966034" y="3744738"/>
              <a:ext cx="1828800" cy="367989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6"/>
            <p:cNvSpPr txBox="1"/>
            <p:nvPr/>
          </p:nvSpPr>
          <p:spPr>
            <a:xfrm>
              <a:off x="4405664" y="5008204"/>
              <a:ext cx="466794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-2.0</a:t>
              </a:r>
              <a:endParaRPr/>
            </a:p>
          </p:txBody>
        </p:sp>
        <p:sp>
          <p:nvSpPr>
            <p:cNvPr id="332" name="Google Shape;332;p16"/>
            <p:cNvSpPr txBox="1"/>
            <p:nvPr/>
          </p:nvSpPr>
          <p:spPr>
            <a:xfrm>
              <a:off x="5737589" y="4999207"/>
              <a:ext cx="670957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-1.0</a:t>
              </a:r>
              <a:endParaRPr/>
            </a:p>
          </p:txBody>
        </p:sp>
        <p:sp>
          <p:nvSpPr>
            <p:cNvPr id="333" name="Google Shape;333;p16"/>
            <p:cNvSpPr txBox="1"/>
            <p:nvPr/>
          </p:nvSpPr>
          <p:spPr>
            <a:xfrm>
              <a:off x="6408546" y="5004348"/>
              <a:ext cx="466794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-0.5</a:t>
              </a:r>
              <a:endParaRPr/>
            </a:p>
          </p:txBody>
        </p:sp>
        <p:sp>
          <p:nvSpPr>
            <p:cNvPr id="334" name="Google Shape;334;p16"/>
            <p:cNvSpPr txBox="1"/>
            <p:nvPr/>
          </p:nvSpPr>
          <p:spPr>
            <a:xfrm>
              <a:off x="6998769" y="5004348"/>
              <a:ext cx="412292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0.0</a:t>
              </a:r>
              <a:endParaRPr/>
            </a:p>
          </p:txBody>
        </p:sp>
        <p:sp>
          <p:nvSpPr>
            <p:cNvPr id="335" name="Google Shape;335;p16"/>
            <p:cNvSpPr txBox="1"/>
            <p:nvPr/>
          </p:nvSpPr>
          <p:spPr>
            <a:xfrm>
              <a:off x="5053352" y="4999207"/>
              <a:ext cx="466794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-1.5</a:t>
              </a:r>
              <a:endParaRPr/>
            </a:p>
          </p:txBody>
        </p:sp>
        <p:sp>
          <p:nvSpPr>
            <p:cNvPr id="336" name="Google Shape;336;p16"/>
            <p:cNvSpPr txBox="1"/>
            <p:nvPr/>
          </p:nvSpPr>
          <p:spPr>
            <a:xfrm>
              <a:off x="5427643" y="5315316"/>
              <a:ext cx="1002197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ERF (Wm</a:t>
              </a:r>
              <a:r>
                <a:rPr lang="en-GB" sz="18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-2</a:t>
              </a: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</p:txBody>
        </p:sp>
      </p:grpSp>
      <p:grpSp>
        <p:nvGrpSpPr>
          <p:cNvPr id="337" name="Google Shape;337;p16"/>
          <p:cNvGrpSpPr/>
          <p:nvPr/>
        </p:nvGrpSpPr>
        <p:grpSpPr>
          <a:xfrm>
            <a:off x="7420640" y="2177456"/>
            <a:ext cx="4196555" cy="3950687"/>
            <a:chOff x="7420640" y="2177456"/>
            <a:chExt cx="4196555" cy="3950687"/>
          </a:xfrm>
        </p:grpSpPr>
        <p:grpSp>
          <p:nvGrpSpPr>
            <p:cNvPr id="338" name="Google Shape;338;p16"/>
            <p:cNvGrpSpPr/>
            <p:nvPr/>
          </p:nvGrpSpPr>
          <p:grpSpPr>
            <a:xfrm>
              <a:off x="7420640" y="2177456"/>
              <a:ext cx="4196555" cy="3950687"/>
              <a:chOff x="6939597" y="1619678"/>
              <a:chExt cx="4196555" cy="3950687"/>
            </a:xfrm>
          </p:grpSpPr>
          <p:sp>
            <p:nvSpPr>
              <p:cNvPr id="339" name="Google Shape;339;p16"/>
              <p:cNvSpPr txBox="1"/>
              <p:nvPr/>
            </p:nvSpPr>
            <p:spPr>
              <a:xfrm>
                <a:off x="8900252" y="5293465"/>
                <a:ext cx="22359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Helvetica Neue"/>
                  <a:buNone/>
                </a:pPr>
                <a:r>
                  <a:rPr lang="en-GB" sz="1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Adapted from IPCC (2021)</a:t>
                </a: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6"/>
              <p:cNvGrpSpPr/>
              <p:nvPr/>
            </p:nvGrpSpPr>
            <p:grpSpPr>
              <a:xfrm>
                <a:off x="6939597" y="1619678"/>
                <a:ext cx="3933160" cy="3277633"/>
                <a:chOff x="6588583" y="1859908"/>
                <a:chExt cx="4585255" cy="3821045"/>
              </a:xfrm>
            </p:grpSpPr>
            <p:pic>
              <p:nvPicPr>
                <p:cNvPr id="341" name="Google Shape;341;p1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588583" y="1859908"/>
                  <a:ext cx="4585255" cy="38210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42" name="Google Shape;342;p16"/>
                <p:cNvSpPr/>
                <p:nvPr/>
              </p:nvSpPr>
              <p:spPr>
                <a:xfrm>
                  <a:off x="9767684" y="3770430"/>
                  <a:ext cx="1406154" cy="1278225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43" name="Google Shape;343;p16"/>
            <p:cNvSpPr/>
            <p:nvPr/>
          </p:nvSpPr>
          <p:spPr>
            <a:xfrm>
              <a:off x="8958020" y="3744738"/>
              <a:ext cx="1547211" cy="1276713"/>
            </a:xfrm>
            <a:prstGeom prst="roundRect">
              <a:avLst>
                <a:gd name="adj" fmla="val 16667"/>
              </a:avLst>
            </a:prstGeom>
            <a:solidFill>
              <a:srgbClr val="7F7F7F">
                <a:alpha val="9803"/>
              </a:srgbClr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6"/>
            <p:cNvSpPr txBox="1"/>
            <p:nvPr/>
          </p:nvSpPr>
          <p:spPr>
            <a:xfrm>
              <a:off x="9532563" y="5315315"/>
              <a:ext cx="1002197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ERF (Wm</a:t>
              </a:r>
              <a:r>
                <a:rPr lang="en-GB" sz="18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-2</a:t>
              </a: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8610600" y="5021451"/>
              <a:ext cx="2743200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6"/>
            <p:cNvSpPr txBox="1"/>
            <p:nvPr/>
          </p:nvSpPr>
          <p:spPr>
            <a:xfrm>
              <a:off x="9658170" y="5040000"/>
              <a:ext cx="412292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0.0</a:t>
              </a:r>
              <a:endParaRPr/>
            </a:p>
          </p:txBody>
        </p:sp>
        <p:sp>
          <p:nvSpPr>
            <p:cNvPr id="347" name="Google Shape;347;p16"/>
            <p:cNvSpPr txBox="1"/>
            <p:nvPr/>
          </p:nvSpPr>
          <p:spPr>
            <a:xfrm>
              <a:off x="8914512" y="5040000"/>
              <a:ext cx="466794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-1.5</a:t>
              </a:r>
              <a:endParaRPr/>
            </a:p>
          </p:txBody>
        </p:sp>
        <p:sp>
          <p:nvSpPr>
            <p:cNvPr id="348" name="Google Shape;348;p16"/>
            <p:cNvSpPr txBox="1"/>
            <p:nvPr/>
          </p:nvSpPr>
          <p:spPr>
            <a:xfrm>
              <a:off x="10492071" y="5040000"/>
              <a:ext cx="412292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1.5</a:t>
              </a:r>
              <a:endParaRPr/>
            </a:p>
          </p:txBody>
        </p:sp>
      </p:grpSp>
      <p:sp>
        <p:nvSpPr>
          <p:cNvPr id="349" name="Google Shape;349;p16"/>
          <p:cNvSpPr/>
          <p:nvPr/>
        </p:nvSpPr>
        <p:spPr>
          <a:xfrm>
            <a:off x="5017638" y="2933509"/>
            <a:ext cx="1308226" cy="3679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0" name="Google Shape;350;p16"/>
          <p:cNvCxnSpPr>
            <a:stCxn id="327" idx="2"/>
          </p:cNvCxnSpPr>
          <p:nvPr/>
        </p:nvCxnSpPr>
        <p:spPr>
          <a:xfrm flipH="1">
            <a:off x="5662014" y="2236053"/>
            <a:ext cx="389400" cy="150870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51" name="Google Shape;351;p16"/>
          <p:cNvSpPr txBox="1"/>
          <p:nvPr/>
        </p:nvSpPr>
        <p:spPr>
          <a:xfrm rot="-5400000">
            <a:off x="6791338" y="3790853"/>
            <a:ext cx="63511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</a:t>
            </a:r>
            <a:endParaRPr/>
          </a:p>
        </p:txBody>
      </p:sp>
      <p:sp>
        <p:nvSpPr>
          <p:cNvPr id="352" name="Google Shape;352;p16"/>
          <p:cNvSpPr txBox="1"/>
          <p:nvPr/>
        </p:nvSpPr>
        <p:spPr>
          <a:xfrm>
            <a:off x="5619763" y="4298523"/>
            <a:ext cx="12939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interaction</a:t>
            </a:r>
            <a:endParaRPr/>
          </a:p>
        </p:txBody>
      </p:sp>
      <p:sp>
        <p:nvSpPr>
          <p:cNvPr id="353" name="Google Shape;3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354" name="Google Shape;35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355" name="Google Shape;35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10400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MEGLICA:</a:t>
            </a:r>
            <a:r>
              <a:rPr lang="en-GB"/>
              <a:t> ML for Earth Sciences within SMASH</a:t>
            </a:r>
            <a:endParaRPr b="1"/>
          </a:p>
        </p:txBody>
      </p:sp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838200" y="2263510"/>
            <a:ext cx="10515600" cy="329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5179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GB" sz="5400" b="1" i="1">
                <a:solidFill>
                  <a:srgbClr val="757070"/>
                </a:solidFill>
              </a:rPr>
              <a:t>MEGLICA</a:t>
            </a:r>
            <a:endParaRPr sz="2400" b="1" i="1">
              <a:solidFill>
                <a:srgbClr val="757070"/>
              </a:solidFill>
            </a:endParaRPr>
          </a:p>
          <a:p>
            <a:pPr marL="15179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 i="1"/>
          </a:p>
          <a:p>
            <a:pPr marL="15179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400" b="1" i="1"/>
              <a:t>M</a:t>
            </a:r>
            <a:r>
              <a:rPr lang="en-GB" sz="2400" i="1"/>
              <a:t>achine l</a:t>
            </a:r>
            <a:r>
              <a:rPr lang="en-GB" sz="2400" b="1" i="1"/>
              <a:t>E</a:t>
            </a:r>
            <a:r>
              <a:rPr lang="en-GB" sz="2400" i="1"/>
              <a:t>arning applications for constraining the warmin</a:t>
            </a:r>
            <a:r>
              <a:rPr lang="en-GB" sz="2400" b="1" i="1"/>
              <a:t>G</a:t>
            </a:r>
            <a:r>
              <a:rPr lang="en-GB" sz="2400" i="1"/>
              <a:t> effects of aeroso</a:t>
            </a:r>
            <a:r>
              <a:rPr lang="en-GB" sz="2400" b="1" i="1"/>
              <a:t>L</a:t>
            </a:r>
            <a:r>
              <a:rPr lang="en-GB" sz="2400" i="1"/>
              <a:t> part</a:t>
            </a:r>
            <a:r>
              <a:rPr lang="en-GB" sz="2400" b="1" i="1"/>
              <a:t>I</a:t>
            </a:r>
            <a:r>
              <a:rPr lang="en-GB" sz="2400" i="1"/>
              <a:t>cles on </a:t>
            </a:r>
            <a:r>
              <a:rPr lang="en-GB" sz="2400" b="1" i="1"/>
              <a:t>C</a:t>
            </a:r>
            <a:r>
              <a:rPr lang="en-GB" sz="2400" i="1"/>
              <a:t>lim</a:t>
            </a:r>
            <a:r>
              <a:rPr lang="en-GB" sz="2400" b="1" i="1"/>
              <a:t>A</a:t>
            </a:r>
            <a:r>
              <a:rPr lang="en-GB" sz="2400" i="1"/>
              <a:t>te</a:t>
            </a:r>
            <a:endParaRPr sz="2400" i="1"/>
          </a:p>
          <a:p>
            <a:pPr marL="15179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/>
          </a:p>
          <a:p>
            <a:pPr marL="15179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/>
          </a:p>
          <a:p>
            <a:pPr marL="15179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1800" i="1"/>
              <a:t>4.2. Role of anthropogenic and natural aerosols and their contribution to climate warming (UNG-CAR)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Introduction: </a:t>
            </a:r>
            <a:r>
              <a:rPr lang="en-GB"/>
              <a:t>Aerosol contribution to climate warning</a:t>
            </a:r>
            <a:endParaRPr/>
          </a:p>
        </p:txBody>
      </p:sp>
      <p:sp>
        <p:nvSpPr>
          <p:cNvPr id="105" name="Google Shape;105;p3"/>
          <p:cNvSpPr txBox="1"/>
          <p:nvPr/>
        </p:nvSpPr>
        <p:spPr>
          <a:xfrm>
            <a:off x="690419" y="1981200"/>
            <a:ext cx="4097225" cy="414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 high </a:t>
            </a: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effect of aerosol particles on climate</a:t>
            </a:r>
            <a:endParaRPr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BC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light absorbing aerosols 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LAA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are very important due to their warming capacity</a:t>
            </a:r>
            <a:endParaRPr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LAA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atmosphere and modify the </a:t>
            </a: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thermodynamic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structure, introducing </a:t>
            </a: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indirect &amp; semidirect 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 changes (cloud formation, precipitation rates, etc.)</a:t>
            </a:r>
            <a:endParaRPr/>
          </a:p>
        </p:txBody>
      </p:sp>
      <p:grpSp>
        <p:nvGrpSpPr>
          <p:cNvPr id="106" name="Google Shape;106;p3"/>
          <p:cNvGrpSpPr/>
          <p:nvPr/>
        </p:nvGrpSpPr>
        <p:grpSpPr>
          <a:xfrm>
            <a:off x="5625242" y="1713282"/>
            <a:ext cx="2878449" cy="1915968"/>
            <a:chOff x="138886" y="1832639"/>
            <a:chExt cx="2926341" cy="1947841"/>
          </a:xfrm>
        </p:grpSpPr>
        <p:pic>
          <p:nvPicPr>
            <p:cNvPr id="107" name="Google Shape;10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8886" y="1832639"/>
              <a:ext cx="2926341" cy="1947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3"/>
            <p:cNvSpPr/>
            <p:nvPr/>
          </p:nvSpPr>
          <p:spPr>
            <a:xfrm>
              <a:off x="2099275" y="3591087"/>
              <a:ext cx="611454" cy="187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socimage.net</a:t>
              </a:r>
              <a:endParaRPr/>
            </a:p>
          </p:txBody>
        </p:sp>
      </p:grpSp>
      <p:grpSp>
        <p:nvGrpSpPr>
          <p:cNvPr id="109" name="Google Shape;109;p3"/>
          <p:cNvGrpSpPr/>
          <p:nvPr/>
        </p:nvGrpSpPr>
        <p:grpSpPr>
          <a:xfrm>
            <a:off x="8610600" y="1690688"/>
            <a:ext cx="2466025" cy="1938562"/>
            <a:chOff x="-277332" y="2949188"/>
            <a:chExt cx="4316212" cy="3237070"/>
          </a:xfrm>
        </p:grpSpPr>
        <p:pic>
          <p:nvPicPr>
            <p:cNvPr id="110" name="Google Shape;110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277332" y="2949188"/>
              <a:ext cx="4316212" cy="32370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3"/>
            <p:cNvSpPr/>
            <p:nvPr/>
          </p:nvSpPr>
          <p:spPr>
            <a:xfrm>
              <a:off x="136362" y="5844819"/>
              <a:ext cx="1557718" cy="308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Environ. Defense Fund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3"/>
          <p:cNvGrpSpPr/>
          <p:nvPr/>
        </p:nvGrpSpPr>
        <p:grpSpPr>
          <a:xfrm>
            <a:off x="4787644" y="3854689"/>
            <a:ext cx="3814903" cy="2276222"/>
            <a:chOff x="2263885" y="3116664"/>
            <a:chExt cx="4863805" cy="2902065"/>
          </a:xfrm>
        </p:grpSpPr>
        <p:sp>
          <p:nvSpPr>
            <p:cNvPr id="113" name="Google Shape;113;p3"/>
            <p:cNvSpPr/>
            <p:nvPr/>
          </p:nvSpPr>
          <p:spPr>
            <a:xfrm>
              <a:off x="5444002" y="3872673"/>
              <a:ext cx="880487" cy="1323436"/>
            </a:xfrm>
            <a:prstGeom prst="rect">
              <a:avLst/>
            </a:prstGeom>
            <a:solidFill>
              <a:srgbClr val="FFD966"/>
            </a:solidFill>
            <a:ln w="381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444006" y="3116664"/>
              <a:ext cx="880486" cy="1314101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590801" y="3872673"/>
              <a:ext cx="880487" cy="1323436"/>
            </a:xfrm>
            <a:prstGeom prst="rect">
              <a:avLst/>
            </a:prstGeom>
            <a:solidFill>
              <a:srgbClr val="FFD966"/>
            </a:solidFill>
            <a:ln w="381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590800" y="3407662"/>
              <a:ext cx="880485" cy="1023101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2610486" y="5204250"/>
              <a:ext cx="816442" cy="4708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</a:t>
              </a:r>
              <a:r>
                <a:rPr lang="en-GB" sz="18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4814087" y="5204250"/>
              <a:ext cx="2127505" cy="4708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BC</a:t>
              </a: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(direct)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3592357" y="3659770"/>
              <a:ext cx="1793649" cy="3977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atmosphere</a:t>
              </a:r>
              <a:endParaRPr sz="1800" b="1" i="0" u="none" strike="noStrike" cap="none" baseline="-250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3843314" y="4492376"/>
              <a:ext cx="1184296" cy="39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surface</a:t>
              </a:r>
              <a:endParaRPr sz="1800" b="1" i="0" u="none" strike="noStrike" cap="none" baseline="-250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 txBox="1"/>
            <p:nvPr/>
          </p:nvSpPr>
          <p:spPr>
            <a:xfrm>
              <a:off x="2634722" y="4583095"/>
              <a:ext cx="792206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CC0000"/>
                  </a:solidFill>
                  <a:latin typeface="Calibri"/>
                  <a:ea typeface="Calibri"/>
                  <a:cs typeface="Calibri"/>
                  <a:sym typeface="Calibri"/>
                </a:rPr>
                <a:t>+0,6</a:t>
              </a:r>
              <a:endParaRPr sz="1800" b="1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5000185" y="5547850"/>
              <a:ext cx="2127505" cy="4708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CC0000"/>
                  </a:solidFill>
                  <a:latin typeface="Calibri"/>
                  <a:ea typeface="Calibri"/>
                  <a:cs typeface="Calibri"/>
                  <a:sym typeface="Calibri"/>
                </a:rPr>
                <a:t>+0,9 W/m</a:t>
              </a:r>
              <a:r>
                <a:rPr lang="en-GB" sz="1800" b="1" i="0" u="none" strike="noStrike" cap="none" baseline="30000">
                  <a:solidFill>
                    <a:srgbClr val="CC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 b="1" i="0" u="none" strike="noStrike" cap="none" baseline="300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 txBox="1"/>
            <p:nvPr/>
          </p:nvSpPr>
          <p:spPr>
            <a:xfrm>
              <a:off x="2263885" y="5535840"/>
              <a:ext cx="2127504" cy="4708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CC0000"/>
                  </a:solidFill>
                  <a:latin typeface="Calibri"/>
                  <a:ea typeface="Calibri"/>
                  <a:cs typeface="Calibri"/>
                  <a:sym typeface="Calibri"/>
                </a:rPr>
                <a:t>+1,6 W/m</a:t>
              </a:r>
              <a:r>
                <a:rPr lang="en-GB" sz="1800" b="1" i="0" u="none" strike="noStrike" cap="none" baseline="30000">
                  <a:solidFill>
                    <a:srgbClr val="CC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 b="1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 txBox="1"/>
            <p:nvPr/>
          </p:nvSpPr>
          <p:spPr>
            <a:xfrm>
              <a:off x="2762962" y="3720299"/>
              <a:ext cx="535724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CC0000"/>
                  </a:solidFill>
                  <a:latin typeface="Calibri"/>
                  <a:ea typeface="Calibri"/>
                  <a:cs typeface="Calibri"/>
                  <a:sym typeface="Calibri"/>
                </a:rPr>
                <a:t>+1</a:t>
              </a:r>
              <a:endParaRPr sz="1800" b="1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 txBox="1"/>
            <p:nvPr/>
          </p:nvSpPr>
          <p:spPr>
            <a:xfrm>
              <a:off x="5448965" y="3598792"/>
              <a:ext cx="792206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CC0000"/>
                  </a:solidFill>
                  <a:latin typeface="Calibri"/>
                  <a:ea typeface="Calibri"/>
                  <a:cs typeface="Calibri"/>
                  <a:sym typeface="Calibri"/>
                </a:rPr>
                <a:t>+2,6</a:t>
              </a:r>
              <a:endParaRPr sz="1800" b="1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5487438" y="4583095"/>
              <a:ext cx="715260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-1,7</a:t>
              </a:r>
              <a:endParaRPr sz="18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9431577" y="4434260"/>
            <a:ext cx="2253712" cy="1189253"/>
            <a:chOff x="9300522" y="3773668"/>
            <a:chExt cx="3277560" cy="1445635"/>
          </a:xfrm>
        </p:grpSpPr>
        <p:sp>
          <p:nvSpPr>
            <p:cNvPr id="128" name="Google Shape;128;p3"/>
            <p:cNvSpPr txBox="1"/>
            <p:nvPr/>
          </p:nvSpPr>
          <p:spPr>
            <a:xfrm>
              <a:off x="9300522" y="3773668"/>
              <a:ext cx="3277560" cy="1028208"/>
            </a:xfrm>
            <a:prstGeom prst="rect">
              <a:avLst/>
            </a:prstGeom>
            <a:solidFill>
              <a:schemeClr val="lt1"/>
            </a:solidFill>
            <a:ln w="63500" cap="flat" cmpd="dbl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4900" tIns="75925" rIns="94900" bIns="759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BC total:</a:t>
              </a:r>
              <a:endParaRPr/>
            </a:p>
            <a:p>
              <a:pPr marL="0" marR="0" lvl="0" indent="0" algn="l" rtl="0">
                <a:spcBef>
                  <a:spcPts val="633"/>
                </a:spcBef>
                <a:spcAft>
                  <a:spcPts val="0"/>
                </a:spcAft>
                <a:buNone/>
              </a:pPr>
              <a:r>
                <a:rPr lang="en-GB" sz="2000" b="1" i="0" u="none" strike="noStrike" cap="non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+1,1 ± 0,7 W/m</a:t>
              </a:r>
              <a:r>
                <a:rPr lang="en-GB" sz="2000" b="1" i="0" u="none" strike="noStrike" cap="none" baseline="300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"/>
            <p:cNvSpPr txBox="1"/>
            <p:nvPr/>
          </p:nvSpPr>
          <p:spPr>
            <a:xfrm>
              <a:off x="10729178" y="4882588"/>
              <a:ext cx="1809507" cy="3367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Bond et al., 2013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0" name="Google Shape;130;p3"/>
          <p:cNvCxnSpPr/>
          <p:nvPr/>
        </p:nvCxnSpPr>
        <p:spPr>
          <a:xfrm>
            <a:off x="8198489" y="4885397"/>
            <a:ext cx="90000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1" name="Google Shape;131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32" name="Google Shape;13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133" name="Google Shape;13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Main Objective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981275" y="2771225"/>
            <a:ext cx="34566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Lack of an 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established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absorption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large influence of </a:t>
            </a:r>
            <a:r>
              <a:rPr lang="en-GB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artefacts</a:t>
            </a:r>
            <a:endParaRPr/>
          </a:p>
        </p:txBody>
      </p:sp>
      <p:sp>
        <p:nvSpPr>
          <p:cNvPr id="140" name="Google Shape;140;p4"/>
          <p:cNvSpPr/>
          <p:nvPr/>
        </p:nvSpPr>
        <p:spPr>
          <a:xfrm>
            <a:off x="4384207" y="2616255"/>
            <a:ext cx="111031" cy="1325563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1" name="Google Shape;141;p4"/>
          <p:cNvCxnSpPr/>
          <p:nvPr/>
        </p:nvCxnSpPr>
        <p:spPr>
          <a:xfrm>
            <a:off x="4661092" y="3279037"/>
            <a:ext cx="453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2" name="Google Shape;142;p4"/>
          <p:cNvSpPr txBox="1"/>
          <p:nvPr/>
        </p:nvSpPr>
        <p:spPr>
          <a:xfrm>
            <a:off x="5497061" y="2361248"/>
            <a:ext cx="53126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Novel</a:t>
            </a:r>
            <a:r>
              <a:rPr lang="en-GB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correction technique </a:t>
            </a:r>
            <a:r>
              <a:rPr lang="en-GB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based on a reference absorption instrument and laboratory experiments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</a:t>
            </a:r>
            <a:r>
              <a:rPr lang="en-GB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GB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corrections</a:t>
            </a:r>
            <a:r>
              <a:rPr lang="en-GB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using both classical and </a:t>
            </a:r>
            <a:r>
              <a:rPr lang="en-GB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ML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144" name="Google Shape;14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145" name="Google Shape;14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Methodology: </a:t>
            </a:r>
            <a:r>
              <a:rPr lang="en-GB"/>
              <a:t>Measurements</a:t>
            </a:r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  <p:grpSp>
        <p:nvGrpSpPr>
          <p:cNvPr id="154" name="Google Shape;154;p5"/>
          <p:cNvGrpSpPr/>
          <p:nvPr/>
        </p:nvGrpSpPr>
        <p:grpSpPr>
          <a:xfrm>
            <a:off x="6517341" y="3038686"/>
            <a:ext cx="5152281" cy="1969666"/>
            <a:chOff x="965712" y="3717640"/>
            <a:chExt cx="5152281" cy="1969666"/>
          </a:xfrm>
        </p:grpSpPr>
        <p:sp>
          <p:nvSpPr>
            <p:cNvPr id="155" name="Google Shape;155;p5"/>
            <p:cNvSpPr/>
            <p:nvPr/>
          </p:nvSpPr>
          <p:spPr>
            <a:xfrm>
              <a:off x="965712" y="4234744"/>
              <a:ext cx="1873624" cy="935457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AMBIENT</a:t>
              </a:r>
              <a:r>
                <a:rPr lang="en-GB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MEASUREMENTS</a:t>
              </a:r>
              <a:endParaRPr/>
            </a:p>
          </p:txBody>
        </p:sp>
        <p:grpSp>
          <p:nvGrpSpPr>
            <p:cNvPr id="156" name="Google Shape;156;p5"/>
            <p:cNvGrpSpPr/>
            <p:nvPr/>
          </p:nvGrpSpPr>
          <p:grpSpPr>
            <a:xfrm>
              <a:off x="2839336" y="3717640"/>
              <a:ext cx="3278657" cy="1969666"/>
              <a:chOff x="2839336" y="3717640"/>
              <a:chExt cx="3278657" cy="1969666"/>
            </a:xfrm>
          </p:grpSpPr>
          <p:sp>
            <p:nvSpPr>
              <p:cNvPr id="157" name="Google Shape;157;p5"/>
              <p:cNvSpPr/>
              <p:nvPr/>
            </p:nvSpPr>
            <p:spPr>
              <a:xfrm>
                <a:off x="3258541" y="3717640"/>
                <a:ext cx="2859452" cy="1969666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Size-specific correction </a:t>
                </a:r>
                <a:r>
                  <a:rPr lang="en-GB"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for different </a:t>
                </a:r>
                <a:r>
                  <a:rPr lang="en-GB" sz="18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backgrounds </a:t>
                </a:r>
                <a:r>
                  <a:rPr lang="en-GB"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via a</a:t>
                </a:r>
                <a:r>
                  <a:rPr lang="en-GB" sz="18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ML </a:t>
                </a:r>
                <a:r>
                  <a:rPr lang="en-GB"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model</a:t>
                </a:r>
                <a:endParaRPr/>
              </a:p>
            </p:txBody>
          </p:sp>
          <p:cxnSp>
            <p:nvCxnSpPr>
              <p:cNvPr id="158" name="Google Shape;158;p5"/>
              <p:cNvCxnSpPr>
                <a:stCxn id="155" idx="3"/>
                <a:endCxn id="157" idx="1"/>
              </p:cNvCxnSpPr>
              <p:nvPr/>
            </p:nvCxnSpPr>
            <p:spPr>
              <a:xfrm>
                <a:off x="2839336" y="4702473"/>
                <a:ext cx="419100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</p:grpSp>
      <p:grpSp>
        <p:nvGrpSpPr>
          <p:cNvPr id="159" name="Google Shape;159;p5"/>
          <p:cNvGrpSpPr/>
          <p:nvPr/>
        </p:nvGrpSpPr>
        <p:grpSpPr>
          <a:xfrm>
            <a:off x="794589" y="1964300"/>
            <a:ext cx="5432258" cy="4118436"/>
            <a:chOff x="838200" y="1536940"/>
            <a:chExt cx="5432258" cy="3776396"/>
          </a:xfrm>
        </p:grpSpPr>
        <p:sp>
          <p:nvSpPr>
            <p:cNvPr id="160" name="Google Shape;160;p5"/>
            <p:cNvSpPr txBox="1"/>
            <p:nvPr/>
          </p:nvSpPr>
          <p:spPr>
            <a:xfrm>
              <a:off x="838200" y="1536940"/>
              <a:ext cx="5432258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Site-specific corrections </a:t>
              </a:r>
              <a:r>
                <a:rPr lang="en-GB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 Filter Photometers measurements via a reference measurements</a:t>
              </a:r>
              <a:endParaRPr dirty="0"/>
            </a:p>
          </p:txBody>
        </p:sp>
        <p:grpSp>
          <p:nvGrpSpPr>
            <p:cNvPr id="161" name="Google Shape;161;p5"/>
            <p:cNvGrpSpPr/>
            <p:nvPr/>
          </p:nvGrpSpPr>
          <p:grpSpPr>
            <a:xfrm>
              <a:off x="899377" y="2417619"/>
              <a:ext cx="4696948" cy="1668303"/>
              <a:chOff x="6061026" y="1443473"/>
              <a:chExt cx="5265609" cy="1889774"/>
            </a:xfrm>
          </p:grpSpPr>
          <p:grpSp>
            <p:nvGrpSpPr>
              <p:cNvPr id="162" name="Google Shape;162;p5"/>
              <p:cNvGrpSpPr/>
              <p:nvPr/>
            </p:nvGrpSpPr>
            <p:grpSpPr>
              <a:xfrm>
                <a:off x="6061026" y="1766468"/>
                <a:ext cx="5265609" cy="1566779"/>
                <a:chOff x="7224090" y="1746935"/>
                <a:chExt cx="7752996" cy="2198809"/>
              </a:xfrm>
            </p:grpSpPr>
            <p:pic>
              <p:nvPicPr>
                <p:cNvPr id="163" name="Google Shape;163;p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909" t="20507" r="6446" b="19624"/>
                <a:stretch/>
              </p:blipFill>
              <p:spPr>
                <a:xfrm>
                  <a:off x="10711082" y="1752205"/>
                  <a:ext cx="4266004" cy="20662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" name="Google Shape;164;p5" descr="IMG_7895p2V P.jpg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7224090" y="1746935"/>
                  <a:ext cx="3320197" cy="21988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65" name="Google Shape;165;p5"/>
              <p:cNvSpPr txBox="1"/>
              <p:nvPr/>
            </p:nvSpPr>
            <p:spPr>
              <a:xfrm>
                <a:off x="9429413" y="1443473"/>
                <a:ext cx="1207815" cy="383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PTAAM</a:t>
                </a:r>
                <a:endParaRPr dirty="0"/>
              </a:p>
            </p:txBody>
          </p:sp>
          <p:sp>
            <p:nvSpPr>
              <p:cNvPr id="166" name="Google Shape;166;p5"/>
              <p:cNvSpPr txBox="1"/>
              <p:nvPr/>
            </p:nvSpPr>
            <p:spPr>
              <a:xfrm>
                <a:off x="6861148" y="1468468"/>
                <a:ext cx="822660" cy="383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AE33</a:t>
                </a:r>
                <a:endParaRPr dirty="0"/>
              </a:p>
            </p:txBody>
          </p:sp>
        </p:grpSp>
        <p:sp>
          <p:nvSpPr>
            <p:cNvPr id="167" name="Google Shape;167;p5"/>
            <p:cNvSpPr txBox="1"/>
            <p:nvPr/>
          </p:nvSpPr>
          <p:spPr>
            <a:xfrm>
              <a:off x="2910831" y="4187481"/>
              <a:ext cx="355719" cy="423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1178257" y="4551354"/>
              <a:ext cx="3983235" cy="76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Physical aerosol characterization: 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Scattering 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Particle Size Distribution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69" name="Google Shape;169;p5"/>
          <p:cNvCxnSpPr/>
          <p:nvPr/>
        </p:nvCxnSpPr>
        <p:spPr>
          <a:xfrm>
            <a:off x="6098136" y="4030850"/>
            <a:ext cx="419205" cy="0"/>
          </a:xfrm>
          <a:prstGeom prst="straightConnector1">
            <a:avLst/>
          </a:prstGeom>
          <a:noFill/>
          <a:ln w="2222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>
          <a:extLst>
            <a:ext uri="{FF2B5EF4-FFF2-40B4-BE49-F238E27FC236}">
              <a16:creationId xmlns:a16="http://schemas.microsoft.com/office/drawing/2014/main" id="{0A351CE1-813A-B247-F5B2-B6A15DC80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">
            <a:extLst>
              <a:ext uri="{FF2B5EF4-FFF2-40B4-BE49-F238E27FC236}">
                <a16:creationId xmlns:a16="http://schemas.microsoft.com/office/drawing/2014/main" id="{115E1546-DA98-278E-6343-A69C09425D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 dirty="0"/>
              <a:t>Methodology: </a:t>
            </a:r>
            <a:r>
              <a:rPr lang="en-GB" dirty="0"/>
              <a:t>Ambient measurement campaign </a:t>
            </a:r>
            <a:endParaRPr dirty="0"/>
          </a:p>
        </p:txBody>
      </p:sp>
      <p:sp>
        <p:nvSpPr>
          <p:cNvPr id="151" name="Google Shape;151;p5">
            <a:extLst>
              <a:ext uri="{FF2B5EF4-FFF2-40B4-BE49-F238E27FC236}">
                <a16:creationId xmlns:a16="http://schemas.microsoft.com/office/drawing/2014/main" id="{96BC398E-B57C-42A6-A827-D9F16DBB90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152" name="Google Shape;152;p5">
            <a:extLst>
              <a:ext uri="{FF2B5EF4-FFF2-40B4-BE49-F238E27FC236}">
                <a16:creationId xmlns:a16="http://schemas.microsoft.com/office/drawing/2014/main" id="{294CDD4F-D47C-61DD-82EA-E4C54CBEFE8E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153" name="Google Shape;153;p5">
            <a:extLst>
              <a:ext uri="{FF2B5EF4-FFF2-40B4-BE49-F238E27FC236}">
                <a16:creationId xmlns:a16="http://schemas.microsoft.com/office/drawing/2014/main" id="{C8AF02EC-1607-B717-38E0-83B92DF0DC4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723DBD-4CB8-1641-156F-B1C479B59C80}"/>
              </a:ext>
            </a:extLst>
          </p:cNvPr>
          <p:cNvSpPr txBox="1"/>
          <p:nvPr/>
        </p:nvSpPr>
        <p:spPr>
          <a:xfrm>
            <a:off x="838200" y="2046515"/>
            <a:ext cx="4878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Summer 2023 campaign over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Granada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Spain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D5557-63EA-7C07-7FEB-5F61E1F65F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87" t="13610" r="20324" b="21216"/>
          <a:stretch/>
        </p:blipFill>
        <p:spPr>
          <a:xfrm>
            <a:off x="1036321" y="2802452"/>
            <a:ext cx="4302034" cy="256532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89DCAD-B693-B514-5772-C4A2EEFD7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7256" y="2141811"/>
            <a:ext cx="5094515" cy="3886609"/>
          </a:xfrm>
        </p:spPr>
        <p:txBody>
          <a:bodyPr>
            <a:normAutofit fontScale="70000" lnSpcReduction="20000"/>
          </a:bodyPr>
          <a:lstStyle/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b="1" dirty="0"/>
              <a:t>Period: </a:t>
            </a:r>
            <a:r>
              <a:rPr lang="en-GB" sz="2400" dirty="0"/>
              <a:t>June - September 2023</a:t>
            </a:r>
            <a:endParaRPr lang="en-GB" dirty="0"/>
          </a:p>
          <a:p>
            <a:pPr marL="228600" lvl="0" indent="-2286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/>
              <a:t>Collocated measurements:</a:t>
            </a:r>
            <a:endParaRPr lang="en-GB" dirty="0"/>
          </a:p>
          <a:p>
            <a:pPr marL="685800" lvl="1" indent="-228600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PTAAM2𝛌: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reference absorption</a:t>
            </a:r>
            <a:r>
              <a:rPr lang="en-GB" sz="2000" dirty="0"/>
              <a:t>	</a:t>
            </a:r>
            <a:endParaRPr lang="en-GB" dirty="0"/>
          </a:p>
          <a:p>
            <a:pPr marL="685800" lvl="1" indent="-228600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b="1" dirty="0"/>
              <a:t>AE33/MAAP: </a:t>
            </a:r>
            <a:r>
              <a:rPr lang="en-GB" sz="2000" dirty="0"/>
              <a:t>Attenuation &amp; absorption</a:t>
            </a:r>
          </a:p>
          <a:p>
            <a:pPr marL="685800" lvl="1" indent="-228600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b="1" dirty="0"/>
              <a:t>Nephelometer </a:t>
            </a:r>
            <a:r>
              <a:rPr lang="en-GB" sz="2000" dirty="0"/>
              <a:t>Aurora</a:t>
            </a:r>
            <a:r>
              <a:rPr lang="en-GB" sz="2000" b="1" dirty="0"/>
              <a:t> </a:t>
            </a:r>
            <a:r>
              <a:rPr lang="en-GB" sz="2000" dirty="0"/>
              <a:t>3000: Integrating scattering  and backscattering</a:t>
            </a:r>
          </a:p>
          <a:p>
            <a:pPr marL="685800" lvl="1" indent="-228600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b="1" dirty="0"/>
              <a:t>APS</a:t>
            </a:r>
            <a:r>
              <a:rPr lang="en-GB" sz="2000" dirty="0"/>
              <a:t>: Particle size distribution</a:t>
            </a:r>
          </a:p>
          <a:p>
            <a:pPr marL="228600" indent="-228600">
              <a:spcBef>
                <a:spcPts val="1700"/>
              </a:spcBef>
              <a:buSzPts val="2000"/>
            </a:pPr>
            <a:r>
              <a:rPr lang="en-GB" sz="2400" b="1" dirty="0"/>
              <a:t>Events</a:t>
            </a:r>
            <a:r>
              <a:rPr lang="en-GB" sz="2400" dirty="0"/>
              <a:t>:</a:t>
            </a:r>
          </a:p>
          <a:p>
            <a:pPr marL="685800" lvl="1" indent="-228600">
              <a:spcBef>
                <a:spcPts val="1700"/>
              </a:spcBef>
              <a:buSzPts val="2000"/>
            </a:pPr>
            <a:r>
              <a:rPr lang="en-GB" sz="2000" dirty="0"/>
              <a:t>Background pollution</a:t>
            </a:r>
          </a:p>
          <a:p>
            <a:pPr marL="685800" lvl="1" indent="-228600">
              <a:spcBef>
                <a:spcPts val="1700"/>
              </a:spcBef>
              <a:buSzPts val="2000"/>
            </a:pPr>
            <a:r>
              <a:rPr lang="en-GB" sz="2000" dirty="0"/>
              <a:t>Wildfire particles</a:t>
            </a:r>
          </a:p>
          <a:p>
            <a:pPr marL="685800" lvl="1" indent="-228600">
              <a:spcBef>
                <a:spcPts val="1700"/>
              </a:spcBef>
              <a:buSzPts val="2000"/>
            </a:pPr>
            <a:r>
              <a:rPr lang="en-GB" sz="2000" dirty="0"/>
              <a:t>Saharan Dust </a:t>
            </a:r>
            <a:r>
              <a:rPr lang="en-GB" sz="2000" dirty="0" err="1"/>
              <a:t>oubreaks</a:t>
            </a:r>
            <a:endParaRPr lang="en-GB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371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Methodology: </a:t>
            </a:r>
            <a:r>
              <a:rPr lang="en-GB"/>
              <a:t>Compensation algorithms</a:t>
            </a:r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178" name="Google Shape;17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  <p:sp>
        <p:nvSpPr>
          <p:cNvPr id="179" name="Google Shape;179;p6"/>
          <p:cNvSpPr txBox="1"/>
          <p:nvPr/>
        </p:nvSpPr>
        <p:spPr>
          <a:xfrm>
            <a:off x="542725" y="2885625"/>
            <a:ext cx="56814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 Photometers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especially AE33, suffer from 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cross-sensitivity to scattering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particles, that is mainly due to:</a:t>
            </a:r>
            <a:endParaRPr/>
          </a:p>
          <a:p>
            <a:pPr marL="742950" marR="0" lvl="1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apacity to scatter light, described through (</a:t>
            </a: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SSA</a:t>
            </a: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742950" marR="0" lvl="1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penetration capacit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described by their </a:t>
            </a: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size</a:t>
            </a:r>
            <a:endParaRPr/>
          </a:p>
        </p:txBody>
      </p:sp>
      <p:sp>
        <p:nvSpPr>
          <p:cNvPr id="180" name="Google Shape;180;p6"/>
          <p:cNvSpPr txBox="1"/>
          <p:nvPr/>
        </p:nvSpPr>
        <p:spPr>
          <a:xfrm>
            <a:off x="2774093" y="2128281"/>
            <a:ext cx="126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" name="Google Shape;181;p6"/>
          <p:cNvGrpSpPr/>
          <p:nvPr/>
        </p:nvGrpSpPr>
        <p:grpSpPr>
          <a:xfrm>
            <a:off x="6409767" y="3389547"/>
            <a:ext cx="4869638" cy="2518638"/>
            <a:chOff x="6829302" y="2098187"/>
            <a:chExt cx="4869638" cy="2518638"/>
          </a:xfrm>
        </p:grpSpPr>
        <p:grpSp>
          <p:nvGrpSpPr>
            <p:cNvPr id="182" name="Google Shape;182;p6"/>
            <p:cNvGrpSpPr/>
            <p:nvPr/>
          </p:nvGrpSpPr>
          <p:grpSpPr>
            <a:xfrm>
              <a:off x="8963291" y="2098187"/>
              <a:ext cx="2735649" cy="2401495"/>
              <a:chOff x="7313785" y="3139762"/>
              <a:chExt cx="2735649" cy="2401495"/>
            </a:xfrm>
          </p:grpSpPr>
          <p:pic>
            <p:nvPicPr>
              <p:cNvPr id="183" name="Google Shape;183;p6"/>
              <p:cNvPicPr preferRelativeResize="0"/>
              <p:nvPr/>
            </p:nvPicPr>
            <p:blipFill rotWithShape="1">
              <a:blip r:embed="rId3">
                <a:alphaModFix/>
              </a:blip>
              <a:srcRect l="56471" b="8477"/>
              <a:stretch/>
            </p:blipFill>
            <p:spPr>
              <a:xfrm>
                <a:off x="7313785" y="3325907"/>
                <a:ext cx="2735649" cy="22153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4" name="Google Shape;184;p6"/>
              <p:cNvSpPr txBox="1"/>
              <p:nvPr/>
            </p:nvSpPr>
            <p:spPr>
              <a:xfrm>
                <a:off x="8745872" y="3139762"/>
                <a:ext cx="1303562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Drinovec et al. (2022)</a:t>
                </a:r>
                <a:endParaRPr/>
              </a:p>
            </p:txBody>
          </p:sp>
        </p:grpSp>
        <p:grpSp>
          <p:nvGrpSpPr>
            <p:cNvPr id="185" name="Google Shape;185;p6"/>
            <p:cNvGrpSpPr/>
            <p:nvPr/>
          </p:nvGrpSpPr>
          <p:grpSpPr>
            <a:xfrm>
              <a:off x="6829302" y="2098188"/>
              <a:ext cx="1749922" cy="2518637"/>
              <a:chOff x="6829302" y="2098188"/>
              <a:chExt cx="1749922" cy="2518637"/>
            </a:xfrm>
          </p:grpSpPr>
          <p:pic>
            <p:nvPicPr>
              <p:cNvPr id="186" name="Google Shape;186;p6"/>
              <p:cNvPicPr preferRelativeResize="0"/>
              <p:nvPr/>
            </p:nvPicPr>
            <p:blipFill rotWithShape="1">
              <a:blip r:embed="rId4">
                <a:alphaModFix/>
              </a:blip>
              <a:srcRect l="37431" t="51133" r="32825" b="-19"/>
              <a:stretch/>
            </p:blipFill>
            <p:spPr>
              <a:xfrm>
                <a:off x="6829302" y="2284333"/>
                <a:ext cx="1749922" cy="23324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7" name="Google Shape;187;p6"/>
              <p:cNvSpPr txBox="1"/>
              <p:nvPr/>
            </p:nvSpPr>
            <p:spPr>
              <a:xfrm>
                <a:off x="7298104" y="2098188"/>
                <a:ext cx="1281120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Yus-Diez et al. (2021)</a:t>
                </a:r>
                <a:endParaRPr/>
              </a:p>
            </p:txBody>
          </p:sp>
        </p:grpSp>
      </p:grpSp>
      <p:sp>
        <p:nvSpPr>
          <p:cNvPr id="188" name="Google Shape;188;p6"/>
          <p:cNvSpPr txBox="1"/>
          <p:nvPr/>
        </p:nvSpPr>
        <p:spPr>
          <a:xfrm>
            <a:off x="6716025" y="2413400"/>
            <a:ext cx="329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1875" y="2349991"/>
            <a:ext cx="3121148" cy="742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Methodology: </a:t>
            </a:r>
            <a:r>
              <a:rPr lang="en-GB"/>
              <a:t>Compensation algorithms</a:t>
            </a:r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97" name="Google Shape;19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198" name="Google Shape;19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  <p:sp>
        <p:nvSpPr>
          <p:cNvPr id="199" name="Google Shape;199;p7"/>
          <p:cNvSpPr txBox="1"/>
          <p:nvPr/>
        </p:nvSpPr>
        <p:spPr>
          <a:xfrm>
            <a:off x="912732" y="3323189"/>
            <a:ext cx="4675089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availability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absorption measurements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Know-how</a:t>
            </a:r>
            <a:endParaRPr/>
          </a:p>
        </p:txBody>
      </p:sp>
      <p:sp>
        <p:nvSpPr>
          <p:cNvPr id="200" name="Google Shape;200;p7"/>
          <p:cNvSpPr txBox="1"/>
          <p:nvPr/>
        </p:nvSpPr>
        <p:spPr>
          <a:xfrm>
            <a:off x="918883" y="2213659"/>
            <a:ext cx="42593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Traditional approach limitations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7"/>
          <p:cNvSpPr txBox="1"/>
          <p:nvPr/>
        </p:nvSpPr>
        <p:spPr>
          <a:xfrm>
            <a:off x="6647138" y="3123134"/>
            <a:ext cx="47067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Cover for the lack of 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availability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allowing correction using either Particle size and/or scattering.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an 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easy to use algorithm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data provider can use to correct data</a:t>
            </a:r>
            <a:endParaRPr/>
          </a:p>
        </p:txBody>
      </p:sp>
      <p:sp>
        <p:nvSpPr>
          <p:cNvPr id="202" name="Google Shape;202;p7"/>
          <p:cNvSpPr txBox="1"/>
          <p:nvPr/>
        </p:nvSpPr>
        <p:spPr>
          <a:xfrm>
            <a:off x="7431514" y="2213658"/>
            <a:ext cx="31379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 algorithm objective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3" name="Google Shape;203;p7"/>
          <p:cNvCxnSpPr/>
          <p:nvPr/>
        </p:nvCxnSpPr>
        <p:spPr>
          <a:xfrm>
            <a:off x="5997388" y="1909482"/>
            <a:ext cx="0" cy="395343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ot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Methodology: </a:t>
            </a:r>
            <a:r>
              <a:rPr lang="en-GB"/>
              <a:t>Compensation algorithms</a:t>
            </a:r>
            <a:endParaRPr/>
          </a:p>
        </p:txBody>
      </p:sp>
      <p:sp>
        <p:nvSpPr>
          <p:cNvPr id="209" name="Google Shape;209;p8"/>
          <p:cNvSpPr txBox="1">
            <a:spLocks noGrp="1"/>
          </p:cNvSpPr>
          <p:nvPr>
            <p:ph type="body" idx="1"/>
          </p:nvPr>
        </p:nvSpPr>
        <p:spPr>
          <a:xfrm>
            <a:off x="767012" y="2325253"/>
            <a:ext cx="6694714" cy="320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b="1" dirty="0"/>
              <a:t>Correct</a:t>
            </a:r>
            <a:r>
              <a:rPr lang="en-GB" sz="2400" dirty="0"/>
              <a:t> Attenuation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/>
              <a:t>Collocated measurements: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dirty="0"/>
              <a:t>Reference absorption 	</a:t>
            </a:r>
            <a:r>
              <a:rPr lang="en-GB" sz="2000" b="1" dirty="0">
                <a:solidFill>
                  <a:schemeClr val="accent6"/>
                </a:solidFill>
              </a:rPr>
              <a:t>objective variable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dirty="0"/>
              <a:t>Attenuation		</a:t>
            </a:r>
            <a:r>
              <a:rPr lang="en-GB" sz="2000" b="1" dirty="0">
                <a:solidFill>
                  <a:srgbClr val="FF0000"/>
                </a:solidFill>
              </a:rPr>
              <a:t>prediction variable(s)</a:t>
            </a:r>
            <a:endParaRPr lang="en-GB" dirty="0"/>
          </a:p>
          <a:p>
            <a:pPr marL="685800" lvl="1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dirty="0"/>
              <a:t>Scattering 			</a:t>
            </a:r>
            <a:r>
              <a:rPr lang="en-GB" sz="2000" b="1" dirty="0">
                <a:solidFill>
                  <a:srgbClr val="F4B081"/>
                </a:solidFill>
              </a:rPr>
              <a:t>constraining</a:t>
            </a:r>
            <a:r>
              <a:rPr lang="en-GB" sz="2000" dirty="0">
                <a:solidFill>
                  <a:srgbClr val="F4B081"/>
                </a:solidFill>
              </a:rPr>
              <a:t> </a:t>
            </a:r>
            <a:r>
              <a:rPr lang="en-GB" sz="2000" b="1" dirty="0">
                <a:solidFill>
                  <a:srgbClr val="F4B081"/>
                </a:solidFill>
              </a:rPr>
              <a:t>variables</a:t>
            </a:r>
            <a:r>
              <a:rPr lang="en-GB" sz="2000" b="1" dirty="0"/>
              <a:t>*</a:t>
            </a:r>
            <a:endParaRPr lang="en-GB" dirty="0"/>
          </a:p>
          <a:p>
            <a:pPr marL="685800" lvl="1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dirty="0"/>
              <a:t>Particle size dist. </a:t>
            </a:r>
            <a:r>
              <a:rPr lang="en-GB" sz="2000" b="1" dirty="0"/>
              <a:t>		</a:t>
            </a:r>
            <a:r>
              <a:rPr lang="en-GB" sz="2000" b="1" dirty="0">
                <a:solidFill>
                  <a:srgbClr val="F4B081"/>
                </a:solidFill>
              </a:rPr>
              <a:t>constraining</a:t>
            </a:r>
            <a:r>
              <a:rPr lang="en-GB" sz="2000" dirty="0">
                <a:solidFill>
                  <a:srgbClr val="F4B081"/>
                </a:solidFill>
              </a:rPr>
              <a:t> </a:t>
            </a:r>
            <a:r>
              <a:rPr lang="en-GB" sz="2000" b="1" dirty="0">
                <a:solidFill>
                  <a:srgbClr val="F4B081"/>
                </a:solidFill>
              </a:rPr>
              <a:t>variable</a:t>
            </a:r>
            <a:r>
              <a:rPr lang="en-GB" sz="2000" b="1" dirty="0"/>
              <a:t>*</a:t>
            </a:r>
            <a:endParaRPr sz="2000" dirty="0"/>
          </a:p>
        </p:txBody>
      </p:sp>
      <p:sp>
        <p:nvSpPr>
          <p:cNvPr id="210" name="Google Shape;2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211" name="Google Shape;21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11.10.2024</a:t>
            </a:r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1st Smashing Workshop, Vipava</a:t>
            </a:r>
            <a:endParaRPr/>
          </a:p>
        </p:txBody>
      </p:sp>
      <p:graphicFrame>
        <p:nvGraphicFramePr>
          <p:cNvPr id="213" name="Google Shape;213;p8"/>
          <p:cNvGraphicFramePr/>
          <p:nvPr/>
        </p:nvGraphicFramePr>
        <p:xfrm>
          <a:off x="8058745" y="1789149"/>
          <a:ext cx="3430875" cy="4351350"/>
        </p:xfrm>
        <a:graphic>
          <a:graphicData uri="http://schemas.openxmlformats.org/drawingml/2006/table">
            <a:tbl>
              <a:tblPr firstRow="1" bandRow="1">
                <a:noFill/>
                <a:tableStyleId>{F8822ADB-8C6C-40CE-ABAE-B31B6AFE7E5C}</a:tableStyleId>
              </a:tblPr>
              <a:tblGrid>
                <a:gridCol w="53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1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1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/>
                        <a:t>date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/>
                        <a:t>x</a:t>
                      </a:r>
                      <a:r>
                        <a:rPr lang="en-GB" sz="1400" u="none" strike="noStrike" cap="none" baseline="-25000"/>
                        <a:t>objective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/>
                        <a:t>x</a:t>
                      </a:r>
                      <a:r>
                        <a:rPr lang="en-GB" sz="1400" u="none" strike="noStrike" cap="none" baseline="-25000"/>
                        <a:t>cor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GB" sz="1400" u="none" strike="noStrike" cap="none"/>
                        <a:t>x</a:t>
                      </a:r>
                      <a:r>
                        <a:rPr lang="en-GB" sz="1400" u="none" strike="noStrike" cap="none" baseline="-25000"/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/>
                        <a:t>x</a:t>
                      </a:r>
                      <a:r>
                        <a:rPr lang="en-GB" sz="1400" u="none" strike="noStrike" cap="none" baseline="-25000"/>
                        <a:t>i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GB" sz="1400" u="none" strike="noStrike" cap="none"/>
                        <a:t>x</a:t>
                      </a:r>
                      <a:r>
                        <a:rPr lang="en-GB" sz="1400" u="none" strike="noStrike" cap="none" baseline="-25000"/>
                        <a:t>n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214" name="Google Shape;214;p8"/>
          <p:cNvCxnSpPr/>
          <p:nvPr/>
        </p:nvCxnSpPr>
        <p:spPr>
          <a:xfrm>
            <a:off x="7841345" y="2363890"/>
            <a:ext cx="0" cy="377659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5" name="Google Shape;215;p8"/>
          <p:cNvSpPr txBox="1"/>
          <p:nvPr/>
        </p:nvSpPr>
        <p:spPr>
          <a:xfrm rot="-5400000">
            <a:off x="7294484" y="3978195"/>
            <a:ext cx="7141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</a:t>
            </a:r>
            <a:endParaRPr/>
          </a:p>
        </p:txBody>
      </p:sp>
      <p:sp>
        <p:nvSpPr>
          <p:cNvPr id="216" name="Google Shape;216;p8"/>
          <p:cNvSpPr/>
          <p:nvPr/>
        </p:nvSpPr>
        <p:spPr>
          <a:xfrm rot="5400000">
            <a:off x="10646441" y="972702"/>
            <a:ext cx="72453" cy="1327033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 txBox="1"/>
          <p:nvPr/>
        </p:nvSpPr>
        <p:spPr>
          <a:xfrm>
            <a:off x="9757797" y="1233863"/>
            <a:ext cx="18497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constraining variables</a:t>
            </a:r>
            <a:endParaRPr/>
          </a:p>
        </p:txBody>
      </p:sp>
      <p:sp>
        <p:nvSpPr>
          <p:cNvPr id="218" name="Google Shape;218;p8"/>
          <p:cNvSpPr txBox="1"/>
          <p:nvPr/>
        </p:nvSpPr>
        <p:spPr>
          <a:xfrm>
            <a:off x="838200" y="6048573"/>
            <a:ext cx="22815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Not always </a:t>
            </a:r>
            <a:r>
              <a:rPr lang="en-GB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available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1534</Words>
  <Application>Microsoft Macintosh PowerPoint</Application>
  <PresentationFormat>Widescreen</PresentationFormat>
  <Paragraphs>263</Paragraphs>
  <Slides>19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Inter</vt:lpstr>
      <vt:lpstr>Calibri</vt:lpstr>
      <vt:lpstr>Helvetica Neue</vt:lpstr>
      <vt:lpstr>Officeova tema</vt:lpstr>
      <vt:lpstr>Machine Learning analysis for absorption measurements correction schemes – A test study</vt:lpstr>
      <vt:lpstr>MEGLICA: ML for Earth Sciences within SMASH</vt:lpstr>
      <vt:lpstr>Introduction: Aerosol contribution to climate warning</vt:lpstr>
      <vt:lpstr>Main Objective</vt:lpstr>
      <vt:lpstr>Methodology: Measurements</vt:lpstr>
      <vt:lpstr>Methodology: Ambient measurement campaign </vt:lpstr>
      <vt:lpstr>Methodology: Compensation algorithms</vt:lpstr>
      <vt:lpstr>Methodology: Compensation algorithms</vt:lpstr>
      <vt:lpstr>Methodology: Compensation algorithms</vt:lpstr>
      <vt:lpstr>Methodology: Machine Learning</vt:lpstr>
      <vt:lpstr>Methodology: Machine Learning</vt:lpstr>
      <vt:lpstr>Results: ML vs mlr vs traditional correction</vt:lpstr>
      <vt:lpstr>Results: ML vs mlr vs traditional correction</vt:lpstr>
      <vt:lpstr>Results: Redo analysis for 808 nm</vt:lpstr>
      <vt:lpstr>Future steps</vt:lpstr>
      <vt:lpstr>Conclusions</vt:lpstr>
      <vt:lpstr>PowerPoint Presentation</vt:lpstr>
      <vt:lpstr>References</vt:lpstr>
      <vt:lpstr>Introduction: Aerosol contribution to climate warning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Jesús Yus</dc:creator>
  <cp:lastModifiedBy>Jesús Yus</cp:lastModifiedBy>
  <cp:revision>8</cp:revision>
  <dcterms:created xsi:type="dcterms:W3CDTF">2024-10-05T11:54:52Z</dcterms:created>
  <dcterms:modified xsi:type="dcterms:W3CDTF">2024-10-10T16:54:37Z</dcterms:modified>
</cp:coreProperties>
</file>