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1"/>
  </p:sldMasterIdLst>
  <p:notesMasterIdLst>
    <p:notesMasterId r:id="rId26"/>
  </p:notesMasterIdLst>
  <p:sldIdLst>
    <p:sldId id="256" r:id="rId2"/>
    <p:sldId id="344" r:id="rId3"/>
    <p:sldId id="555" r:id="rId4"/>
    <p:sldId id="593" r:id="rId5"/>
    <p:sldId id="257" r:id="rId6"/>
    <p:sldId id="258" r:id="rId7"/>
    <p:sldId id="259" r:id="rId8"/>
    <p:sldId id="269" r:id="rId9"/>
    <p:sldId id="261" r:id="rId10"/>
    <p:sldId id="270" r:id="rId11"/>
    <p:sldId id="263" r:id="rId12"/>
    <p:sldId id="271" r:id="rId13"/>
    <p:sldId id="265" r:id="rId14"/>
    <p:sldId id="272" r:id="rId15"/>
    <p:sldId id="556" r:id="rId16"/>
    <p:sldId id="276" r:id="rId17"/>
    <p:sldId id="277" r:id="rId18"/>
    <p:sldId id="274" r:id="rId19"/>
    <p:sldId id="273" r:id="rId20"/>
    <p:sldId id="267" r:id="rId21"/>
    <p:sldId id="381" r:id="rId22"/>
    <p:sldId id="607" r:id="rId23"/>
    <p:sldId id="608" r:id="rId24"/>
    <p:sldId id="268" r:id="rId25"/>
  </p:sldIdLst>
  <p:sldSz cx="18288000" cy="10287000"/>
  <p:notesSz cx="6858000" cy="9144000"/>
  <p:embeddedFontLst>
    <p:embeddedFont>
      <p:font typeface="Sora" panose="020B0604020202020204" charset="0"/>
      <p:regular r:id="rId27"/>
      <p:bold r:id="rId28"/>
    </p:embeddedFont>
    <p:embeddedFont>
      <p:font typeface="Sora 1" panose="020B0604020202020204" charset="0"/>
      <p:regular r:id="rId29"/>
    </p:embeddedFont>
    <p:embeddedFont>
      <p:font typeface="Sora 1 Bold" panose="020B0604020202020204" charset="0"/>
      <p:regular r:id="rId30"/>
      <p:bold r:id="rId31"/>
    </p:embeddedFont>
    <p:embeddedFont>
      <p:font typeface="Sora 2"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C"/>
    <a:srgbClr val="19E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558" autoAdjust="0"/>
  </p:normalViewPr>
  <p:slideViewPr>
    <p:cSldViewPr>
      <p:cViewPr varScale="1">
        <p:scale>
          <a:sx n="39" d="100"/>
          <a:sy n="39" d="100"/>
        </p:scale>
        <p:origin x="21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ADF33-1535-4F14-8E36-AFB81F354373}" type="datetimeFigureOut">
              <a:rPr lang="sl-SI" smtClean="0"/>
              <a:t>14. 10. 2024</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3A8E5-12F8-43AB-B4AA-7A3B43C34CEA}" type="slidenum">
              <a:rPr lang="sl-SI" smtClean="0"/>
              <a:t>‹#›</a:t>
            </a:fld>
            <a:endParaRPr lang="sl-SI"/>
          </a:p>
        </p:txBody>
      </p:sp>
    </p:spTree>
    <p:extLst>
      <p:ext uri="{BB962C8B-B14F-4D97-AF65-F5344CB8AC3E}">
        <p14:creationId xmlns:p14="http://schemas.microsoft.com/office/powerpoint/2010/main" val="147296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dico.ung.si/event/3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a:xfrm>
            <a:off x="679768" y="4777194"/>
            <a:ext cx="5438140" cy="4872422"/>
          </a:xfrm>
        </p:spPr>
        <p:txBody>
          <a:bodyPr/>
          <a:lstStyle/>
          <a:p>
            <a:pPr defTabSz="955613">
              <a:defRPr/>
            </a:pPr>
            <a:r>
              <a:rPr lang="en-US" sz="1100">
                <a:latin typeface="Calibri" panose="020F0502020204030204" pitchFamily="34" charset="0"/>
              </a:rPr>
              <a:t>Institute of Information Science, IZUM</a:t>
            </a:r>
            <a:r>
              <a:rPr lang="sl-SI" sz="1100">
                <a:latin typeface="Calibri" panose="020F0502020204030204" pitchFamily="34" charset="0"/>
              </a:rPr>
              <a:t>,</a:t>
            </a:r>
            <a:r>
              <a:rPr lang="en-US" sz="1100">
                <a:latin typeface="Calibri" panose="020F0502020204030204" pitchFamily="34" charset="0"/>
              </a:rPr>
              <a:t> is a public institution</a:t>
            </a:r>
            <a:r>
              <a:rPr lang="sl-SI" sz="1100">
                <a:latin typeface="Calibri" panose="020F0502020204030204" pitchFamily="34" charset="0"/>
              </a:rPr>
              <a:t> established by the goverment of Slovenia.</a:t>
            </a:r>
            <a:endParaRPr lang="en-US" sz="1100">
              <a:latin typeface="Calibri" panose="020F0502020204030204" pitchFamily="34" charset="0"/>
            </a:endParaRPr>
          </a:p>
          <a:p>
            <a:pPr defTabSz="955613">
              <a:defRPr/>
            </a:pPr>
            <a:r>
              <a:rPr lang="en-US" sz="1100">
                <a:latin typeface="Calibri" panose="020F0502020204030204" pitchFamily="34" charset="0"/>
              </a:rPr>
              <a:t>Our greatest responsibility is research and development of library automation information system called COBISS. </a:t>
            </a:r>
          </a:p>
          <a:p>
            <a:pPr defTabSz="955613">
              <a:defRPr/>
            </a:pPr>
            <a:endParaRPr lang="en-US" sz="1100">
              <a:latin typeface="Calibri" panose="020F0502020204030204" pitchFamily="34" charset="0"/>
            </a:endParaRPr>
          </a:p>
          <a:p>
            <a:pPr defTabSz="955613">
              <a:defRPr/>
            </a:pPr>
            <a:r>
              <a:rPr lang="en-US" sz="1100">
                <a:latin typeface="Calibri" panose="020F0502020204030204" pitchFamily="34" charset="0"/>
              </a:rPr>
              <a:t>We provide collaboration platform with system and application infrastructure and supported services to more then one thousand libraries across several countries in Balkans. </a:t>
            </a:r>
          </a:p>
          <a:p>
            <a:pPr defTabSz="955613">
              <a:defRPr/>
            </a:pPr>
            <a:r>
              <a:rPr lang="en-US" sz="1100">
                <a:latin typeface="Calibri" panose="020F0502020204030204" pitchFamily="34" charset="0"/>
              </a:rPr>
              <a:t>We are also developing and maintaining Current Research Information System for Slovenia and other countries.</a:t>
            </a:r>
            <a:endParaRPr lang="sl-SI" sz="1100">
              <a:latin typeface="Calibri" panose="020F0502020204030204" pitchFamily="34" charset="0"/>
            </a:endParaRPr>
          </a:p>
          <a:p>
            <a:endParaRPr lang="en-US" sz="1100">
              <a:latin typeface="Calibri" panose="020F0502020204030204" pitchFamily="34" charset="0"/>
            </a:endParaRPr>
          </a:p>
          <a:p>
            <a:pPr defTabSz="955613">
              <a:defRPr/>
            </a:pPr>
            <a:r>
              <a:rPr lang="en-US" sz="1100">
                <a:latin typeface="Calibri" panose="020F0502020204030204" pitchFamily="34" charset="0"/>
              </a:rPr>
              <a:t>Back in 2018, our Ministry gave us opportunity to establish the HPC </a:t>
            </a:r>
            <a:r>
              <a:rPr lang="sl-SI" sz="1100">
                <a:latin typeface="Calibri" panose="020F0502020204030204" pitchFamily="34" charset="0"/>
              </a:rPr>
              <a:t>C</a:t>
            </a:r>
            <a:r>
              <a:rPr lang="en-US" sz="1100">
                <a:latin typeface="Calibri" panose="020F0502020204030204" pitchFamily="34" charset="0"/>
              </a:rPr>
              <a:t>enter</a:t>
            </a:r>
            <a:r>
              <a:rPr lang="sl-SI" sz="1100">
                <a:latin typeface="Calibri" panose="020F0502020204030204" pitchFamily="34" charset="0"/>
              </a:rPr>
              <a:t> in the Nort-Eastern Slovenia. Operation HPC RIVR was performed t</a:t>
            </a:r>
            <a:r>
              <a:rPr lang="en-US" sz="1100">
                <a:latin typeface="Calibri" panose="020F0502020204030204" pitchFamily="34" charset="0"/>
              </a:rPr>
              <a:t>ogether with our partners University of Maribor and Faculty of Information Studies from Novo Mesto</a:t>
            </a:r>
            <a:r>
              <a:rPr lang="sl-SI" sz="1100">
                <a:latin typeface="Calibri" panose="020F0502020204030204" pitchFamily="34" charset="0"/>
              </a:rPr>
              <a:t>. We also colaborate with </a:t>
            </a:r>
            <a:r>
              <a:rPr lang="en-US" sz="1100">
                <a:latin typeface="Calibri" panose="020F0502020204030204" pitchFamily="34" charset="0"/>
              </a:rPr>
              <a:t>Slovenian supercomputing network consortium SLING, where all major institutions and companies from Slovenia are joined to collaborate within HPC area on the national level.</a:t>
            </a:r>
            <a:endParaRPr lang="sl-SI" sz="1100">
              <a:latin typeface="Calibri" panose="020F0502020204030204" pitchFamily="34" charset="0"/>
            </a:endParaRPr>
          </a:p>
          <a:p>
            <a:pPr defTabSz="955613">
              <a:defRPr/>
            </a:pPr>
            <a:endParaRPr lang="sl-SI" sz="1100">
              <a:latin typeface="Calibri" panose="020F0502020204030204" pitchFamily="34" charset="0"/>
            </a:endParaRPr>
          </a:p>
          <a:p>
            <a:pPr defTabSz="955613">
              <a:defRPr/>
            </a:pPr>
            <a:r>
              <a:rPr lang="sl-SI" sz="1100">
                <a:latin typeface="Calibri" panose="020F0502020204030204" pitchFamily="34" charset="0"/>
              </a:rPr>
              <a:t>The </a:t>
            </a:r>
            <a:r>
              <a:rPr lang="en-US" sz="1100">
                <a:latin typeface="Calibri" panose="020F0502020204030204" pitchFamily="34" charset="0"/>
              </a:rPr>
              <a:t>most valuable property </a:t>
            </a:r>
            <a:r>
              <a:rPr lang="sl-SI" sz="1100">
                <a:latin typeface="Calibri" panose="020F0502020204030204" pitchFamily="34" charset="0"/>
              </a:rPr>
              <a:t>of this project </a:t>
            </a:r>
            <a:r>
              <a:rPr lang="en-US" sz="1100">
                <a:latin typeface="Calibri" panose="020F0502020204030204" pitchFamily="34" charset="0"/>
              </a:rPr>
              <a:t>is supercomputer Vega, named after Slovenian mathematician.</a:t>
            </a:r>
            <a:endParaRPr lang="sl-SI" sz="1100">
              <a:latin typeface="Calibri" panose="020F0502020204030204" pitchFamily="34" charset="0"/>
            </a:endParaRPr>
          </a:p>
          <a:p>
            <a:pPr defTabSz="955613">
              <a:defRPr/>
            </a:pPr>
            <a:r>
              <a:rPr lang="en-US" sz="1100">
                <a:latin typeface="Calibri" panose="020F0502020204030204" pitchFamily="34" charset="0"/>
              </a:rPr>
              <a:t>My colleagues and experts from </a:t>
            </a:r>
            <a:r>
              <a:rPr lang="en-US" sz="1100" err="1">
                <a:latin typeface="Calibri" panose="020F0502020204030204" pitchFamily="34" charset="0"/>
              </a:rPr>
              <a:t>Jožef</a:t>
            </a:r>
            <a:r>
              <a:rPr lang="en-US" sz="1100">
                <a:latin typeface="Calibri" panose="020F0502020204030204" pitchFamily="34" charset="0"/>
              </a:rPr>
              <a:t> Stefan Institute and </a:t>
            </a:r>
            <a:r>
              <a:rPr lang="en-US" sz="1100" err="1">
                <a:latin typeface="Calibri" panose="020F0502020204030204" pitchFamily="34" charset="0"/>
              </a:rPr>
              <a:t>Arnes</a:t>
            </a:r>
            <a:r>
              <a:rPr lang="en-US" sz="1100">
                <a:latin typeface="Calibri" panose="020F0502020204030204" pitchFamily="34" charset="0"/>
              </a:rPr>
              <a:t> procured and help to implement and install HPC Vega, supplied by Atos. </a:t>
            </a:r>
            <a:endParaRPr lang="sl-SI" sz="1100">
              <a:latin typeface="Calibri" panose="020F0502020204030204" pitchFamily="34" charset="0"/>
            </a:endParaRPr>
          </a:p>
          <a:p>
            <a:pPr defTabSz="955613">
              <a:defRPr/>
            </a:pPr>
            <a:r>
              <a:rPr lang="sl-SI" sz="1100">
                <a:latin typeface="Calibri" panose="020F0502020204030204" pitchFamily="34" charset="0"/>
              </a:rPr>
              <a:t> </a:t>
            </a:r>
            <a:endParaRPr lang="en-US" sz="1100">
              <a:latin typeface="Calibri" panose="020F0502020204030204" pitchFamily="34" charset="0"/>
            </a:endParaRPr>
          </a:p>
        </p:txBody>
      </p:sp>
      <p:sp>
        <p:nvSpPr>
          <p:cNvPr id="4" name="Označba mesta številke diapozitiva 3"/>
          <p:cNvSpPr>
            <a:spLocks noGrp="1"/>
          </p:cNvSpPr>
          <p:nvPr>
            <p:ph type="sldNum" sz="quarter" idx="5"/>
          </p:nvPr>
        </p:nvSpPr>
        <p:spPr/>
        <p:txBody>
          <a:bodyPr/>
          <a:lstStyle/>
          <a:p>
            <a:fld id="{4E3126C1-11A3-6A4A-997E-ED144E772822}" type="slidenum">
              <a:rPr lang="en-US" smtClean="0"/>
              <a:t>2</a:t>
            </a:fld>
            <a:endParaRPr lang="en-US"/>
          </a:p>
        </p:txBody>
      </p:sp>
    </p:spTree>
    <p:extLst>
      <p:ext uri="{BB962C8B-B14F-4D97-AF65-F5344CB8AC3E}">
        <p14:creationId xmlns:p14="http://schemas.microsoft.com/office/powerpoint/2010/main" val="80521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BD59D-344C-DB6B-AFA5-DB7501E21ED3}"/>
            </a:ext>
          </a:extLst>
        </p:cNvPr>
        <p:cNvGrpSpPr/>
        <p:nvPr/>
      </p:nvGrpSpPr>
      <p:grpSpPr bwMode="auto">
        <a:xfrm>
          <a:off x="0" y="0"/>
          <a:ext cx="0" cy="0"/>
          <a:chOff x="0" y="0"/>
          <a:chExt cx="0" cy="0"/>
        </a:xfrm>
      </p:grpSpPr>
      <p:sp>
        <p:nvSpPr>
          <p:cNvPr id="532" name="PlaceHolder 1">
            <a:extLst>
              <a:ext uri="{FF2B5EF4-FFF2-40B4-BE49-F238E27FC236}">
                <a16:creationId xmlns:a16="http://schemas.microsoft.com/office/drawing/2014/main" id="{FDACF248-F475-79BE-7066-109011C81794}"/>
              </a:ext>
            </a:extLst>
          </p:cNvPr>
          <p:cNvSpPr>
            <a:spLocks noGrp="1" noRot="1" noChangeAspect="1"/>
          </p:cNvSpPr>
          <p:nvPr>
            <p:ph type="sldImg"/>
          </p:nvPr>
        </p:nvSpPr>
        <p:spPr bwMode="auto">
          <a:xfrm>
            <a:off x="165100" y="788988"/>
            <a:ext cx="6907213" cy="3886200"/>
          </a:xfrm>
          <a:prstGeom prst="rect">
            <a:avLst/>
          </a:prstGeom>
          <a:ln w="0">
            <a:noFill/>
          </a:ln>
        </p:spPr>
      </p:sp>
      <p:sp>
        <p:nvSpPr>
          <p:cNvPr id="533" name="PlaceHolder 2">
            <a:extLst>
              <a:ext uri="{FF2B5EF4-FFF2-40B4-BE49-F238E27FC236}">
                <a16:creationId xmlns:a16="http://schemas.microsoft.com/office/drawing/2014/main" id="{4CBAC6CD-41C5-EC6A-9AEC-3D3123F22C77}"/>
              </a:ext>
            </a:extLst>
          </p:cNvPr>
          <p:cNvSpPr>
            <a:spLocks noGrp="1"/>
          </p:cNvSpPr>
          <p:nvPr>
            <p:ph type="body"/>
          </p:nvPr>
        </p:nvSpPr>
        <p:spPr bwMode="auto">
          <a:xfrm>
            <a:off x="723880" y="4925700"/>
            <a:ext cx="5789318" cy="4664872"/>
          </a:xfrm>
          <a:prstGeom prst="rect">
            <a:avLst/>
          </a:prstGeom>
          <a:noFill/>
          <a:ln w="0">
            <a:noFill/>
          </a:ln>
        </p:spPr>
        <p:txBody>
          <a:bodyPr lIns="0" tIns="0" rIns="0" bIns="0" anchor="t">
            <a:noAutofit/>
          </a:bodyPr>
          <a:lstStyle/>
          <a:p>
            <a:pPr marL="208299" indent="-208299">
              <a:tabLst>
                <a:tab pos="0" algn="l"/>
              </a:tabLst>
              <a:defRPr/>
            </a:pPr>
            <a:r>
              <a:rPr lang="en-US" spc="-1" dirty="0">
                <a:latin typeface="Arial"/>
                <a:cs typeface="Arial"/>
              </a:rPr>
              <a:t>Named after the greatest Slovenian Mathematician – Baron Jurij </a:t>
            </a:r>
            <a:r>
              <a:rPr lang="en-US" spc="-1" dirty="0" err="1">
                <a:latin typeface="Arial"/>
                <a:cs typeface="Arial"/>
              </a:rPr>
              <a:t>Bartolomej</a:t>
            </a:r>
            <a:r>
              <a:rPr lang="en-US" spc="-1" dirty="0">
                <a:latin typeface="Arial"/>
                <a:cs typeface="Arial"/>
              </a:rPr>
              <a:t> Vega (Latin: </a:t>
            </a:r>
            <a:r>
              <a:rPr lang="en-US" spc="-1" dirty="0" err="1">
                <a:latin typeface="Arial"/>
                <a:cs typeface="Arial"/>
              </a:rPr>
              <a:t>Georgius</a:t>
            </a:r>
            <a:r>
              <a:rPr lang="en-US" spc="-1" dirty="0">
                <a:latin typeface="Arial"/>
                <a:cs typeface="Arial"/>
              </a:rPr>
              <a:t> </a:t>
            </a:r>
            <a:r>
              <a:rPr lang="en-US" spc="-1" dirty="0" err="1">
                <a:latin typeface="Arial"/>
                <a:cs typeface="Arial"/>
              </a:rPr>
              <a:t>Bartholomaei</a:t>
            </a:r>
            <a:r>
              <a:rPr lang="en-US" spc="-1" dirty="0">
                <a:latin typeface="Arial"/>
                <a:cs typeface="Arial"/>
              </a:rPr>
              <a:t> </a:t>
            </a:r>
            <a:r>
              <a:rPr lang="en-US" spc="-1" dirty="0" err="1">
                <a:latin typeface="Arial"/>
                <a:cs typeface="Arial"/>
              </a:rPr>
              <a:t>Vecha</a:t>
            </a:r>
            <a:r>
              <a:rPr lang="en-US" spc="-1" dirty="0">
                <a:latin typeface="Arial"/>
                <a:cs typeface="Arial"/>
              </a:rPr>
              <a:t>) in April 2021 it became the 1st operational EuroHPC JU system!</a:t>
            </a:r>
            <a:endParaRPr lang="sl-SI" spc="-1" dirty="0">
              <a:latin typeface="Arial"/>
              <a:cs typeface="Arial"/>
            </a:endParaRPr>
          </a:p>
          <a:p>
            <a:pPr marL="208299" indent="-208299">
              <a:tabLst>
                <a:tab pos="0" algn="l"/>
              </a:tabLst>
              <a:defRPr/>
            </a:pPr>
            <a:r>
              <a:rPr lang="en-US" spc="-1" dirty="0">
                <a:latin typeface="Arial"/>
                <a:cs typeface="Arial"/>
              </a:rPr>
              <a:t>Based on the Atos </a:t>
            </a:r>
            <a:r>
              <a:rPr lang="en-US" spc="-1" dirty="0" err="1">
                <a:latin typeface="Arial"/>
                <a:cs typeface="Arial"/>
              </a:rPr>
              <a:t>Sequana</a:t>
            </a:r>
            <a:r>
              <a:rPr lang="en-US" spc="-1" dirty="0">
                <a:latin typeface="Arial"/>
                <a:cs typeface="Arial"/>
              </a:rPr>
              <a:t> XH2000 </a:t>
            </a:r>
            <a:r>
              <a:rPr lang="sl-SI" spc="-1" dirty="0" err="1">
                <a:latin typeface="Arial"/>
                <a:cs typeface="Arial"/>
              </a:rPr>
              <a:t>cabinets</a:t>
            </a:r>
            <a:r>
              <a:rPr lang="en-US" spc="-1" dirty="0">
                <a:latin typeface="Arial"/>
                <a:cs typeface="Arial"/>
              </a:rPr>
              <a:t>, connected via an Infiniband HDR network, its total of 1020 compute nodes sustain a performance of 6.9PFLOPs (</a:t>
            </a:r>
            <a:r>
              <a:rPr lang="en-US" spc="-1" dirty="0" err="1">
                <a:latin typeface="Arial"/>
                <a:cs typeface="Arial"/>
              </a:rPr>
              <a:t>R_max</a:t>
            </a:r>
            <a:r>
              <a:rPr lang="en-US" spc="-1" dirty="0">
                <a:latin typeface="Arial"/>
                <a:cs typeface="Arial"/>
              </a:rPr>
              <a:t>) with peaks even exceeding 10PFLOPs (</a:t>
            </a:r>
            <a:r>
              <a:rPr lang="en-US" spc="-1" dirty="0" err="1">
                <a:latin typeface="Arial"/>
                <a:cs typeface="Arial"/>
              </a:rPr>
              <a:t>R_peak</a:t>
            </a:r>
            <a:r>
              <a:rPr lang="en-US" spc="-1" dirty="0">
                <a:latin typeface="Arial"/>
                <a:cs typeface="Arial"/>
              </a:rPr>
              <a:t>). »Pioneering« with its 20 PB of storage capacity and its 600Gb/s high-throughput broadband connection into the world it runs efficiently, consuming less than 1MW of power.</a:t>
            </a:r>
            <a:endParaRPr lang="sl-SI" spc="-1" dirty="0">
              <a:latin typeface="Arial"/>
              <a:cs typeface="Arial"/>
            </a:endParaRPr>
          </a:p>
          <a:p>
            <a:pPr marL="208397" indent="-208397">
              <a:tabLst>
                <a:tab pos="0" algn="l"/>
              </a:tabLst>
              <a:defRPr/>
            </a:pPr>
            <a:endParaRPr lang="sl-SI" spc="-1" dirty="0">
              <a:latin typeface="Arial"/>
            </a:endParaRPr>
          </a:p>
        </p:txBody>
      </p:sp>
    </p:spTree>
    <p:extLst>
      <p:ext uri="{BB962C8B-B14F-4D97-AF65-F5344CB8AC3E}">
        <p14:creationId xmlns:p14="http://schemas.microsoft.com/office/powerpoint/2010/main" val="164734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r>
              <a:rPr lang="en-GB" sz="1800" b="1" u="sng" kern="100" dirty="0" err="1">
                <a:effectLst/>
                <a:latin typeface="Aptos" panose="020B0004020202020204" pitchFamily="34" charset="0"/>
                <a:ea typeface="Aptos" panose="020B0004020202020204" pitchFamily="34" charset="0"/>
                <a:cs typeface="Times New Roman" panose="02020603050405020304" pitchFamily="18" charset="0"/>
              </a:rPr>
              <a:t>InterTwin</a:t>
            </a:r>
            <a:r>
              <a:rPr lang="en-GB" sz="1800" b="1" u="sng" kern="100" dirty="0">
                <a:effectLst/>
                <a:latin typeface="Aptos" panose="020B0004020202020204" pitchFamily="34" charset="0"/>
                <a:ea typeface="Aptos" panose="020B0004020202020204" pitchFamily="34" charset="0"/>
                <a:cs typeface="Times New Roman" panose="02020603050405020304" pitchFamily="18" charset="0"/>
              </a:rPr>
              <a:t>:</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recently the environment on HPC Vega was reconfigured to meet the requirements of the consortium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Slurm</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rebuild, integrating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dCache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mount points, migration from Singularity to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apptainer</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increased log retention to 180 days / 25 weeks,..</a:t>
            </a:r>
            <a:endParaRPr lang="sl-SI"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800" b="1" u="sng" kern="100" dirty="0">
                <a:effectLst/>
                <a:latin typeface="Aptos" panose="020B0004020202020204" pitchFamily="34" charset="0"/>
                <a:ea typeface="Aptos" panose="020B0004020202020204" pitchFamily="34" charset="0"/>
                <a:cs typeface="Times New Roman" panose="02020603050405020304" pitchFamily="18" charset="0"/>
              </a:rPr>
              <a:t>SMASH</a:t>
            </a:r>
            <a:r>
              <a:rPr lang="en-GB" sz="1800" u="sng" kern="100" dirty="0">
                <a:effectLst/>
                <a:latin typeface="Aptos" panose="020B0004020202020204" pitchFamily="34" charset="0"/>
                <a:ea typeface="Aptos" panose="020B0004020202020204" pitchFamily="34" charset="0"/>
                <a:cs typeface="Times New Roman" panose="02020603050405020304" pitchFamily="18" charset="0"/>
              </a:rPr>
              <a:t>:</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3rd call for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postDoc</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fellows was opened this summer on 3.7.2024. In conjunction with SMASH, HPC Vega organized the second Introductory Workshop for SMASH fellows. In addition, we will participate at the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1st SMASHING WORKSHOP</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(7. - 11.10.2024).</a:t>
            </a:r>
            <a:endParaRPr lang="sl-SI"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800" b="1" u="sng" kern="100" dirty="0">
                <a:effectLst/>
                <a:latin typeface="Aptos" panose="020B0004020202020204" pitchFamily="34" charset="0"/>
                <a:ea typeface="Aptos" panose="020B0004020202020204" pitchFamily="34" charset="0"/>
                <a:cs typeface="Times New Roman" panose="02020603050405020304" pitchFamily="18" charset="0"/>
              </a:rPr>
              <a:t>EPICURE: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We have just successfully concluded supporting our first project within EPICURE. The project (Anthropogenic Stressors and Future Changes of the North West European Shelf ecosystem) is using the GETM code. We have managed to reduce computing time on real-life examples (which was provided by the user) by 7%. Currently there are many more projects asking for support from EPICURE. The support offered by the EPICURE project will be highlighted also at the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1st SMASHING WORKSHOP</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(7. - 11.10.2024).</a:t>
            </a:r>
            <a:endParaRPr lang="sl-SI"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sz="1800" b="1" u="sng" kern="100" dirty="0">
                <a:effectLst/>
                <a:latin typeface="Aptos" panose="020B0004020202020204" pitchFamily="34" charset="0"/>
                <a:ea typeface="Aptos" panose="020B0004020202020204" pitchFamily="34" charset="0"/>
                <a:cs typeface="Times New Roman" panose="02020603050405020304" pitchFamily="18" charset="0"/>
              </a:rPr>
              <a:t>EUMaster4HPC</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Our internship program is open to students of the EUMaster4HPC program. Students from II. Cohort will have the opportunity to use Portugal’s most powerful supercomputer, Deucalion. We are actively seeking mentors to supervise the students, helping them with Benchmarks using the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Quantum Monte Carlo simulation</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package.</a:t>
            </a:r>
            <a:endParaRPr lang="sl-SI"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p:txBody>
      </p:sp>
      <p:sp>
        <p:nvSpPr>
          <p:cNvPr id="4" name="Slide Number Placeholder 3"/>
          <p:cNvSpPr>
            <a:spLocks noGrp="1"/>
          </p:cNvSpPr>
          <p:nvPr>
            <p:ph type="sldNum" sz="quarter" idx="5"/>
          </p:nvPr>
        </p:nvSpPr>
        <p:spPr/>
        <p:txBody>
          <a:bodyPr/>
          <a:lstStyle/>
          <a:p>
            <a:fld id="{4541F6E7-A170-4B41-8ED6-B56364EB8187}" type="slidenum">
              <a:rPr lang="sl-SI" smtClean="0"/>
              <a:t>4</a:t>
            </a:fld>
            <a:endParaRPr lang="sl-SI"/>
          </a:p>
        </p:txBody>
      </p:sp>
    </p:spTree>
    <p:extLst>
      <p:ext uri="{BB962C8B-B14F-4D97-AF65-F5344CB8AC3E}">
        <p14:creationId xmlns:p14="http://schemas.microsoft.com/office/powerpoint/2010/main" val="4119035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03A3A8E5-12F8-43AB-B4AA-7A3B43C34CEA}" type="slidenum">
              <a:rPr lang="sl-SI" smtClean="0"/>
              <a:t>15</a:t>
            </a:fld>
            <a:endParaRPr lang="sl-SI"/>
          </a:p>
        </p:txBody>
      </p:sp>
    </p:spTree>
    <p:extLst>
      <p:ext uri="{BB962C8B-B14F-4D97-AF65-F5344CB8AC3E}">
        <p14:creationId xmlns:p14="http://schemas.microsoft.com/office/powerpoint/2010/main" val="102594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noProof="0"/>
              <a:t>And here you can see, how</a:t>
            </a:r>
            <a:r>
              <a:rPr lang="en-US" noProof="0"/>
              <a:t> RIVR1 room looks today.</a:t>
            </a:r>
            <a:r>
              <a:rPr lang="sl-SI" noProof="0"/>
              <a:t> Although I must say that virtual tour of this room is already possible, you are welcome see all facilities on our location, of course when this pandemic situation will be behind us some day.</a:t>
            </a:r>
            <a:endParaRPr lang="en-US" noProof="0"/>
          </a:p>
        </p:txBody>
      </p:sp>
      <p:sp>
        <p:nvSpPr>
          <p:cNvPr id="4" name="Slide Number Placeholder 3"/>
          <p:cNvSpPr>
            <a:spLocks noGrp="1"/>
          </p:cNvSpPr>
          <p:nvPr>
            <p:ph type="sldNum" sz="quarter" idx="5"/>
          </p:nvPr>
        </p:nvSpPr>
        <p:spPr/>
        <p:txBody>
          <a:bodyPr/>
          <a:lstStyle/>
          <a:p>
            <a:fld id="{771832FB-2CD8-4141-8887-13F1EE799FB2}" type="slidenum">
              <a:rPr lang="sl-SI" smtClean="0"/>
              <a:t>21</a:t>
            </a:fld>
            <a:endParaRPr lang="sl-SI"/>
          </a:p>
        </p:txBody>
      </p:sp>
    </p:spTree>
    <p:extLst>
      <p:ext uri="{BB962C8B-B14F-4D97-AF65-F5344CB8AC3E}">
        <p14:creationId xmlns:p14="http://schemas.microsoft.com/office/powerpoint/2010/main" val="4093687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m 7" descr="Uma imagem com texto, captura de ecrã, Gráficos, design&#10;&#10;Descrição gerada automaticamente">
            <a:extLst>
              <a:ext uri="{FF2B5EF4-FFF2-40B4-BE49-F238E27FC236}">
                <a16:creationId xmlns:a16="http://schemas.microsoft.com/office/drawing/2014/main" id="{2C8CE54C-7DED-E25D-1740-E9B9D8C2C7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 y="430212"/>
            <a:ext cx="18288000" cy="10287000"/>
          </a:xfrm>
          <a:prstGeom prst="rect">
            <a:avLst/>
          </a:prstGeom>
        </p:spPr>
      </p:pic>
      <p:sp>
        <p:nvSpPr>
          <p:cNvPr id="2" name="Title 1">
            <a:extLst>
              <a:ext uri="{FF2B5EF4-FFF2-40B4-BE49-F238E27FC236}">
                <a16:creationId xmlns:a16="http://schemas.microsoft.com/office/drawing/2014/main" id="{A5978108-345E-DCE9-0575-62510E0A5CF7}"/>
              </a:ext>
            </a:extLst>
          </p:cNvPr>
          <p:cNvSpPr>
            <a:spLocks noGrp="1"/>
          </p:cNvSpPr>
          <p:nvPr>
            <p:ph type="ctrTitle" hasCustomPrompt="1"/>
          </p:nvPr>
        </p:nvSpPr>
        <p:spPr>
          <a:xfrm>
            <a:off x="1257300" y="3619500"/>
            <a:ext cx="8039100" cy="1798638"/>
          </a:xfrm>
        </p:spPr>
        <p:txBody>
          <a:bodyPr anchor="b">
            <a:normAutofit/>
          </a:bodyPr>
          <a:lstStyle>
            <a:lvl1pPr algn="l">
              <a:defRPr sz="4400" b="1">
                <a:solidFill>
                  <a:srgbClr val="19E6B8"/>
                </a:solidFill>
              </a:defRPr>
            </a:lvl1pPr>
          </a:lstStyle>
          <a:p>
            <a:r>
              <a:rPr lang="en-US" dirty="0"/>
              <a:t>TITLE</a:t>
            </a:r>
            <a:endParaRPr lang="en-PT" dirty="0"/>
          </a:p>
        </p:txBody>
      </p:sp>
      <p:sp>
        <p:nvSpPr>
          <p:cNvPr id="3" name="Subtitle 2">
            <a:extLst>
              <a:ext uri="{FF2B5EF4-FFF2-40B4-BE49-F238E27FC236}">
                <a16:creationId xmlns:a16="http://schemas.microsoft.com/office/drawing/2014/main" id="{53F38FBA-AF7E-61EF-6E17-DC937EAB07CE}"/>
              </a:ext>
            </a:extLst>
          </p:cNvPr>
          <p:cNvSpPr>
            <a:spLocks noGrp="1"/>
          </p:cNvSpPr>
          <p:nvPr>
            <p:ph type="subTitle" idx="1"/>
          </p:nvPr>
        </p:nvSpPr>
        <p:spPr>
          <a:xfrm>
            <a:off x="1257300" y="5556250"/>
            <a:ext cx="8039100" cy="248285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PT" dirty="0"/>
          </a:p>
        </p:txBody>
      </p:sp>
      <p:sp>
        <p:nvSpPr>
          <p:cNvPr id="4" name="Date Placeholder 3">
            <a:extLst>
              <a:ext uri="{FF2B5EF4-FFF2-40B4-BE49-F238E27FC236}">
                <a16:creationId xmlns:a16="http://schemas.microsoft.com/office/drawing/2014/main" id="{9C818952-A835-D068-E24F-6F771547CF4B}"/>
              </a:ext>
            </a:extLst>
          </p:cNvPr>
          <p:cNvSpPr>
            <a:spLocks noGrp="1"/>
          </p:cNvSpPr>
          <p:nvPr>
            <p:ph type="dt" sz="half" idx="10"/>
          </p:nvPr>
        </p:nvSpPr>
        <p:spPr/>
        <p:txBody>
          <a:bodyPr/>
          <a:lstStyle/>
          <a:p>
            <a:fld id="{1BCA38BE-210A-E643-9A01-F37B114E764B}" type="datetimeFigureOut">
              <a:rPr lang="en-PT" smtClean="0"/>
              <a:t>10/14/2024</a:t>
            </a:fld>
            <a:endParaRPr lang="en-PT"/>
          </a:p>
        </p:txBody>
      </p:sp>
      <p:sp>
        <p:nvSpPr>
          <p:cNvPr id="5" name="Footer Placeholder 4">
            <a:extLst>
              <a:ext uri="{FF2B5EF4-FFF2-40B4-BE49-F238E27FC236}">
                <a16:creationId xmlns:a16="http://schemas.microsoft.com/office/drawing/2014/main" id="{5DC1556F-DC66-18C1-2A51-ED9E80F20CA5}"/>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DB703CA4-032E-58AC-CD4C-1D04B9C621AB}"/>
              </a:ext>
            </a:extLst>
          </p:cNvPr>
          <p:cNvSpPr>
            <a:spLocks noGrp="1"/>
          </p:cNvSpPr>
          <p:nvPr>
            <p:ph type="sldNum" sz="quarter" idx="12"/>
          </p:nvPr>
        </p:nvSpPr>
        <p:spPr/>
        <p:txBody>
          <a:bodyPr/>
          <a:lstStyle/>
          <a:p>
            <a:fld id="{2E73813D-E76E-A847-B9BF-383064DAA82D}" type="slidenum">
              <a:rPr lang="en-PT" smtClean="0"/>
              <a:t>‹#›</a:t>
            </a:fld>
            <a:endParaRPr lang="en-PT"/>
          </a:p>
        </p:txBody>
      </p:sp>
    </p:spTree>
    <p:extLst>
      <p:ext uri="{BB962C8B-B14F-4D97-AF65-F5344CB8AC3E}">
        <p14:creationId xmlns:p14="http://schemas.microsoft.com/office/powerpoint/2010/main" val="363238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2E93-3D16-F7E1-1837-141F5083C843}"/>
              </a:ext>
            </a:extLst>
          </p:cNvPr>
          <p:cNvSpPr>
            <a:spLocks noGrp="1"/>
          </p:cNvSpPr>
          <p:nvPr>
            <p:ph type="title"/>
          </p:nvPr>
        </p:nvSpPr>
        <p:spPr/>
        <p:txBody>
          <a:bodyPr/>
          <a:lstStyle>
            <a:lvl1pPr>
              <a:defRPr b="1">
                <a:solidFill>
                  <a:schemeClr val="tx1"/>
                </a:solidFill>
              </a:defRPr>
            </a:lvl1pPr>
          </a:lstStyle>
          <a:p>
            <a:r>
              <a:rPr lang="en-GB" dirty="0"/>
              <a:t>Click to edit Master title style</a:t>
            </a:r>
            <a:endParaRPr lang="en-PT" dirty="0"/>
          </a:p>
        </p:txBody>
      </p:sp>
      <p:sp>
        <p:nvSpPr>
          <p:cNvPr id="3" name="Date Placeholder 2">
            <a:extLst>
              <a:ext uri="{FF2B5EF4-FFF2-40B4-BE49-F238E27FC236}">
                <a16:creationId xmlns:a16="http://schemas.microsoft.com/office/drawing/2014/main" id="{C94618E3-89EA-0628-1A9F-BE4C6F635066}"/>
              </a:ext>
            </a:extLst>
          </p:cNvPr>
          <p:cNvSpPr>
            <a:spLocks noGrp="1"/>
          </p:cNvSpPr>
          <p:nvPr>
            <p:ph type="dt" sz="half" idx="10"/>
          </p:nvPr>
        </p:nvSpPr>
        <p:spPr/>
        <p:txBody>
          <a:bodyPr/>
          <a:lstStyle/>
          <a:p>
            <a:fld id="{1BCA38BE-210A-E643-9A01-F37B114E764B}" type="datetimeFigureOut">
              <a:rPr lang="en-PT" smtClean="0"/>
              <a:t>10/14/2024</a:t>
            </a:fld>
            <a:endParaRPr lang="en-PT"/>
          </a:p>
        </p:txBody>
      </p:sp>
      <p:sp>
        <p:nvSpPr>
          <p:cNvPr id="4" name="Footer Placeholder 3">
            <a:extLst>
              <a:ext uri="{FF2B5EF4-FFF2-40B4-BE49-F238E27FC236}">
                <a16:creationId xmlns:a16="http://schemas.microsoft.com/office/drawing/2014/main" id="{DFE206CB-7CDE-0025-686E-264910A9F639}"/>
              </a:ext>
            </a:extLst>
          </p:cNvPr>
          <p:cNvSpPr>
            <a:spLocks noGrp="1"/>
          </p:cNvSpPr>
          <p:nvPr>
            <p:ph type="ftr" sz="quarter" idx="11"/>
          </p:nvPr>
        </p:nvSpPr>
        <p:spPr/>
        <p:txBody>
          <a:bodyPr/>
          <a:lstStyle/>
          <a:p>
            <a:endParaRPr lang="en-PT"/>
          </a:p>
        </p:txBody>
      </p:sp>
      <p:sp>
        <p:nvSpPr>
          <p:cNvPr id="5" name="Slide Number Placeholder 4">
            <a:extLst>
              <a:ext uri="{FF2B5EF4-FFF2-40B4-BE49-F238E27FC236}">
                <a16:creationId xmlns:a16="http://schemas.microsoft.com/office/drawing/2014/main" id="{D95F8B7F-9259-FC48-502B-D80AF1D08E42}"/>
              </a:ext>
            </a:extLst>
          </p:cNvPr>
          <p:cNvSpPr>
            <a:spLocks noGrp="1"/>
          </p:cNvSpPr>
          <p:nvPr>
            <p:ph type="sldNum" sz="quarter" idx="12"/>
          </p:nvPr>
        </p:nvSpPr>
        <p:spPr/>
        <p:txBody>
          <a:bodyPr/>
          <a:lstStyle/>
          <a:p>
            <a:fld id="{2E73813D-E76E-A847-B9BF-383064DAA82D}" type="slidenum">
              <a:rPr lang="en-PT" smtClean="0"/>
              <a:t>‹#›</a:t>
            </a:fld>
            <a:endParaRPr lang="en-PT"/>
          </a:p>
        </p:txBody>
      </p:sp>
    </p:spTree>
    <p:extLst>
      <p:ext uri="{BB962C8B-B14F-4D97-AF65-F5344CB8AC3E}">
        <p14:creationId xmlns:p14="http://schemas.microsoft.com/office/powerpoint/2010/main" val="4060338263"/>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D793-4FAA-C6A1-6E49-5F8928768DD1}"/>
              </a:ext>
            </a:extLst>
          </p:cNvPr>
          <p:cNvSpPr>
            <a:spLocks noGrp="1"/>
          </p:cNvSpPr>
          <p:nvPr>
            <p:ph type="title"/>
          </p:nvPr>
        </p:nvSpPr>
        <p:spPr/>
        <p:txBody>
          <a:bodyPr/>
          <a:lstStyle>
            <a:lvl1pPr>
              <a:defRPr b="1">
                <a:solidFill>
                  <a:schemeClr val="tx1"/>
                </a:solidFill>
              </a:defRPr>
            </a:lvl1pPr>
          </a:lstStyle>
          <a:p>
            <a:r>
              <a:rPr lang="en-GB"/>
              <a:t>Click to edit Master title style</a:t>
            </a:r>
            <a:endParaRPr lang="en-PT"/>
          </a:p>
        </p:txBody>
      </p:sp>
      <p:sp>
        <p:nvSpPr>
          <p:cNvPr id="3" name="Content Placeholder 2">
            <a:extLst>
              <a:ext uri="{FF2B5EF4-FFF2-40B4-BE49-F238E27FC236}">
                <a16:creationId xmlns:a16="http://schemas.microsoft.com/office/drawing/2014/main" id="{082E3638-2D84-6A61-7227-EF04170118FB}"/>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4" name="Date Placeholder 3">
            <a:extLst>
              <a:ext uri="{FF2B5EF4-FFF2-40B4-BE49-F238E27FC236}">
                <a16:creationId xmlns:a16="http://schemas.microsoft.com/office/drawing/2014/main" id="{127B6BDA-AB04-E8FD-DBF1-AEF6A198D617}"/>
              </a:ext>
            </a:extLst>
          </p:cNvPr>
          <p:cNvSpPr>
            <a:spLocks noGrp="1"/>
          </p:cNvSpPr>
          <p:nvPr>
            <p:ph type="dt" sz="half" idx="10"/>
          </p:nvPr>
        </p:nvSpPr>
        <p:spPr/>
        <p:txBody>
          <a:bodyPr/>
          <a:lstStyle/>
          <a:p>
            <a:fld id="{1BCA38BE-210A-E643-9A01-F37B114E764B}" type="datetimeFigureOut">
              <a:rPr lang="en-PT" smtClean="0"/>
              <a:t>10/14/2024</a:t>
            </a:fld>
            <a:endParaRPr lang="en-PT"/>
          </a:p>
        </p:txBody>
      </p:sp>
      <p:sp>
        <p:nvSpPr>
          <p:cNvPr id="5" name="Footer Placeholder 4">
            <a:extLst>
              <a:ext uri="{FF2B5EF4-FFF2-40B4-BE49-F238E27FC236}">
                <a16:creationId xmlns:a16="http://schemas.microsoft.com/office/drawing/2014/main" id="{60B56D7E-33C7-12AF-5581-85F4B0F3C73F}"/>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35D73C5E-E765-DBA3-1097-FF9ED0C7B22E}"/>
              </a:ext>
            </a:extLst>
          </p:cNvPr>
          <p:cNvSpPr>
            <a:spLocks noGrp="1"/>
          </p:cNvSpPr>
          <p:nvPr>
            <p:ph type="sldNum" sz="quarter" idx="12"/>
          </p:nvPr>
        </p:nvSpPr>
        <p:spPr/>
        <p:txBody>
          <a:bodyPr/>
          <a:lstStyle/>
          <a:p>
            <a:fld id="{2E73813D-E76E-A847-B9BF-383064DAA82D}" type="slidenum">
              <a:rPr lang="en-PT" smtClean="0"/>
              <a:t>‹#›</a:t>
            </a:fld>
            <a:endParaRPr lang="en-PT"/>
          </a:p>
        </p:txBody>
      </p:sp>
    </p:spTree>
    <p:extLst>
      <p:ext uri="{BB962C8B-B14F-4D97-AF65-F5344CB8AC3E}">
        <p14:creationId xmlns:p14="http://schemas.microsoft.com/office/powerpoint/2010/main" val="2011436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D793-4FAA-C6A1-6E49-5F8928768DD1}"/>
              </a:ext>
            </a:extLst>
          </p:cNvPr>
          <p:cNvSpPr>
            <a:spLocks noGrp="1"/>
          </p:cNvSpPr>
          <p:nvPr>
            <p:ph type="title"/>
          </p:nvPr>
        </p:nvSpPr>
        <p:spPr/>
        <p:txBody>
          <a:bodyPr/>
          <a:lstStyle>
            <a:lvl1pPr>
              <a:defRPr b="1">
                <a:solidFill>
                  <a:schemeClr val="tx1"/>
                </a:solidFill>
              </a:defRPr>
            </a:lvl1pPr>
          </a:lstStyle>
          <a:p>
            <a:endParaRPr lang="en-PT" dirty="0"/>
          </a:p>
        </p:txBody>
      </p:sp>
      <p:sp>
        <p:nvSpPr>
          <p:cNvPr id="3" name="Content Placeholder 2">
            <a:extLst>
              <a:ext uri="{FF2B5EF4-FFF2-40B4-BE49-F238E27FC236}">
                <a16:creationId xmlns:a16="http://schemas.microsoft.com/office/drawing/2014/main" id="{082E3638-2D84-6A61-7227-EF04170118FB}"/>
              </a:ext>
            </a:extLst>
          </p:cNvPr>
          <p:cNvSpPr>
            <a:spLocks noGrp="1"/>
          </p:cNvSpPr>
          <p:nvPr>
            <p:ph idx="1"/>
          </p:nvPr>
        </p:nvSpPr>
        <p:spPr/>
        <p:txBody>
          <a:bodyPr anchor="b">
            <a:normAutofit/>
          </a:bodyPr>
          <a:lstStyle>
            <a:lvl1pPr marL="514350" indent="-514350">
              <a:buFont typeface="+mj-lt"/>
              <a:buAutoNum type="arabicPeriod"/>
              <a:defRPr sz="4200" b="1"/>
            </a:lvl1pPr>
            <a:lvl2pPr marL="914400" indent="-457200">
              <a:buFont typeface="+mj-lt"/>
              <a:buAutoNum type="arabicPeriod"/>
              <a:defRPr sz="4200" b="1"/>
            </a:lvl2pPr>
            <a:lvl3pPr marL="1371600" indent="-457200">
              <a:buFont typeface="+mj-lt"/>
              <a:buAutoNum type="arabicPeriod"/>
              <a:defRPr sz="4200" b="1"/>
            </a:lvl3pPr>
            <a:lvl4pPr marL="1714500" indent="-342900">
              <a:buFont typeface="+mj-lt"/>
              <a:buAutoNum type="arabicPeriod"/>
              <a:defRPr sz="4200" b="1"/>
            </a:lvl4pPr>
            <a:lvl5pPr marL="2171700" indent="-342900">
              <a:buFont typeface="+mj-lt"/>
              <a:buAutoNum type="arabicPeriod"/>
              <a:defRPr sz="4200" b="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4" name="Date Placeholder 3">
            <a:extLst>
              <a:ext uri="{FF2B5EF4-FFF2-40B4-BE49-F238E27FC236}">
                <a16:creationId xmlns:a16="http://schemas.microsoft.com/office/drawing/2014/main" id="{127B6BDA-AB04-E8FD-DBF1-AEF6A198D617}"/>
              </a:ext>
            </a:extLst>
          </p:cNvPr>
          <p:cNvSpPr>
            <a:spLocks noGrp="1"/>
          </p:cNvSpPr>
          <p:nvPr>
            <p:ph type="dt" sz="half" idx="10"/>
          </p:nvPr>
        </p:nvSpPr>
        <p:spPr/>
        <p:txBody>
          <a:bodyPr/>
          <a:lstStyle/>
          <a:p>
            <a:fld id="{1BCA38BE-210A-E643-9A01-F37B114E764B}" type="datetimeFigureOut">
              <a:rPr lang="en-PT" smtClean="0"/>
              <a:t>10/14/2024</a:t>
            </a:fld>
            <a:endParaRPr lang="en-PT"/>
          </a:p>
        </p:txBody>
      </p:sp>
      <p:sp>
        <p:nvSpPr>
          <p:cNvPr id="5" name="Footer Placeholder 4">
            <a:extLst>
              <a:ext uri="{FF2B5EF4-FFF2-40B4-BE49-F238E27FC236}">
                <a16:creationId xmlns:a16="http://schemas.microsoft.com/office/drawing/2014/main" id="{60B56D7E-33C7-12AF-5581-85F4B0F3C73F}"/>
              </a:ext>
            </a:extLst>
          </p:cNvPr>
          <p:cNvSpPr>
            <a:spLocks noGrp="1"/>
          </p:cNvSpPr>
          <p:nvPr>
            <p:ph type="ftr" sz="quarter" idx="11"/>
          </p:nvPr>
        </p:nvSpPr>
        <p:spPr/>
        <p:txBody>
          <a:bodyPr/>
          <a:lstStyle/>
          <a:p>
            <a:endParaRPr lang="en-PT"/>
          </a:p>
        </p:txBody>
      </p:sp>
      <p:sp>
        <p:nvSpPr>
          <p:cNvPr id="6" name="Slide Number Placeholder 5">
            <a:extLst>
              <a:ext uri="{FF2B5EF4-FFF2-40B4-BE49-F238E27FC236}">
                <a16:creationId xmlns:a16="http://schemas.microsoft.com/office/drawing/2014/main" id="{35D73C5E-E765-DBA3-1097-FF9ED0C7B22E}"/>
              </a:ext>
            </a:extLst>
          </p:cNvPr>
          <p:cNvSpPr>
            <a:spLocks noGrp="1"/>
          </p:cNvSpPr>
          <p:nvPr>
            <p:ph type="sldNum" sz="quarter" idx="12"/>
          </p:nvPr>
        </p:nvSpPr>
        <p:spPr/>
        <p:txBody>
          <a:bodyPr/>
          <a:lstStyle/>
          <a:p>
            <a:fld id="{2E73813D-E76E-A847-B9BF-383064DAA82D}" type="slidenum">
              <a:rPr lang="en-PT" smtClean="0"/>
              <a:t>‹#›</a:t>
            </a:fld>
            <a:endParaRPr lang="en-PT"/>
          </a:p>
        </p:txBody>
      </p:sp>
    </p:spTree>
    <p:extLst>
      <p:ext uri="{BB962C8B-B14F-4D97-AF65-F5344CB8AC3E}">
        <p14:creationId xmlns:p14="http://schemas.microsoft.com/office/powerpoint/2010/main" val="146415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3FDC-2E1F-39B0-4D86-50512424443C}"/>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en-PT"/>
          </a:p>
        </p:txBody>
      </p:sp>
      <p:sp>
        <p:nvSpPr>
          <p:cNvPr id="3" name="Content Placeholder 2">
            <a:extLst>
              <a:ext uri="{FF2B5EF4-FFF2-40B4-BE49-F238E27FC236}">
                <a16:creationId xmlns:a16="http://schemas.microsoft.com/office/drawing/2014/main" id="{87899D6D-C6E0-1633-E052-F6119A9A55CC}"/>
              </a:ext>
            </a:extLst>
          </p:cNvPr>
          <p:cNvSpPr>
            <a:spLocks noGrp="1"/>
          </p:cNvSpPr>
          <p:nvPr>
            <p:ph sz="half" idx="1"/>
          </p:nvPr>
        </p:nvSpPr>
        <p:spPr>
          <a:xfrm>
            <a:off x="1257300" y="2738438"/>
            <a:ext cx="7810500" cy="712946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4" name="Content Placeholder 3">
            <a:extLst>
              <a:ext uri="{FF2B5EF4-FFF2-40B4-BE49-F238E27FC236}">
                <a16:creationId xmlns:a16="http://schemas.microsoft.com/office/drawing/2014/main" id="{9369B4F2-E952-9FD2-AFE2-A6784CFB7B94}"/>
              </a:ext>
            </a:extLst>
          </p:cNvPr>
          <p:cNvSpPr>
            <a:spLocks noGrp="1"/>
          </p:cNvSpPr>
          <p:nvPr>
            <p:ph sz="half" idx="2"/>
          </p:nvPr>
        </p:nvSpPr>
        <p:spPr>
          <a:xfrm>
            <a:off x="9220200" y="2738438"/>
            <a:ext cx="7810500" cy="71294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5" name="Date Placeholder 4">
            <a:extLst>
              <a:ext uri="{FF2B5EF4-FFF2-40B4-BE49-F238E27FC236}">
                <a16:creationId xmlns:a16="http://schemas.microsoft.com/office/drawing/2014/main" id="{3E90FE27-0C1D-C72E-BA10-41896C509D82}"/>
              </a:ext>
            </a:extLst>
          </p:cNvPr>
          <p:cNvSpPr>
            <a:spLocks noGrp="1"/>
          </p:cNvSpPr>
          <p:nvPr>
            <p:ph type="dt" sz="half" idx="10"/>
          </p:nvPr>
        </p:nvSpPr>
        <p:spPr/>
        <p:txBody>
          <a:bodyPr/>
          <a:lstStyle/>
          <a:p>
            <a:fld id="{1BCA38BE-210A-E643-9A01-F37B114E764B}" type="datetimeFigureOut">
              <a:rPr lang="en-PT" smtClean="0"/>
              <a:t>10/14/2024</a:t>
            </a:fld>
            <a:endParaRPr lang="en-PT"/>
          </a:p>
        </p:txBody>
      </p:sp>
      <p:sp>
        <p:nvSpPr>
          <p:cNvPr id="6" name="Footer Placeholder 5">
            <a:extLst>
              <a:ext uri="{FF2B5EF4-FFF2-40B4-BE49-F238E27FC236}">
                <a16:creationId xmlns:a16="http://schemas.microsoft.com/office/drawing/2014/main" id="{14147099-A910-38E7-06CA-9FCA19187E4F}"/>
              </a:ext>
            </a:extLst>
          </p:cNvPr>
          <p:cNvSpPr>
            <a:spLocks noGrp="1"/>
          </p:cNvSpPr>
          <p:nvPr>
            <p:ph type="ftr" sz="quarter" idx="11"/>
          </p:nvPr>
        </p:nvSpPr>
        <p:spPr/>
        <p:txBody>
          <a:bodyPr/>
          <a:lstStyle/>
          <a:p>
            <a:endParaRPr lang="en-PT"/>
          </a:p>
        </p:txBody>
      </p:sp>
      <p:sp>
        <p:nvSpPr>
          <p:cNvPr id="7" name="Slide Number Placeholder 6">
            <a:extLst>
              <a:ext uri="{FF2B5EF4-FFF2-40B4-BE49-F238E27FC236}">
                <a16:creationId xmlns:a16="http://schemas.microsoft.com/office/drawing/2014/main" id="{54B1C9DF-2D39-FD49-E7DC-1073CB483325}"/>
              </a:ext>
            </a:extLst>
          </p:cNvPr>
          <p:cNvSpPr>
            <a:spLocks noGrp="1"/>
          </p:cNvSpPr>
          <p:nvPr>
            <p:ph type="sldNum" sz="quarter" idx="12"/>
          </p:nvPr>
        </p:nvSpPr>
        <p:spPr/>
        <p:txBody>
          <a:bodyPr/>
          <a:lstStyle/>
          <a:p>
            <a:fld id="{2E73813D-E76E-A847-B9BF-383064DAA82D}" type="slidenum">
              <a:rPr lang="en-PT" smtClean="0"/>
              <a:t>‹#›</a:t>
            </a:fld>
            <a:endParaRPr lang="en-PT"/>
          </a:p>
        </p:txBody>
      </p:sp>
    </p:spTree>
    <p:extLst>
      <p:ext uri="{BB962C8B-B14F-4D97-AF65-F5344CB8AC3E}">
        <p14:creationId xmlns:p14="http://schemas.microsoft.com/office/powerpoint/2010/main" val="230918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9FD9-0FB3-BA4C-E1D8-FB4D0003946C}"/>
              </a:ext>
            </a:extLst>
          </p:cNvPr>
          <p:cNvSpPr>
            <a:spLocks noGrp="1"/>
          </p:cNvSpPr>
          <p:nvPr>
            <p:ph type="title"/>
          </p:nvPr>
        </p:nvSpPr>
        <p:spPr>
          <a:xfrm>
            <a:off x="1260475" y="547688"/>
            <a:ext cx="15773400" cy="1989137"/>
          </a:xfrm>
        </p:spPr>
        <p:txBody>
          <a:bodyPr/>
          <a:lstStyle>
            <a:lvl1pPr>
              <a:defRPr b="1">
                <a:solidFill>
                  <a:schemeClr val="tx1"/>
                </a:solidFill>
              </a:defRPr>
            </a:lvl1pPr>
          </a:lstStyle>
          <a:p>
            <a:r>
              <a:rPr lang="en-GB"/>
              <a:t>Click to edit Master title style</a:t>
            </a:r>
            <a:endParaRPr lang="en-PT"/>
          </a:p>
        </p:txBody>
      </p:sp>
      <p:sp>
        <p:nvSpPr>
          <p:cNvPr id="3" name="Text Placeholder 2">
            <a:extLst>
              <a:ext uri="{FF2B5EF4-FFF2-40B4-BE49-F238E27FC236}">
                <a16:creationId xmlns:a16="http://schemas.microsoft.com/office/drawing/2014/main" id="{9616AE8B-D9E6-DBB2-3419-9266280A79DB}"/>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F0947FAE-D744-935D-BD6A-7D1B30C3C177}"/>
              </a:ext>
            </a:extLst>
          </p:cNvPr>
          <p:cNvSpPr>
            <a:spLocks noGrp="1"/>
          </p:cNvSpPr>
          <p:nvPr>
            <p:ph sz="half" idx="2"/>
          </p:nvPr>
        </p:nvSpPr>
        <p:spPr>
          <a:xfrm>
            <a:off x="1260475" y="3757613"/>
            <a:ext cx="7735888" cy="618648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PT" dirty="0"/>
          </a:p>
        </p:txBody>
      </p:sp>
      <p:sp>
        <p:nvSpPr>
          <p:cNvPr id="5" name="Text Placeholder 4">
            <a:extLst>
              <a:ext uri="{FF2B5EF4-FFF2-40B4-BE49-F238E27FC236}">
                <a16:creationId xmlns:a16="http://schemas.microsoft.com/office/drawing/2014/main" id="{269BC8DE-88C6-82EE-ECA9-BC2589A72B7D}"/>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BE85C2A-E91A-E2D1-8963-5DB18A6D478B}"/>
              </a:ext>
            </a:extLst>
          </p:cNvPr>
          <p:cNvSpPr>
            <a:spLocks noGrp="1"/>
          </p:cNvSpPr>
          <p:nvPr>
            <p:ph sz="quarter" idx="4"/>
          </p:nvPr>
        </p:nvSpPr>
        <p:spPr>
          <a:xfrm>
            <a:off x="9258300" y="3757613"/>
            <a:ext cx="7775575" cy="61864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7" name="Date Placeholder 6">
            <a:extLst>
              <a:ext uri="{FF2B5EF4-FFF2-40B4-BE49-F238E27FC236}">
                <a16:creationId xmlns:a16="http://schemas.microsoft.com/office/drawing/2014/main" id="{CA27F0B4-38EB-F5B5-43A5-4D7162456B9E}"/>
              </a:ext>
            </a:extLst>
          </p:cNvPr>
          <p:cNvSpPr>
            <a:spLocks noGrp="1"/>
          </p:cNvSpPr>
          <p:nvPr>
            <p:ph type="dt" sz="half" idx="10"/>
          </p:nvPr>
        </p:nvSpPr>
        <p:spPr/>
        <p:txBody>
          <a:bodyPr/>
          <a:lstStyle/>
          <a:p>
            <a:fld id="{1BCA38BE-210A-E643-9A01-F37B114E764B}" type="datetimeFigureOut">
              <a:rPr lang="en-PT" smtClean="0"/>
              <a:t>10/14/2024</a:t>
            </a:fld>
            <a:endParaRPr lang="en-PT"/>
          </a:p>
        </p:txBody>
      </p:sp>
      <p:sp>
        <p:nvSpPr>
          <p:cNvPr id="8" name="Footer Placeholder 7">
            <a:extLst>
              <a:ext uri="{FF2B5EF4-FFF2-40B4-BE49-F238E27FC236}">
                <a16:creationId xmlns:a16="http://schemas.microsoft.com/office/drawing/2014/main" id="{8A6E9A25-67D1-0ADF-3124-1827C69AE057}"/>
              </a:ext>
            </a:extLst>
          </p:cNvPr>
          <p:cNvSpPr>
            <a:spLocks noGrp="1"/>
          </p:cNvSpPr>
          <p:nvPr>
            <p:ph type="ftr" sz="quarter" idx="11"/>
          </p:nvPr>
        </p:nvSpPr>
        <p:spPr/>
        <p:txBody>
          <a:bodyPr/>
          <a:lstStyle/>
          <a:p>
            <a:endParaRPr lang="en-PT"/>
          </a:p>
        </p:txBody>
      </p:sp>
      <p:sp>
        <p:nvSpPr>
          <p:cNvPr id="9" name="Slide Number Placeholder 8">
            <a:extLst>
              <a:ext uri="{FF2B5EF4-FFF2-40B4-BE49-F238E27FC236}">
                <a16:creationId xmlns:a16="http://schemas.microsoft.com/office/drawing/2014/main" id="{31BC968C-1DD2-E7A4-72A8-E7AE2784C127}"/>
              </a:ext>
            </a:extLst>
          </p:cNvPr>
          <p:cNvSpPr>
            <a:spLocks noGrp="1"/>
          </p:cNvSpPr>
          <p:nvPr>
            <p:ph type="sldNum" sz="quarter" idx="12"/>
          </p:nvPr>
        </p:nvSpPr>
        <p:spPr/>
        <p:txBody>
          <a:bodyPr/>
          <a:lstStyle/>
          <a:p>
            <a:fld id="{2E73813D-E76E-A847-B9BF-383064DAA82D}" type="slidenum">
              <a:rPr lang="en-PT" smtClean="0"/>
              <a:t>‹#›</a:t>
            </a:fld>
            <a:endParaRPr lang="en-PT"/>
          </a:p>
        </p:txBody>
      </p:sp>
    </p:spTree>
    <p:extLst>
      <p:ext uri="{BB962C8B-B14F-4D97-AF65-F5344CB8AC3E}">
        <p14:creationId xmlns:p14="http://schemas.microsoft.com/office/powerpoint/2010/main" val="45262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6DF41D-AAA1-44AE-778E-C6DD4451B005}"/>
              </a:ext>
            </a:extLst>
          </p:cNvPr>
          <p:cNvSpPr>
            <a:spLocks noGrp="1"/>
          </p:cNvSpPr>
          <p:nvPr>
            <p:ph type="dt" sz="half" idx="10"/>
          </p:nvPr>
        </p:nvSpPr>
        <p:spPr/>
        <p:txBody>
          <a:bodyPr/>
          <a:lstStyle/>
          <a:p>
            <a:fld id="{1CB3474A-58DA-4D5F-AA86-C1ED92025AD6}" type="datetimeFigureOut">
              <a:rPr lang="sl-SI" smtClean="0"/>
              <a:t>14. 10. 2024</a:t>
            </a:fld>
            <a:endParaRPr lang="sl-SI"/>
          </a:p>
        </p:txBody>
      </p:sp>
      <p:sp>
        <p:nvSpPr>
          <p:cNvPr id="3" name="Footer Placeholder 2">
            <a:extLst>
              <a:ext uri="{FF2B5EF4-FFF2-40B4-BE49-F238E27FC236}">
                <a16:creationId xmlns:a16="http://schemas.microsoft.com/office/drawing/2014/main" id="{BDE00109-3A78-A7B4-F9A9-AA2826080102}"/>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AF40B746-1197-DEBA-3020-D7314F3364D5}"/>
              </a:ext>
            </a:extLst>
          </p:cNvPr>
          <p:cNvSpPr>
            <a:spLocks noGrp="1"/>
          </p:cNvSpPr>
          <p:nvPr>
            <p:ph type="sldNum" sz="quarter" idx="12"/>
          </p:nvPr>
        </p:nvSpPr>
        <p:spPr/>
        <p:txBody>
          <a:bodyPr/>
          <a:lstStyle/>
          <a:p>
            <a:fld id="{D8D90F8F-2B58-4D74-9588-94BC0B664058}" type="slidenum">
              <a:rPr lang="sl-SI" smtClean="0"/>
              <a:t>‹#›</a:t>
            </a:fld>
            <a:endParaRPr lang="sl-SI"/>
          </a:p>
        </p:txBody>
      </p:sp>
    </p:spTree>
    <p:extLst>
      <p:ext uri="{BB962C8B-B14F-4D97-AF65-F5344CB8AC3E}">
        <p14:creationId xmlns:p14="http://schemas.microsoft.com/office/powerpoint/2010/main" val="67621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9" descr="Uma imagem com design&#10;&#10;Descrição gerada automaticamente">
            <a:extLst>
              <a:ext uri="{FF2B5EF4-FFF2-40B4-BE49-F238E27FC236}">
                <a16:creationId xmlns:a16="http://schemas.microsoft.com/office/drawing/2014/main" id="{B1294760-7FE4-808D-DFD0-85BDAAF6CE7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204787"/>
            <a:ext cx="18288000" cy="10287000"/>
          </a:xfrm>
          <a:prstGeom prst="rect">
            <a:avLst/>
          </a:prstGeom>
        </p:spPr>
      </p:pic>
      <p:pic>
        <p:nvPicPr>
          <p:cNvPr id="8" name="Imagem 9" descr="Uma imagem com design&#10;&#10;Descrição gerada automaticamente">
            <a:extLst>
              <a:ext uri="{FF2B5EF4-FFF2-40B4-BE49-F238E27FC236}">
                <a16:creationId xmlns:a16="http://schemas.microsoft.com/office/drawing/2014/main" id="{71427FD2-1048-D64B-4079-08E1EAD61C8D}"/>
              </a:ext>
            </a:extLst>
          </p:cNvPr>
          <p:cNvPicPr>
            <a:picLocks noGrp="1" noRot="1" noChangeAspect="1" noMove="1" noResize="1" noEditPoints="1" noAdjustHandles="1" noChangeArrowheads="1" noChangeShapeType="1" noCrop="1"/>
          </p:cNvPicPr>
          <p:nvPr userDrawn="1"/>
        </p:nvPicPr>
        <p:blipFill>
          <a:blip r:embed="rId9">
            <a:extLst>
              <a:ext uri="{28A0092B-C50C-407E-A947-70E740481C1C}">
                <a14:useLocalDpi xmlns:a14="http://schemas.microsoft.com/office/drawing/2010/main" val="0"/>
              </a:ext>
            </a:extLst>
          </a:blip>
          <a:stretch>
            <a:fillRect/>
          </a:stretch>
        </p:blipFill>
        <p:spPr>
          <a:xfrm>
            <a:off x="0" y="38100"/>
            <a:ext cx="18288000" cy="10287000"/>
          </a:xfrm>
          <a:prstGeom prst="rect">
            <a:avLst/>
          </a:prstGeom>
        </p:spPr>
      </p:pic>
      <p:sp>
        <p:nvSpPr>
          <p:cNvPr id="2" name="Title Placeholder 1">
            <a:extLst>
              <a:ext uri="{FF2B5EF4-FFF2-40B4-BE49-F238E27FC236}">
                <a16:creationId xmlns:a16="http://schemas.microsoft.com/office/drawing/2014/main" id="{A55B085F-437E-6A06-2DF0-634867BE30A5}"/>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GB"/>
              <a:t>Click to edit Master title style</a:t>
            </a:r>
            <a:endParaRPr lang="en-PT"/>
          </a:p>
        </p:txBody>
      </p:sp>
      <p:sp>
        <p:nvSpPr>
          <p:cNvPr id="3" name="Text Placeholder 2">
            <a:extLst>
              <a:ext uri="{FF2B5EF4-FFF2-40B4-BE49-F238E27FC236}">
                <a16:creationId xmlns:a16="http://schemas.microsoft.com/office/drawing/2014/main" id="{DC68D71F-E89B-5B43-863F-796B559E5ABC}"/>
              </a:ext>
            </a:extLst>
          </p:cNvPr>
          <p:cNvSpPr>
            <a:spLocks noGrp="1"/>
          </p:cNvSpPr>
          <p:nvPr>
            <p:ph type="body" idx="1"/>
          </p:nvPr>
        </p:nvSpPr>
        <p:spPr>
          <a:xfrm>
            <a:off x="1257300" y="2738438"/>
            <a:ext cx="15773400" cy="720566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09DF5A86-8448-2788-8858-A4EF688078AB}"/>
              </a:ext>
            </a:extLst>
          </p:cNvPr>
          <p:cNvSpPr>
            <a:spLocks noGrp="1"/>
          </p:cNvSpPr>
          <p:nvPr>
            <p:ph type="dt" sz="half" idx="2"/>
          </p:nvPr>
        </p:nvSpPr>
        <p:spPr>
          <a:xfrm>
            <a:off x="1251857" y="10693400"/>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1BCA38BE-210A-E643-9A01-F37B114E764B}" type="datetimeFigureOut">
              <a:rPr lang="en-PT" smtClean="0"/>
              <a:t>10/14/2024</a:t>
            </a:fld>
            <a:endParaRPr lang="en-PT" dirty="0"/>
          </a:p>
        </p:txBody>
      </p:sp>
      <p:sp>
        <p:nvSpPr>
          <p:cNvPr id="5" name="Footer Placeholder 4">
            <a:extLst>
              <a:ext uri="{FF2B5EF4-FFF2-40B4-BE49-F238E27FC236}">
                <a16:creationId xmlns:a16="http://schemas.microsoft.com/office/drawing/2014/main" id="{11CB38B7-13A0-7A47-AF5A-862C0E4BA240}"/>
              </a:ext>
            </a:extLst>
          </p:cNvPr>
          <p:cNvSpPr>
            <a:spLocks noGrp="1"/>
          </p:cNvSpPr>
          <p:nvPr>
            <p:ph type="ftr" sz="quarter" idx="3"/>
          </p:nvPr>
        </p:nvSpPr>
        <p:spPr>
          <a:xfrm>
            <a:off x="6052457" y="10693400"/>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T"/>
          </a:p>
        </p:txBody>
      </p:sp>
      <p:sp>
        <p:nvSpPr>
          <p:cNvPr id="6" name="Slide Number Placeholder 5">
            <a:extLst>
              <a:ext uri="{FF2B5EF4-FFF2-40B4-BE49-F238E27FC236}">
                <a16:creationId xmlns:a16="http://schemas.microsoft.com/office/drawing/2014/main" id="{03517A33-6DAA-0525-83DA-226160DC991A}"/>
              </a:ext>
            </a:extLst>
          </p:cNvPr>
          <p:cNvSpPr>
            <a:spLocks noGrp="1"/>
          </p:cNvSpPr>
          <p:nvPr>
            <p:ph type="sldNum" sz="quarter" idx="4"/>
          </p:nvPr>
        </p:nvSpPr>
        <p:spPr>
          <a:xfrm>
            <a:off x="12910457" y="10693400"/>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2E73813D-E76E-A847-B9BF-383064DAA82D}" type="slidenum">
              <a:rPr lang="en-PT" smtClean="0"/>
              <a:t>‹#›</a:t>
            </a:fld>
            <a:endParaRPr lang="en-PT"/>
          </a:p>
        </p:txBody>
      </p:sp>
    </p:spTree>
    <p:extLst>
      <p:ext uri="{BB962C8B-B14F-4D97-AF65-F5344CB8AC3E}">
        <p14:creationId xmlns:p14="http://schemas.microsoft.com/office/powerpoint/2010/main" val="3319584477"/>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4" r:id="rId3"/>
    <p:sldLayoutId id="2147483669" r:id="rId4"/>
    <p:sldLayoutId id="2147483666" r:id="rId5"/>
    <p:sldLayoutId id="2147483667" r:id="rId6"/>
    <p:sldLayoutId id="2147483670" r:id="rId7"/>
  </p:sldLayoutIdLst>
  <p:txStyles>
    <p:titleStyle>
      <a:lvl1pPr algn="l" defTabSz="914400" rtl="0" eaLnBrk="1" latinLnBrk="0" hangingPunct="1">
        <a:lnSpc>
          <a:spcPct val="90000"/>
        </a:lnSpc>
        <a:spcBef>
          <a:spcPct val="0"/>
        </a:spcBef>
        <a:buNone/>
        <a:defRPr sz="725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ng.si/novice/enhancing-workflow-integration-and-sustainability-in-hpc-interview-with-the-eflows4hpc-projec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mailto:support@sling.si"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eurohpc-ju.europa.eu/access-our-supercomputers/eurohpc-access-calls_en"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jp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image" Target="../media/image29.png"/><Relationship Id="rId16" Type="http://schemas.openxmlformats.org/officeDocument/2006/relationships/image" Target="../media/image43.sv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s://www.izum.si/virtualni-sprehod/VEGA.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jp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91289" y="9395900"/>
            <a:ext cx="2321025" cy="696308"/>
          </a:xfrm>
          <a:custGeom>
            <a:avLst/>
            <a:gdLst/>
            <a:ahLst/>
            <a:cxnLst/>
            <a:rect l="l" t="t" r="r" b="b"/>
            <a:pathLst>
              <a:path w="2321025" h="696308">
                <a:moveTo>
                  <a:pt x="0" y="0"/>
                </a:moveTo>
                <a:lnTo>
                  <a:pt x="2321025" y="0"/>
                </a:lnTo>
                <a:lnTo>
                  <a:pt x="2321025" y="696308"/>
                </a:lnTo>
                <a:lnTo>
                  <a:pt x="0" y="696308"/>
                </a:lnTo>
                <a:lnTo>
                  <a:pt x="0" y="0"/>
                </a:lnTo>
                <a:close/>
              </a:path>
            </a:pathLst>
          </a:custGeom>
          <a:blipFill>
            <a:blip r:embed="rId2"/>
            <a:stretch>
              <a:fillRect/>
            </a:stretch>
          </a:blipFill>
        </p:spPr>
        <p:txBody>
          <a:bodyPr/>
          <a:lstStyle/>
          <a:p>
            <a:endParaRPr lang="en-GB" dirty="0"/>
          </a:p>
        </p:txBody>
      </p:sp>
      <p:sp>
        <p:nvSpPr>
          <p:cNvPr id="3" name="Freeform 3"/>
          <p:cNvSpPr/>
          <p:nvPr/>
        </p:nvSpPr>
        <p:spPr>
          <a:xfrm>
            <a:off x="517019" y="9388416"/>
            <a:ext cx="3546043" cy="744669"/>
          </a:xfrm>
          <a:custGeom>
            <a:avLst/>
            <a:gdLst/>
            <a:ahLst/>
            <a:cxnLst/>
            <a:rect l="l" t="t" r="r" b="b"/>
            <a:pathLst>
              <a:path w="3546043" h="744669">
                <a:moveTo>
                  <a:pt x="0" y="0"/>
                </a:moveTo>
                <a:lnTo>
                  <a:pt x="3546043" y="0"/>
                </a:lnTo>
                <a:lnTo>
                  <a:pt x="3546043" y="744669"/>
                </a:lnTo>
                <a:lnTo>
                  <a:pt x="0" y="744669"/>
                </a:lnTo>
                <a:lnTo>
                  <a:pt x="0" y="0"/>
                </a:lnTo>
                <a:close/>
              </a:path>
            </a:pathLst>
          </a:custGeom>
          <a:blipFill>
            <a:blip r:embed="rId3"/>
            <a:stretch>
              <a:fillRect/>
            </a:stretch>
          </a:blipFill>
        </p:spPr>
        <p:txBody>
          <a:bodyPr/>
          <a:lstStyle/>
          <a:p>
            <a:endParaRPr lang="en-GB" dirty="0"/>
          </a:p>
        </p:txBody>
      </p:sp>
      <p:grpSp>
        <p:nvGrpSpPr>
          <p:cNvPr id="4" name="Group 4"/>
          <p:cNvGrpSpPr/>
          <p:nvPr/>
        </p:nvGrpSpPr>
        <p:grpSpPr>
          <a:xfrm>
            <a:off x="6653200" y="9412597"/>
            <a:ext cx="6215650" cy="735017"/>
            <a:chOff x="0" y="0"/>
            <a:chExt cx="1637044" cy="193585"/>
          </a:xfrm>
        </p:grpSpPr>
        <p:sp>
          <p:nvSpPr>
            <p:cNvPr id="5" name="Freeform 5"/>
            <p:cNvSpPr/>
            <p:nvPr/>
          </p:nvSpPr>
          <p:spPr>
            <a:xfrm>
              <a:off x="0" y="0"/>
              <a:ext cx="1637044" cy="193585"/>
            </a:xfrm>
            <a:custGeom>
              <a:avLst/>
              <a:gdLst/>
              <a:ahLst/>
              <a:cxnLst/>
              <a:rect l="l" t="t" r="r" b="b"/>
              <a:pathLst>
                <a:path w="1637044" h="193585">
                  <a:moveTo>
                    <a:pt x="0" y="0"/>
                  </a:moveTo>
                  <a:lnTo>
                    <a:pt x="1637044" y="0"/>
                  </a:lnTo>
                  <a:lnTo>
                    <a:pt x="1637044" y="193585"/>
                  </a:lnTo>
                  <a:lnTo>
                    <a:pt x="0" y="193585"/>
                  </a:lnTo>
                  <a:close/>
                </a:path>
              </a:pathLst>
            </a:custGeom>
            <a:solidFill>
              <a:srgbClr val="FFFFFF"/>
            </a:solidFill>
          </p:spPr>
          <p:txBody>
            <a:bodyPr/>
            <a:lstStyle/>
            <a:p>
              <a:endParaRPr lang="en-GB" dirty="0"/>
            </a:p>
          </p:txBody>
        </p:sp>
        <p:sp>
          <p:nvSpPr>
            <p:cNvPr id="6" name="TextBox 6"/>
            <p:cNvSpPr txBox="1"/>
            <p:nvPr/>
          </p:nvSpPr>
          <p:spPr>
            <a:xfrm>
              <a:off x="0" y="-19050"/>
              <a:ext cx="1637044" cy="212635"/>
            </a:xfrm>
            <a:prstGeom prst="rect">
              <a:avLst/>
            </a:prstGeom>
          </p:spPr>
          <p:txBody>
            <a:bodyPr lIns="50800" tIns="50800" rIns="50800" bIns="50800" rtlCol="0" anchor="ctr"/>
            <a:lstStyle/>
            <a:p>
              <a:pPr algn="l">
                <a:lnSpc>
                  <a:spcPts val="1679"/>
                </a:lnSpc>
              </a:pPr>
              <a:r>
                <a:rPr lang="en-US" sz="1200" dirty="0">
                  <a:solidFill>
                    <a:srgbClr val="000000"/>
                  </a:solidFill>
                  <a:latin typeface="Sora 1"/>
                </a:rPr>
                <a:t>This project has received funding from the European High-Performance Computing Joint Undertaking under grant agreement No.101139786.</a:t>
              </a:r>
            </a:p>
          </p:txBody>
        </p:sp>
      </p:grpSp>
      <p:sp>
        <p:nvSpPr>
          <p:cNvPr id="7" name="Freeform 7"/>
          <p:cNvSpPr/>
          <p:nvPr/>
        </p:nvSpPr>
        <p:spPr>
          <a:xfrm>
            <a:off x="0" y="3124200"/>
            <a:ext cx="18288000" cy="7162800"/>
          </a:xfrm>
          <a:custGeom>
            <a:avLst/>
            <a:gdLst/>
            <a:ahLst/>
            <a:cxnLst/>
            <a:rect l="l" t="t" r="r" b="b"/>
            <a:pathLst>
              <a:path w="18288000" h="7162800">
                <a:moveTo>
                  <a:pt x="0" y="0"/>
                </a:moveTo>
                <a:lnTo>
                  <a:pt x="18288000" y="0"/>
                </a:lnTo>
                <a:lnTo>
                  <a:pt x="18288000" y="7162800"/>
                </a:lnTo>
                <a:lnTo>
                  <a:pt x="0" y="7162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8" name="Freeform 8"/>
          <p:cNvSpPr/>
          <p:nvPr/>
        </p:nvSpPr>
        <p:spPr>
          <a:xfrm>
            <a:off x="277368" y="113338"/>
            <a:ext cx="6268296" cy="2507318"/>
          </a:xfrm>
          <a:custGeom>
            <a:avLst/>
            <a:gdLst/>
            <a:ahLst/>
            <a:cxnLst/>
            <a:rect l="l" t="t" r="r" b="b"/>
            <a:pathLst>
              <a:path w="6268296" h="2507318">
                <a:moveTo>
                  <a:pt x="0" y="0"/>
                </a:moveTo>
                <a:lnTo>
                  <a:pt x="6268296" y="0"/>
                </a:lnTo>
                <a:lnTo>
                  <a:pt x="6268296" y="2507319"/>
                </a:lnTo>
                <a:lnTo>
                  <a:pt x="0" y="2507319"/>
                </a:lnTo>
                <a:lnTo>
                  <a:pt x="0" y="0"/>
                </a:lnTo>
                <a:close/>
              </a:path>
            </a:pathLst>
          </a:custGeom>
          <a:blipFill>
            <a:blip r:embed="rId6"/>
            <a:stretch>
              <a:fillRect/>
            </a:stretch>
          </a:blipFill>
        </p:spPr>
        <p:txBody>
          <a:bodyPr/>
          <a:lstStyle/>
          <a:p>
            <a:endParaRPr lang="en-GB" dirty="0"/>
          </a:p>
        </p:txBody>
      </p:sp>
      <p:sp>
        <p:nvSpPr>
          <p:cNvPr id="9" name="TextBox 9"/>
          <p:cNvSpPr txBox="1"/>
          <p:nvPr/>
        </p:nvSpPr>
        <p:spPr>
          <a:xfrm>
            <a:off x="890456" y="2658757"/>
            <a:ext cx="6655282" cy="2901469"/>
          </a:xfrm>
          <a:prstGeom prst="rect">
            <a:avLst/>
          </a:prstGeom>
        </p:spPr>
        <p:txBody>
          <a:bodyPr lIns="0" tIns="0" rIns="0" bIns="0" rtlCol="0" anchor="t">
            <a:spAutoFit/>
          </a:bodyPr>
          <a:lstStyle/>
          <a:p>
            <a:pPr algn="l">
              <a:lnSpc>
                <a:spcPts val="7611"/>
              </a:lnSpc>
            </a:pPr>
            <a:r>
              <a:rPr lang="en-US" sz="6619" dirty="0">
                <a:solidFill>
                  <a:srgbClr val="19E6B8"/>
                </a:solidFill>
                <a:latin typeface="Sora 2"/>
              </a:rPr>
              <a:t>Unlocking</a:t>
            </a:r>
          </a:p>
          <a:p>
            <a:pPr algn="l">
              <a:lnSpc>
                <a:spcPts val="7611"/>
              </a:lnSpc>
            </a:pPr>
            <a:r>
              <a:rPr lang="en-US" sz="6619" dirty="0">
                <a:solidFill>
                  <a:srgbClr val="19E6B8"/>
                </a:solidFill>
                <a:latin typeface="Sora 2"/>
              </a:rPr>
              <a:t>European-level </a:t>
            </a:r>
          </a:p>
          <a:p>
            <a:pPr algn="l">
              <a:lnSpc>
                <a:spcPts val="7611"/>
              </a:lnSpc>
            </a:pPr>
            <a:r>
              <a:rPr lang="en-US" sz="6619" dirty="0">
                <a:solidFill>
                  <a:srgbClr val="19E6B8"/>
                </a:solidFill>
                <a:latin typeface="Sora 2"/>
              </a:rPr>
              <a:t>HPC Support</a:t>
            </a:r>
          </a:p>
        </p:txBody>
      </p:sp>
      <p:sp>
        <p:nvSpPr>
          <p:cNvPr id="10" name="Rectangle 9">
            <a:extLst>
              <a:ext uri="{FF2B5EF4-FFF2-40B4-BE49-F238E27FC236}">
                <a16:creationId xmlns:a16="http://schemas.microsoft.com/office/drawing/2014/main" id="{D37F16B1-E9DA-BA9F-1B3B-B13CC3BA43B1}"/>
              </a:ext>
            </a:extLst>
          </p:cNvPr>
          <p:cNvSpPr/>
          <p:nvPr/>
        </p:nvSpPr>
        <p:spPr>
          <a:xfrm>
            <a:off x="14394985" y="8101776"/>
            <a:ext cx="3886200" cy="2185224"/>
          </a:xfrm>
          <a:prstGeom prst="rect">
            <a:avLst/>
          </a:prstGeom>
          <a:solidFill>
            <a:schemeClr val="tx1">
              <a:lumMod val="95000"/>
              <a:lumOff val="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sz="2700" dirty="0"/>
          </a:p>
        </p:txBody>
      </p:sp>
      <p:sp>
        <p:nvSpPr>
          <p:cNvPr id="11" name="TextBox 10">
            <a:extLst>
              <a:ext uri="{FF2B5EF4-FFF2-40B4-BE49-F238E27FC236}">
                <a16:creationId xmlns:a16="http://schemas.microsoft.com/office/drawing/2014/main" id="{15F9FDB4-E10D-B23C-6BF2-0B50FF435B69}"/>
              </a:ext>
            </a:extLst>
          </p:cNvPr>
          <p:cNvSpPr txBox="1"/>
          <p:nvPr/>
        </p:nvSpPr>
        <p:spPr>
          <a:xfrm>
            <a:off x="14560237" y="8191500"/>
            <a:ext cx="3720948" cy="2416046"/>
          </a:xfrm>
          <a:prstGeom prst="rect">
            <a:avLst/>
          </a:prstGeom>
          <a:noFill/>
        </p:spPr>
        <p:txBody>
          <a:bodyPr wrap="square" rtlCol="0">
            <a:spAutoFit/>
          </a:bodyPr>
          <a:lstStyle/>
          <a:p>
            <a:pPr>
              <a:lnSpc>
                <a:spcPct val="100000"/>
              </a:lnSpc>
            </a:pPr>
            <a:r>
              <a:rPr lang="sl-SI" sz="2700" spc="-2" dirty="0">
                <a:solidFill>
                  <a:srgbClr val="FFFFFF"/>
                </a:solidFill>
                <a:latin typeface="Arial"/>
                <a:ea typeface="DejaVu Sans"/>
              </a:rPr>
              <a:t>Žiga Zebec</a:t>
            </a:r>
          </a:p>
          <a:p>
            <a:pPr>
              <a:lnSpc>
                <a:spcPct val="100000"/>
              </a:lnSpc>
            </a:pPr>
            <a:r>
              <a:rPr lang="sl-SI" sz="2700" spc="-2" dirty="0">
                <a:solidFill>
                  <a:srgbClr val="FFFFFF"/>
                </a:solidFill>
                <a:latin typeface="Arial"/>
                <a:ea typeface="DejaVu Sans"/>
              </a:rPr>
              <a:t>Teo Prica</a:t>
            </a:r>
          </a:p>
          <a:p>
            <a:pPr>
              <a:lnSpc>
                <a:spcPct val="100000"/>
              </a:lnSpc>
            </a:pPr>
            <a:r>
              <a:rPr lang="sl-SI" sz="2700" spc="-2" dirty="0">
                <a:solidFill>
                  <a:srgbClr val="FFFFFF"/>
                </a:solidFill>
                <a:latin typeface="Arial"/>
                <a:ea typeface="DejaVu Sans"/>
              </a:rPr>
              <a:t>Samo Miklavc</a:t>
            </a:r>
          </a:p>
          <a:p>
            <a:pPr>
              <a:lnSpc>
                <a:spcPct val="100000"/>
              </a:lnSpc>
            </a:pPr>
            <a:endParaRPr lang="sl-SI" sz="2700" spc="-2" dirty="0">
              <a:solidFill>
                <a:srgbClr val="FFFFFF"/>
              </a:solidFill>
              <a:latin typeface="Arial"/>
              <a:ea typeface="DejaVu Sans"/>
            </a:endParaRPr>
          </a:p>
          <a:p>
            <a:pPr>
              <a:lnSpc>
                <a:spcPct val="100000"/>
              </a:lnSpc>
            </a:pPr>
            <a:r>
              <a:rPr lang="en-US" sz="1600" spc="-2" dirty="0">
                <a:solidFill>
                  <a:srgbClr val="FFFFFF"/>
                </a:solidFill>
                <a:latin typeface="Arial"/>
                <a:ea typeface="DejaVu Sans"/>
              </a:rPr>
              <a:t>IZUM - Institute of Information Science</a:t>
            </a:r>
            <a:endParaRPr lang="sl-SI" sz="1600" spc="-2" dirty="0">
              <a:solidFill>
                <a:srgbClr val="000000"/>
              </a:solidFill>
              <a:latin typeface="Arial"/>
            </a:endParaRPr>
          </a:p>
          <a:p>
            <a:endParaRPr lang="sl-SI" sz="2700" dirty="0"/>
          </a:p>
        </p:txBody>
      </p:sp>
      <p:pic>
        <p:nvPicPr>
          <p:cNvPr id="19" name="Picture 18" descr="A black and white logo&#10;&#10;Description automatically generated">
            <a:extLst>
              <a:ext uri="{FF2B5EF4-FFF2-40B4-BE49-F238E27FC236}">
                <a16:creationId xmlns:a16="http://schemas.microsoft.com/office/drawing/2014/main" id="{25C06C6C-A917-2FFB-D250-C345647FC4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81354" y="5715763"/>
            <a:ext cx="3906645" cy="23860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9E39D89A-EC5E-1E55-66BF-C3FCEBBD8F68}"/>
              </a:ext>
            </a:extLst>
          </p:cNvPr>
          <p:cNvSpPr txBox="1">
            <a:spLocks/>
          </p:cNvSpPr>
          <p:nvPr/>
        </p:nvSpPr>
        <p:spPr>
          <a:xfrm>
            <a:off x="1257300" y="1943100"/>
            <a:ext cx="15773400" cy="7205662"/>
          </a:xfrm>
          <a:prstGeom prst="rect">
            <a:avLst/>
          </a:prstGeom>
        </p:spPr>
        <p:txBody>
          <a:bodyPr vert="horz" lIns="91440" tIns="45720" rIns="91440" bIns="45720" rtlCol="0" anchor="b">
            <a:normAutofit/>
          </a:bodyPr>
          <a:lstStyle>
            <a:lvl1pPr marL="514350" indent="-514350" algn="l" defTabSz="914400" rtl="0" eaLnBrk="1" latinLnBrk="0" hangingPunct="1">
              <a:lnSpc>
                <a:spcPct val="90000"/>
              </a:lnSpc>
              <a:spcBef>
                <a:spcPts val="10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Context</a:t>
            </a:r>
          </a:p>
          <a:p>
            <a:pPr>
              <a:buClr>
                <a:schemeClr val="tx1"/>
              </a:buClr>
            </a:pPr>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Miss</a:t>
            </a:r>
            <a:r>
              <a:rPr lang="pt-PT" dirty="0">
                <a:latin typeface="Sora" panose="020B0604020202020204" charset="0"/>
                <a:cs typeface="Sora" panose="020B0604020202020204" charset="0"/>
              </a:rPr>
              <a:t>i</a:t>
            </a:r>
            <a:r>
              <a:rPr lang="en-PT" dirty="0">
                <a:latin typeface="Sora" panose="020B0604020202020204" charset="0"/>
                <a:cs typeface="Sora" panose="020B0604020202020204" charset="0"/>
              </a:rPr>
              <a:t>on</a:t>
            </a:r>
          </a:p>
          <a:p>
            <a:r>
              <a:rPr lang="pt-PT" dirty="0">
                <a:solidFill>
                  <a:srgbClr val="19E6B8"/>
                </a:solidFill>
                <a:latin typeface="Sora" panose="020B0604020202020204" charset="0"/>
                <a:cs typeface="Sora" panose="020B0604020202020204" charset="0"/>
              </a:rPr>
              <a:t> </a:t>
            </a:r>
            <a:r>
              <a:rPr lang="en-PT" dirty="0">
                <a:solidFill>
                  <a:srgbClr val="19E6B8"/>
                </a:solidFill>
                <a:latin typeface="Sora" panose="020B0604020202020204" charset="0"/>
                <a:cs typeface="Sora" panose="020B0604020202020204" charset="0"/>
              </a:rPr>
              <a:t>Main Goals</a:t>
            </a:r>
          </a:p>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Expected Outcomes</a:t>
            </a:r>
          </a:p>
          <a:p>
            <a:r>
              <a:rPr lang="pt-PT" dirty="0">
                <a:latin typeface="Sora" panose="020B0604020202020204" charset="0"/>
                <a:cs typeface="Sora" panose="020B0604020202020204" charset="0"/>
              </a:rPr>
              <a:t> </a:t>
            </a:r>
            <a:r>
              <a:rPr lang="pt-PT" dirty="0" err="1">
                <a:latin typeface="Sora" panose="020B0604020202020204" charset="0"/>
                <a:cs typeface="Sora" panose="020B0604020202020204" charset="0"/>
              </a:rPr>
              <a:t>Support</a:t>
            </a:r>
            <a:r>
              <a:rPr lang="pt-PT" dirty="0">
                <a:latin typeface="Sora" panose="020B0604020202020204" charset="0"/>
                <a:cs typeface="Sora" panose="020B0604020202020204" charset="0"/>
              </a:rPr>
              <a:t> </a:t>
            </a:r>
            <a:r>
              <a:rPr lang="pt-PT" dirty="0" err="1">
                <a:latin typeface="Sora" panose="020B0604020202020204" charset="0"/>
                <a:cs typeface="Sora" panose="020B0604020202020204" charset="0"/>
              </a:rPr>
              <a:t>Services</a:t>
            </a:r>
            <a:endParaRPr lang="en-PT" dirty="0">
              <a:latin typeface="Sora" panose="020B0604020202020204" charset="0"/>
              <a:cs typeface="Sora" panose="020B0604020202020204" charset="0"/>
            </a:endParaRPr>
          </a:p>
          <a:p>
            <a:r>
              <a:rPr lang="pt-PT" dirty="0">
                <a:latin typeface="Sora" panose="020B0604020202020204" charset="0"/>
                <a:cs typeface="Sora" panose="020B0604020202020204" charset="0"/>
              </a:rPr>
              <a:t> Access the </a:t>
            </a:r>
            <a:r>
              <a:rPr lang="pt-PT" dirty="0" err="1">
                <a:latin typeface="Sora" panose="020B0604020202020204" charset="0"/>
                <a:cs typeface="Sora" panose="020B0604020202020204" charset="0"/>
              </a:rPr>
              <a:t>Resources</a:t>
            </a:r>
            <a:endParaRPr lang="pt-PT" dirty="0">
              <a:latin typeface="Sora" panose="020B0604020202020204" charset="0"/>
              <a:cs typeface="Sora" panose="020B0604020202020204" charset="0"/>
            </a:endParaRPr>
          </a:p>
          <a:p>
            <a:r>
              <a:rPr lang="en-PT" dirty="0">
                <a:latin typeface="Sora" panose="020B0604020202020204" charset="0"/>
                <a:cs typeface="Sora" panose="020B0604020202020204" charset="0"/>
              </a:rPr>
              <a:t>Consortium</a:t>
            </a:r>
          </a:p>
        </p:txBody>
      </p:sp>
    </p:spTree>
    <p:extLst>
      <p:ext uri="{BB962C8B-B14F-4D97-AF65-F5344CB8AC3E}">
        <p14:creationId xmlns:p14="http://schemas.microsoft.com/office/powerpoint/2010/main" val="307264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7CF0B-44CA-C335-6FBD-EB2E347C1B73}"/>
              </a:ext>
            </a:extLst>
          </p:cNvPr>
          <p:cNvSpPr>
            <a:spLocks noGrp="1"/>
          </p:cNvSpPr>
          <p:nvPr>
            <p:ph type="title"/>
          </p:nvPr>
        </p:nvSpPr>
        <p:spPr/>
        <p:txBody>
          <a:bodyPr/>
          <a:lstStyle/>
          <a:p>
            <a:r>
              <a:rPr lang="en-PT" dirty="0">
                <a:latin typeface="Sora" pitchFamily="2" charset="0"/>
                <a:cs typeface="Sora" pitchFamily="2" charset="0"/>
              </a:rPr>
              <a:t>Main Goals</a:t>
            </a:r>
          </a:p>
        </p:txBody>
      </p:sp>
      <p:sp>
        <p:nvSpPr>
          <p:cNvPr id="5" name="Content Placeholder 4">
            <a:extLst>
              <a:ext uri="{FF2B5EF4-FFF2-40B4-BE49-F238E27FC236}">
                <a16:creationId xmlns:a16="http://schemas.microsoft.com/office/drawing/2014/main" id="{08E47C61-053F-1FFC-F8D5-93D3DB8A1262}"/>
              </a:ext>
            </a:extLst>
          </p:cNvPr>
          <p:cNvSpPr>
            <a:spLocks noGrp="1"/>
          </p:cNvSpPr>
          <p:nvPr>
            <p:ph idx="1"/>
          </p:nvPr>
        </p:nvSpPr>
        <p:spPr/>
        <p:txBody>
          <a:bodyPr/>
          <a:lstStyle/>
          <a:p>
            <a:pPr algn="just">
              <a:lnSpc>
                <a:spcPts val="3779"/>
              </a:lnSpc>
              <a:buClr>
                <a:schemeClr val="tx1"/>
              </a:buClr>
            </a:pPr>
            <a:r>
              <a:rPr lang="en-US" sz="2800" dirty="0">
                <a:solidFill>
                  <a:srgbClr val="19E6B8"/>
                </a:solidFill>
                <a:latin typeface="Sora" panose="020B0604020202020204" charset="0"/>
                <a:cs typeface="Sora" panose="020B0604020202020204" charset="0"/>
              </a:rPr>
              <a:t>To establish </a:t>
            </a:r>
            <a:r>
              <a:rPr lang="en-US" sz="2800" dirty="0">
                <a:solidFill>
                  <a:srgbClr val="000000"/>
                </a:solidFill>
                <a:latin typeface="Sora" panose="020B0604020202020204" charset="0"/>
                <a:cs typeface="Sora" panose="020B0604020202020204" charset="0"/>
              </a:rPr>
              <a:t>a four-year operation</a:t>
            </a:r>
            <a:r>
              <a:rPr lang="sl-SI" sz="2800" dirty="0">
                <a:solidFill>
                  <a:srgbClr val="000000"/>
                </a:solidFill>
                <a:latin typeface="Sora" panose="020B0604020202020204" charset="0"/>
                <a:cs typeface="Sora" panose="020B0604020202020204" charset="0"/>
              </a:rPr>
              <a:t> </a:t>
            </a:r>
            <a:r>
              <a:rPr lang="en-US" sz="2800" dirty="0">
                <a:solidFill>
                  <a:srgbClr val="000000"/>
                </a:solidFill>
                <a:latin typeface="Sora" panose="020B0604020202020204" charset="0"/>
                <a:cs typeface="Sora" panose="020B0604020202020204" charset="0"/>
              </a:rPr>
              <a:t>bringing together Application Support Teams (ASTs)</a:t>
            </a:r>
            <a:r>
              <a:rPr lang="sl-SI" sz="2800" dirty="0">
                <a:solidFill>
                  <a:srgbClr val="000000"/>
                </a:solidFill>
                <a:latin typeface="Sora" panose="020B0604020202020204" charset="0"/>
                <a:cs typeface="Sora" panose="020B0604020202020204" charset="0"/>
              </a:rPr>
              <a:t> </a:t>
            </a:r>
            <a:r>
              <a:rPr lang="en-GB" sz="2800" dirty="0">
                <a:solidFill>
                  <a:srgbClr val="000000"/>
                </a:solidFill>
                <a:latin typeface="Sora" panose="020B0604020202020204" charset="0"/>
                <a:cs typeface="Sora" panose="020B0604020202020204" charset="0"/>
              </a:rPr>
              <a:t>of</a:t>
            </a:r>
            <a:r>
              <a:rPr lang="sl-SI" sz="2800" dirty="0">
                <a:solidFill>
                  <a:srgbClr val="000000"/>
                </a:solidFill>
                <a:latin typeface="Sora" panose="020B0604020202020204" charset="0"/>
                <a:cs typeface="Sora" panose="020B0604020202020204" charset="0"/>
              </a:rPr>
              <a:t> EuroHPC JU </a:t>
            </a:r>
            <a:r>
              <a:rPr lang="en-GB" sz="2800" dirty="0">
                <a:solidFill>
                  <a:srgbClr val="000000"/>
                </a:solidFill>
                <a:latin typeface="Sora" panose="020B0604020202020204" charset="0"/>
                <a:cs typeface="Sora" panose="020B0604020202020204" charset="0"/>
              </a:rPr>
              <a:t>family</a:t>
            </a:r>
            <a:r>
              <a:rPr lang="sl-SI" sz="2800" dirty="0">
                <a:solidFill>
                  <a:srgbClr val="000000"/>
                </a:solidFill>
                <a:latin typeface="Sora" panose="020B0604020202020204" charset="0"/>
                <a:cs typeface="Sora" panose="020B0604020202020204" charset="0"/>
              </a:rPr>
              <a:t> </a:t>
            </a:r>
            <a:r>
              <a:rPr lang="sl-SI" sz="2800" dirty="0" err="1">
                <a:solidFill>
                  <a:srgbClr val="000000"/>
                </a:solidFill>
                <a:latin typeface="Sora" panose="020B0604020202020204" charset="0"/>
                <a:cs typeface="Sora" panose="020B0604020202020204" charset="0"/>
              </a:rPr>
              <a:t>and</a:t>
            </a:r>
            <a:r>
              <a:rPr lang="sl-SI" sz="2800" dirty="0">
                <a:solidFill>
                  <a:srgbClr val="000000"/>
                </a:solidFill>
                <a:latin typeface="Sora" panose="020B0604020202020204" charset="0"/>
                <a:cs typeface="Sora" panose="020B0604020202020204" charset="0"/>
              </a:rPr>
              <a:t> </a:t>
            </a:r>
            <a:r>
              <a:rPr lang="en-GB" sz="2800" dirty="0">
                <a:solidFill>
                  <a:srgbClr val="000000"/>
                </a:solidFill>
                <a:latin typeface="Sora" panose="020B0604020202020204" charset="0"/>
                <a:cs typeface="Sora" panose="020B0604020202020204" charset="0"/>
              </a:rPr>
              <a:t>offer</a:t>
            </a:r>
            <a:r>
              <a:rPr lang="sl-SI" sz="2800" dirty="0">
                <a:solidFill>
                  <a:srgbClr val="000000"/>
                </a:solidFill>
                <a:latin typeface="Sora" panose="020B0604020202020204" charset="0"/>
                <a:cs typeface="Sora" panose="020B0604020202020204" charset="0"/>
              </a:rPr>
              <a:t> EU </a:t>
            </a:r>
            <a:r>
              <a:rPr lang="en-GB" sz="2800" dirty="0">
                <a:solidFill>
                  <a:srgbClr val="000000"/>
                </a:solidFill>
                <a:latin typeface="Sora" panose="020B0604020202020204" charset="0"/>
                <a:cs typeface="Sora" panose="020B0604020202020204" charset="0"/>
              </a:rPr>
              <a:t>wide</a:t>
            </a:r>
            <a:r>
              <a:rPr lang="sl-SI" sz="2800" dirty="0">
                <a:solidFill>
                  <a:srgbClr val="000000"/>
                </a:solidFill>
                <a:latin typeface="Sora" panose="020B0604020202020204" charset="0"/>
                <a:cs typeface="Sora" panose="020B0604020202020204" charset="0"/>
              </a:rPr>
              <a:t> support</a:t>
            </a:r>
            <a:r>
              <a:rPr lang="en-US" sz="2800" dirty="0">
                <a:solidFill>
                  <a:srgbClr val="000000"/>
                </a:solidFill>
                <a:latin typeface="Sora" panose="020B0604020202020204" charset="0"/>
                <a:cs typeface="Sora" panose="020B0604020202020204" charset="0"/>
              </a:rPr>
              <a:t>;</a:t>
            </a:r>
          </a:p>
          <a:p>
            <a:pPr algn="just">
              <a:lnSpc>
                <a:spcPts val="3779"/>
              </a:lnSpc>
            </a:pPr>
            <a:endParaRPr lang="en-US" sz="2800" dirty="0">
              <a:solidFill>
                <a:srgbClr val="000000"/>
              </a:solidFill>
              <a:latin typeface="Sora" panose="020B0604020202020204" charset="0"/>
              <a:cs typeface="Sora" panose="020B0604020202020204" charset="0"/>
            </a:endParaRPr>
          </a:p>
          <a:p>
            <a:pPr algn="just">
              <a:lnSpc>
                <a:spcPts val="3779"/>
              </a:lnSpc>
              <a:buClr>
                <a:schemeClr val="tx1"/>
              </a:buClr>
            </a:pPr>
            <a:r>
              <a:rPr lang="en-US" sz="2800" dirty="0">
                <a:solidFill>
                  <a:srgbClr val="19E6B8"/>
                </a:solidFill>
                <a:latin typeface="Sora" panose="020B0604020202020204" charset="0"/>
                <a:cs typeface="Sora" panose="020B0604020202020204" charset="0"/>
              </a:rPr>
              <a:t>To reach </a:t>
            </a:r>
            <a:r>
              <a:rPr lang="en-US" sz="2800" dirty="0">
                <a:solidFill>
                  <a:srgbClr val="000000"/>
                </a:solidFill>
                <a:latin typeface="Sora" panose="020B0604020202020204" charset="0"/>
                <a:cs typeface="Sora" panose="020B0604020202020204" charset="0"/>
              </a:rPr>
              <a:t>a large pool of users;</a:t>
            </a:r>
          </a:p>
          <a:p>
            <a:pPr algn="just">
              <a:lnSpc>
                <a:spcPts val="3779"/>
              </a:lnSpc>
            </a:pPr>
            <a:endParaRPr lang="en-US" sz="2800" dirty="0">
              <a:solidFill>
                <a:srgbClr val="000000"/>
              </a:solidFill>
              <a:latin typeface="Sora" panose="020B0604020202020204" charset="0"/>
              <a:cs typeface="Sora" panose="020B0604020202020204" charset="0"/>
            </a:endParaRPr>
          </a:p>
          <a:p>
            <a:pPr algn="just">
              <a:lnSpc>
                <a:spcPts val="3779"/>
              </a:lnSpc>
              <a:buClr>
                <a:schemeClr val="tx1"/>
              </a:buClr>
            </a:pPr>
            <a:r>
              <a:rPr lang="en-US" sz="2800" dirty="0">
                <a:solidFill>
                  <a:srgbClr val="19E6B8"/>
                </a:solidFill>
                <a:latin typeface="Sora" panose="020B0604020202020204" charset="0"/>
                <a:cs typeface="Sora" panose="020B0604020202020204" charset="0"/>
              </a:rPr>
              <a:t>To develop </a:t>
            </a:r>
            <a:r>
              <a:rPr lang="en-US" sz="2800" dirty="0">
                <a:solidFill>
                  <a:srgbClr val="000000"/>
                </a:solidFill>
                <a:latin typeface="Sora" panose="020B0604020202020204" charset="0"/>
                <a:cs typeface="Sora" panose="020B0604020202020204" charset="0"/>
              </a:rPr>
              <a:t>a European HPC Application Support portal;</a:t>
            </a:r>
          </a:p>
          <a:p>
            <a:pPr algn="just">
              <a:lnSpc>
                <a:spcPts val="3779"/>
              </a:lnSpc>
            </a:pPr>
            <a:endParaRPr lang="en-US" sz="2800" dirty="0">
              <a:solidFill>
                <a:srgbClr val="000000"/>
              </a:solidFill>
              <a:latin typeface="Sora" panose="020B0604020202020204" charset="0"/>
              <a:cs typeface="Sora" panose="020B0604020202020204" charset="0"/>
            </a:endParaRPr>
          </a:p>
          <a:p>
            <a:pPr algn="just">
              <a:lnSpc>
                <a:spcPts val="3779"/>
              </a:lnSpc>
              <a:buClr>
                <a:schemeClr val="tx1"/>
              </a:buClr>
            </a:pPr>
            <a:r>
              <a:rPr lang="en-US" sz="2800" dirty="0">
                <a:solidFill>
                  <a:srgbClr val="19E6B8"/>
                </a:solidFill>
                <a:latin typeface="Sora" panose="020B0604020202020204" charset="0"/>
                <a:cs typeface="Sora" panose="020B0604020202020204" charset="0"/>
              </a:rPr>
              <a:t>To contribute </a:t>
            </a:r>
            <a:r>
              <a:rPr lang="en-US" sz="2800" dirty="0">
                <a:solidFill>
                  <a:srgbClr val="000000"/>
                </a:solidFill>
                <a:latin typeface="Sora" panose="020B0604020202020204" charset="0"/>
                <a:cs typeface="Sora" panose="020B0604020202020204" charset="0"/>
              </a:rPr>
              <a:t>to the development and improvement of the European HPC Application Support Service;</a:t>
            </a:r>
          </a:p>
          <a:p>
            <a:pPr algn="just">
              <a:lnSpc>
                <a:spcPts val="3779"/>
              </a:lnSpc>
            </a:pPr>
            <a:endParaRPr lang="en-US" sz="2800" dirty="0">
              <a:solidFill>
                <a:srgbClr val="000000"/>
              </a:solidFill>
              <a:latin typeface="Sora" panose="020B0604020202020204" charset="0"/>
              <a:cs typeface="Sora" panose="020B0604020202020204" charset="0"/>
            </a:endParaRPr>
          </a:p>
          <a:p>
            <a:pPr algn="just">
              <a:lnSpc>
                <a:spcPts val="3779"/>
              </a:lnSpc>
              <a:buClr>
                <a:schemeClr val="tx1"/>
              </a:buClr>
            </a:pPr>
            <a:r>
              <a:rPr lang="en-US" sz="2800" dirty="0">
                <a:solidFill>
                  <a:srgbClr val="19E6B8"/>
                </a:solidFill>
                <a:latin typeface="Sora" panose="020B0604020202020204" charset="0"/>
                <a:cs typeface="Sora" panose="020B0604020202020204" charset="0"/>
              </a:rPr>
              <a:t>To collaborate </a:t>
            </a:r>
            <a:r>
              <a:rPr lang="en-US" sz="2800" dirty="0">
                <a:solidFill>
                  <a:srgbClr val="000000"/>
                </a:solidFill>
                <a:latin typeface="Sora" panose="020B0604020202020204" charset="0"/>
                <a:cs typeface="Sora" panose="020B0604020202020204" charset="0"/>
              </a:rPr>
              <a:t>with the Centers of Excellence to develop an HPC-skilled workforce.</a:t>
            </a:r>
          </a:p>
          <a:p>
            <a:pPr marL="0" indent="0">
              <a:buNone/>
            </a:pPr>
            <a:endParaRPr lang="en-PT" dirty="0">
              <a:latin typeface="Sora" pitchFamily="2" charset="0"/>
              <a:cs typeface="Sora"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F599989B-7B47-A731-E596-4B63C2415658}"/>
              </a:ext>
            </a:extLst>
          </p:cNvPr>
          <p:cNvSpPr txBox="1">
            <a:spLocks/>
          </p:cNvSpPr>
          <p:nvPr/>
        </p:nvSpPr>
        <p:spPr>
          <a:xfrm>
            <a:off x="1257300" y="1943100"/>
            <a:ext cx="15773400" cy="7205662"/>
          </a:xfrm>
          <a:prstGeom prst="rect">
            <a:avLst/>
          </a:prstGeom>
        </p:spPr>
        <p:txBody>
          <a:bodyPr vert="horz" lIns="91440" tIns="45720" rIns="91440" bIns="45720" rtlCol="0" anchor="b">
            <a:normAutofit/>
          </a:bodyPr>
          <a:lstStyle>
            <a:lvl1pPr marL="514350" indent="-514350" algn="l" defTabSz="914400" rtl="0" eaLnBrk="1" latinLnBrk="0" hangingPunct="1">
              <a:lnSpc>
                <a:spcPct val="90000"/>
              </a:lnSpc>
              <a:spcBef>
                <a:spcPts val="10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Context</a:t>
            </a:r>
          </a:p>
          <a:p>
            <a:pPr>
              <a:buClr>
                <a:schemeClr val="tx1"/>
              </a:buClr>
            </a:pPr>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Miss</a:t>
            </a:r>
            <a:r>
              <a:rPr lang="pt-PT" dirty="0">
                <a:latin typeface="Sora" panose="020B0604020202020204" charset="0"/>
                <a:cs typeface="Sora" panose="020B0604020202020204" charset="0"/>
              </a:rPr>
              <a:t>i</a:t>
            </a:r>
            <a:r>
              <a:rPr lang="en-PT" dirty="0">
                <a:latin typeface="Sora" panose="020B0604020202020204" charset="0"/>
                <a:cs typeface="Sora" panose="020B0604020202020204" charset="0"/>
              </a:rPr>
              <a:t>on</a:t>
            </a:r>
          </a:p>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Main Goals</a:t>
            </a:r>
          </a:p>
          <a:p>
            <a:r>
              <a:rPr lang="pt-PT" dirty="0">
                <a:solidFill>
                  <a:srgbClr val="19E6B8"/>
                </a:solidFill>
                <a:latin typeface="Sora" panose="020B0604020202020204" charset="0"/>
                <a:cs typeface="Sora" panose="020B0604020202020204" charset="0"/>
              </a:rPr>
              <a:t> </a:t>
            </a:r>
            <a:r>
              <a:rPr lang="en-PT" dirty="0">
                <a:solidFill>
                  <a:srgbClr val="19E6B8"/>
                </a:solidFill>
                <a:latin typeface="Sora" panose="020B0604020202020204" charset="0"/>
                <a:cs typeface="Sora" panose="020B0604020202020204" charset="0"/>
              </a:rPr>
              <a:t>Expected Outcomes</a:t>
            </a:r>
          </a:p>
          <a:p>
            <a:r>
              <a:rPr lang="pt-PT" dirty="0">
                <a:latin typeface="Sora" panose="020B0604020202020204" charset="0"/>
                <a:cs typeface="Sora" panose="020B0604020202020204" charset="0"/>
              </a:rPr>
              <a:t> </a:t>
            </a:r>
            <a:r>
              <a:rPr lang="pt-PT" dirty="0" err="1">
                <a:latin typeface="Sora" panose="020B0604020202020204" charset="0"/>
                <a:cs typeface="Sora" panose="020B0604020202020204" charset="0"/>
              </a:rPr>
              <a:t>Support</a:t>
            </a:r>
            <a:r>
              <a:rPr lang="pt-PT" dirty="0">
                <a:latin typeface="Sora" panose="020B0604020202020204" charset="0"/>
                <a:cs typeface="Sora" panose="020B0604020202020204" charset="0"/>
              </a:rPr>
              <a:t> </a:t>
            </a:r>
            <a:r>
              <a:rPr lang="pt-PT" dirty="0" err="1">
                <a:latin typeface="Sora" panose="020B0604020202020204" charset="0"/>
                <a:cs typeface="Sora" panose="020B0604020202020204" charset="0"/>
              </a:rPr>
              <a:t>Services</a:t>
            </a:r>
            <a:endParaRPr lang="en-PT" dirty="0">
              <a:latin typeface="Sora" panose="020B0604020202020204" charset="0"/>
              <a:cs typeface="Sora" panose="020B0604020202020204" charset="0"/>
            </a:endParaRPr>
          </a:p>
          <a:p>
            <a:r>
              <a:rPr lang="pt-PT" dirty="0">
                <a:latin typeface="Sora" panose="020B0604020202020204" charset="0"/>
                <a:cs typeface="Sora" panose="020B0604020202020204" charset="0"/>
              </a:rPr>
              <a:t> Access the </a:t>
            </a:r>
            <a:r>
              <a:rPr lang="pt-PT" dirty="0" err="1">
                <a:latin typeface="Sora" panose="020B0604020202020204" charset="0"/>
                <a:cs typeface="Sora" panose="020B0604020202020204" charset="0"/>
              </a:rPr>
              <a:t>Resources</a:t>
            </a:r>
            <a:endParaRPr lang="pt-PT" dirty="0">
              <a:latin typeface="Sora" panose="020B0604020202020204" charset="0"/>
              <a:cs typeface="Sora" panose="020B0604020202020204" charset="0"/>
            </a:endParaRPr>
          </a:p>
          <a:p>
            <a:r>
              <a:rPr lang="en-PT" dirty="0">
                <a:latin typeface="Sora" panose="020B0604020202020204" charset="0"/>
                <a:cs typeface="Sora" panose="020B0604020202020204" charset="0"/>
              </a:rPr>
              <a:t>Consortium</a:t>
            </a:r>
          </a:p>
        </p:txBody>
      </p:sp>
    </p:spTree>
    <p:extLst>
      <p:ext uri="{BB962C8B-B14F-4D97-AF65-F5344CB8AC3E}">
        <p14:creationId xmlns:p14="http://schemas.microsoft.com/office/powerpoint/2010/main" val="140504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23BD10-2F0A-FD9B-4481-54A658E91F26}"/>
              </a:ext>
            </a:extLst>
          </p:cNvPr>
          <p:cNvSpPr>
            <a:spLocks noGrp="1"/>
          </p:cNvSpPr>
          <p:nvPr>
            <p:ph type="title"/>
          </p:nvPr>
        </p:nvSpPr>
        <p:spPr/>
        <p:txBody>
          <a:bodyPr/>
          <a:lstStyle/>
          <a:p>
            <a:r>
              <a:rPr lang="en-PT" dirty="0">
                <a:latin typeface="Sora" pitchFamily="2" charset="0"/>
                <a:cs typeface="Sora" pitchFamily="2" charset="0"/>
              </a:rPr>
              <a:t>Expected Outcomes</a:t>
            </a:r>
          </a:p>
        </p:txBody>
      </p:sp>
      <p:sp>
        <p:nvSpPr>
          <p:cNvPr id="5" name="Content Placeholder 4">
            <a:extLst>
              <a:ext uri="{FF2B5EF4-FFF2-40B4-BE49-F238E27FC236}">
                <a16:creationId xmlns:a16="http://schemas.microsoft.com/office/drawing/2014/main" id="{F818CF2C-0D2C-3ED9-213C-79DAA9BAA0D2}"/>
              </a:ext>
            </a:extLst>
          </p:cNvPr>
          <p:cNvSpPr>
            <a:spLocks noGrp="1"/>
          </p:cNvSpPr>
          <p:nvPr>
            <p:ph idx="1"/>
          </p:nvPr>
        </p:nvSpPr>
        <p:spPr/>
        <p:txBody>
          <a:bodyPr/>
          <a:lstStyle/>
          <a:p>
            <a:pPr algn="just">
              <a:lnSpc>
                <a:spcPts val="3779"/>
              </a:lnSpc>
              <a:buClr>
                <a:schemeClr val="tx1"/>
              </a:buClr>
            </a:pPr>
            <a:r>
              <a:rPr lang="en-US" sz="2800" dirty="0">
                <a:solidFill>
                  <a:srgbClr val="19E6B8"/>
                </a:solidFill>
                <a:latin typeface="Sora" panose="020B0604020202020204" charset="0"/>
                <a:cs typeface="Sora" panose="020B0604020202020204" charset="0"/>
              </a:rPr>
              <a:t>Publish </a:t>
            </a:r>
            <a:r>
              <a:rPr lang="en-US" sz="2800" dirty="0">
                <a:solidFill>
                  <a:srgbClr val="000000"/>
                </a:solidFill>
                <a:latin typeface="Sora" panose="020B0604020202020204" charset="0"/>
                <a:cs typeface="Sora" panose="020B0604020202020204" charset="0"/>
              </a:rPr>
              <a:t>best practice guidelines on how to code applications that use</a:t>
            </a:r>
            <a:r>
              <a:rPr lang="sl-SI" sz="2800" dirty="0">
                <a:solidFill>
                  <a:srgbClr val="000000"/>
                </a:solidFill>
                <a:latin typeface="Sora" panose="020B0604020202020204" charset="0"/>
                <a:cs typeface="Sora" panose="020B0604020202020204" charset="0"/>
              </a:rPr>
              <a:t> </a:t>
            </a:r>
            <a:r>
              <a:rPr lang="en-US" sz="2800" dirty="0">
                <a:solidFill>
                  <a:srgbClr val="000000"/>
                </a:solidFill>
                <a:latin typeface="Sora" panose="020B0604020202020204" charset="0"/>
                <a:cs typeface="Sora" panose="020B0604020202020204" charset="0"/>
              </a:rPr>
              <a:t>  supercomputers adequately;</a:t>
            </a:r>
          </a:p>
          <a:p>
            <a:pPr algn="just">
              <a:lnSpc>
                <a:spcPts val="3779"/>
              </a:lnSpc>
            </a:pPr>
            <a:endParaRPr lang="en-US" sz="2800" dirty="0">
              <a:solidFill>
                <a:srgbClr val="000000"/>
              </a:solidFill>
              <a:latin typeface="Sora" panose="020B0604020202020204" charset="0"/>
              <a:cs typeface="Sora" panose="020B0604020202020204" charset="0"/>
            </a:endParaRPr>
          </a:p>
          <a:p>
            <a:pPr algn="just">
              <a:lnSpc>
                <a:spcPts val="3779"/>
              </a:lnSpc>
              <a:buClr>
                <a:schemeClr val="tx1"/>
              </a:buClr>
            </a:pPr>
            <a:r>
              <a:rPr lang="en-US" sz="2800" dirty="0">
                <a:solidFill>
                  <a:srgbClr val="19E6B8"/>
                </a:solidFill>
                <a:latin typeface="Sora" panose="020B0604020202020204" charset="0"/>
                <a:cs typeface="Sora" panose="020B0604020202020204" charset="0"/>
              </a:rPr>
              <a:t>Create </a:t>
            </a:r>
            <a:r>
              <a:rPr lang="en-US" sz="2800" dirty="0">
                <a:solidFill>
                  <a:srgbClr val="000000"/>
                </a:solidFill>
                <a:latin typeface="Sora" panose="020B0604020202020204" charset="0"/>
                <a:cs typeface="Sora" panose="020B0604020202020204" charset="0"/>
              </a:rPr>
              <a:t>a knowledge pool</a:t>
            </a:r>
            <a:r>
              <a:rPr lang="sl-SI" dirty="0">
                <a:solidFill>
                  <a:srgbClr val="000000"/>
                </a:solidFill>
                <a:latin typeface="Sora" panose="020B0604020202020204" charset="0"/>
                <a:cs typeface="Sora" panose="020B0604020202020204" charset="0"/>
              </a:rPr>
              <a:t> </a:t>
            </a:r>
            <a:r>
              <a:rPr lang="sl-SI" dirty="0" err="1">
                <a:solidFill>
                  <a:srgbClr val="000000"/>
                </a:solidFill>
                <a:latin typeface="Sora" panose="020B0604020202020204" charset="0"/>
                <a:cs typeface="Sora" panose="020B0604020202020204" charset="0"/>
              </a:rPr>
              <a:t>of</a:t>
            </a:r>
            <a:r>
              <a:rPr lang="en-US" sz="2800" dirty="0">
                <a:solidFill>
                  <a:srgbClr val="000000"/>
                </a:solidFill>
                <a:latin typeface="Sora" panose="020B0604020202020204" charset="0"/>
                <a:cs typeface="Sora" panose="020B0604020202020204" charset="0"/>
              </a:rPr>
              <a:t> publicly available training and webinar activities;</a:t>
            </a:r>
          </a:p>
          <a:p>
            <a:pPr algn="just">
              <a:lnSpc>
                <a:spcPts val="3779"/>
              </a:lnSpc>
            </a:pPr>
            <a:endParaRPr lang="en-US" sz="2800" dirty="0">
              <a:solidFill>
                <a:srgbClr val="000000"/>
              </a:solidFill>
              <a:latin typeface="Sora" panose="020B0604020202020204" charset="0"/>
              <a:cs typeface="Sora" panose="020B0604020202020204" charset="0"/>
            </a:endParaRPr>
          </a:p>
          <a:p>
            <a:pPr algn="just">
              <a:lnSpc>
                <a:spcPts val="3779"/>
              </a:lnSpc>
              <a:buClr>
                <a:schemeClr val="tx1"/>
              </a:buClr>
            </a:pPr>
            <a:r>
              <a:rPr lang="en-US" sz="2800" dirty="0">
                <a:solidFill>
                  <a:srgbClr val="19E6B8"/>
                </a:solidFill>
                <a:latin typeface="Sora" panose="020B0604020202020204" charset="0"/>
                <a:cs typeface="Sora" panose="020B0604020202020204" charset="0"/>
              </a:rPr>
              <a:t>Provide</a:t>
            </a:r>
            <a:r>
              <a:rPr lang="en-US" sz="2800" dirty="0">
                <a:solidFill>
                  <a:srgbClr val="57FFDC"/>
                </a:solidFill>
                <a:latin typeface="Sora" panose="020B0604020202020204" charset="0"/>
                <a:cs typeface="Sora" panose="020B0604020202020204" charset="0"/>
              </a:rPr>
              <a:t> </a:t>
            </a:r>
            <a:r>
              <a:rPr lang="en-US" sz="2800" dirty="0">
                <a:solidFill>
                  <a:srgbClr val="000000"/>
                </a:solidFill>
                <a:latin typeface="Sora" panose="020B0604020202020204" charset="0"/>
                <a:cs typeface="Sora" panose="020B0604020202020204" charset="0"/>
              </a:rPr>
              <a:t>the community with </a:t>
            </a:r>
            <a:r>
              <a:rPr lang="en-GB" sz="2800" dirty="0">
                <a:solidFill>
                  <a:srgbClr val="000000"/>
                </a:solidFill>
                <a:latin typeface="Sora" panose="020B0604020202020204" charset="0"/>
                <a:cs typeface="Sora" panose="020B0604020202020204" charset="0"/>
              </a:rPr>
              <a:t>optimised</a:t>
            </a:r>
            <a:r>
              <a:rPr lang="en-US" sz="2800" dirty="0">
                <a:solidFill>
                  <a:srgbClr val="000000"/>
                </a:solidFill>
                <a:latin typeface="Sora" panose="020B0604020202020204" charset="0"/>
                <a:cs typeface="Sora" panose="020B0604020202020204" charset="0"/>
              </a:rPr>
              <a:t> codes f</a:t>
            </a:r>
            <a:r>
              <a:rPr lang="sl-SI" sz="2800" dirty="0" err="1">
                <a:solidFill>
                  <a:srgbClr val="000000"/>
                </a:solidFill>
                <a:latin typeface="Sora" panose="020B0604020202020204" charset="0"/>
                <a:cs typeface="Sora" panose="020B0604020202020204" charset="0"/>
              </a:rPr>
              <a:t>or</a:t>
            </a:r>
            <a:r>
              <a:rPr lang="en-US" sz="2800" dirty="0">
                <a:solidFill>
                  <a:srgbClr val="000000"/>
                </a:solidFill>
                <a:latin typeface="Sora" panose="020B0604020202020204" charset="0"/>
                <a:cs typeface="Sora" panose="020B0604020202020204" charset="0"/>
              </a:rPr>
              <a:t> various scientific domains;</a:t>
            </a:r>
          </a:p>
          <a:p>
            <a:pPr algn="just">
              <a:lnSpc>
                <a:spcPts val="3779"/>
              </a:lnSpc>
            </a:pPr>
            <a:endParaRPr lang="en-US" sz="2800" dirty="0">
              <a:solidFill>
                <a:srgbClr val="000000"/>
              </a:solidFill>
              <a:latin typeface="Sora" panose="020B0604020202020204" charset="0"/>
              <a:cs typeface="Sora" panose="020B0604020202020204" charset="0"/>
            </a:endParaRPr>
          </a:p>
          <a:p>
            <a:pPr algn="just">
              <a:lnSpc>
                <a:spcPts val="3779"/>
              </a:lnSpc>
              <a:buClr>
                <a:schemeClr val="tx1"/>
              </a:buClr>
            </a:pPr>
            <a:r>
              <a:rPr lang="en-US" sz="2800" dirty="0">
                <a:solidFill>
                  <a:srgbClr val="19E6B8"/>
                </a:solidFill>
                <a:latin typeface="Sora" panose="020B0604020202020204" charset="0"/>
                <a:cs typeface="Sora" panose="020B0604020202020204" charset="0"/>
              </a:rPr>
              <a:t>Foster</a:t>
            </a:r>
            <a:r>
              <a:rPr lang="en-US" sz="2800" dirty="0">
                <a:solidFill>
                  <a:srgbClr val="57FFDC"/>
                </a:solidFill>
                <a:latin typeface="Sora" panose="020B0604020202020204" charset="0"/>
                <a:cs typeface="Sora" panose="020B0604020202020204" charset="0"/>
              </a:rPr>
              <a:t> </a:t>
            </a:r>
            <a:r>
              <a:rPr lang="en-US" sz="2800" dirty="0">
                <a:solidFill>
                  <a:srgbClr val="000000"/>
                </a:solidFill>
                <a:latin typeface="Sora" panose="020B0604020202020204" charset="0"/>
                <a:cs typeface="Sora" panose="020B0604020202020204" charset="0"/>
              </a:rPr>
              <a:t>an educated HPC user community;</a:t>
            </a:r>
          </a:p>
          <a:p>
            <a:pPr algn="just">
              <a:lnSpc>
                <a:spcPts val="3779"/>
              </a:lnSpc>
            </a:pPr>
            <a:endParaRPr lang="en-US" sz="2800" dirty="0">
              <a:solidFill>
                <a:srgbClr val="000000"/>
              </a:solidFill>
              <a:latin typeface="Sora" panose="020B0604020202020204" charset="0"/>
              <a:cs typeface="Sora" panose="020B0604020202020204" charset="0"/>
            </a:endParaRPr>
          </a:p>
          <a:p>
            <a:pPr algn="just">
              <a:lnSpc>
                <a:spcPts val="3779"/>
              </a:lnSpc>
              <a:buClr>
                <a:schemeClr val="tx1"/>
              </a:buClr>
            </a:pPr>
            <a:r>
              <a:rPr lang="en-US" sz="2800" dirty="0">
                <a:solidFill>
                  <a:srgbClr val="19E6B8"/>
                </a:solidFill>
                <a:latin typeface="Sora" panose="020B0604020202020204" charset="0"/>
                <a:cs typeface="Sora" panose="020B0604020202020204" charset="0"/>
              </a:rPr>
              <a:t>Provide</a:t>
            </a:r>
            <a:r>
              <a:rPr lang="en-US" sz="2800" dirty="0">
                <a:solidFill>
                  <a:srgbClr val="57FFDC"/>
                </a:solidFill>
                <a:latin typeface="Sora" panose="020B0604020202020204" charset="0"/>
                <a:cs typeface="Sora" panose="020B0604020202020204" charset="0"/>
              </a:rPr>
              <a:t> </a:t>
            </a:r>
            <a:r>
              <a:rPr lang="en-US" sz="2800" dirty="0">
                <a:solidFill>
                  <a:srgbClr val="000000"/>
                </a:solidFill>
                <a:latin typeface="Sora" panose="020B0604020202020204" charset="0"/>
                <a:cs typeface="Sora" panose="020B0604020202020204" charset="0"/>
              </a:rPr>
              <a:t>a wide range of support services across all </a:t>
            </a:r>
            <a:r>
              <a:rPr lang="en-US" sz="2800" dirty="0" err="1">
                <a:solidFill>
                  <a:srgbClr val="000000"/>
                </a:solidFill>
                <a:latin typeface="Sora" panose="020B0604020202020204" charset="0"/>
                <a:cs typeface="Sora" panose="020B0604020202020204" charset="0"/>
              </a:rPr>
              <a:t>EuroHPC</a:t>
            </a:r>
            <a:r>
              <a:rPr lang="en-US" sz="2800" dirty="0">
                <a:solidFill>
                  <a:srgbClr val="000000"/>
                </a:solidFill>
                <a:latin typeface="Sora" panose="020B0604020202020204" charset="0"/>
                <a:cs typeface="Sora" panose="020B0604020202020204" charset="0"/>
              </a:rPr>
              <a:t> JU centers.</a:t>
            </a:r>
          </a:p>
          <a:p>
            <a:pPr algn="just">
              <a:lnSpc>
                <a:spcPts val="3779"/>
              </a:lnSpc>
            </a:pPr>
            <a:endParaRPr lang="en-US" sz="2800" dirty="0">
              <a:solidFill>
                <a:srgbClr val="000000"/>
              </a:solidFill>
              <a:latin typeface="Sora" pitchFamily="2" charset="0"/>
              <a:cs typeface="Sora" pitchFamily="2" charset="0"/>
            </a:endParaRPr>
          </a:p>
          <a:p>
            <a:pPr marL="0" indent="0">
              <a:buNone/>
            </a:pPr>
            <a:endParaRPr lang="en-PT" dirty="0">
              <a:latin typeface="Sora" pitchFamily="2" charset="0"/>
              <a:cs typeface="Sora"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3A8F6D91-E4E1-A461-FD42-600EDA6A83EC}"/>
              </a:ext>
            </a:extLst>
          </p:cNvPr>
          <p:cNvSpPr txBox="1">
            <a:spLocks/>
          </p:cNvSpPr>
          <p:nvPr/>
        </p:nvSpPr>
        <p:spPr>
          <a:xfrm>
            <a:off x="1257300" y="1943100"/>
            <a:ext cx="15773400" cy="7205662"/>
          </a:xfrm>
          <a:prstGeom prst="rect">
            <a:avLst/>
          </a:prstGeom>
        </p:spPr>
        <p:txBody>
          <a:bodyPr vert="horz" lIns="91440" tIns="45720" rIns="91440" bIns="45720" rtlCol="0" anchor="b">
            <a:normAutofit/>
          </a:bodyPr>
          <a:lstStyle>
            <a:lvl1pPr marL="514350" indent="-514350" algn="l" defTabSz="914400" rtl="0" eaLnBrk="1" latinLnBrk="0" hangingPunct="1">
              <a:lnSpc>
                <a:spcPct val="90000"/>
              </a:lnSpc>
              <a:spcBef>
                <a:spcPts val="10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Context</a:t>
            </a:r>
          </a:p>
          <a:p>
            <a:pPr>
              <a:buClr>
                <a:schemeClr val="tx1"/>
              </a:buClr>
            </a:pPr>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Miss</a:t>
            </a:r>
            <a:r>
              <a:rPr lang="pt-PT" dirty="0">
                <a:latin typeface="Sora" panose="020B0604020202020204" charset="0"/>
                <a:cs typeface="Sora" panose="020B0604020202020204" charset="0"/>
              </a:rPr>
              <a:t>i</a:t>
            </a:r>
            <a:r>
              <a:rPr lang="en-PT" dirty="0">
                <a:latin typeface="Sora" panose="020B0604020202020204" charset="0"/>
                <a:cs typeface="Sora" panose="020B0604020202020204" charset="0"/>
              </a:rPr>
              <a:t>on</a:t>
            </a:r>
          </a:p>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Main Goals</a:t>
            </a:r>
          </a:p>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Expected Outcomes</a:t>
            </a:r>
          </a:p>
          <a:p>
            <a:r>
              <a:rPr lang="pt-PT" dirty="0">
                <a:solidFill>
                  <a:srgbClr val="19E6B8"/>
                </a:solidFill>
                <a:latin typeface="Sora" panose="020B0604020202020204" charset="0"/>
                <a:cs typeface="Sora" panose="020B0604020202020204" charset="0"/>
              </a:rPr>
              <a:t> </a:t>
            </a:r>
            <a:r>
              <a:rPr lang="pt-PT" dirty="0" err="1">
                <a:solidFill>
                  <a:srgbClr val="19E6B8"/>
                </a:solidFill>
                <a:latin typeface="Sora" panose="020B0604020202020204" charset="0"/>
                <a:cs typeface="Sora" panose="020B0604020202020204" charset="0"/>
              </a:rPr>
              <a:t>Support</a:t>
            </a:r>
            <a:r>
              <a:rPr lang="pt-PT" dirty="0">
                <a:solidFill>
                  <a:srgbClr val="19E6B8"/>
                </a:solidFill>
                <a:latin typeface="Sora" panose="020B0604020202020204" charset="0"/>
                <a:cs typeface="Sora" panose="020B0604020202020204" charset="0"/>
              </a:rPr>
              <a:t> </a:t>
            </a:r>
            <a:r>
              <a:rPr lang="pt-PT" dirty="0" err="1">
                <a:solidFill>
                  <a:srgbClr val="19E6B8"/>
                </a:solidFill>
                <a:latin typeface="Sora" panose="020B0604020202020204" charset="0"/>
                <a:cs typeface="Sora" panose="020B0604020202020204" charset="0"/>
              </a:rPr>
              <a:t>Services</a:t>
            </a:r>
            <a:endParaRPr lang="en-PT" dirty="0">
              <a:solidFill>
                <a:srgbClr val="19E6B8"/>
              </a:solidFill>
              <a:latin typeface="Sora" panose="020B0604020202020204" charset="0"/>
              <a:cs typeface="Sora" panose="020B0604020202020204" charset="0"/>
            </a:endParaRPr>
          </a:p>
          <a:p>
            <a:r>
              <a:rPr lang="pt-PT" dirty="0">
                <a:latin typeface="Sora" panose="020B0604020202020204" charset="0"/>
                <a:cs typeface="Sora" panose="020B0604020202020204" charset="0"/>
              </a:rPr>
              <a:t> Access the </a:t>
            </a:r>
            <a:r>
              <a:rPr lang="pt-PT" dirty="0" err="1">
                <a:latin typeface="Sora" panose="020B0604020202020204" charset="0"/>
                <a:cs typeface="Sora" panose="020B0604020202020204" charset="0"/>
              </a:rPr>
              <a:t>Resources</a:t>
            </a:r>
            <a:endParaRPr lang="pt-PT" dirty="0">
              <a:latin typeface="Sora" panose="020B0604020202020204" charset="0"/>
              <a:cs typeface="Sora" panose="020B0604020202020204" charset="0"/>
            </a:endParaRPr>
          </a:p>
          <a:p>
            <a:r>
              <a:rPr lang="en-PT" dirty="0">
                <a:latin typeface="Sora" panose="020B0604020202020204" charset="0"/>
                <a:cs typeface="Sora" panose="020B0604020202020204" charset="0"/>
              </a:rPr>
              <a:t>Consortium</a:t>
            </a:r>
          </a:p>
        </p:txBody>
      </p:sp>
    </p:spTree>
    <p:extLst>
      <p:ext uri="{BB962C8B-B14F-4D97-AF65-F5344CB8AC3E}">
        <p14:creationId xmlns:p14="http://schemas.microsoft.com/office/powerpoint/2010/main" val="150903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FA4B2-DBF9-ABE5-2330-CD4CA46766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F85F93-AAF0-FC85-3137-5AF5B98C0566}"/>
              </a:ext>
            </a:extLst>
          </p:cNvPr>
          <p:cNvSpPr>
            <a:spLocks noGrp="1"/>
          </p:cNvSpPr>
          <p:nvPr>
            <p:ph type="title"/>
          </p:nvPr>
        </p:nvSpPr>
        <p:spPr/>
        <p:txBody>
          <a:bodyPr>
            <a:normAutofit fontScale="90000"/>
          </a:bodyPr>
          <a:lstStyle/>
          <a:p>
            <a:r>
              <a:rPr lang="pt-PT" dirty="0">
                <a:latin typeface="Sora" pitchFamily="2" charset="0"/>
                <a:cs typeface="Sora" pitchFamily="2" charset="0"/>
              </a:rPr>
              <a:t>Services</a:t>
            </a:r>
            <a:r>
              <a:rPr lang="sl-SI" dirty="0">
                <a:latin typeface="Sora" pitchFamily="2" charset="0"/>
                <a:cs typeface="Sora" pitchFamily="2" charset="0"/>
              </a:rPr>
              <a:t> NOT </a:t>
            </a:r>
            <a:r>
              <a:rPr lang="sl-SI" dirty="0" err="1">
                <a:latin typeface="Sora" pitchFamily="2" charset="0"/>
                <a:cs typeface="Sora" pitchFamily="2" charset="0"/>
              </a:rPr>
              <a:t>provided</a:t>
            </a:r>
            <a:r>
              <a:rPr lang="sl-SI" dirty="0">
                <a:latin typeface="Sora" pitchFamily="2" charset="0"/>
                <a:cs typeface="Sora" pitchFamily="2" charset="0"/>
              </a:rPr>
              <a:t> </a:t>
            </a:r>
            <a:r>
              <a:rPr lang="sl-SI" dirty="0" err="1">
                <a:latin typeface="Sora" pitchFamily="2" charset="0"/>
                <a:cs typeface="Sora" pitchFamily="2" charset="0"/>
              </a:rPr>
              <a:t>by</a:t>
            </a:r>
            <a:r>
              <a:rPr lang="sl-SI" dirty="0">
                <a:latin typeface="Sora" pitchFamily="2" charset="0"/>
                <a:cs typeface="Sora" pitchFamily="2" charset="0"/>
              </a:rPr>
              <a:t> EPICURE</a:t>
            </a:r>
            <a:endParaRPr lang="en-PT" dirty="0">
              <a:latin typeface="Sora" pitchFamily="2" charset="0"/>
              <a:cs typeface="Sora" pitchFamily="2" charset="0"/>
            </a:endParaRPr>
          </a:p>
        </p:txBody>
      </p:sp>
      <p:sp>
        <p:nvSpPr>
          <p:cNvPr id="2" name="Marcador de Posição de Conteúdo 2">
            <a:extLst>
              <a:ext uri="{FF2B5EF4-FFF2-40B4-BE49-F238E27FC236}">
                <a16:creationId xmlns:a16="http://schemas.microsoft.com/office/drawing/2014/main" id="{73FF1A9D-C400-28A6-6E1F-76D211C3EC34}"/>
              </a:ext>
            </a:extLst>
          </p:cNvPr>
          <p:cNvSpPr>
            <a:spLocks noGrp="1"/>
          </p:cNvSpPr>
          <p:nvPr>
            <p:ph idx="1"/>
          </p:nvPr>
        </p:nvSpPr>
        <p:spPr>
          <a:xfrm>
            <a:off x="397565" y="2970213"/>
            <a:ext cx="15773400" cy="7202487"/>
          </a:xfrm>
        </p:spPr>
        <p:txBody>
          <a:bodyPr>
            <a:normAutofit/>
          </a:bodyPr>
          <a:lstStyle/>
          <a:p>
            <a:pPr algn="just">
              <a:lnSpc>
                <a:spcPts val="3779"/>
              </a:lnSpc>
              <a:spcAft>
                <a:spcPts val="600"/>
              </a:spcAft>
            </a:pPr>
            <a:r>
              <a:rPr lang="sl-SI" sz="2800" b="1" dirty="0">
                <a:solidFill>
                  <a:srgbClr val="000000"/>
                </a:solidFill>
                <a:latin typeface="Sora" panose="020B0604020202020204" charset="0"/>
                <a:cs typeface="Sora" panose="020B0604020202020204" charset="0"/>
              </a:rPr>
              <a:t>First </a:t>
            </a:r>
            <a:r>
              <a:rPr lang="en-GB" sz="2800" b="1" dirty="0">
                <a:solidFill>
                  <a:srgbClr val="000000"/>
                </a:solidFill>
                <a:latin typeface="Sora" panose="020B0604020202020204" charset="0"/>
                <a:cs typeface="Sora" panose="020B0604020202020204" charset="0"/>
              </a:rPr>
              <a:t>level</a:t>
            </a:r>
            <a:r>
              <a:rPr lang="sl-SI" sz="2800" b="1" dirty="0">
                <a:solidFill>
                  <a:srgbClr val="000000"/>
                </a:solidFill>
                <a:latin typeface="Sora" panose="020B0604020202020204" charset="0"/>
                <a:cs typeface="Sora" panose="020B0604020202020204" charset="0"/>
              </a:rPr>
              <a:t> </a:t>
            </a:r>
            <a:r>
              <a:rPr lang="en-US" sz="2800" b="1" dirty="0">
                <a:solidFill>
                  <a:srgbClr val="000000"/>
                </a:solidFill>
                <a:latin typeface="Sora" panose="020B0604020202020204" charset="0"/>
                <a:cs typeface="Sora" panose="020B0604020202020204" charset="0"/>
              </a:rPr>
              <a:t>support</a:t>
            </a:r>
            <a:r>
              <a:rPr lang="sl-SI" sz="2800" b="1" dirty="0">
                <a:solidFill>
                  <a:srgbClr val="000000"/>
                </a:solidFill>
                <a:latin typeface="Sora" panose="020B0604020202020204" charset="0"/>
                <a:cs typeface="Sora" panose="020B0604020202020204" charset="0"/>
              </a:rPr>
              <a:t>  </a:t>
            </a:r>
            <a:r>
              <a:rPr lang="en-GB" sz="2800" b="1" dirty="0">
                <a:solidFill>
                  <a:srgbClr val="000000"/>
                </a:solidFill>
                <a:latin typeface="Sora" panose="020B0604020202020204" charset="0"/>
                <a:cs typeface="Sora" panose="020B0604020202020204" charset="0"/>
              </a:rPr>
              <a:t>for</a:t>
            </a:r>
            <a:r>
              <a:rPr lang="sl-SI" sz="2800" b="1" dirty="0">
                <a:solidFill>
                  <a:srgbClr val="000000"/>
                </a:solidFill>
                <a:latin typeface="Sora" panose="020B0604020202020204" charset="0"/>
                <a:cs typeface="Sora" panose="020B0604020202020204" charset="0"/>
              </a:rPr>
              <a:t> </a:t>
            </a:r>
            <a:r>
              <a:rPr lang="en-US" sz="2800" b="1" dirty="0">
                <a:solidFill>
                  <a:srgbClr val="19E6B8"/>
                </a:solidFill>
                <a:latin typeface="Sora" panose="020B0604020202020204" charset="0"/>
                <a:cs typeface="Sora" panose="020B0604020202020204" charset="0"/>
              </a:rPr>
              <a:t>Euro</a:t>
            </a:r>
            <a:r>
              <a:rPr lang="sl-SI" sz="2800" b="1" dirty="0">
                <a:solidFill>
                  <a:srgbClr val="19E6B8"/>
                </a:solidFill>
                <a:latin typeface="Sora" panose="020B0604020202020204" charset="0"/>
                <a:cs typeface="Sora" panose="020B0604020202020204" charset="0"/>
              </a:rPr>
              <a:t>HPC Vega is </a:t>
            </a:r>
            <a:r>
              <a:rPr lang="sl-SI" sz="2800" b="1" dirty="0" err="1">
                <a:solidFill>
                  <a:srgbClr val="19E6B8"/>
                </a:solidFill>
                <a:latin typeface="Sora" panose="020B0604020202020204" charset="0"/>
                <a:cs typeface="Sora" panose="020B0604020202020204" charset="0"/>
              </a:rPr>
              <a:t>provided</a:t>
            </a:r>
            <a:r>
              <a:rPr lang="sl-SI" sz="2800" b="1" dirty="0">
                <a:solidFill>
                  <a:srgbClr val="19E6B8"/>
                </a:solidFill>
                <a:latin typeface="Sora" panose="020B0604020202020204" charset="0"/>
                <a:cs typeface="Sora" panose="020B0604020202020204" charset="0"/>
              </a:rPr>
              <a:t> </a:t>
            </a:r>
            <a:r>
              <a:rPr lang="sl-SI" sz="2800" b="1" dirty="0" err="1">
                <a:solidFill>
                  <a:srgbClr val="19E6B8"/>
                </a:solidFill>
                <a:latin typeface="Sora" panose="020B0604020202020204" charset="0"/>
                <a:cs typeface="Sora" panose="020B0604020202020204" charset="0"/>
              </a:rPr>
              <a:t>by</a:t>
            </a:r>
            <a:r>
              <a:rPr lang="sl-SI" sz="2800" b="1" dirty="0">
                <a:solidFill>
                  <a:srgbClr val="19E6B8"/>
                </a:solidFill>
                <a:latin typeface="Sora" panose="020B0604020202020204" charset="0"/>
                <a:cs typeface="Sora" panose="020B0604020202020204" charset="0"/>
              </a:rPr>
              <a:t> </a:t>
            </a:r>
            <a:r>
              <a:rPr lang="sl-SI" sz="2800" dirty="0">
                <a:solidFill>
                  <a:srgbClr val="19E6B8"/>
                </a:solidFill>
                <a:latin typeface="Sora" panose="020B0604020202020204" charset="0"/>
                <a:cs typeface="Sora" panose="020B0604020202020204" charset="0"/>
                <a:hlinkClick r:id="rId3"/>
              </a:rPr>
              <a:t>SLING</a:t>
            </a:r>
            <a:endParaRPr lang="sl-SI" sz="2800" dirty="0">
              <a:solidFill>
                <a:srgbClr val="19E6B8"/>
              </a:solidFill>
              <a:latin typeface="Sora" panose="020B0604020202020204" charset="0"/>
              <a:cs typeface="Sora" panose="020B0604020202020204" charset="0"/>
            </a:endParaRPr>
          </a:p>
          <a:p>
            <a:pPr algn="just">
              <a:lnSpc>
                <a:spcPts val="3779"/>
              </a:lnSpc>
              <a:spcAft>
                <a:spcPts val="600"/>
              </a:spcAft>
            </a:pPr>
            <a:endParaRPr lang="en-US" sz="2800" b="1" baseline="30000" dirty="0">
              <a:solidFill>
                <a:srgbClr val="19E6B8"/>
              </a:solidFill>
              <a:latin typeface="Sora" panose="020B0604020202020204" charset="0"/>
              <a:cs typeface="Sora" panose="020B0604020202020204" charset="0"/>
            </a:endParaRPr>
          </a:p>
          <a:p>
            <a:pPr marL="0" indent="0" algn="just">
              <a:lnSpc>
                <a:spcPts val="3779"/>
              </a:lnSpc>
              <a:buNone/>
            </a:pPr>
            <a:r>
              <a:rPr lang="sl-SI" sz="2800" dirty="0">
                <a:solidFill>
                  <a:srgbClr val="000000"/>
                </a:solidFill>
                <a:latin typeface="Sora" panose="020B0604020202020204" charset="0"/>
                <a:cs typeface="Sora" panose="020B0604020202020204" charset="0"/>
              </a:rPr>
              <a:t>                                                      </a:t>
            </a:r>
            <a:r>
              <a:rPr lang="sl-SI" b="0" i="0" dirty="0">
                <a:effectLst/>
                <a:latin typeface="Sora" panose="020B0604020202020204" charset="0"/>
                <a:cs typeface="Sora" panose="020B0604020202020204" charset="0"/>
              </a:rPr>
              <a:t>         </a:t>
            </a:r>
            <a:r>
              <a:rPr lang="sl-SI" sz="4800" b="0" i="0" u="none" strike="noStrike" dirty="0">
                <a:effectLst/>
                <a:latin typeface="Sora" panose="020B0604020202020204" charset="0"/>
                <a:cs typeface="Sora" panose="020B0604020202020204" charset="0"/>
                <a:hlinkClick r:id="rId4"/>
              </a:rPr>
              <a:t>support@sling.si</a:t>
            </a:r>
            <a:endParaRPr lang="sl-SI" sz="4800" b="0" i="0" u="none" strike="noStrike" dirty="0">
              <a:effectLst/>
              <a:latin typeface="Sora" panose="020B0604020202020204" charset="0"/>
              <a:cs typeface="Sora" panose="020B0604020202020204" charset="0"/>
            </a:endParaRPr>
          </a:p>
          <a:p>
            <a:pPr marL="0" indent="0" algn="just">
              <a:lnSpc>
                <a:spcPts val="3779"/>
              </a:lnSpc>
              <a:buNone/>
            </a:pPr>
            <a:endParaRPr lang="en-US" sz="2800" dirty="0">
              <a:solidFill>
                <a:srgbClr val="000000"/>
              </a:solidFill>
              <a:latin typeface="Sora" panose="020B0604020202020204" charset="0"/>
              <a:cs typeface="Sora" panose="020B0604020202020204" charset="0"/>
            </a:endParaRPr>
          </a:p>
          <a:p>
            <a:pPr marL="857250" lvl="1" algn="just">
              <a:lnSpc>
                <a:spcPts val="3779"/>
              </a:lnSpc>
            </a:pPr>
            <a:r>
              <a:rPr lang="en-GB" sz="2800" kern="100" dirty="0">
                <a:effectLst/>
                <a:latin typeface="Sora" panose="020B0604020202020204" charset="0"/>
                <a:ea typeface="Aptos" panose="020B0004020202020204" pitchFamily="34" charset="0"/>
                <a:cs typeface="Sora" panose="020B0604020202020204" charset="0"/>
              </a:rPr>
              <a:t>General information: how to generate SSH key, etc.</a:t>
            </a:r>
            <a:endParaRPr lang="sl-SI" sz="2800" kern="100" dirty="0">
              <a:effectLst/>
              <a:latin typeface="Sora" panose="020B0604020202020204" charset="0"/>
              <a:ea typeface="Aptos" panose="020B0004020202020204" pitchFamily="34" charset="0"/>
              <a:cs typeface="Sora" panose="020B0604020202020204" charset="0"/>
            </a:endParaRPr>
          </a:p>
          <a:p>
            <a:pPr marL="857250" lvl="1" algn="just">
              <a:lnSpc>
                <a:spcPts val="3779"/>
              </a:lnSpc>
            </a:pPr>
            <a:r>
              <a:rPr lang="en-GB" sz="2800" kern="100" dirty="0">
                <a:effectLst/>
                <a:latin typeface="Sora" panose="020B0604020202020204" charset="0"/>
                <a:ea typeface="Aptos" panose="020B0004020202020204" pitchFamily="34" charset="0"/>
                <a:cs typeface="Sora" panose="020B0604020202020204" charset="0"/>
              </a:rPr>
              <a:t>Help for login and access to HPC Vega </a:t>
            </a:r>
            <a:endParaRPr lang="sl-SI" sz="2800" kern="100" dirty="0">
              <a:effectLst/>
              <a:latin typeface="Sora" panose="020B0604020202020204" charset="0"/>
              <a:ea typeface="Aptos" panose="020B0004020202020204" pitchFamily="34" charset="0"/>
              <a:cs typeface="Sora" panose="020B0604020202020204" charset="0"/>
            </a:endParaRPr>
          </a:p>
          <a:p>
            <a:pPr marL="857250" lvl="1" algn="just">
              <a:lnSpc>
                <a:spcPts val="3779"/>
              </a:lnSpc>
            </a:pPr>
            <a:r>
              <a:rPr lang="en-GB" sz="2800" kern="100" dirty="0">
                <a:effectLst/>
                <a:latin typeface="Sora" panose="020B0604020202020204" charset="0"/>
                <a:ea typeface="Aptos" panose="020B0004020202020204" pitchFamily="34" charset="0"/>
                <a:cs typeface="Sora" panose="020B0604020202020204" charset="0"/>
              </a:rPr>
              <a:t>Help setting up an environment</a:t>
            </a:r>
            <a:endParaRPr lang="sl-SI" sz="2800" kern="100" dirty="0">
              <a:effectLst/>
              <a:latin typeface="Sora" panose="020B0604020202020204" charset="0"/>
              <a:ea typeface="Aptos" panose="020B0004020202020204" pitchFamily="34" charset="0"/>
              <a:cs typeface="Sora" panose="020B0604020202020204" charset="0"/>
            </a:endParaRPr>
          </a:p>
          <a:p>
            <a:pPr marL="857250" lvl="1" algn="just">
              <a:lnSpc>
                <a:spcPts val="3779"/>
              </a:lnSpc>
            </a:pPr>
            <a:r>
              <a:rPr lang="en-GB" sz="2800" kern="100" dirty="0">
                <a:effectLst/>
                <a:latin typeface="Sora" panose="020B0604020202020204" charset="0"/>
                <a:ea typeface="Aptos" panose="020B0004020202020204" pitchFamily="34" charset="0"/>
                <a:cs typeface="Sora" panose="020B0604020202020204" charset="0"/>
              </a:rPr>
              <a:t>Preparation of workflows</a:t>
            </a:r>
            <a:endParaRPr lang="en-GB" sz="2800" kern="100" dirty="0">
              <a:latin typeface="Sora" panose="020B0604020202020204" charset="0"/>
              <a:ea typeface="Aptos" panose="020B0004020202020204" pitchFamily="34" charset="0"/>
              <a:cs typeface="Sora" panose="020B0604020202020204" charset="0"/>
            </a:endParaRPr>
          </a:p>
          <a:p>
            <a:pPr marL="1314450" lvl="2" algn="just">
              <a:lnSpc>
                <a:spcPts val="3779"/>
              </a:lnSpc>
            </a:pPr>
            <a:r>
              <a:rPr lang="sl-SI" sz="2400" kern="100" dirty="0">
                <a:effectLst/>
                <a:latin typeface="Sora" panose="020B0604020202020204" charset="0"/>
                <a:ea typeface="Aptos" panose="020B0004020202020204" pitchFamily="34" charset="0"/>
                <a:cs typeface="Sora" panose="020B0604020202020204" charset="0"/>
              </a:rPr>
              <a:t>Software</a:t>
            </a:r>
          </a:p>
          <a:p>
            <a:pPr marL="1314450" lvl="2" algn="just">
              <a:lnSpc>
                <a:spcPts val="3779"/>
              </a:lnSpc>
            </a:pPr>
            <a:r>
              <a:rPr lang="en-US" sz="2400" kern="100" dirty="0">
                <a:effectLst/>
                <a:latin typeface="Sora" panose="020B0604020202020204" charset="0"/>
                <a:ea typeface="Aptos" panose="020B0004020202020204" pitchFamily="34" charset="0"/>
                <a:cs typeface="Sora" panose="020B0604020202020204" charset="0"/>
              </a:rPr>
              <a:t>Building</a:t>
            </a:r>
            <a:r>
              <a:rPr lang="sl-SI" sz="2400" kern="100" dirty="0">
                <a:effectLst/>
                <a:latin typeface="Sora" panose="020B0604020202020204" charset="0"/>
                <a:ea typeface="Aptos" panose="020B0004020202020204" pitchFamily="34" charset="0"/>
                <a:cs typeface="Sora" panose="020B0604020202020204" charset="0"/>
              </a:rPr>
              <a:t> </a:t>
            </a:r>
            <a:r>
              <a:rPr lang="en-GB" sz="2400" kern="100" dirty="0">
                <a:effectLst/>
                <a:latin typeface="Sora" panose="020B0604020202020204" charset="0"/>
                <a:ea typeface="Aptos" panose="020B0004020202020204" pitchFamily="34" charset="0"/>
                <a:cs typeface="Sora" panose="020B0604020202020204" charset="0"/>
              </a:rPr>
              <a:t>containers</a:t>
            </a:r>
            <a:r>
              <a:rPr lang="sl-SI" sz="2400" kern="100" dirty="0">
                <a:effectLst/>
                <a:latin typeface="Sora" panose="020B0604020202020204" charset="0"/>
                <a:ea typeface="Aptos" panose="020B0004020202020204" pitchFamily="34" charset="0"/>
                <a:cs typeface="Sora" panose="020B0604020202020204" charset="0"/>
              </a:rPr>
              <a:t> (</a:t>
            </a:r>
            <a:r>
              <a:rPr lang="en-GB" sz="2400" kern="100" dirty="0">
                <a:effectLst/>
                <a:latin typeface="Sora" panose="020B0604020202020204" charset="0"/>
                <a:ea typeface="Aptos" panose="020B0004020202020204" pitchFamily="34" charset="0"/>
                <a:cs typeface="Sora" panose="020B0604020202020204" charset="0"/>
              </a:rPr>
              <a:t>Singularity/</a:t>
            </a:r>
            <a:r>
              <a:rPr lang="en-GB" sz="2400" kern="100" dirty="0" err="1">
                <a:effectLst/>
                <a:latin typeface="Sora" panose="020B0604020202020204" charset="0"/>
                <a:ea typeface="Aptos" panose="020B0004020202020204" pitchFamily="34" charset="0"/>
                <a:cs typeface="Sora" panose="020B0604020202020204" charset="0"/>
              </a:rPr>
              <a:t>Apptainer</a:t>
            </a:r>
            <a:r>
              <a:rPr lang="en-GB" sz="2400" kern="100" dirty="0">
                <a:effectLst/>
                <a:latin typeface="Sora" panose="020B0604020202020204" charset="0"/>
                <a:ea typeface="Aptos" panose="020B0004020202020204" pitchFamily="34" charset="0"/>
                <a:cs typeface="Sora" panose="020B0604020202020204" charset="0"/>
              </a:rPr>
              <a:t>)</a:t>
            </a:r>
          </a:p>
          <a:p>
            <a:pPr marL="857250" lvl="1" algn="just">
              <a:lnSpc>
                <a:spcPts val="3779"/>
              </a:lnSpc>
            </a:pPr>
            <a:r>
              <a:rPr lang="en-GB" sz="2800" kern="100" dirty="0">
                <a:effectLst/>
                <a:latin typeface="Sora" panose="020B0604020202020204" charset="0"/>
                <a:ea typeface="Aptos" panose="020B0004020202020204" pitchFamily="34" charset="0"/>
                <a:cs typeface="Sora" panose="020B0604020202020204" charset="0"/>
              </a:rPr>
              <a:t>Help to set up SBATCH scripts</a:t>
            </a:r>
            <a:endParaRPr lang="sl-SI" sz="2800" kern="100" dirty="0">
              <a:effectLst/>
              <a:latin typeface="Sora" panose="020B0604020202020204" charset="0"/>
              <a:ea typeface="Aptos" panose="020B0004020202020204" pitchFamily="34" charset="0"/>
              <a:cs typeface="Sora" panose="020B0604020202020204" charset="0"/>
            </a:endParaRPr>
          </a:p>
          <a:p>
            <a:pPr marL="857250" lvl="1" algn="just">
              <a:lnSpc>
                <a:spcPts val="3779"/>
              </a:lnSpc>
            </a:pPr>
            <a:r>
              <a:rPr lang="en-GB" sz="2800" kern="100" dirty="0">
                <a:effectLst/>
                <a:latin typeface="Sora" panose="020B0604020202020204" charset="0"/>
                <a:ea typeface="Aptos" panose="020B0004020202020204" pitchFamily="34" charset="0"/>
                <a:cs typeface="Sora" panose="020B0604020202020204" charset="0"/>
              </a:rPr>
              <a:t>Help to submit jobs</a:t>
            </a:r>
            <a:endParaRPr lang="sl-SI" sz="2800" kern="100" dirty="0">
              <a:effectLst/>
              <a:latin typeface="Sora" panose="020B0604020202020204" charset="0"/>
              <a:ea typeface="Aptos" panose="020B0004020202020204" pitchFamily="34" charset="0"/>
              <a:cs typeface="Sora" panose="020B0604020202020204" charset="0"/>
            </a:endParaRPr>
          </a:p>
          <a:p>
            <a:pPr marL="857250" lvl="1" algn="just">
              <a:lnSpc>
                <a:spcPts val="3779"/>
              </a:lnSpc>
            </a:pPr>
            <a:endParaRPr lang="sl-SI" sz="2800" kern="100" dirty="0">
              <a:effectLst/>
              <a:latin typeface="Sora 1" panose="020B0604020202020204" charset="0"/>
              <a:ea typeface="Aptos" panose="020B0004020202020204" pitchFamily="34" charset="0"/>
              <a:cs typeface="Sora 1" panose="020B0604020202020204" charset="0"/>
            </a:endParaRPr>
          </a:p>
          <a:p>
            <a:pPr marL="857250" lvl="1" algn="just">
              <a:lnSpc>
                <a:spcPts val="3779"/>
              </a:lnSpc>
              <a:buFont typeface="Arial" panose="020B0604020202020204" pitchFamily="34" charset="0"/>
              <a:buChar char="•"/>
            </a:pPr>
            <a:endParaRPr lang="sl-SI" sz="2800" dirty="0">
              <a:solidFill>
                <a:srgbClr val="000000"/>
              </a:solidFill>
              <a:latin typeface="Sora 1"/>
            </a:endParaRPr>
          </a:p>
          <a:p>
            <a:pPr marL="857250" lvl="1" algn="just">
              <a:lnSpc>
                <a:spcPts val="3779"/>
              </a:lnSpc>
              <a:buFont typeface="Arial" panose="020B0604020202020204" pitchFamily="34" charset="0"/>
              <a:buChar char="•"/>
            </a:pPr>
            <a:endParaRPr lang="sl-SI" sz="2800" dirty="0">
              <a:solidFill>
                <a:srgbClr val="000000"/>
              </a:solidFill>
              <a:latin typeface="Sora 1"/>
            </a:endParaRPr>
          </a:p>
          <a:p>
            <a:pPr marL="857250" lvl="1" algn="just">
              <a:lnSpc>
                <a:spcPts val="3779"/>
              </a:lnSpc>
              <a:buFont typeface="Arial" panose="020B0604020202020204" pitchFamily="34" charset="0"/>
              <a:buChar char="•"/>
            </a:pPr>
            <a:endParaRPr lang="sl-SI" sz="2800" dirty="0">
              <a:solidFill>
                <a:srgbClr val="000000"/>
              </a:solidFill>
              <a:latin typeface="Sora 1"/>
            </a:endParaRPr>
          </a:p>
        </p:txBody>
      </p:sp>
    </p:spTree>
    <p:extLst>
      <p:ext uri="{BB962C8B-B14F-4D97-AF65-F5344CB8AC3E}">
        <p14:creationId xmlns:p14="http://schemas.microsoft.com/office/powerpoint/2010/main" val="4089088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23BD10-2F0A-FD9B-4481-54A658E91F26}"/>
              </a:ext>
            </a:extLst>
          </p:cNvPr>
          <p:cNvSpPr>
            <a:spLocks noGrp="1"/>
          </p:cNvSpPr>
          <p:nvPr>
            <p:ph type="title"/>
          </p:nvPr>
        </p:nvSpPr>
        <p:spPr/>
        <p:txBody>
          <a:bodyPr/>
          <a:lstStyle/>
          <a:p>
            <a:r>
              <a:rPr lang="pt-PT" dirty="0" err="1">
                <a:latin typeface="Sora" pitchFamily="2" charset="0"/>
                <a:cs typeface="Sora" pitchFamily="2" charset="0"/>
              </a:rPr>
              <a:t>Support</a:t>
            </a:r>
            <a:r>
              <a:rPr lang="pt-PT" dirty="0">
                <a:latin typeface="Sora" pitchFamily="2" charset="0"/>
                <a:cs typeface="Sora" pitchFamily="2" charset="0"/>
              </a:rPr>
              <a:t> </a:t>
            </a:r>
            <a:r>
              <a:rPr lang="pt-PT" dirty="0" err="1">
                <a:latin typeface="Sora" pitchFamily="2" charset="0"/>
                <a:cs typeface="Sora" pitchFamily="2" charset="0"/>
              </a:rPr>
              <a:t>Services</a:t>
            </a:r>
            <a:endParaRPr lang="en-PT" dirty="0">
              <a:latin typeface="Sora" pitchFamily="2" charset="0"/>
              <a:cs typeface="Sora" pitchFamily="2" charset="0"/>
            </a:endParaRPr>
          </a:p>
        </p:txBody>
      </p:sp>
      <p:grpSp>
        <p:nvGrpSpPr>
          <p:cNvPr id="13" name="Agrupar 12">
            <a:extLst>
              <a:ext uri="{FF2B5EF4-FFF2-40B4-BE49-F238E27FC236}">
                <a16:creationId xmlns:a16="http://schemas.microsoft.com/office/drawing/2014/main" id="{CFF11FF9-9159-E267-7DC6-88EB137F8F69}"/>
              </a:ext>
            </a:extLst>
          </p:cNvPr>
          <p:cNvGrpSpPr/>
          <p:nvPr/>
        </p:nvGrpSpPr>
        <p:grpSpPr>
          <a:xfrm>
            <a:off x="1828800" y="3086100"/>
            <a:ext cx="14162203" cy="6477000"/>
            <a:chOff x="2296996" y="3086100"/>
            <a:chExt cx="13694007" cy="6108700"/>
          </a:xfrm>
        </p:grpSpPr>
        <p:pic>
          <p:nvPicPr>
            <p:cNvPr id="11" name="Imagem 10" descr="Uma imagem com texto, captura de ecrã, Tipo de letra, cartão de visita&#10;&#10;Descrição gerada automaticamente">
              <a:extLst>
                <a:ext uri="{FF2B5EF4-FFF2-40B4-BE49-F238E27FC236}">
                  <a16:creationId xmlns:a16="http://schemas.microsoft.com/office/drawing/2014/main" id="{73770339-5B34-DE17-C205-5BEA7E8A8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996" y="3086100"/>
              <a:ext cx="13694007" cy="6108700"/>
            </a:xfrm>
            <a:prstGeom prst="rect">
              <a:avLst/>
            </a:prstGeom>
          </p:spPr>
        </p:pic>
        <p:sp>
          <p:nvSpPr>
            <p:cNvPr id="12" name="Retângulo 11">
              <a:extLst>
                <a:ext uri="{FF2B5EF4-FFF2-40B4-BE49-F238E27FC236}">
                  <a16:creationId xmlns:a16="http://schemas.microsoft.com/office/drawing/2014/main" id="{A84DB8CF-2582-9F76-C540-66CADDA458A2}"/>
                </a:ext>
              </a:extLst>
            </p:cNvPr>
            <p:cNvSpPr/>
            <p:nvPr/>
          </p:nvSpPr>
          <p:spPr>
            <a:xfrm>
              <a:off x="2296996" y="4533900"/>
              <a:ext cx="4180004" cy="1066800"/>
            </a:xfrm>
            <a:prstGeom prst="rect">
              <a:avLst/>
            </a:prstGeom>
            <a:solidFill>
              <a:srgbClr val="FDFDFC"/>
            </a:solidFill>
            <a:ln>
              <a:solidFill>
                <a:srgbClr val="FDFD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Tree>
    <p:extLst>
      <p:ext uri="{BB962C8B-B14F-4D97-AF65-F5344CB8AC3E}">
        <p14:creationId xmlns:p14="http://schemas.microsoft.com/office/powerpoint/2010/main" val="1718763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3A8F6D91-E4E1-A461-FD42-600EDA6A83EC}"/>
              </a:ext>
            </a:extLst>
          </p:cNvPr>
          <p:cNvSpPr txBox="1">
            <a:spLocks/>
          </p:cNvSpPr>
          <p:nvPr/>
        </p:nvSpPr>
        <p:spPr>
          <a:xfrm>
            <a:off x="1257300" y="1943100"/>
            <a:ext cx="15773400" cy="7205662"/>
          </a:xfrm>
          <a:prstGeom prst="rect">
            <a:avLst/>
          </a:prstGeom>
        </p:spPr>
        <p:txBody>
          <a:bodyPr vert="horz" lIns="91440" tIns="45720" rIns="91440" bIns="45720" rtlCol="0" anchor="b">
            <a:normAutofit/>
          </a:bodyPr>
          <a:lstStyle>
            <a:lvl1pPr marL="514350" indent="-514350" algn="l" defTabSz="914400" rtl="0" eaLnBrk="1" latinLnBrk="0" hangingPunct="1">
              <a:lnSpc>
                <a:spcPct val="90000"/>
              </a:lnSpc>
              <a:spcBef>
                <a:spcPts val="10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Context</a:t>
            </a:r>
          </a:p>
          <a:p>
            <a:pPr>
              <a:buClr>
                <a:schemeClr val="tx1"/>
              </a:buClr>
            </a:pPr>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Miss</a:t>
            </a:r>
            <a:r>
              <a:rPr lang="pt-PT" dirty="0">
                <a:latin typeface="Sora" panose="020B0604020202020204" charset="0"/>
                <a:cs typeface="Sora" panose="020B0604020202020204" charset="0"/>
              </a:rPr>
              <a:t>i</a:t>
            </a:r>
            <a:r>
              <a:rPr lang="en-PT" dirty="0">
                <a:latin typeface="Sora" panose="020B0604020202020204" charset="0"/>
                <a:cs typeface="Sora" panose="020B0604020202020204" charset="0"/>
              </a:rPr>
              <a:t>on</a:t>
            </a:r>
          </a:p>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Main Goals</a:t>
            </a:r>
          </a:p>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Expected Outcomes</a:t>
            </a:r>
          </a:p>
          <a:p>
            <a:r>
              <a:rPr lang="pt-PT" dirty="0">
                <a:latin typeface="Sora" panose="020B0604020202020204" charset="0"/>
                <a:cs typeface="Sora" panose="020B0604020202020204" charset="0"/>
              </a:rPr>
              <a:t> </a:t>
            </a:r>
            <a:r>
              <a:rPr lang="pt-PT" dirty="0" err="1">
                <a:latin typeface="Sora" panose="020B0604020202020204" charset="0"/>
                <a:cs typeface="Sora" panose="020B0604020202020204" charset="0"/>
              </a:rPr>
              <a:t>Support</a:t>
            </a:r>
            <a:r>
              <a:rPr lang="pt-PT" dirty="0">
                <a:latin typeface="Sora" panose="020B0604020202020204" charset="0"/>
                <a:cs typeface="Sora" panose="020B0604020202020204" charset="0"/>
              </a:rPr>
              <a:t> </a:t>
            </a:r>
            <a:r>
              <a:rPr lang="pt-PT" dirty="0" err="1">
                <a:latin typeface="Sora" panose="020B0604020202020204" charset="0"/>
                <a:cs typeface="Sora" panose="020B0604020202020204" charset="0"/>
              </a:rPr>
              <a:t>Services</a:t>
            </a:r>
            <a:endParaRPr lang="en-PT" dirty="0">
              <a:latin typeface="Sora" panose="020B0604020202020204" charset="0"/>
              <a:cs typeface="Sora" panose="020B0604020202020204" charset="0"/>
            </a:endParaRPr>
          </a:p>
          <a:p>
            <a:r>
              <a:rPr lang="pt-PT" dirty="0">
                <a:solidFill>
                  <a:srgbClr val="19E6B8"/>
                </a:solidFill>
                <a:latin typeface="Sora" panose="020B0604020202020204" charset="0"/>
                <a:cs typeface="Sora" panose="020B0604020202020204" charset="0"/>
              </a:rPr>
              <a:t> Access the </a:t>
            </a:r>
            <a:r>
              <a:rPr lang="pt-PT" dirty="0" err="1">
                <a:solidFill>
                  <a:srgbClr val="19E6B8"/>
                </a:solidFill>
                <a:latin typeface="Sora" panose="020B0604020202020204" charset="0"/>
                <a:cs typeface="Sora" panose="020B0604020202020204" charset="0"/>
              </a:rPr>
              <a:t>Resources</a:t>
            </a:r>
            <a:endParaRPr lang="pt-PT" dirty="0">
              <a:solidFill>
                <a:srgbClr val="19E6B8"/>
              </a:solidFill>
              <a:latin typeface="Sora" panose="020B0604020202020204" charset="0"/>
              <a:cs typeface="Sora" panose="020B0604020202020204" charset="0"/>
            </a:endParaRPr>
          </a:p>
          <a:p>
            <a:r>
              <a:rPr lang="en-PT" dirty="0">
                <a:latin typeface="Sora" panose="020B0604020202020204" charset="0"/>
                <a:cs typeface="Sora" panose="020B0604020202020204" charset="0"/>
              </a:rPr>
              <a:t>Consortium</a:t>
            </a:r>
          </a:p>
        </p:txBody>
      </p:sp>
    </p:spTree>
    <p:extLst>
      <p:ext uri="{BB962C8B-B14F-4D97-AF65-F5344CB8AC3E}">
        <p14:creationId xmlns:p14="http://schemas.microsoft.com/office/powerpoint/2010/main" val="3676546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DD84D7-C054-C299-B6AF-6CFF2EE144B7}"/>
              </a:ext>
            </a:extLst>
          </p:cNvPr>
          <p:cNvSpPr>
            <a:spLocks noGrp="1"/>
          </p:cNvSpPr>
          <p:nvPr>
            <p:ph type="title"/>
          </p:nvPr>
        </p:nvSpPr>
        <p:spPr/>
        <p:txBody>
          <a:bodyPr/>
          <a:lstStyle/>
          <a:p>
            <a:r>
              <a:rPr lang="en-GB" dirty="0">
                <a:latin typeface="Sora" pitchFamily="2" charset="0"/>
                <a:cs typeface="Sora" pitchFamily="2" charset="0"/>
              </a:rPr>
              <a:t>Access the Resources</a:t>
            </a:r>
          </a:p>
        </p:txBody>
      </p:sp>
      <p:sp>
        <p:nvSpPr>
          <p:cNvPr id="3" name="Marcador de Posição de Conteúdo 2">
            <a:extLst>
              <a:ext uri="{FF2B5EF4-FFF2-40B4-BE49-F238E27FC236}">
                <a16:creationId xmlns:a16="http://schemas.microsoft.com/office/drawing/2014/main" id="{CD8FDD2F-58A7-AA21-8DAB-4A6085EC8BE5}"/>
              </a:ext>
            </a:extLst>
          </p:cNvPr>
          <p:cNvSpPr>
            <a:spLocks noGrp="1"/>
          </p:cNvSpPr>
          <p:nvPr>
            <p:ph idx="1"/>
          </p:nvPr>
        </p:nvSpPr>
        <p:spPr>
          <a:xfrm>
            <a:off x="762000" y="2895599"/>
            <a:ext cx="15773400" cy="7581901"/>
          </a:xfrm>
        </p:spPr>
        <p:txBody>
          <a:bodyPr>
            <a:normAutofit/>
          </a:bodyPr>
          <a:lstStyle/>
          <a:p>
            <a:pPr algn="just">
              <a:lnSpc>
                <a:spcPts val="3779"/>
              </a:lnSpc>
              <a:spcAft>
                <a:spcPts val="600"/>
              </a:spcAft>
            </a:pPr>
            <a:endParaRPr lang="sl-SI" sz="2800" dirty="0">
              <a:solidFill>
                <a:srgbClr val="000000"/>
              </a:solidFill>
              <a:latin typeface="Sora" panose="020B0604020202020204" charset="0"/>
              <a:cs typeface="Sora" panose="020B0604020202020204" charset="0"/>
            </a:endParaRPr>
          </a:p>
          <a:p>
            <a:pPr algn="just">
              <a:lnSpc>
                <a:spcPts val="3779"/>
              </a:lnSpc>
              <a:spcAft>
                <a:spcPts val="600"/>
              </a:spcAft>
            </a:pPr>
            <a:endParaRPr lang="sl-SI" sz="2800" dirty="0">
              <a:solidFill>
                <a:srgbClr val="000000"/>
              </a:solidFill>
              <a:latin typeface="Sora" panose="020B0604020202020204" charset="0"/>
              <a:cs typeface="Sora" panose="020B0604020202020204" charset="0"/>
            </a:endParaRPr>
          </a:p>
          <a:p>
            <a:pPr algn="just">
              <a:lnSpc>
                <a:spcPts val="3779"/>
              </a:lnSpc>
              <a:spcAft>
                <a:spcPts val="600"/>
              </a:spcAft>
            </a:pPr>
            <a:endParaRPr lang="sl-SI" sz="2800" dirty="0">
              <a:solidFill>
                <a:srgbClr val="000000"/>
              </a:solidFill>
              <a:latin typeface="Sora" panose="020B0604020202020204" charset="0"/>
              <a:cs typeface="Sora" panose="020B0604020202020204" charset="0"/>
            </a:endParaRPr>
          </a:p>
          <a:p>
            <a:pPr algn="just">
              <a:lnSpc>
                <a:spcPts val="3779"/>
              </a:lnSpc>
              <a:spcAft>
                <a:spcPts val="600"/>
              </a:spcAft>
            </a:pPr>
            <a:r>
              <a:rPr lang="en-US" sz="2800" dirty="0">
                <a:solidFill>
                  <a:srgbClr val="000000"/>
                </a:solidFill>
                <a:latin typeface="Sora" panose="020B0604020202020204" charset="0"/>
                <a:cs typeface="Sora" panose="020B0604020202020204" charset="0"/>
              </a:rPr>
              <a:t>Access to </a:t>
            </a:r>
            <a:r>
              <a:rPr lang="en-US" sz="2800" dirty="0" err="1">
                <a:solidFill>
                  <a:srgbClr val="19E6B8"/>
                </a:solidFill>
                <a:latin typeface="Sora" panose="020B0604020202020204" charset="0"/>
                <a:cs typeface="Sora" panose="020B0604020202020204" charset="0"/>
              </a:rPr>
              <a:t>EuroHPC</a:t>
            </a:r>
            <a:r>
              <a:rPr lang="en-US" sz="2800" dirty="0">
                <a:solidFill>
                  <a:srgbClr val="19E6B8"/>
                </a:solidFill>
                <a:latin typeface="Sora" panose="020B0604020202020204" charset="0"/>
                <a:cs typeface="Sora" panose="020B0604020202020204" charset="0"/>
              </a:rPr>
              <a:t> JU supercomputers </a:t>
            </a:r>
            <a:r>
              <a:rPr lang="en-US" sz="2800" dirty="0">
                <a:solidFill>
                  <a:srgbClr val="000000"/>
                </a:solidFill>
                <a:latin typeface="Sora" panose="020B0604020202020204" charset="0"/>
                <a:cs typeface="Sora" panose="020B0604020202020204" charset="0"/>
              </a:rPr>
              <a:t>through open calls</a:t>
            </a:r>
            <a:endParaRPr lang="en-US" sz="2800" b="1" baseline="30000" dirty="0">
              <a:solidFill>
                <a:srgbClr val="19E6B8"/>
              </a:solidFill>
              <a:latin typeface="Sora" panose="020B0604020202020204" charset="0"/>
              <a:cs typeface="Sora" panose="020B0604020202020204" charset="0"/>
            </a:endParaRPr>
          </a:p>
          <a:p>
            <a:pPr marL="914400" lvl="1" indent="-457200" algn="just">
              <a:lnSpc>
                <a:spcPts val="3779"/>
              </a:lnSpc>
              <a:buFont typeface="Arial" panose="020B0604020202020204" pitchFamily="34" charset="0"/>
              <a:buChar char="•"/>
            </a:pPr>
            <a:r>
              <a:rPr lang="en-GB" sz="2800" b="0" dirty="0">
                <a:solidFill>
                  <a:srgbClr val="000000"/>
                </a:solidFill>
                <a:latin typeface="Sora" panose="020B0604020202020204" charset="0"/>
                <a:cs typeface="Sora" panose="020B0604020202020204" charset="0"/>
              </a:rPr>
              <a:t>Development</a:t>
            </a:r>
            <a:r>
              <a:rPr lang="sl-SI" sz="2800" b="0" dirty="0">
                <a:solidFill>
                  <a:srgbClr val="000000"/>
                </a:solidFill>
                <a:latin typeface="Sora" panose="020B0604020202020204" charset="0"/>
                <a:cs typeface="Sora" panose="020B0604020202020204" charset="0"/>
              </a:rPr>
              <a:t>, </a:t>
            </a:r>
            <a:r>
              <a:rPr lang="en-US" sz="2800" b="0" dirty="0">
                <a:solidFill>
                  <a:srgbClr val="000000"/>
                </a:solidFill>
                <a:latin typeface="Sora" panose="020B0604020202020204" charset="0"/>
                <a:cs typeface="Sora" panose="020B0604020202020204" charset="0"/>
              </a:rPr>
              <a:t>Regular, Extreme Scale, and AI</a:t>
            </a:r>
            <a:r>
              <a:rPr lang="sl-SI" sz="2800" b="0" dirty="0">
                <a:solidFill>
                  <a:srgbClr val="000000"/>
                </a:solidFill>
                <a:latin typeface="Sora" panose="020B0604020202020204" charset="0"/>
                <a:cs typeface="Sora" panose="020B0604020202020204" charset="0"/>
              </a:rPr>
              <a:t> </a:t>
            </a:r>
            <a:r>
              <a:rPr lang="sl-SI" sz="2800" b="0" dirty="0" err="1">
                <a:solidFill>
                  <a:srgbClr val="000000"/>
                </a:solidFill>
                <a:latin typeface="Sora" panose="020B0604020202020204" charset="0"/>
                <a:cs typeface="Sora" panose="020B0604020202020204" charset="0"/>
              </a:rPr>
              <a:t>call</a:t>
            </a:r>
            <a:endParaRPr lang="sl-SI" sz="2800" b="0" dirty="0">
              <a:solidFill>
                <a:srgbClr val="000000"/>
              </a:solidFill>
              <a:latin typeface="Sora" panose="020B0604020202020204" charset="0"/>
              <a:cs typeface="Sora" panose="020B0604020202020204" charset="0"/>
            </a:endParaRPr>
          </a:p>
          <a:p>
            <a:pPr marL="914400" lvl="1" indent="-457200" algn="just">
              <a:lnSpc>
                <a:spcPts val="3779"/>
              </a:lnSpc>
              <a:buFont typeface="Arial" panose="020B0604020202020204" pitchFamily="34" charset="0"/>
              <a:buChar char="•"/>
            </a:pPr>
            <a:r>
              <a:rPr lang="en-US" sz="2800" b="0" dirty="0">
                <a:solidFill>
                  <a:srgbClr val="000000"/>
                </a:solidFill>
                <a:latin typeface="Sora" panose="020B0604020202020204" charset="0"/>
                <a:cs typeface="Sora" panose="020B0604020202020204" charset="0"/>
              </a:rPr>
              <a:t>Accepted projects are matched to adequate supercomputers</a:t>
            </a:r>
            <a:endParaRPr lang="sl-SI" sz="2800" b="0" dirty="0">
              <a:solidFill>
                <a:srgbClr val="000000"/>
              </a:solidFill>
              <a:latin typeface="Sora" panose="020B0604020202020204" charset="0"/>
              <a:cs typeface="Sora" panose="020B0604020202020204" charset="0"/>
            </a:endParaRPr>
          </a:p>
          <a:p>
            <a:pPr marL="0" indent="0" algn="just">
              <a:lnSpc>
                <a:spcPts val="3779"/>
              </a:lnSpc>
              <a:buNone/>
            </a:pPr>
            <a:endParaRPr lang="en-US" sz="2800" dirty="0">
              <a:solidFill>
                <a:srgbClr val="000000"/>
              </a:solidFill>
              <a:latin typeface="Sora" panose="020B0604020202020204" charset="0"/>
              <a:cs typeface="Sora" panose="020B0604020202020204" charset="0"/>
            </a:endParaRPr>
          </a:p>
          <a:p>
            <a:pPr algn="just">
              <a:lnSpc>
                <a:spcPts val="3779"/>
              </a:lnSpc>
              <a:spcAft>
                <a:spcPts val="600"/>
              </a:spcAft>
            </a:pPr>
            <a:r>
              <a:rPr lang="en-US" sz="2800" dirty="0" err="1">
                <a:solidFill>
                  <a:srgbClr val="000000"/>
                </a:solidFill>
                <a:latin typeface="Sora" panose="020B0604020202020204" charset="0"/>
                <a:cs typeface="Sora" panose="020B0604020202020204" charset="0"/>
              </a:rPr>
              <a:t>Acce</a:t>
            </a:r>
            <a:r>
              <a:rPr lang="sl-SI" sz="2800" dirty="0" err="1">
                <a:solidFill>
                  <a:srgbClr val="000000"/>
                </a:solidFill>
                <a:latin typeface="Sora" panose="020B0604020202020204" charset="0"/>
                <a:cs typeface="Sora" panose="020B0604020202020204" charset="0"/>
              </a:rPr>
              <a:t>pted</a:t>
            </a:r>
            <a:r>
              <a:rPr lang="sl-SI" sz="2800" dirty="0">
                <a:solidFill>
                  <a:srgbClr val="000000"/>
                </a:solidFill>
                <a:latin typeface="Sora" panose="020B0604020202020204" charset="0"/>
                <a:cs typeface="Sora" panose="020B0604020202020204" charset="0"/>
              </a:rPr>
              <a:t> </a:t>
            </a:r>
            <a:r>
              <a:rPr lang="sl-SI" sz="2800" dirty="0" err="1">
                <a:solidFill>
                  <a:srgbClr val="000000"/>
                </a:solidFill>
                <a:latin typeface="Sora" panose="020B0604020202020204" charset="0"/>
                <a:cs typeface="Sora" panose="020B0604020202020204" charset="0"/>
              </a:rPr>
              <a:t>projects</a:t>
            </a:r>
            <a:r>
              <a:rPr lang="sl-SI" sz="2800" dirty="0">
                <a:solidFill>
                  <a:srgbClr val="000000"/>
                </a:solidFill>
                <a:latin typeface="Sora" panose="020B0604020202020204" charset="0"/>
                <a:cs typeface="Sora" panose="020B0604020202020204" charset="0"/>
              </a:rPr>
              <a:t> </a:t>
            </a:r>
            <a:r>
              <a:rPr lang="sl-SI" sz="2800" dirty="0" err="1">
                <a:solidFill>
                  <a:srgbClr val="000000"/>
                </a:solidFill>
                <a:latin typeface="Sora" panose="020B0604020202020204" charset="0"/>
                <a:cs typeface="Sora" panose="020B0604020202020204" charset="0"/>
              </a:rPr>
              <a:t>get</a:t>
            </a:r>
            <a:r>
              <a:rPr lang="sl-SI" sz="2800" dirty="0">
                <a:solidFill>
                  <a:srgbClr val="000000"/>
                </a:solidFill>
                <a:latin typeface="Sora" panose="020B0604020202020204" charset="0"/>
                <a:cs typeface="Sora" panose="020B0604020202020204" charset="0"/>
              </a:rPr>
              <a:t> </a:t>
            </a:r>
            <a:r>
              <a:rPr lang="sl-SI" sz="2800" dirty="0" err="1">
                <a:solidFill>
                  <a:srgbClr val="000000"/>
                </a:solidFill>
                <a:latin typeface="Sora" panose="020B0604020202020204" charset="0"/>
                <a:cs typeface="Sora" panose="020B0604020202020204" charset="0"/>
              </a:rPr>
              <a:t>access</a:t>
            </a:r>
            <a:r>
              <a:rPr lang="en-US" sz="2800" dirty="0">
                <a:solidFill>
                  <a:srgbClr val="000000"/>
                </a:solidFill>
                <a:latin typeface="Sora" panose="020B0604020202020204" charset="0"/>
                <a:cs typeface="Sora" panose="020B0604020202020204" charset="0"/>
              </a:rPr>
              <a:t> to </a:t>
            </a:r>
            <a:r>
              <a:rPr lang="en-US" sz="2800" dirty="0">
                <a:solidFill>
                  <a:srgbClr val="19E6B8"/>
                </a:solidFill>
                <a:latin typeface="Sora" panose="020B0604020202020204" charset="0"/>
                <a:cs typeface="Sora" panose="020B0604020202020204" charset="0"/>
              </a:rPr>
              <a:t>EPICURE support </a:t>
            </a:r>
            <a:endParaRPr lang="en-US" sz="2800" dirty="0">
              <a:solidFill>
                <a:srgbClr val="000000"/>
              </a:solidFill>
              <a:latin typeface="Sora" panose="020B0604020202020204" charset="0"/>
              <a:cs typeface="Sora" panose="020B0604020202020204" charset="0"/>
            </a:endParaRPr>
          </a:p>
          <a:p>
            <a:pPr marL="857250" lvl="1" algn="just">
              <a:lnSpc>
                <a:spcPts val="3779"/>
              </a:lnSpc>
              <a:buFont typeface="Arial" panose="020B0604020202020204" pitchFamily="34" charset="0"/>
              <a:buChar char="•"/>
            </a:pPr>
            <a:r>
              <a:rPr lang="en-US" sz="2800" b="0" dirty="0">
                <a:solidFill>
                  <a:srgbClr val="000000"/>
                </a:solidFill>
                <a:latin typeface="Sora" panose="020B0604020202020204" charset="0"/>
                <a:cs typeface="Sora" panose="020B0604020202020204" charset="0"/>
              </a:rPr>
              <a:t>Users choose the level of support needed</a:t>
            </a:r>
          </a:p>
          <a:p>
            <a:pPr marL="857250" lvl="1" algn="just">
              <a:lnSpc>
                <a:spcPts val="3779"/>
              </a:lnSpc>
              <a:buFont typeface="Arial" panose="020B0604020202020204" pitchFamily="34" charset="0"/>
              <a:buChar char="•"/>
            </a:pPr>
            <a:r>
              <a:rPr lang="en-US" sz="2800" b="0" dirty="0">
                <a:solidFill>
                  <a:srgbClr val="000000"/>
                </a:solidFill>
                <a:latin typeface="Sora" panose="020B0604020202020204" charset="0"/>
                <a:cs typeface="Sora" panose="020B0604020202020204" charset="0"/>
              </a:rPr>
              <a:t>A team of experts will work closely with users to achieve set goals</a:t>
            </a:r>
          </a:p>
          <a:p>
            <a:endParaRPr lang="en-GB" dirty="0"/>
          </a:p>
          <a:p>
            <a:pPr marL="0" indent="0">
              <a:buNone/>
            </a:pPr>
            <a:endParaRPr lang="en-GB" dirty="0"/>
          </a:p>
          <a:p>
            <a:endParaRPr lang="en-GB" dirty="0"/>
          </a:p>
        </p:txBody>
      </p:sp>
      <p:sp>
        <p:nvSpPr>
          <p:cNvPr id="4" name="TextBox 4">
            <a:extLst>
              <a:ext uri="{FF2B5EF4-FFF2-40B4-BE49-F238E27FC236}">
                <a16:creationId xmlns:a16="http://schemas.microsoft.com/office/drawing/2014/main" id="{1D164083-A8C1-F743-3DCD-60063807A942}"/>
              </a:ext>
            </a:extLst>
          </p:cNvPr>
          <p:cNvSpPr txBox="1"/>
          <p:nvPr/>
        </p:nvSpPr>
        <p:spPr>
          <a:xfrm>
            <a:off x="1257300" y="9739312"/>
            <a:ext cx="10222670" cy="369332"/>
          </a:xfrm>
          <a:prstGeom prst="rect">
            <a:avLst/>
          </a:prstGeom>
          <a:noFill/>
        </p:spPr>
        <p:txBody>
          <a:bodyPr wrap="none" rtlCol="0">
            <a:spAutoFit/>
          </a:bodyPr>
          <a:lstStyle/>
          <a:p>
            <a:r>
              <a:rPr lang="en-US" sz="2699" b="1" baseline="30000" dirty="0">
                <a:solidFill>
                  <a:srgbClr val="19E6B8"/>
                </a:solidFill>
                <a:latin typeface="Sora 1"/>
              </a:rPr>
              <a:t>1.</a:t>
            </a:r>
            <a:r>
              <a:rPr lang="en-US" sz="1800" dirty="0">
                <a:solidFill>
                  <a:srgbClr val="000000"/>
                </a:solidFill>
                <a:latin typeface="Sora 1"/>
              </a:rPr>
              <a:t> </a:t>
            </a:r>
            <a:r>
              <a:rPr lang="en-US" sz="1800" dirty="0">
                <a:solidFill>
                  <a:srgbClr val="000000"/>
                </a:solidFill>
                <a:latin typeface="Sora 1"/>
                <a:hlinkClick r:id="rId2"/>
              </a:rPr>
              <a:t>https://eurohpc-ju.europa.eu/access-our-supercomputers/eurohpc-access-calls_en</a:t>
            </a:r>
            <a:endParaRPr lang="en-PT" dirty="0"/>
          </a:p>
        </p:txBody>
      </p:sp>
      <p:sp>
        <p:nvSpPr>
          <p:cNvPr id="5" name="TextBox 4">
            <a:extLst>
              <a:ext uri="{FF2B5EF4-FFF2-40B4-BE49-F238E27FC236}">
                <a16:creationId xmlns:a16="http://schemas.microsoft.com/office/drawing/2014/main" id="{665E8B85-91E9-EF52-BB8C-56C03AB629D1}"/>
              </a:ext>
            </a:extLst>
          </p:cNvPr>
          <p:cNvSpPr txBox="1"/>
          <p:nvPr/>
        </p:nvSpPr>
        <p:spPr>
          <a:xfrm>
            <a:off x="2944838" y="2864703"/>
            <a:ext cx="6656362" cy="830997"/>
          </a:xfrm>
          <a:prstGeom prst="rect">
            <a:avLst/>
          </a:prstGeom>
          <a:noFill/>
        </p:spPr>
        <p:txBody>
          <a:bodyPr wrap="square" rtlCol="0">
            <a:spAutoFit/>
          </a:bodyPr>
          <a:lstStyle/>
          <a:p>
            <a:r>
              <a:rPr lang="sl-SI" sz="4800" dirty="0"/>
              <a:t>https://pracecalls.eu/</a:t>
            </a:r>
          </a:p>
        </p:txBody>
      </p:sp>
    </p:spTree>
    <p:extLst>
      <p:ext uri="{BB962C8B-B14F-4D97-AF65-F5344CB8AC3E}">
        <p14:creationId xmlns:p14="http://schemas.microsoft.com/office/powerpoint/2010/main" val="3332252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F5FCB62F-C145-1DE6-CE76-6F7F82E0A0A1}"/>
              </a:ext>
            </a:extLst>
          </p:cNvPr>
          <p:cNvSpPr txBox="1">
            <a:spLocks/>
          </p:cNvSpPr>
          <p:nvPr/>
        </p:nvSpPr>
        <p:spPr>
          <a:xfrm>
            <a:off x="1257300" y="1943100"/>
            <a:ext cx="15773400" cy="7205662"/>
          </a:xfrm>
          <a:prstGeom prst="rect">
            <a:avLst/>
          </a:prstGeom>
        </p:spPr>
        <p:txBody>
          <a:bodyPr vert="horz" lIns="91440" tIns="45720" rIns="91440" bIns="45720" rtlCol="0" anchor="b">
            <a:normAutofit/>
          </a:bodyPr>
          <a:lstStyle>
            <a:lvl1pPr marL="514350" indent="-514350" algn="l" defTabSz="914400" rtl="0" eaLnBrk="1" latinLnBrk="0" hangingPunct="1">
              <a:lnSpc>
                <a:spcPct val="90000"/>
              </a:lnSpc>
              <a:spcBef>
                <a:spcPts val="10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Context</a:t>
            </a:r>
          </a:p>
          <a:p>
            <a:pPr>
              <a:buClr>
                <a:schemeClr val="tx1"/>
              </a:buClr>
            </a:pPr>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Miss</a:t>
            </a:r>
            <a:r>
              <a:rPr lang="pt-PT" dirty="0">
                <a:latin typeface="Sora" panose="020B0604020202020204" charset="0"/>
                <a:cs typeface="Sora" panose="020B0604020202020204" charset="0"/>
              </a:rPr>
              <a:t>i</a:t>
            </a:r>
            <a:r>
              <a:rPr lang="en-PT" dirty="0">
                <a:latin typeface="Sora" panose="020B0604020202020204" charset="0"/>
                <a:cs typeface="Sora" panose="020B0604020202020204" charset="0"/>
              </a:rPr>
              <a:t>on</a:t>
            </a:r>
          </a:p>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Main Goals</a:t>
            </a:r>
          </a:p>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Expected Outcomes</a:t>
            </a:r>
          </a:p>
          <a:p>
            <a:r>
              <a:rPr lang="pt-PT" dirty="0">
                <a:latin typeface="Sora" panose="020B0604020202020204" charset="0"/>
                <a:cs typeface="Sora" panose="020B0604020202020204" charset="0"/>
              </a:rPr>
              <a:t> </a:t>
            </a:r>
            <a:r>
              <a:rPr lang="pt-PT" dirty="0" err="1">
                <a:latin typeface="Sora" panose="020B0604020202020204" charset="0"/>
                <a:cs typeface="Sora" panose="020B0604020202020204" charset="0"/>
              </a:rPr>
              <a:t>Support</a:t>
            </a:r>
            <a:r>
              <a:rPr lang="pt-PT" dirty="0">
                <a:latin typeface="Sora" panose="020B0604020202020204" charset="0"/>
                <a:cs typeface="Sora" panose="020B0604020202020204" charset="0"/>
              </a:rPr>
              <a:t> </a:t>
            </a:r>
            <a:r>
              <a:rPr lang="pt-PT" dirty="0" err="1">
                <a:latin typeface="Sora" panose="020B0604020202020204" charset="0"/>
                <a:cs typeface="Sora" panose="020B0604020202020204" charset="0"/>
              </a:rPr>
              <a:t>Services</a:t>
            </a:r>
            <a:endParaRPr lang="en-PT" dirty="0">
              <a:latin typeface="Sora" panose="020B0604020202020204" charset="0"/>
              <a:cs typeface="Sora" panose="020B0604020202020204" charset="0"/>
            </a:endParaRPr>
          </a:p>
          <a:p>
            <a:r>
              <a:rPr lang="pt-PT" dirty="0">
                <a:latin typeface="Sora" panose="020B0604020202020204" charset="0"/>
                <a:cs typeface="Sora" panose="020B0604020202020204" charset="0"/>
              </a:rPr>
              <a:t> Access the </a:t>
            </a:r>
            <a:r>
              <a:rPr lang="pt-PT" dirty="0" err="1">
                <a:latin typeface="Sora" panose="020B0604020202020204" charset="0"/>
                <a:cs typeface="Sora" panose="020B0604020202020204" charset="0"/>
              </a:rPr>
              <a:t>Resources</a:t>
            </a:r>
            <a:endParaRPr lang="pt-PT" dirty="0">
              <a:latin typeface="Sora" panose="020B0604020202020204" charset="0"/>
              <a:cs typeface="Sora" panose="020B0604020202020204" charset="0"/>
            </a:endParaRPr>
          </a:p>
          <a:p>
            <a:r>
              <a:rPr lang="en-PT" dirty="0">
                <a:solidFill>
                  <a:srgbClr val="19E6B8"/>
                </a:solidFill>
                <a:latin typeface="Sora" panose="020B0604020202020204" charset="0"/>
                <a:cs typeface="Sora" panose="020B0604020202020204" charset="0"/>
              </a:rPr>
              <a:t>Consortium</a:t>
            </a:r>
          </a:p>
        </p:txBody>
      </p:sp>
    </p:spTree>
    <p:extLst>
      <p:ext uri="{BB962C8B-B14F-4D97-AF65-F5344CB8AC3E}">
        <p14:creationId xmlns:p14="http://schemas.microsoft.com/office/powerpoint/2010/main" val="291966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FD07AAD2-C74F-4899-8F70-1796EECA8A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591775" y="7369466"/>
            <a:ext cx="2624282" cy="821204"/>
          </a:xfrm>
          <a:prstGeom prst="rect">
            <a:avLst/>
          </a:prstGeom>
        </p:spPr>
      </p:pic>
      <p:sp>
        <p:nvSpPr>
          <p:cNvPr id="39" name="Title 38">
            <a:extLst>
              <a:ext uri="{FF2B5EF4-FFF2-40B4-BE49-F238E27FC236}">
                <a16:creationId xmlns:a16="http://schemas.microsoft.com/office/drawing/2014/main" id="{50B66F8C-5459-4AAA-965B-675FF5093CB7}"/>
              </a:ext>
            </a:extLst>
          </p:cNvPr>
          <p:cNvSpPr>
            <a:spLocks noGrp="1"/>
          </p:cNvSpPr>
          <p:nvPr>
            <p:ph type="title"/>
          </p:nvPr>
        </p:nvSpPr>
        <p:spPr>
          <a:xfrm>
            <a:off x="553889" y="247639"/>
            <a:ext cx="15773400" cy="1989137"/>
          </a:xfrm>
        </p:spPr>
        <p:txBody>
          <a:bodyPr/>
          <a:lstStyle/>
          <a:p>
            <a:r>
              <a:rPr lang="en-US" dirty="0"/>
              <a:t>Introduction</a:t>
            </a:r>
          </a:p>
        </p:txBody>
      </p:sp>
      <p:sp>
        <p:nvSpPr>
          <p:cNvPr id="2" name="Content Placeholder 1">
            <a:extLst>
              <a:ext uri="{FF2B5EF4-FFF2-40B4-BE49-F238E27FC236}">
                <a16:creationId xmlns:a16="http://schemas.microsoft.com/office/drawing/2014/main" id="{47347E81-529B-4E16-BAAF-FAA9C50D3667}"/>
              </a:ext>
            </a:extLst>
          </p:cNvPr>
          <p:cNvSpPr>
            <a:spLocks noGrp="1"/>
          </p:cNvSpPr>
          <p:nvPr>
            <p:ph idx="1"/>
          </p:nvPr>
        </p:nvSpPr>
        <p:spPr>
          <a:xfrm>
            <a:off x="577080" y="2604634"/>
            <a:ext cx="15773400" cy="7434727"/>
          </a:xfrm>
        </p:spPr>
        <p:txBody>
          <a:bodyPr>
            <a:normAutofit/>
          </a:bodyPr>
          <a:lstStyle/>
          <a:p>
            <a:endParaRPr lang="sl-SI" dirty="0">
              <a:latin typeface="Sora" panose="020B0604020202020204" charset="0"/>
              <a:cs typeface="Sora" panose="020B0604020202020204" charset="0"/>
            </a:endParaRPr>
          </a:p>
          <a:p>
            <a:r>
              <a:rPr lang="en-US" dirty="0">
                <a:latin typeface="Sora" panose="020B0604020202020204" charset="0"/>
                <a:cs typeface="Sora" panose="020B0604020202020204" charset="0"/>
              </a:rPr>
              <a:t>Public institution, approx. 120 employees (</a:t>
            </a:r>
            <a:r>
              <a:rPr lang="sl-SI" dirty="0">
                <a:latin typeface="Sora" panose="020B0604020202020204" charset="0"/>
                <a:cs typeface="Sora" panose="020B0604020202020204" charset="0"/>
              </a:rPr>
              <a:t>7</a:t>
            </a:r>
            <a:r>
              <a:rPr lang="en-US" dirty="0">
                <a:latin typeface="Sora" panose="020B0604020202020204" charset="0"/>
                <a:cs typeface="Sora" panose="020B0604020202020204" charset="0"/>
              </a:rPr>
              <a:t> </a:t>
            </a:r>
            <a:r>
              <a:rPr lang="sl-SI" dirty="0" err="1">
                <a:latin typeface="Sora" panose="020B0604020202020204" charset="0"/>
                <a:cs typeface="Sora" panose="020B0604020202020204" charset="0"/>
              </a:rPr>
              <a:t>dedicated</a:t>
            </a:r>
            <a:r>
              <a:rPr lang="sl-SI" dirty="0">
                <a:latin typeface="Sora" panose="020B0604020202020204" charset="0"/>
                <a:cs typeface="Sora" panose="020B0604020202020204" charset="0"/>
              </a:rPr>
              <a:t> to</a:t>
            </a:r>
            <a:r>
              <a:rPr lang="en-US" dirty="0">
                <a:latin typeface="Sora" panose="020B0604020202020204" charset="0"/>
                <a:cs typeface="Sora" panose="020B0604020202020204" charset="0"/>
              </a:rPr>
              <a:t> HPC)</a:t>
            </a:r>
          </a:p>
          <a:p>
            <a:r>
              <a:rPr lang="en-US" dirty="0">
                <a:latin typeface="Sora" panose="020B0604020202020204" charset="0"/>
                <a:cs typeface="Sora" panose="020B0604020202020204" charset="0"/>
              </a:rPr>
              <a:t>Library automation information system</a:t>
            </a:r>
          </a:p>
          <a:p>
            <a:r>
              <a:rPr lang="en-US" dirty="0">
                <a:latin typeface="Sora" panose="020B0604020202020204" charset="0"/>
                <a:cs typeface="Sora" panose="020B0604020202020204" charset="0"/>
              </a:rPr>
              <a:t>Slovenian Current Research Information System </a:t>
            </a:r>
            <a:endParaRPr lang="sl-SI" dirty="0">
              <a:latin typeface="Sora" panose="020B0604020202020204" charset="0"/>
              <a:cs typeface="Sora" panose="020B0604020202020204" charset="0"/>
            </a:endParaRPr>
          </a:p>
          <a:p>
            <a:r>
              <a:rPr lang="en-US" dirty="0">
                <a:latin typeface="Sora" panose="020B0604020202020204" charset="0"/>
                <a:cs typeface="Sora" panose="020B0604020202020204" charset="0"/>
              </a:rPr>
              <a:t>UNESCO Regional Category II Centre</a:t>
            </a:r>
          </a:p>
          <a:p>
            <a:pPr marL="0" indent="0">
              <a:buNone/>
            </a:pPr>
            <a:endParaRPr lang="sl-SI" dirty="0">
              <a:latin typeface="Sora" panose="020B0604020202020204" charset="0"/>
              <a:cs typeface="Sora" panose="020B0604020202020204" charset="0"/>
            </a:endParaRPr>
          </a:p>
          <a:p>
            <a:pPr marL="0" indent="0">
              <a:buNone/>
            </a:pPr>
            <a:endParaRPr lang="sl-SI" dirty="0">
              <a:latin typeface="Sora" panose="020B0604020202020204" charset="0"/>
              <a:cs typeface="Sora" panose="020B0604020202020204" charset="0"/>
            </a:endParaRPr>
          </a:p>
          <a:p>
            <a:pPr marL="0" indent="0">
              <a:buNone/>
            </a:pPr>
            <a:endParaRPr lang="sl-SI" dirty="0">
              <a:latin typeface="Sora" panose="020B0604020202020204" charset="0"/>
              <a:cs typeface="Sora" panose="020B0604020202020204" charset="0"/>
            </a:endParaRPr>
          </a:p>
          <a:p>
            <a:pPr marL="0" indent="0">
              <a:buNone/>
            </a:pPr>
            <a:endParaRPr lang="sl-SI" dirty="0">
              <a:latin typeface="Sora" panose="020B0604020202020204" charset="0"/>
              <a:cs typeface="Sora" panose="020B0604020202020204" charset="0"/>
            </a:endParaRPr>
          </a:p>
          <a:p>
            <a:pPr marL="0" indent="0">
              <a:buNone/>
            </a:pPr>
            <a:endParaRPr lang="sl-SI" dirty="0">
              <a:latin typeface="Sora" panose="020B0604020202020204" charset="0"/>
              <a:cs typeface="Sora" panose="020B0604020202020204" charset="0"/>
            </a:endParaRPr>
          </a:p>
          <a:p>
            <a:r>
              <a:rPr lang="en-US" dirty="0">
                <a:latin typeface="Sora" panose="020B0604020202020204" charset="0"/>
                <a:cs typeface="Sora" panose="020B0604020202020204" charset="0"/>
              </a:rPr>
              <a:t>Operation &amp; Consortium</a:t>
            </a:r>
          </a:p>
          <a:p>
            <a:r>
              <a:rPr lang="sl-SI" dirty="0">
                <a:latin typeface="Sora" panose="020B0604020202020204" charset="0"/>
                <a:cs typeface="Sora" panose="020B0604020202020204" charset="0"/>
              </a:rPr>
              <a:t>HPC RIVR </a:t>
            </a:r>
            <a:r>
              <a:rPr lang="en-US" dirty="0">
                <a:latin typeface="Sora" panose="020B0604020202020204" charset="0"/>
                <a:cs typeface="Sora" panose="020B0604020202020204" charset="0"/>
              </a:rPr>
              <a:t>&lt;-&gt; SLING</a:t>
            </a:r>
          </a:p>
          <a:p>
            <a:r>
              <a:rPr lang="en-US" dirty="0">
                <a:latin typeface="Sora" panose="020B0604020202020204" charset="0"/>
                <a:cs typeface="Sora" panose="020B0604020202020204" charset="0"/>
              </a:rPr>
              <a:t>HPC experts from</a:t>
            </a:r>
            <a:r>
              <a:rPr lang="sl-SI" dirty="0">
                <a:latin typeface="Sora" panose="020B0604020202020204" charset="0"/>
                <a:cs typeface="Sora" panose="020B0604020202020204" charset="0"/>
              </a:rPr>
              <a:t> IZUM</a:t>
            </a:r>
            <a:endParaRPr lang="en-US" dirty="0">
              <a:latin typeface="Sora" panose="020B0604020202020204" charset="0"/>
              <a:cs typeface="Sora" panose="020B0604020202020204" charset="0"/>
            </a:endParaRPr>
          </a:p>
        </p:txBody>
      </p:sp>
      <p:pic>
        <p:nvPicPr>
          <p:cNvPr id="4" name="Graphic 3">
            <a:extLst>
              <a:ext uri="{FF2B5EF4-FFF2-40B4-BE49-F238E27FC236}">
                <a16:creationId xmlns:a16="http://schemas.microsoft.com/office/drawing/2014/main" id="{9B4DD3E7-DC46-48B8-AC50-1D65947F18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09217" y="1025824"/>
            <a:ext cx="5350980" cy="1032863"/>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775A4657-9C0C-4BB1-BFE5-981A77117890}"/>
              </a:ext>
            </a:extLst>
          </p:cNvPr>
          <p:cNvPicPr>
            <a:picLocks noChangeAspect="1"/>
          </p:cNvPicPr>
          <p:nvPr/>
        </p:nvPicPr>
        <p:blipFill>
          <a:blip r:embed="rId6"/>
          <a:stretch>
            <a:fillRect/>
          </a:stretch>
        </p:blipFill>
        <p:spPr>
          <a:xfrm>
            <a:off x="8180309" y="4925307"/>
            <a:ext cx="3911138" cy="1716486"/>
          </a:xfrm>
          <a:prstGeom prst="rect">
            <a:avLst/>
          </a:prstGeom>
        </p:spPr>
      </p:pic>
      <p:pic>
        <p:nvPicPr>
          <p:cNvPr id="11" name="Picture 10">
            <a:extLst>
              <a:ext uri="{FF2B5EF4-FFF2-40B4-BE49-F238E27FC236}">
                <a16:creationId xmlns:a16="http://schemas.microsoft.com/office/drawing/2014/main" id="{95E7EBE5-8D90-4FAB-AFE0-C2379AF2F108}"/>
              </a:ext>
            </a:extLst>
          </p:cNvPr>
          <p:cNvPicPr>
            <a:picLocks noChangeAspect="1"/>
          </p:cNvPicPr>
          <p:nvPr/>
        </p:nvPicPr>
        <p:blipFill>
          <a:blip r:embed="rId7"/>
          <a:stretch>
            <a:fillRect/>
          </a:stretch>
        </p:blipFill>
        <p:spPr>
          <a:xfrm>
            <a:off x="15261463" y="8703751"/>
            <a:ext cx="1870770" cy="1056180"/>
          </a:xfrm>
          <a:prstGeom prst="rect">
            <a:avLst/>
          </a:prstGeom>
        </p:spPr>
      </p:pic>
      <p:pic>
        <p:nvPicPr>
          <p:cNvPr id="13" name="Picture 12" descr="A picture containing text, clock&#10;&#10;Description automatically generated">
            <a:extLst>
              <a:ext uri="{FF2B5EF4-FFF2-40B4-BE49-F238E27FC236}">
                <a16:creationId xmlns:a16="http://schemas.microsoft.com/office/drawing/2014/main" id="{BBFB4AAE-DD22-45E1-BC0A-ED2805576A48}"/>
              </a:ext>
            </a:extLst>
          </p:cNvPr>
          <p:cNvPicPr>
            <a:picLocks noChangeAspect="1"/>
          </p:cNvPicPr>
          <p:nvPr/>
        </p:nvPicPr>
        <p:blipFill>
          <a:blip r:embed="rId8"/>
          <a:stretch>
            <a:fillRect/>
          </a:stretch>
        </p:blipFill>
        <p:spPr>
          <a:xfrm>
            <a:off x="11874930" y="3425562"/>
            <a:ext cx="2221362" cy="884525"/>
          </a:xfrm>
          <a:prstGeom prst="rect">
            <a:avLst/>
          </a:prstGeom>
        </p:spPr>
      </p:pic>
      <p:pic>
        <p:nvPicPr>
          <p:cNvPr id="17" name="Picture 16">
            <a:extLst>
              <a:ext uri="{FF2B5EF4-FFF2-40B4-BE49-F238E27FC236}">
                <a16:creationId xmlns:a16="http://schemas.microsoft.com/office/drawing/2014/main" id="{17F6649B-5A33-4653-ABA4-08A6C8A6568D}"/>
              </a:ext>
            </a:extLst>
          </p:cNvPr>
          <p:cNvPicPr>
            <a:picLocks noChangeAspect="1"/>
          </p:cNvPicPr>
          <p:nvPr/>
        </p:nvPicPr>
        <p:blipFill>
          <a:blip r:embed="rId9"/>
          <a:stretch>
            <a:fillRect/>
          </a:stretch>
        </p:blipFill>
        <p:spPr>
          <a:xfrm>
            <a:off x="14255345" y="2506932"/>
            <a:ext cx="2486012" cy="1087629"/>
          </a:xfrm>
          <a:prstGeom prst="rect">
            <a:avLst/>
          </a:prstGeom>
        </p:spPr>
      </p:pic>
      <p:pic>
        <p:nvPicPr>
          <p:cNvPr id="20" name="Picture 19">
            <a:extLst>
              <a:ext uri="{FF2B5EF4-FFF2-40B4-BE49-F238E27FC236}">
                <a16:creationId xmlns:a16="http://schemas.microsoft.com/office/drawing/2014/main" id="{A6F2CA83-5744-4DED-B898-B5FE2B3BA563}"/>
              </a:ext>
            </a:extLst>
          </p:cNvPr>
          <p:cNvPicPr>
            <a:picLocks noChangeAspect="1"/>
          </p:cNvPicPr>
          <p:nvPr/>
        </p:nvPicPr>
        <p:blipFill>
          <a:blip r:embed="rId10"/>
          <a:stretch>
            <a:fillRect/>
          </a:stretch>
        </p:blipFill>
        <p:spPr>
          <a:xfrm>
            <a:off x="9765150" y="4146321"/>
            <a:ext cx="2088045" cy="398780"/>
          </a:xfrm>
          <a:prstGeom prst="rect">
            <a:avLst/>
          </a:prstGeom>
        </p:spPr>
      </p:pic>
      <p:pic>
        <p:nvPicPr>
          <p:cNvPr id="16" name="Picture 15" descr="Chart, waterfall chart&#10;&#10;Description automatically generated">
            <a:extLst>
              <a:ext uri="{FF2B5EF4-FFF2-40B4-BE49-F238E27FC236}">
                <a16:creationId xmlns:a16="http://schemas.microsoft.com/office/drawing/2014/main" id="{C7EE2224-2525-46F3-A20D-C56776508C3B}"/>
              </a:ext>
            </a:extLst>
          </p:cNvPr>
          <p:cNvPicPr>
            <a:picLocks noChangeAspect="1"/>
          </p:cNvPicPr>
          <p:nvPr/>
        </p:nvPicPr>
        <p:blipFill rotWithShape="1">
          <a:blip r:embed="rId11"/>
          <a:srcRect l="4340" t="24998" r="5350" b="20094"/>
          <a:stretch/>
        </p:blipFill>
        <p:spPr>
          <a:xfrm>
            <a:off x="12149367" y="6240955"/>
            <a:ext cx="3893849" cy="1184294"/>
          </a:xfrm>
          <a:prstGeom prst="rect">
            <a:avLst/>
          </a:prstGeom>
        </p:spPr>
      </p:pic>
      <p:pic>
        <p:nvPicPr>
          <p:cNvPr id="3" name="Picture 2" descr="A logo with a triangle and text&#10;&#10;Description automatically generated">
            <a:extLst>
              <a:ext uri="{FF2B5EF4-FFF2-40B4-BE49-F238E27FC236}">
                <a16:creationId xmlns:a16="http://schemas.microsoft.com/office/drawing/2014/main" id="{D9759782-C1D6-19F1-615D-5B3A4DFF2AFC}"/>
              </a:ext>
            </a:extLst>
          </p:cNvPr>
          <p:cNvPicPr>
            <a:picLocks noChangeAspect="1"/>
          </p:cNvPicPr>
          <p:nvPr/>
        </p:nvPicPr>
        <p:blipFill>
          <a:blip r:embed="rId12"/>
          <a:srcRect l="13258" t="18520" r="10961" b="4702"/>
          <a:stretch/>
        </p:blipFill>
        <p:spPr>
          <a:xfrm>
            <a:off x="8991079" y="7231803"/>
            <a:ext cx="5209819" cy="3240723"/>
          </a:xfrm>
          <a:prstGeom prst="rect">
            <a:avLst/>
          </a:prstGeom>
        </p:spPr>
      </p:pic>
    </p:spTree>
    <p:extLst>
      <p:ext uri="{BB962C8B-B14F-4D97-AF65-F5344CB8AC3E}">
        <p14:creationId xmlns:p14="http://schemas.microsoft.com/office/powerpoint/2010/main" val="126073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0" y="6291411"/>
            <a:ext cx="18288000" cy="3641531"/>
          </a:xfrm>
          <a:prstGeom prst="rect">
            <a:avLst/>
          </a:prstGeom>
        </p:spPr>
        <p:txBody>
          <a:bodyPr lIns="50800" tIns="50800" rIns="50800" bIns="50800" rtlCol="0" anchor="ctr"/>
          <a:lstStyle/>
          <a:p>
            <a:pPr marL="0" lvl="0" indent="0" algn="ctr">
              <a:lnSpc>
                <a:spcPts val="2664"/>
              </a:lnSpc>
              <a:spcBef>
                <a:spcPct val="0"/>
              </a:spcBef>
            </a:pPr>
            <a:endParaRPr dirty="0"/>
          </a:p>
        </p:txBody>
      </p:sp>
      <p:sp>
        <p:nvSpPr>
          <p:cNvPr id="6" name="Freeform 6"/>
          <p:cNvSpPr/>
          <p:nvPr/>
        </p:nvSpPr>
        <p:spPr>
          <a:xfrm>
            <a:off x="1842563" y="4020750"/>
            <a:ext cx="925804" cy="592655"/>
          </a:xfrm>
          <a:custGeom>
            <a:avLst/>
            <a:gdLst/>
            <a:ahLst/>
            <a:cxnLst/>
            <a:rect l="l" t="t" r="r" b="b"/>
            <a:pathLst>
              <a:path w="925804" h="592655">
                <a:moveTo>
                  <a:pt x="0" y="0"/>
                </a:moveTo>
                <a:lnTo>
                  <a:pt x="925804" y="0"/>
                </a:lnTo>
                <a:lnTo>
                  <a:pt x="925804" y="592655"/>
                </a:lnTo>
                <a:lnTo>
                  <a:pt x="0" y="592655"/>
                </a:lnTo>
                <a:lnTo>
                  <a:pt x="0" y="0"/>
                </a:lnTo>
                <a:close/>
              </a:path>
            </a:pathLst>
          </a:custGeom>
          <a:blipFill>
            <a:blip r:embed="rId2"/>
            <a:stretch>
              <a:fillRect/>
            </a:stretch>
          </a:blipFill>
        </p:spPr>
        <p:txBody>
          <a:bodyPr/>
          <a:lstStyle/>
          <a:p>
            <a:endParaRPr lang="en-GB" dirty="0"/>
          </a:p>
        </p:txBody>
      </p:sp>
      <p:sp>
        <p:nvSpPr>
          <p:cNvPr id="7" name="Freeform 7"/>
          <p:cNvSpPr/>
          <p:nvPr/>
        </p:nvSpPr>
        <p:spPr>
          <a:xfrm>
            <a:off x="3323166" y="4020750"/>
            <a:ext cx="2208652" cy="592655"/>
          </a:xfrm>
          <a:custGeom>
            <a:avLst/>
            <a:gdLst/>
            <a:ahLst/>
            <a:cxnLst/>
            <a:rect l="l" t="t" r="r" b="b"/>
            <a:pathLst>
              <a:path w="2208652" h="592655">
                <a:moveTo>
                  <a:pt x="0" y="0"/>
                </a:moveTo>
                <a:lnTo>
                  <a:pt x="2208652" y="0"/>
                </a:lnTo>
                <a:lnTo>
                  <a:pt x="2208652" y="592655"/>
                </a:lnTo>
                <a:lnTo>
                  <a:pt x="0" y="592655"/>
                </a:lnTo>
                <a:lnTo>
                  <a:pt x="0" y="0"/>
                </a:lnTo>
                <a:close/>
              </a:path>
            </a:pathLst>
          </a:custGeom>
          <a:blipFill>
            <a:blip r:embed="rId3"/>
            <a:stretch>
              <a:fillRect/>
            </a:stretch>
          </a:blipFill>
        </p:spPr>
        <p:txBody>
          <a:bodyPr/>
          <a:lstStyle/>
          <a:p>
            <a:endParaRPr lang="en-GB" dirty="0"/>
          </a:p>
        </p:txBody>
      </p:sp>
      <p:sp>
        <p:nvSpPr>
          <p:cNvPr id="8" name="Freeform 8"/>
          <p:cNvSpPr/>
          <p:nvPr/>
        </p:nvSpPr>
        <p:spPr>
          <a:xfrm>
            <a:off x="5864110" y="4020750"/>
            <a:ext cx="2175192" cy="592655"/>
          </a:xfrm>
          <a:custGeom>
            <a:avLst/>
            <a:gdLst/>
            <a:ahLst/>
            <a:cxnLst/>
            <a:rect l="l" t="t" r="r" b="b"/>
            <a:pathLst>
              <a:path w="2175192" h="592655">
                <a:moveTo>
                  <a:pt x="0" y="0"/>
                </a:moveTo>
                <a:lnTo>
                  <a:pt x="2175192" y="0"/>
                </a:lnTo>
                <a:lnTo>
                  <a:pt x="2175192" y="592655"/>
                </a:lnTo>
                <a:lnTo>
                  <a:pt x="0" y="592655"/>
                </a:lnTo>
                <a:lnTo>
                  <a:pt x="0" y="0"/>
                </a:lnTo>
                <a:close/>
              </a:path>
            </a:pathLst>
          </a:custGeom>
          <a:blipFill>
            <a:blip r:embed="rId4"/>
            <a:stretch>
              <a:fillRect/>
            </a:stretch>
          </a:blipFill>
        </p:spPr>
        <p:txBody>
          <a:bodyPr/>
          <a:lstStyle/>
          <a:p>
            <a:endParaRPr lang="en-GB" dirty="0"/>
          </a:p>
        </p:txBody>
      </p:sp>
      <p:sp>
        <p:nvSpPr>
          <p:cNvPr id="9" name="Freeform 9"/>
          <p:cNvSpPr/>
          <p:nvPr/>
        </p:nvSpPr>
        <p:spPr>
          <a:xfrm>
            <a:off x="8371595" y="4042264"/>
            <a:ext cx="2042339" cy="549628"/>
          </a:xfrm>
          <a:custGeom>
            <a:avLst/>
            <a:gdLst/>
            <a:ahLst/>
            <a:cxnLst/>
            <a:rect l="l" t="t" r="r" b="b"/>
            <a:pathLst>
              <a:path w="2042339" h="549628">
                <a:moveTo>
                  <a:pt x="0" y="0"/>
                </a:moveTo>
                <a:lnTo>
                  <a:pt x="2042339" y="0"/>
                </a:lnTo>
                <a:lnTo>
                  <a:pt x="2042339" y="549627"/>
                </a:lnTo>
                <a:lnTo>
                  <a:pt x="0" y="549627"/>
                </a:lnTo>
                <a:lnTo>
                  <a:pt x="0" y="0"/>
                </a:lnTo>
                <a:close/>
              </a:path>
            </a:pathLst>
          </a:custGeom>
          <a:blipFill>
            <a:blip r:embed="rId5"/>
            <a:stretch>
              <a:fillRect/>
            </a:stretch>
          </a:blipFill>
        </p:spPr>
        <p:txBody>
          <a:bodyPr/>
          <a:lstStyle/>
          <a:p>
            <a:endParaRPr lang="en-GB" dirty="0"/>
          </a:p>
        </p:txBody>
      </p:sp>
      <p:sp>
        <p:nvSpPr>
          <p:cNvPr id="10" name="Freeform 10"/>
          <p:cNvSpPr/>
          <p:nvPr/>
        </p:nvSpPr>
        <p:spPr>
          <a:xfrm>
            <a:off x="10747309" y="4078162"/>
            <a:ext cx="1801814" cy="343537"/>
          </a:xfrm>
          <a:custGeom>
            <a:avLst/>
            <a:gdLst/>
            <a:ahLst/>
            <a:cxnLst/>
            <a:rect l="l" t="t" r="r" b="b"/>
            <a:pathLst>
              <a:path w="1801814" h="343537">
                <a:moveTo>
                  <a:pt x="0" y="0"/>
                </a:moveTo>
                <a:lnTo>
                  <a:pt x="1801814" y="0"/>
                </a:lnTo>
                <a:lnTo>
                  <a:pt x="1801814" y="343537"/>
                </a:lnTo>
                <a:lnTo>
                  <a:pt x="0" y="343537"/>
                </a:lnTo>
                <a:lnTo>
                  <a:pt x="0" y="0"/>
                </a:lnTo>
                <a:close/>
              </a:path>
            </a:pathLst>
          </a:custGeom>
          <a:blipFill>
            <a:blip r:embed="rId6"/>
            <a:stretch>
              <a:fillRect/>
            </a:stretch>
          </a:blipFill>
        </p:spPr>
        <p:txBody>
          <a:bodyPr/>
          <a:lstStyle/>
          <a:p>
            <a:endParaRPr lang="en-GB" dirty="0"/>
          </a:p>
        </p:txBody>
      </p:sp>
      <p:sp>
        <p:nvSpPr>
          <p:cNvPr id="11" name="Freeform 11"/>
          <p:cNvSpPr/>
          <p:nvPr/>
        </p:nvSpPr>
        <p:spPr>
          <a:xfrm>
            <a:off x="12882498" y="3886456"/>
            <a:ext cx="1615441" cy="726948"/>
          </a:xfrm>
          <a:custGeom>
            <a:avLst/>
            <a:gdLst/>
            <a:ahLst/>
            <a:cxnLst/>
            <a:rect l="l" t="t" r="r" b="b"/>
            <a:pathLst>
              <a:path w="1615441" h="726948">
                <a:moveTo>
                  <a:pt x="0" y="0"/>
                </a:moveTo>
                <a:lnTo>
                  <a:pt x="1615441" y="0"/>
                </a:lnTo>
                <a:lnTo>
                  <a:pt x="1615441" y="726949"/>
                </a:lnTo>
                <a:lnTo>
                  <a:pt x="0" y="7269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12" name="Freeform 12"/>
          <p:cNvSpPr/>
          <p:nvPr/>
        </p:nvSpPr>
        <p:spPr>
          <a:xfrm>
            <a:off x="14831314" y="4015883"/>
            <a:ext cx="1614123" cy="468096"/>
          </a:xfrm>
          <a:custGeom>
            <a:avLst/>
            <a:gdLst/>
            <a:ahLst/>
            <a:cxnLst/>
            <a:rect l="l" t="t" r="r" b="b"/>
            <a:pathLst>
              <a:path w="1614123" h="468096">
                <a:moveTo>
                  <a:pt x="0" y="0"/>
                </a:moveTo>
                <a:lnTo>
                  <a:pt x="1614123" y="0"/>
                </a:lnTo>
                <a:lnTo>
                  <a:pt x="1614123" y="468096"/>
                </a:lnTo>
                <a:lnTo>
                  <a:pt x="0" y="468096"/>
                </a:lnTo>
                <a:lnTo>
                  <a:pt x="0" y="0"/>
                </a:lnTo>
                <a:close/>
              </a:path>
            </a:pathLst>
          </a:custGeom>
          <a:blipFill>
            <a:blip r:embed="rId9"/>
            <a:stretch>
              <a:fillRect/>
            </a:stretch>
          </a:blipFill>
        </p:spPr>
        <p:txBody>
          <a:bodyPr/>
          <a:lstStyle/>
          <a:p>
            <a:endParaRPr lang="en-GB" dirty="0"/>
          </a:p>
        </p:txBody>
      </p:sp>
      <p:sp>
        <p:nvSpPr>
          <p:cNvPr id="13" name="Freeform 13"/>
          <p:cNvSpPr/>
          <p:nvPr/>
        </p:nvSpPr>
        <p:spPr>
          <a:xfrm>
            <a:off x="3282797" y="5107855"/>
            <a:ext cx="1819364" cy="609487"/>
          </a:xfrm>
          <a:custGeom>
            <a:avLst/>
            <a:gdLst/>
            <a:ahLst/>
            <a:cxnLst/>
            <a:rect l="l" t="t" r="r" b="b"/>
            <a:pathLst>
              <a:path w="1819364" h="609487">
                <a:moveTo>
                  <a:pt x="0" y="0"/>
                </a:moveTo>
                <a:lnTo>
                  <a:pt x="1819364" y="0"/>
                </a:lnTo>
                <a:lnTo>
                  <a:pt x="1819364" y="609487"/>
                </a:lnTo>
                <a:lnTo>
                  <a:pt x="0" y="609487"/>
                </a:lnTo>
                <a:lnTo>
                  <a:pt x="0" y="0"/>
                </a:lnTo>
                <a:close/>
              </a:path>
            </a:pathLst>
          </a:custGeom>
          <a:blipFill>
            <a:blip r:embed="rId10"/>
            <a:stretch>
              <a:fillRect/>
            </a:stretch>
          </a:blipFill>
        </p:spPr>
        <p:txBody>
          <a:bodyPr/>
          <a:lstStyle/>
          <a:p>
            <a:endParaRPr lang="en-GB" dirty="0"/>
          </a:p>
        </p:txBody>
      </p:sp>
      <p:sp>
        <p:nvSpPr>
          <p:cNvPr id="14" name="Freeform 14"/>
          <p:cNvSpPr/>
          <p:nvPr/>
        </p:nvSpPr>
        <p:spPr>
          <a:xfrm>
            <a:off x="6064186" y="5004751"/>
            <a:ext cx="738529" cy="738529"/>
          </a:xfrm>
          <a:custGeom>
            <a:avLst/>
            <a:gdLst/>
            <a:ahLst/>
            <a:cxnLst/>
            <a:rect l="l" t="t" r="r" b="b"/>
            <a:pathLst>
              <a:path w="738529" h="738529">
                <a:moveTo>
                  <a:pt x="0" y="0"/>
                </a:moveTo>
                <a:lnTo>
                  <a:pt x="738530" y="0"/>
                </a:lnTo>
                <a:lnTo>
                  <a:pt x="738530" y="738529"/>
                </a:lnTo>
                <a:lnTo>
                  <a:pt x="0" y="738529"/>
                </a:lnTo>
                <a:lnTo>
                  <a:pt x="0" y="0"/>
                </a:lnTo>
                <a:close/>
              </a:path>
            </a:pathLst>
          </a:custGeom>
          <a:blipFill>
            <a:blip r:embed="rId11"/>
            <a:stretch>
              <a:fillRect/>
            </a:stretch>
          </a:blipFill>
        </p:spPr>
        <p:txBody>
          <a:bodyPr/>
          <a:lstStyle/>
          <a:p>
            <a:endParaRPr lang="en-GB" dirty="0"/>
          </a:p>
        </p:txBody>
      </p:sp>
      <p:sp>
        <p:nvSpPr>
          <p:cNvPr id="15" name="Freeform 15"/>
          <p:cNvSpPr/>
          <p:nvPr/>
        </p:nvSpPr>
        <p:spPr>
          <a:xfrm>
            <a:off x="7726683" y="5061640"/>
            <a:ext cx="1443310" cy="681640"/>
          </a:xfrm>
          <a:custGeom>
            <a:avLst/>
            <a:gdLst/>
            <a:ahLst/>
            <a:cxnLst/>
            <a:rect l="l" t="t" r="r" b="b"/>
            <a:pathLst>
              <a:path w="1443310" h="681640">
                <a:moveTo>
                  <a:pt x="0" y="0"/>
                </a:moveTo>
                <a:lnTo>
                  <a:pt x="1443310" y="0"/>
                </a:lnTo>
                <a:lnTo>
                  <a:pt x="1443310" y="681640"/>
                </a:lnTo>
                <a:lnTo>
                  <a:pt x="0" y="681640"/>
                </a:lnTo>
                <a:lnTo>
                  <a:pt x="0" y="0"/>
                </a:lnTo>
                <a:close/>
              </a:path>
            </a:pathLst>
          </a:custGeom>
          <a:blipFill>
            <a:blip r:embed="rId12"/>
            <a:stretch>
              <a:fillRect t="-21117" b="-20043"/>
            </a:stretch>
          </a:blipFill>
        </p:spPr>
        <p:txBody>
          <a:bodyPr/>
          <a:lstStyle/>
          <a:p>
            <a:endParaRPr lang="en-GB" dirty="0"/>
          </a:p>
        </p:txBody>
      </p:sp>
      <p:sp>
        <p:nvSpPr>
          <p:cNvPr id="16" name="Freeform 16"/>
          <p:cNvSpPr/>
          <p:nvPr/>
        </p:nvSpPr>
        <p:spPr>
          <a:xfrm>
            <a:off x="10093918" y="5144941"/>
            <a:ext cx="1842786" cy="598340"/>
          </a:xfrm>
          <a:custGeom>
            <a:avLst/>
            <a:gdLst/>
            <a:ahLst/>
            <a:cxnLst/>
            <a:rect l="l" t="t" r="r" b="b"/>
            <a:pathLst>
              <a:path w="1842786" h="598340">
                <a:moveTo>
                  <a:pt x="0" y="0"/>
                </a:moveTo>
                <a:lnTo>
                  <a:pt x="1842785" y="0"/>
                </a:lnTo>
                <a:lnTo>
                  <a:pt x="1842785" y="598339"/>
                </a:lnTo>
                <a:lnTo>
                  <a:pt x="0" y="598339"/>
                </a:lnTo>
                <a:lnTo>
                  <a:pt x="0" y="0"/>
                </a:lnTo>
                <a:close/>
              </a:path>
            </a:pathLst>
          </a:custGeom>
          <a:blipFill>
            <a:blip r:embed="rId13"/>
            <a:stretch>
              <a:fillRect/>
            </a:stretch>
          </a:blipFill>
        </p:spPr>
        <p:txBody>
          <a:bodyPr/>
          <a:lstStyle/>
          <a:p>
            <a:endParaRPr lang="en-GB" dirty="0"/>
          </a:p>
        </p:txBody>
      </p:sp>
      <p:sp>
        <p:nvSpPr>
          <p:cNvPr id="17" name="Freeform 17"/>
          <p:cNvSpPr/>
          <p:nvPr/>
        </p:nvSpPr>
        <p:spPr>
          <a:xfrm>
            <a:off x="12660603" y="5089205"/>
            <a:ext cx="1808745" cy="521521"/>
          </a:xfrm>
          <a:custGeom>
            <a:avLst/>
            <a:gdLst/>
            <a:ahLst/>
            <a:cxnLst/>
            <a:rect l="l" t="t" r="r" b="b"/>
            <a:pathLst>
              <a:path w="1808745" h="521521">
                <a:moveTo>
                  <a:pt x="0" y="0"/>
                </a:moveTo>
                <a:lnTo>
                  <a:pt x="1808745" y="0"/>
                </a:lnTo>
                <a:lnTo>
                  <a:pt x="1808745" y="521521"/>
                </a:lnTo>
                <a:lnTo>
                  <a:pt x="0" y="521521"/>
                </a:lnTo>
                <a:lnTo>
                  <a:pt x="0" y="0"/>
                </a:lnTo>
                <a:close/>
              </a:path>
            </a:pathLst>
          </a:custGeom>
          <a:blipFill>
            <a:blip r:embed="rId14"/>
            <a:stretch>
              <a:fillRect/>
            </a:stretch>
          </a:blipFill>
        </p:spPr>
        <p:txBody>
          <a:bodyPr/>
          <a:lstStyle/>
          <a:p>
            <a:endParaRPr lang="en-GB" dirty="0"/>
          </a:p>
        </p:txBody>
      </p:sp>
      <p:sp>
        <p:nvSpPr>
          <p:cNvPr id="18" name="Freeform 18"/>
          <p:cNvSpPr/>
          <p:nvPr/>
        </p:nvSpPr>
        <p:spPr>
          <a:xfrm>
            <a:off x="15193248" y="5166519"/>
            <a:ext cx="1735182" cy="492161"/>
          </a:xfrm>
          <a:custGeom>
            <a:avLst/>
            <a:gdLst/>
            <a:ahLst/>
            <a:cxnLst/>
            <a:rect l="l" t="t" r="r" b="b"/>
            <a:pathLst>
              <a:path w="1735182" h="492161">
                <a:moveTo>
                  <a:pt x="0" y="0"/>
                </a:moveTo>
                <a:lnTo>
                  <a:pt x="1735182" y="0"/>
                </a:lnTo>
                <a:lnTo>
                  <a:pt x="1735182" y="492160"/>
                </a:lnTo>
                <a:lnTo>
                  <a:pt x="0" y="4921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dirty="0"/>
          </a:p>
        </p:txBody>
      </p:sp>
      <p:sp>
        <p:nvSpPr>
          <p:cNvPr id="19" name="Freeform 19"/>
          <p:cNvSpPr/>
          <p:nvPr/>
        </p:nvSpPr>
        <p:spPr>
          <a:xfrm>
            <a:off x="7057703" y="6520020"/>
            <a:ext cx="2187328" cy="648097"/>
          </a:xfrm>
          <a:custGeom>
            <a:avLst/>
            <a:gdLst/>
            <a:ahLst/>
            <a:cxnLst/>
            <a:rect l="l" t="t" r="r" b="b"/>
            <a:pathLst>
              <a:path w="2187328" h="648097">
                <a:moveTo>
                  <a:pt x="0" y="0"/>
                </a:moveTo>
                <a:lnTo>
                  <a:pt x="2187328" y="0"/>
                </a:lnTo>
                <a:lnTo>
                  <a:pt x="2187328" y="648097"/>
                </a:lnTo>
                <a:lnTo>
                  <a:pt x="0" y="648097"/>
                </a:lnTo>
                <a:lnTo>
                  <a:pt x="0" y="0"/>
                </a:lnTo>
                <a:close/>
              </a:path>
            </a:pathLst>
          </a:custGeom>
          <a:blipFill>
            <a:blip r:embed="rId17"/>
            <a:stretch>
              <a:fillRect/>
            </a:stretch>
          </a:blipFill>
        </p:spPr>
        <p:txBody>
          <a:bodyPr/>
          <a:lstStyle/>
          <a:p>
            <a:endParaRPr lang="en-GB" dirty="0"/>
          </a:p>
        </p:txBody>
      </p:sp>
      <p:sp>
        <p:nvSpPr>
          <p:cNvPr id="20" name="Freeform 20"/>
          <p:cNvSpPr/>
          <p:nvPr/>
        </p:nvSpPr>
        <p:spPr>
          <a:xfrm>
            <a:off x="1359570" y="4947961"/>
            <a:ext cx="1201106" cy="900830"/>
          </a:xfrm>
          <a:custGeom>
            <a:avLst/>
            <a:gdLst/>
            <a:ahLst/>
            <a:cxnLst/>
            <a:rect l="l" t="t" r="r" b="b"/>
            <a:pathLst>
              <a:path w="1201106" h="900830">
                <a:moveTo>
                  <a:pt x="0" y="0"/>
                </a:moveTo>
                <a:lnTo>
                  <a:pt x="1201106" y="0"/>
                </a:lnTo>
                <a:lnTo>
                  <a:pt x="1201106" y="900829"/>
                </a:lnTo>
                <a:lnTo>
                  <a:pt x="0" y="900829"/>
                </a:lnTo>
                <a:lnTo>
                  <a:pt x="0" y="0"/>
                </a:lnTo>
                <a:close/>
              </a:path>
            </a:pathLst>
          </a:custGeom>
          <a:blipFill>
            <a:blip r:embed="rId18"/>
            <a:stretch>
              <a:fillRect/>
            </a:stretch>
          </a:blipFill>
        </p:spPr>
        <p:txBody>
          <a:bodyPr/>
          <a:lstStyle/>
          <a:p>
            <a:endParaRPr lang="en-GB" dirty="0"/>
          </a:p>
        </p:txBody>
      </p:sp>
      <p:sp>
        <p:nvSpPr>
          <p:cNvPr id="21" name="Freeform 21"/>
          <p:cNvSpPr/>
          <p:nvPr/>
        </p:nvSpPr>
        <p:spPr>
          <a:xfrm>
            <a:off x="10193706" y="6381455"/>
            <a:ext cx="1036591" cy="786662"/>
          </a:xfrm>
          <a:custGeom>
            <a:avLst/>
            <a:gdLst/>
            <a:ahLst/>
            <a:cxnLst/>
            <a:rect l="l" t="t" r="r" b="b"/>
            <a:pathLst>
              <a:path w="1036591" h="786662">
                <a:moveTo>
                  <a:pt x="0" y="0"/>
                </a:moveTo>
                <a:lnTo>
                  <a:pt x="1036591" y="0"/>
                </a:lnTo>
                <a:lnTo>
                  <a:pt x="1036591" y="786662"/>
                </a:lnTo>
                <a:lnTo>
                  <a:pt x="0" y="786662"/>
                </a:lnTo>
                <a:lnTo>
                  <a:pt x="0" y="0"/>
                </a:lnTo>
                <a:close/>
              </a:path>
            </a:pathLst>
          </a:custGeom>
          <a:blipFill>
            <a:blip r:embed="rId19"/>
            <a:stretch>
              <a:fillRect/>
            </a:stretch>
          </a:blipFill>
        </p:spPr>
        <p:txBody>
          <a:bodyPr/>
          <a:lstStyle/>
          <a:p>
            <a:endParaRPr lang="en-GB" dirty="0"/>
          </a:p>
        </p:txBody>
      </p:sp>
      <p:sp>
        <p:nvSpPr>
          <p:cNvPr id="2" name="Title 1">
            <a:extLst>
              <a:ext uri="{FF2B5EF4-FFF2-40B4-BE49-F238E27FC236}">
                <a16:creationId xmlns:a16="http://schemas.microsoft.com/office/drawing/2014/main" id="{7AFE3DD6-CD66-2AB3-E468-05EBEAD5D48C}"/>
              </a:ext>
            </a:extLst>
          </p:cNvPr>
          <p:cNvSpPr>
            <a:spLocks noGrp="1"/>
          </p:cNvSpPr>
          <p:nvPr>
            <p:ph type="title"/>
          </p:nvPr>
        </p:nvSpPr>
        <p:spPr/>
        <p:txBody>
          <a:bodyPr>
            <a:normAutofit/>
          </a:bodyPr>
          <a:lstStyle/>
          <a:p>
            <a:r>
              <a:rPr lang="en-PT" dirty="0">
                <a:latin typeface="Sora" pitchFamily="2" charset="0"/>
                <a:cs typeface="Sora" pitchFamily="2" charset="0"/>
              </a:rPr>
              <a:t>Consortium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798654F7-1BEC-44B3-B9CD-7BFCF5F36635}"/>
              </a:ext>
            </a:extLst>
          </p:cNvPr>
          <p:cNvPicPr>
            <a:picLocks noChangeAspect="1"/>
          </p:cNvPicPr>
          <p:nvPr/>
        </p:nvPicPr>
        <p:blipFill rotWithShape="1">
          <a:blip r:embed="rId3"/>
          <a:srcRect t="11079" b="7793"/>
          <a:stretch/>
        </p:blipFill>
        <p:spPr>
          <a:xfrm>
            <a:off x="0" y="0"/>
            <a:ext cx="19028778" cy="10287000"/>
          </a:xfrm>
          <a:prstGeom prst="rect">
            <a:avLst/>
          </a:prstGeom>
        </p:spPr>
      </p:pic>
      <p:sp>
        <p:nvSpPr>
          <p:cNvPr id="4" name="Title 3">
            <a:extLst>
              <a:ext uri="{FF2B5EF4-FFF2-40B4-BE49-F238E27FC236}">
                <a16:creationId xmlns:a16="http://schemas.microsoft.com/office/drawing/2014/main" id="{F54207AD-3AB1-40B0-8EF8-FC6FD83E521A}"/>
              </a:ext>
            </a:extLst>
          </p:cNvPr>
          <p:cNvSpPr>
            <a:spLocks noGrp="1"/>
          </p:cNvSpPr>
          <p:nvPr>
            <p:ph type="title"/>
          </p:nvPr>
        </p:nvSpPr>
        <p:spPr>
          <a:xfrm>
            <a:off x="12334778" y="8803258"/>
            <a:ext cx="5614445" cy="1169195"/>
          </a:xfrm>
        </p:spPr>
        <p:txBody>
          <a:bodyPr/>
          <a:lstStyle/>
          <a:p>
            <a:r>
              <a:rPr lang="en-US" dirty="0">
                <a:solidFill>
                  <a:srgbClr val="3200EA"/>
                </a:solidFill>
                <a:effectLst>
                  <a:outerShdw blurRad="38100" dist="38100" dir="2700000" algn="tl">
                    <a:srgbClr val="000000">
                      <a:alpha val="43137"/>
                    </a:srgbClr>
                  </a:outerShdw>
                </a:effectLst>
              </a:rPr>
              <a:t>RIVR1</a:t>
            </a:r>
          </a:p>
        </p:txBody>
      </p:sp>
      <p:sp>
        <p:nvSpPr>
          <p:cNvPr id="5" name="TextBox 4">
            <a:extLst>
              <a:ext uri="{FF2B5EF4-FFF2-40B4-BE49-F238E27FC236}">
                <a16:creationId xmlns:a16="http://schemas.microsoft.com/office/drawing/2014/main" id="{51BB7560-713F-4DE9-A185-703447E91774}"/>
              </a:ext>
            </a:extLst>
          </p:cNvPr>
          <p:cNvSpPr txBox="1"/>
          <p:nvPr/>
        </p:nvSpPr>
        <p:spPr>
          <a:xfrm>
            <a:off x="10073246" y="9374039"/>
            <a:ext cx="1809453" cy="300082"/>
          </a:xfrm>
          <a:prstGeom prst="rect">
            <a:avLst/>
          </a:prstGeom>
          <a:solidFill>
            <a:schemeClr val="bg1"/>
          </a:solidFill>
        </p:spPr>
        <p:txBody>
          <a:bodyPr wrap="square">
            <a:spAutoFit/>
          </a:bodyPr>
          <a:lstStyle/>
          <a:p>
            <a:r>
              <a:rPr lang="sl-SI" sz="1350" b="1">
                <a:solidFill>
                  <a:srgbClr val="0563C1"/>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VEGA</a:t>
            </a:r>
            <a:r>
              <a:rPr lang="en-US" sz="1350" b="1">
                <a:solidFill>
                  <a:srgbClr val="0563C1"/>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 </a:t>
            </a:r>
            <a:r>
              <a:rPr lang="sl-SI" sz="1350" b="1">
                <a:solidFill>
                  <a:srgbClr val="0563C1"/>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VIRTUAL TOUR</a:t>
            </a:r>
            <a:endParaRPr lang="en-US" sz="1350" b="1">
              <a:solidFill>
                <a:schemeClr val="bg1"/>
              </a:solidFill>
              <a:effectLst>
                <a:outerShdw blurRad="38100" dist="38100" dir="2700000" algn="tl">
                  <a:srgbClr val="000000">
                    <a:alpha val="43137"/>
                  </a:srgbClr>
                </a:outerShdw>
              </a:effectLst>
            </a:endParaRPr>
          </a:p>
        </p:txBody>
      </p:sp>
      <p:pic>
        <p:nvPicPr>
          <p:cNvPr id="7" name="Picture 6">
            <a:hlinkClick r:id="rId4"/>
            <a:extLst>
              <a:ext uri="{FF2B5EF4-FFF2-40B4-BE49-F238E27FC236}">
                <a16:creationId xmlns:a16="http://schemas.microsoft.com/office/drawing/2014/main" id="{5DC63E70-FD0C-4533-B9CF-B1F7BA7CEDE7}"/>
              </a:ext>
            </a:extLst>
          </p:cNvPr>
          <p:cNvPicPr>
            <a:picLocks noChangeAspect="1"/>
          </p:cNvPicPr>
          <p:nvPr/>
        </p:nvPicPr>
        <p:blipFill>
          <a:blip r:embed="rId5"/>
          <a:stretch>
            <a:fillRect/>
          </a:stretch>
        </p:blipFill>
        <p:spPr>
          <a:xfrm>
            <a:off x="10073246" y="8066666"/>
            <a:ext cx="1809453" cy="1321188"/>
          </a:xfrm>
          <a:prstGeom prst="rect">
            <a:avLst/>
          </a:prstGeom>
        </p:spPr>
      </p:pic>
      <p:sp>
        <p:nvSpPr>
          <p:cNvPr id="8" name="TextBox 7">
            <a:extLst>
              <a:ext uri="{FF2B5EF4-FFF2-40B4-BE49-F238E27FC236}">
                <a16:creationId xmlns:a16="http://schemas.microsoft.com/office/drawing/2014/main" id="{156510F9-838B-499D-AB7B-268B28B69885}"/>
              </a:ext>
            </a:extLst>
          </p:cNvPr>
          <p:cNvSpPr txBox="1"/>
          <p:nvPr/>
        </p:nvSpPr>
        <p:spPr>
          <a:xfrm>
            <a:off x="9982668" y="9778241"/>
            <a:ext cx="5943132" cy="369332"/>
          </a:xfrm>
          <a:prstGeom prst="rect">
            <a:avLst/>
          </a:prstGeom>
          <a:noFill/>
        </p:spPr>
        <p:txBody>
          <a:bodyPr wrap="square">
            <a:spAutoFit/>
          </a:bodyPr>
          <a:lstStyle/>
          <a:p>
            <a:r>
              <a:rPr lang="en-GB" dirty="0">
                <a:hlinkClick r:id="rId4"/>
              </a:rPr>
              <a:t>https://www.izum.si/virtualni-sprehod/VEGA.html</a:t>
            </a:r>
            <a:endParaRPr lang="en-GB" dirty="0"/>
          </a:p>
        </p:txBody>
      </p:sp>
    </p:spTree>
    <p:extLst>
      <p:ext uri="{BB962C8B-B14F-4D97-AF65-F5344CB8AC3E}">
        <p14:creationId xmlns:p14="http://schemas.microsoft.com/office/powerpoint/2010/main" val="2571014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EC3CF-5132-04DA-77A9-0100BD448F55}"/>
              </a:ext>
            </a:extLst>
          </p:cNvPr>
          <p:cNvSpPr>
            <a:spLocks noGrp="1"/>
          </p:cNvSpPr>
          <p:nvPr>
            <p:ph type="title"/>
          </p:nvPr>
        </p:nvSpPr>
        <p:spPr>
          <a:xfrm>
            <a:off x="744477" y="472879"/>
            <a:ext cx="12763500" cy="1169195"/>
          </a:xfrm>
        </p:spPr>
        <p:txBody>
          <a:bodyPr>
            <a:normAutofit/>
          </a:bodyPr>
          <a:lstStyle/>
          <a:p>
            <a:r>
              <a:rPr lang="sl-SI" dirty="0"/>
              <a:t>Outlook: </a:t>
            </a:r>
            <a:r>
              <a:rPr lang="sl-SI" dirty="0" err="1"/>
              <a:t>new</a:t>
            </a:r>
            <a:r>
              <a:rPr lang="sl-SI" dirty="0"/>
              <a:t> data center</a:t>
            </a:r>
          </a:p>
        </p:txBody>
      </p:sp>
      <p:pic>
        <p:nvPicPr>
          <p:cNvPr id="5" name="Picture 4">
            <a:extLst>
              <a:ext uri="{FF2B5EF4-FFF2-40B4-BE49-F238E27FC236}">
                <a16:creationId xmlns:a16="http://schemas.microsoft.com/office/drawing/2014/main" id="{0807BCC0-592D-D03E-C008-B0CC9779A568}"/>
              </a:ext>
            </a:extLst>
          </p:cNvPr>
          <p:cNvPicPr>
            <a:picLocks noChangeAspect="1"/>
          </p:cNvPicPr>
          <p:nvPr/>
        </p:nvPicPr>
        <p:blipFill>
          <a:blip r:embed="rId2"/>
          <a:stretch>
            <a:fillRect/>
          </a:stretch>
        </p:blipFill>
        <p:spPr>
          <a:xfrm>
            <a:off x="1406156" y="2237787"/>
            <a:ext cx="10230377" cy="7229847"/>
          </a:xfrm>
          <a:prstGeom prst="rect">
            <a:avLst/>
          </a:prstGeom>
        </p:spPr>
      </p:pic>
      <p:pic>
        <p:nvPicPr>
          <p:cNvPr id="7" name="Picture 6">
            <a:extLst>
              <a:ext uri="{FF2B5EF4-FFF2-40B4-BE49-F238E27FC236}">
                <a16:creationId xmlns:a16="http://schemas.microsoft.com/office/drawing/2014/main" id="{170AD36C-CCEE-2235-CF4F-E7EE45417CE8}"/>
              </a:ext>
            </a:extLst>
          </p:cNvPr>
          <p:cNvPicPr>
            <a:picLocks noChangeAspect="1"/>
          </p:cNvPicPr>
          <p:nvPr/>
        </p:nvPicPr>
        <p:blipFill>
          <a:blip r:embed="rId3"/>
          <a:stretch>
            <a:fillRect/>
          </a:stretch>
        </p:blipFill>
        <p:spPr>
          <a:xfrm>
            <a:off x="9218429" y="1955984"/>
            <a:ext cx="8579097" cy="2701958"/>
          </a:xfrm>
          <a:prstGeom prst="rect">
            <a:avLst/>
          </a:prstGeom>
          <a:ln>
            <a:solidFill>
              <a:schemeClr val="tx1">
                <a:lumMod val="95000"/>
                <a:lumOff val="5000"/>
              </a:schemeClr>
            </a:solidFill>
          </a:ln>
        </p:spPr>
      </p:pic>
      <p:pic>
        <p:nvPicPr>
          <p:cNvPr id="9" name="Picture 8">
            <a:extLst>
              <a:ext uri="{FF2B5EF4-FFF2-40B4-BE49-F238E27FC236}">
                <a16:creationId xmlns:a16="http://schemas.microsoft.com/office/drawing/2014/main" id="{ABDC8259-901D-4DF2-5778-34D98F42104B}"/>
              </a:ext>
            </a:extLst>
          </p:cNvPr>
          <p:cNvPicPr>
            <a:picLocks noChangeAspect="1"/>
          </p:cNvPicPr>
          <p:nvPr/>
        </p:nvPicPr>
        <p:blipFill rotWithShape="1">
          <a:blip r:embed="rId4"/>
          <a:srcRect l="7001"/>
          <a:stretch/>
        </p:blipFill>
        <p:spPr>
          <a:xfrm>
            <a:off x="11636531" y="5750726"/>
            <a:ext cx="6160994" cy="3716909"/>
          </a:xfrm>
          <a:prstGeom prst="rect">
            <a:avLst/>
          </a:prstGeom>
        </p:spPr>
      </p:pic>
      <p:pic>
        <p:nvPicPr>
          <p:cNvPr id="13" name="Picture 12" descr="A logo with orange and grey lines&#10;&#10;Description automatically generated">
            <a:extLst>
              <a:ext uri="{FF2B5EF4-FFF2-40B4-BE49-F238E27FC236}">
                <a16:creationId xmlns:a16="http://schemas.microsoft.com/office/drawing/2014/main" id="{24A17F42-B47A-5401-87E7-7691654B97A2}"/>
              </a:ext>
            </a:extLst>
          </p:cNvPr>
          <p:cNvPicPr>
            <a:picLocks noChangeAspect="1"/>
          </p:cNvPicPr>
          <p:nvPr/>
        </p:nvPicPr>
        <p:blipFill>
          <a:blip r:embed="rId5"/>
          <a:stretch>
            <a:fillRect/>
          </a:stretch>
        </p:blipFill>
        <p:spPr>
          <a:xfrm>
            <a:off x="11636531" y="4696042"/>
            <a:ext cx="1291050" cy="1355165"/>
          </a:xfrm>
          <a:prstGeom prst="rect">
            <a:avLst/>
          </a:prstGeom>
        </p:spPr>
      </p:pic>
    </p:spTree>
    <p:extLst>
      <p:ext uri="{BB962C8B-B14F-4D97-AF65-F5344CB8AC3E}">
        <p14:creationId xmlns:p14="http://schemas.microsoft.com/office/powerpoint/2010/main" val="764023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EC3CF-5132-04DA-77A9-0100BD448F55}"/>
              </a:ext>
            </a:extLst>
          </p:cNvPr>
          <p:cNvSpPr>
            <a:spLocks noGrp="1"/>
          </p:cNvSpPr>
          <p:nvPr>
            <p:ph type="title"/>
          </p:nvPr>
        </p:nvSpPr>
        <p:spPr>
          <a:xfrm>
            <a:off x="1257299" y="389663"/>
            <a:ext cx="14712803" cy="1169195"/>
          </a:xfrm>
        </p:spPr>
        <p:txBody>
          <a:bodyPr>
            <a:normAutofit/>
          </a:bodyPr>
          <a:lstStyle/>
          <a:p>
            <a:r>
              <a:rPr lang="sl-SI" dirty="0" err="1"/>
              <a:t>Lower</a:t>
            </a:r>
            <a:r>
              <a:rPr lang="sl-SI" dirty="0"/>
              <a:t> </a:t>
            </a:r>
            <a:r>
              <a:rPr lang="sl-SI" dirty="0" err="1"/>
              <a:t>floor</a:t>
            </a:r>
            <a:r>
              <a:rPr lang="sl-SI" dirty="0"/>
              <a:t> </a:t>
            </a:r>
            <a:r>
              <a:rPr lang="sl-SI" dirty="0" err="1"/>
              <a:t>dedicated</a:t>
            </a:r>
            <a:r>
              <a:rPr lang="en-US" dirty="0"/>
              <a:t> </a:t>
            </a:r>
            <a:r>
              <a:rPr lang="sl-SI" dirty="0" err="1"/>
              <a:t>for</a:t>
            </a:r>
            <a:r>
              <a:rPr lang="sl-SI" dirty="0"/>
              <a:t> </a:t>
            </a:r>
            <a:r>
              <a:rPr lang="sl-SI" dirty="0" err="1"/>
              <a:t>the</a:t>
            </a:r>
            <a:r>
              <a:rPr lang="sl-SI" dirty="0"/>
              <a:t> HPC</a:t>
            </a:r>
          </a:p>
        </p:txBody>
      </p:sp>
      <p:pic>
        <p:nvPicPr>
          <p:cNvPr id="4" name="Picture 3">
            <a:extLst>
              <a:ext uri="{FF2B5EF4-FFF2-40B4-BE49-F238E27FC236}">
                <a16:creationId xmlns:a16="http://schemas.microsoft.com/office/drawing/2014/main" id="{08B12D83-4C02-AC22-9945-4AE1DE4C96E8}"/>
              </a:ext>
            </a:extLst>
          </p:cNvPr>
          <p:cNvPicPr>
            <a:picLocks noChangeAspect="1"/>
          </p:cNvPicPr>
          <p:nvPr/>
        </p:nvPicPr>
        <p:blipFill rotWithShape="1">
          <a:blip r:embed="rId2"/>
          <a:srcRect l="7883" t="7424"/>
          <a:stretch/>
        </p:blipFill>
        <p:spPr>
          <a:xfrm>
            <a:off x="1729155" y="1764598"/>
            <a:ext cx="9289572" cy="5041373"/>
          </a:xfrm>
          <a:prstGeom prst="rect">
            <a:avLst/>
          </a:prstGeom>
        </p:spPr>
      </p:pic>
      <p:pic>
        <p:nvPicPr>
          <p:cNvPr id="8" name="Picture 7">
            <a:extLst>
              <a:ext uri="{FF2B5EF4-FFF2-40B4-BE49-F238E27FC236}">
                <a16:creationId xmlns:a16="http://schemas.microsoft.com/office/drawing/2014/main" id="{79540071-31B5-9673-6CDC-AB555155AC95}"/>
              </a:ext>
            </a:extLst>
          </p:cNvPr>
          <p:cNvPicPr>
            <a:picLocks noChangeAspect="1"/>
          </p:cNvPicPr>
          <p:nvPr/>
        </p:nvPicPr>
        <p:blipFill rotWithShape="1">
          <a:blip r:embed="rId3"/>
          <a:srcRect t="3902"/>
          <a:stretch/>
        </p:blipFill>
        <p:spPr>
          <a:xfrm>
            <a:off x="1413195" y="6598136"/>
            <a:ext cx="9605532" cy="3115061"/>
          </a:xfrm>
          <a:prstGeom prst="rect">
            <a:avLst/>
          </a:prstGeom>
        </p:spPr>
      </p:pic>
      <p:pic>
        <p:nvPicPr>
          <p:cNvPr id="11" name="Picture 10">
            <a:extLst>
              <a:ext uri="{FF2B5EF4-FFF2-40B4-BE49-F238E27FC236}">
                <a16:creationId xmlns:a16="http://schemas.microsoft.com/office/drawing/2014/main" id="{50BE0BA3-46DE-6FD8-B553-CDBAFE68065C}"/>
              </a:ext>
            </a:extLst>
          </p:cNvPr>
          <p:cNvPicPr>
            <a:picLocks noChangeAspect="1"/>
          </p:cNvPicPr>
          <p:nvPr/>
        </p:nvPicPr>
        <p:blipFill>
          <a:blip r:embed="rId4"/>
          <a:stretch>
            <a:fillRect/>
          </a:stretch>
        </p:blipFill>
        <p:spPr>
          <a:xfrm>
            <a:off x="11334688" y="6436314"/>
            <a:ext cx="5334275" cy="3438702"/>
          </a:xfrm>
          <a:prstGeom prst="rect">
            <a:avLst/>
          </a:prstGeom>
        </p:spPr>
      </p:pic>
      <p:pic>
        <p:nvPicPr>
          <p:cNvPr id="16" name="Picture 15">
            <a:extLst>
              <a:ext uri="{FF2B5EF4-FFF2-40B4-BE49-F238E27FC236}">
                <a16:creationId xmlns:a16="http://schemas.microsoft.com/office/drawing/2014/main" id="{91AFD843-D5EC-4C3E-8429-0924B755F88F}"/>
              </a:ext>
            </a:extLst>
          </p:cNvPr>
          <p:cNvPicPr>
            <a:picLocks noChangeAspect="1"/>
          </p:cNvPicPr>
          <p:nvPr/>
        </p:nvPicPr>
        <p:blipFill>
          <a:blip r:embed="rId5"/>
          <a:stretch>
            <a:fillRect/>
          </a:stretch>
        </p:blipFill>
        <p:spPr>
          <a:xfrm>
            <a:off x="11490584" y="2099945"/>
            <a:ext cx="5635022" cy="2942688"/>
          </a:xfrm>
          <a:prstGeom prst="rect">
            <a:avLst/>
          </a:prstGeom>
          <a:ln>
            <a:solidFill>
              <a:srgbClr val="C00000"/>
            </a:solidFill>
          </a:ln>
        </p:spPr>
      </p:pic>
      <p:pic>
        <p:nvPicPr>
          <p:cNvPr id="17" name="Picture 16" descr="A logo with orange and grey lines&#10;&#10;Description automatically generated">
            <a:extLst>
              <a:ext uri="{FF2B5EF4-FFF2-40B4-BE49-F238E27FC236}">
                <a16:creationId xmlns:a16="http://schemas.microsoft.com/office/drawing/2014/main" id="{0BAE765D-392F-54C9-A5A4-A3D51B873945}"/>
              </a:ext>
            </a:extLst>
          </p:cNvPr>
          <p:cNvPicPr>
            <a:picLocks noChangeAspect="1"/>
          </p:cNvPicPr>
          <p:nvPr/>
        </p:nvPicPr>
        <p:blipFill>
          <a:blip r:embed="rId6"/>
          <a:stretch>
            <a:fillRect/>
          </a:stretch>
        </p:blipFill>
        <p:spPr>
          <a:xfrm>
            <a:off x="11963400" y="5156200"/>
            <a:ext cx="1440161" cy="1511681"/>
          </a:xfrm>
          <a:prstGeom prst="rect">
            <a:avLst/>
          </a:prstGeom>
        </p:spPr>
      </p:pic>
    </p:spTree>
    <p:extLst>
      <p:ext uri="{BB962C8B-B14F-4D97-AF65-F5344CB8AC3E}">
        <p14:creationId xmlns:p14="http://schemas.microsoft.com/office/powerpoint/2010/main" val="1453197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m texto, captura de ecrã, Tipo de letra, logótipo&#10;&#10;Descrição gerada automaticamente">
            <a:extLst>
              <a:ext uri="{FF2B5EF4-FFF2-40B4-BE49-F238E27FC236}">
                <a16:creationId xmlns:a16="http://schemas.microsoft.com/office/drawing/2014/main" id="{359D4ADB-7E27-27D1-A560-F5327432E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76" y="0"/>
            <a:ext cx="18637751" cy="10483735"/>
          </a:xfrm>
          <a:prstGeom prst="rect">
            <a:avLst/>
          </a:prstGeom>
        </p:spPr>
      </p:pic>
    </p:spTree>
    <p:extLst>
      <p:ext uri="{BB962C8B-B14F-4D97-AF65-F5344CB8AC3E}">
        <p14:creationId xmlns:p14="http://schemas.microsoft.com/office/powerpoint/2010/main" val="369471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AB2962D-C9C1-ED9F-FC16-E5163369F155}"/>
            </a:ext>
          </a:extLst>
        </p:cNvPr>
        <p:cNvGrpSpPr/>
        <p:nvPr/>
      </p:nvGrpSpPr>
      <p:grpSpPr bwMode="auto">
        <a:xfrm>
          <a:off x="0" y="0"/>
          <a:ext cx="0" cy="0"/>
          <a:chOff x="0" y="0"/>
          <a:chExt cx="0" cy="0"/>
        </a:xfrm>
      </p:grpSpPr>
      <p:sp>
        <p:nvSpPr>
          <p:cNvPr id="245" name="Title 26">
            <a:extLst>
              <a:ext uri="{FF2B5EF4-FFF2-40B4-BE49-F238E27FC236}">
                <a16:creationId xmlns:a16="http://schemas.microsoft.com/office/drawing/2014/main" id="{36181B5B-10F7-43D8-2FC3-E4694232615A}"/>
              </a:ext>
            </a:extLst>
          </p:cNvPr>
          <p:cNvSpPr/>
          <p:nvPr/>
        </p:nvSpPr>
        <p:spPr bwMode="auto">
          <a:xfrm>
            <a:off x="505620" y="777240"/>
            <a:ext cx="12302280" cy="1165860"/>
          </a:xfrm>
          <a:prstGeom prst="rect">
            <a:avLst/>
          </a:prstGeom>
          <a:noFill/>
          <a:ln w="0">
            <a:noFill/>
          </a:ln>
        </p:spPr>
        <p:style>
          <a:lnRef idx="0">
            <a:srgbClr val="000000"/>
          </a:lnRef>
          <a:fillRef idx="0">
            <a:srgbClr val="000000"/>
          </a:fillRef>
          <a:effectRef idx="0">
            <a:srgbClr val="000000"/>
          </a:effectRef>
          <a:fontRef idx="minor"/>
        </p:style>
        <p:txBody>
          <a:bodyPr lIns="135000" tIns="67500" rIns="135000" bIns="67500" anchor="ctr">
            <a:noAutofit/>
          </a:bodyPr>
          <a:lstStyle/>
          <a:p>
            <a:pPr>
              <a:lnSpc>
                <a:spcPct val="90000"/>
              </a:lnSpc>
              <a:buNone/>
              <a:defRPr/>
            </a:pPr>
            <a:r>
              <a:rPr lang="en-US" sz="5400" b="1" spc="-2" dirty="0">
                <a:latin typeface="Calibri"/>
                <a:ea typeface="Arial"/>
              </a:rPr>
              <a:t>HPC Vega quick facts</a:t>
            </a:r>
            <a:endParaRPr lang="sl-SI" sz="5400" spc="-2" dirty="0">
              <a:latin typeface="Arial"/>
            </a:endParaRPr>
          </a:p>
        </p:txBody>
      </p:sp>
      <p:pic>
        <p:nvPicPr>
          <p:cNvPr id="247" name="Picture 34">
            <a:extLst>
              <a:ext uri="{FF2B5EF4-FFF2-40B4-BE49-F238E27FC236}">
                <a16:creationId xmlns:a16="http://schemas.microsoft.com/office/drawing/2014/main" id="{6790C953-A621-BE79-6296-A4F1396C03DB}"/>
              </a:ext>
            </a:extLst>
          </p:cNvPr>
          <p:cNvPicPr/>
          <p:nvPr/>
        </p:nvPicPr>
        <p:blipFill>
          <a:blip r:embed="rId3"/>
          <a:stretch/>
        </p:blipFill>
        <p:spPr bwMode="auto">
          <a:xfrm>
            <a:off x="12262649" y="6740640"/>
            <a:ext cx="2420280" cy="917460"/>
          </a:xfrm>
          <a:prstGeom prst="rect">
            <a:avLst/>
          </a:prstGeom>
          <a:ln w="0">
            <a:noFill/>
          </a:ln>
        </p:spPr>
      </p:pic>
      <p:pic>
        <p:nvPicPr>
          <p:cNvPr id="248" name="Picture 36" descr="A group of airplanes flying in formation&#10;&#10;Description automatically generated with low confidence">
            <a:extLst>
              <a:ext uri="{FF2B5EF4-FFF2-40B4-BE49-F238E27FC236}">
                <a16:creationId xmlns:a16="http://schemas.microsoft.com/office/drawing/2014/main" id="{CCE757EC-07DF-DA56-202A-C49DCAA84AE6}"/>
              </a:ext>
            </a:extLst>
          </p:cNvPr>
          <p:cNvPicPr/>
          <p:nvPr/>
        </p:nvPicPr>
        <p:blipFill>
          <a:blip r:embed="rId4"/>
          <a:stretch/>
        </p:blipFill>
        <p:spPr bwMode="auto">
          <a:xfrm>
            <a:off x="10089689" y="5818527"/>
            <a:ext cx="2746980" cy="735480"/>
          </a:xfrm>
          <a:prstGeom prst="rect">
            <a:avLst/>
          </a:prstGeom>
          <a:ln w="0">
            <a:noFill/>
          </a:ln>
        </p:spPr>
      </p:pic>
      <p:pic>
        <p:nvPicPr>
          <p:cNvPr id="249" name="Picture 37">
            <a:extLst>
              <a:ext uri="{FF2B5EF4-FFF2-40B4-BE49-F238E27FC236}">
                <a16:creationId xmlns:a16="http://schemas.microsoft.com/office/drawing/2014/main" id="{B96A19F3-D6F8-DFB6-6A43-2AA2E20F009C}"/>
              </a:ext>
            </a:extLst>
          </p:cNvPr>
          <p:cNvPicPr/>
          <p:nvPr/>
        </p:nvPicPr>
        <p:blipFill>
          <a:blip r:embed="rId5"/>
          <a:stretch/>
        </p:blipFill>
        <p:spPr bwMode="auto">
          <a:xfrm>
            <a:off x="13472789" y="5738607"/>
            <a:ext cx="3384720" cy="815400"/>
          </a:xfrm>
          <a:prstGeom prst="rect">
            <a:avLst/>
          </a:prstGeom>
          <a:ln w="0">
            <a:noFill/>
          </a:ln>
        </p:spPr>
      </p:pic>
      <p:sp>
        <p:nvSpPr>
          <p:cNvPr id="251" name="PlaceHolder 1">
            <a:extLst>
              <a:ext uri="{FF2B5EF4-FFF2-40B4-BE49-F238E27FC236}">
                <a16:creationId xmlns:a16="http://schemas.microsoft.com/office/drawing/2014/main" id="{81E11266-A978-F1F4-10E8-1324B43747CD}"/>
              </a:ext>
            </a:extLst>
          </p:cNvPr>
          <p:cNvSpPr>
            <a:spLocks noGrp="1"/>
          </p:cNvSpPr>
          <p:nvPr>
            <p:ph/>
          </p:nvPr>
        </p:nvSpPr>
        <p:spPr bwMode="auto">
          <a:xfrm>
            <a:off x="200820" y="2238720"/>
            <a:ext cx="8638380" cy="7552980"/>
          </a:xfrm>
          <a:prstGeom prst="rect">
            <a:avLst/>
          </a:prstGeom>
          <a:noFill/>
          <a:ln w="0">
            <a:noFill/>
          </a:ln>
        </p:spPr>
        <p:txBody>
          <a:bodyPr lIns="135000" tIns="67500" rIns="135000" bIns="67500" anchor="t">
            <a:normAutofit/>
          </a:bodyPr>
          <a:lstStyle/>
          <a:p>
            <a:pPr>
              <a:spcBef>
                <a:spcPts val="1502"/>
              </a:spcBef>
              <a:defRPr/>
            </a:pPr>
            <a:r>
              <a:rPr lang="en-US" sz="3600" spc="-2" dirty="0">
                <a:latin typeface="Sora" panose="020B0604020202020204" charset="0"/>
                <a:ea typeface="Arial"/>
                <a:cs typeface="Sora" panose="020B0604020202020204" charset="0"/>
              </a:rPr>
              <a:t>1</a:t>
            </a:r>
            <a:r>
              <a:rPr lang="en-US" sz="3600" spc="-2" baseline="30000" dirty="0">
                <a:latin typeface="Sora" panose="020B0604020202020204" charset="0"/>
                <a:ea typeface="Arial"/>
                <a:cs typeface="Sora" panose="020B0604020202020204" charset="0"/>
              </a:rPr>
              <a:t>st</a:t>
            </a:r>
            <a:r>
              <a:rPr lang="en-US" sz="3600" spc="-2" dirty="0">
                <a:latin typeface="Sora" panose="020B0604020202020204" charset="0"/>
                <a:ea typeface="Arial"/>
                <a:cs typeface="Sora" panose="020B0604020202020204" charset="0"/>
              </a:rPr>
              <a:t> operational EuroHPC JU system</a:t>
            </a:r>
            <a:endParaRPr lang="sl-SI" sz="3600" spc="-2" dirty="0">
              <a:latin typeface="Sora" panose="020B0604020202020204" charset="0"/>
              <a:cs typeface="Sora" panose="020B0604020202020204" charset="0"/>
            </a:endParaRPr>
          </a:p>
          <a:p>
            <a:pPr>
              <a:spcBef>
                <a:spcPts val="1502"/>
              </a:spcBef>
              <a:defRPr/>
            </a:pPr>
            <a:r>
              <a:rPr lang="en-US" sz="3600" spc="-2" dirty="0">
                <a:latin typeface="Sora" panose="020B0604020202020204" charset="0"/>
                <a:ea typeface="Arial"/>
                <a:cs typeface="Sora" panose="020B0604020202020204" charset="0"/>
              </a:rPr>
              <a:t>In production since April 2021</a:t>
            </a:r>
            <a:endParaRPr lang="sl-SI" sz="3600" spc="-2" dirty="0">
              <a:latin typeface="Sora" panose="020B0604020202020204" charset="0"/>
              <a:cs typeface="Sora" panose="020B0604020202020204" charset="0"/>
            </a:endParaRPr>
          </a:p>
          <a:p>
            <a:pPr>
              <a:spcBef>
                <a:spcPts val="1502"/>
              </a:spcBef>
              <a:defRPr/>
            </a:pPr>
            <a:r>
              <a:rPr lang="en-US" sz="3600" spc="-2" dirty="0">
                <a:latin typeface="Sora" panose="020B0604020202020204" charset="0"/>
                <a:ea typeface="Arial"/>
                <a:cs typeface="Sora" panose="020B0604020202020204" charset="0"/>
              </a:rPr>
              <a:t>Performance 6.9 PFLOPS</a:t>
            </a:r>
            <a:endParaRPr lang="sl-SI" sz="3600" spc="-2" dirty="0">
              <a:latin typeface="Sora" panose="020B0604020202020204" charset="0"/>
              <a:cs typeface="Sora" panose="020B0604020202020204" charset="0"/>
            </a:endParaRPr>
          </a:p>
          <a:p>
            <a:pPr>
              <a:spcBef>
                <a:spcPts val="1502"/>
              </a:spcBef>
              <a:defRPr/>
            </a:pPr>
            <a:r>
              <a:rPr lang="en-US" sz="3600" spc="-2" dirty="0">
                <a:latin typeface="Sora" panose="020B0604020202020204" charset="0"/>
                <a:ea typeface="Arial"/>
                <a:cs typeface="Sora" panose="020B0604020202020204" charset="0"/>
              </a:rPr>
              <a:t>Atos </a:t>
            </a:r>
            <a:r>
              <a:rPr lang="en-US" sz="3600" spc="-2" dirty="0" err="1">
                <a:latin typeface="Sora" panose="020B0604020202020204" charset="0"/>
                <a:ea typeface="Arial"/>
                <a:cs typeface="Sora" panose="020B0604020202020204" charset="0"/>
              </a:rPr>
              <a:t>Sequana</a:t>
            </a:r>
            <a:r>
              <a:rPr lang="en-US" sz="3600" spc="-2" dirty="0">
                <a:latin typeface="Sora" panose="020B0604020202020204" charset="0"/>
                <a:ea typeface="Arial"/>
                <a:cs typeface="Sora" panose="020B0604020202020204" charset="0"/>
              </a:rPr>
              <a:t> XH2000</a:t>
            </a:r>
            <a:endParaRPr lang="sl-SI" sz="3600" spc="-2" dirty="0">
              <a:latin typeface="Sora" panose="020B0604020202020204" charset="0"/>
              <a:ea typeface="Arial"/>
              <a:cs typeface="Sora" panose="020B0604020202020204" charset="0"/>
            </a:endParaRPr>
          </a:p>
          <a:p>
            <a:pPr>
              <a:spcBef>
                <a:spcPts val="1502"/>
              </a:spcBef>
              <a:defRPr/>
            </a:pPr>
            <a:endParaRPr lang="sl-SI" sz="3600" spc="-2" dirty="0">
              <a:latin typeface="Sora" panose="020B0604020202020204" charset="0"/>
              <a:cs typeface="Sora" panose="020B0604020202020204" charset="0"/>
            </a:endParaRPr>
          </a:p>
          <a:p>
            <a:pPr>
              <a:spcBef>
                <a:spcPts val="1502"/>
              </a:spcBef>
              <a:defRPr/>
            </a:pPr>
            <a:endParaRPr lang="sl-SI" sz="3600" spc="-2" dirty="0">
              <a:latin typeface="Sora" panose="020B0604020202020204" charset="0"/>
              <a:cs typeface="Sora" panose="020B0604020202020204" charset="0"/>
            </a:endParaRPr>
          </a:p>
          <a:p>
            <a:pPr>
              <a:spcBef>
                <a:spcPts val="1502"/>
              </a:spcBef>
              <a:defRPr/>
            </a:pPr>
            <a:r>
              <a:rPr lang="en-US" sz="3600" spc="-2" dirty="0">
                <a:latin typeface="Sora" panose="020B0604020202020204" charset="0"/>
                <a:ea typeface="Arial"/>
                <a:cs typeface="Sora" panose="020B0604020202020204" charset="0"/>
              </a:rPr>
              <a:t>1020 Compute nodes, Infiniband 100Gb/s</a:t>
            </a:r>
            <a:endParaRPr lang="sl-SI" sz="3600" spc="-2" dirty="0">
              <a:latin typeface="Sora" panose="020B0604020202020204" charset="0"/>
              <a:cs typeface="Sora" panose="020B0604020202020204" charset="0"/>
            </a:endParaRPr>
          </a:p>
          <a:p>
            <a:pPr>
              <a:spcBef>
                <a:spcPts val="1502"/>
              </a:spcBef>
              <a:defRPr/>
            </a:pPr>
            <a:r>
              <a:rPr lang="en-US" sz="3600" spc="-2" dirty="0">
                <a:latin typeface="Sora" panose="020B0604020202020204" charset="0"/>
                <a:ea typeface="Arial"/>
                <a:cs typeface="Sora" panose="020B0604020202020204" charset="0"/>
              </a:rPr>
              <a:t>18 PB Large Capacity Storage Ceph </a:t>
            </a:r>
            <a:endParaRPr lang="sl-SI" sz="3600" spc="-2" dirty="0">
              <a:latin typeface="Sora" panose="020B0604020202020204" charset="0"/>
              <a:cs typeface="Sora" panose="020B0604020202020204" charset="0"/>
            </a:endParaRPr>
          </a:p>
          <a:p>
            <a:pPr>
              <a:spcBef>
                <a:spcPts val="1502"/>
              </a:spcBef>
              <a:defRPr/>
            </a:pPr>
            <a:r>
              <a:rPr lang="en-US" sz="3600" spc="-2" dirty="0">
                <a:latin typeface="Sora" panose="020B0604020202020204" charset="0"/>
                <a:ea typeface="Arial"/>
                <a:cs typeface="Sora" panose="020B0604020202020204" charset="0"/>
              </a:rPr>
              <a:t>1 PB High Performance Storage </a:t>
            </a:r>
            <a:r>
              <a:rPr lang="en-US" sz="3600" spc="-2" dirty="0" err="1">
                <a:latin typeface="Sora" panose="020B0604020202020204" charset="0"/>
                <a:ea typeface="Arial"/>
                <a:cs typeface="Sora" panose="020B0604020202020204" charset="0"/>
              </a:rPr>
              <a:t>Lustre</a:t>
            </a:r>
            <a:endParaRPr lang="sl-SI" sz="3600" spc="-2" dirty="0">
              <a:latin typeface="Sora" panose="020B0604020202020204" charset="0"/>
              <a:cs typeface="Sora" panose="020B0604020202020204" charset="0"/>
            </a:endParaRPr>
          </a:p>
        </p:txBody>
      </p:sp>
      <p:pic>
        <p:nvPicPr>
          <p:cNvPr id="3" name="Picture 2" descr="A diagram of a diagram with Crust in the background&#10;&#10;Description automatically generated with medium confidence">
            <a:extLst>
              <a:ext uri="{FF2B5EF4-FFF2-40B4-BE49-F238E27FC236}">
                <a16:creationId xmlns:a16="http://schemas.microsoft.com/office/drawing/2014/main" id="{47CD624E-EF27-0ADA-EDE5-5C5D2C899A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0379" y="938007"/>
            <a:ext cx="9966621" cy="4642233"/>
          </a:xfrm>
          <a:prstGeom prst="rect">
            <a:avLst/>
          </a:prstGeom>
        </p:spPr>
      </p:pic>
    </p:spTree>
    <p:extLst>
      <p:ext uri="{BB962C8B-B14F-4D97-AF65-F5344CB8AC3E}">
        <p14:creationId xmlns:p14="http://schemas.microsoft.com/office/powerpoint/2010/main" val="227745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B2D39-B62D-2A06-ABB2-F45A81D644D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164FB07-2CD7-AF56-EEF6-7DED29D6142A}"/>
              </a:ext>
            </a:extLst>
          </p:cNvPr>
          <p:cNvSpPr/>
          <p:nvPr/>
        </p:nvSpPr>
        <p:spPr>
          <a:xfrm>
            <a:off x="955585" y="388079"/>
            <a:ext cx="13715999" cy="1195796"/>
          </a:xfrm>
          <a:prstGeom prst="rect">
            <a:avLst/>
          </a:prstGeom>
          <a:noFill/>
          <a:ln w="0">
            <a:noFill/>
          </a:ln>
        </p:spPr>
        <p:txBody>
          <a:bodyPr lIns="101250" tIns="50625" rIns="101250" bIns="50625" anchor="ctr">
            <a:noAutofit/>
          </a:bodyPr>
          <a:lstStyle/>
          <a:p>
            <a:pPr algn="ctr" defTabSz="1028700">
              <a:lnSpc>
                <a:spcPct val="90000"/>
              </a:lnSpc>
              <a:spcBef>
                <a:spcPct val="0"/>
              </a:spcBef>
              <a:defRPr/>
            </a:pPr>
            <a:r>
              <a:rPr lang="en-GB" sz="6750" b="1" spc="-2" dirty="0">
                <a:solidFill>
                  <a:srgbClr val="00AFEB"/>
                </a:solidFill>
                <a:latin typeface="Calibri" panose="020F0502020204030204"/>
              </a:rPr>
              <a:t>Involvement in international projects</a:t>
            </a:r>
          </a:p>
        </p:txBody>
      </p:sp>
      <p:pic>
        <p:nvPicPr>
          <p:cNvPr id="3" name="Picture 40" descr="Logo, company name&#10;&#10;Description automatically generated">
            <a:extLst>
              <a:ext uri="{FF2B5EF4-FFF2-40B4-BE49-F238E27FC236}">
                <a16:creationId xmlns:a16="http://schemas.microsoft.com/office/drawing/2014/main" id="{DEE21353-06A8-0526-E6DF-AA719A1E60CF}"/>
              </a:ext>
            </a:extLst>
          </p:cNvPr>
          <p:cNvPicPr/>
          <p:nvPr/>
        </p:nvPicPr>
        <p:blipFill>
          <a:blip r:embed="rId3"/>
          <a:srcRect t="20244" b="22576"/>
          <a:stretch/>
        </p:blipFill>
        <p:spPr>
          <a:xfrm>
            <a:off x="14692469" y="149272"/>
            <a:ext cx="3595532" cy="1195796"/>
          </a:xfrm>
          <a:prstGeom prst="rect">
            <a:avLst/>
          </a:prstGeom>
          <a:ln w="0">
            <a:noFill/>
          </a:ln>
        </p:spPr>
      </p:pic>
      <p:pic>
        <p:nvPicPr>
          <p:cNvPr id="8" name="Picture 7" descr="A black screen with white text&#10;&#10;Description automatically generated">
            <a:extLst>
              <a:ext uri="{FF2B5EF4-FFF2-40B4-BE49-F238E27FC236}">
                <a16:creationId xmlns:a16="http://schemas.microsoft.com/office/drawing/2014/main" id="{5EAFB9EC-9BD1-7CA0-64F0-D25549084B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4291" y="4780655"/>
            <a:ext cx="4587936" cy="1146984"/>
          </a:xfrm>
          <a:prstGeom prst="rect">
            <a:avLst/>
          </a:prstGeom>
        </p:spPr>
      </p:pic>
      <p:pic>
        <p:nvPicPr>
          <p:cNvPr id="10" name="Picture 9" descr="A logo with black and orange circles&#10;&#10;Description automatically generated">
            <a:extLst>
              <a:ext uri="{FF2B5EF4-FFF2-40B4-BE49-F238E27FC236}">
                <a16:creationId xmlns:a16="http://schemas.microsoft.com/office/drawing/2014/main" id="{124FEECE-E898-794B-2346-5CFE2382C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5971" y="2320188"/>
            <a:ext cx="3214688" cy="1982391"/>
          </a:xfrm>
          <a:prstGeom prst="rect">
            <a:avLst/>
          </a:prstGeom>
        </p:spPr>
      </p:pic>
      <p:pic>
        <p:nvPicPr>
          <p:cNvPr id="6" name="Picture 5">
            <a:extLst>
              <a:ext uri="{FF2B5EF4-FFF2-40B4-BE49-F238E27FC236}">
                <a16:creationId xmlns:a16="http://schemas.microsoft.com/office/drawing/2014/main" id="{E7250A81-A564-E69A-583D-BFE196C6AB35}"/>
              </a:ext>
            </a:extLst>
          </p:cNvPr>
          <p:cNvPicPr>
            <a:picLocks noChangeAspect="1"/>
          </p:cNvPicPr>
          <p:nvPr/>
        </p:nvPicPr>
        <p:blipFill>
          <a:blip r:embed="rId6" cstate="print">
            <a:extLst>
              <a:ext uri="{28A0092B-C50C-407E-A947-70E740481C1C}">
                <a14:useLocalDpi xmlns:a14="http://schemas.microsoft.com/office/drawing/2010/main" val="0"/>
              </a:ext>
            </a:extLst>
          </a:blip>
          <a:srcRect b="13953"/>
          <a:stretch>
            <a:fillRect/>
          </a:stretch>
        </p:blipFill>
        <p:spPr>
          <a:xfrm>
            <a:off x="11368746" y="4444994"/>
            <a:ext cx="5014983" cy="1482645"/>
          </a:xfrm>
          <a:prstGeom prst="rect">
            <a:avLst/>
          </a:prstGeom>
        </p:spPr>
      </p:pic>
      <p:pic>
        <p:nvPicPr>
          <p:cNvPr id="9" name="Picture 8" descr="A close-up of a logo&#10;&#10;Description automatically generated">
            <a:extLst>
              <a:ext uri="{FF2B5EF4-FFF2-40B4-BE49-F238E27FC236}">
                <a16:creationId xmlns:a16="http://schemas.microsoft.com/office/drawing/2014/main" id="{E57677DC-5952-A9C2-FE06-F33351AFAD02}"/>
              </a:ext>
            </a:extLst>
          </p:cNvPr>
          <p:cNvPicPr>
            <a:picLocks noChangeAspect="1"/>
          </p:cNvPicPr>
          <p:nvPr/>
        </p:nvPicPr>
        <p:blipFill rotWithShape="1">
          <a:blip r:embed="rId7">
            <a:extLst>
              <a:ext uri="{28A0092B-C50C-407E-A947-70E740481C1C}">
                <a14:useLocalDpi xmlns:a14="http://schemas.microsoft.com/office/drawing/2010/main" val="0"/>
              </a:ext>
            </a:extLst>
          </a:blip>
          <a:srcRect l="1" t="7512" r="4703" b="11070"/>
          <a:stretch/>
        </p:blipFill>
        <p:spPr>
          <a:xfrm>
            <a:off x="5272016" y="7209854"/>
            <a:ext cx="6740622" cy="1814921"/>
          </a:xfrm>
          <a:prstGeom prst="rect">
            <a:avLst/>
          </a:prstGeom>
        </p:spPr>
      </p:pic>
      <p:pic>
        <p:nvPicPr>
          <p:cNvPr id="12" name="Picture 11" descr="A black screen with a blue and white text&#10;&#10;Description automatically generated">
            <a:extLst>
              <a:ext uri="{FF2B5EF4-FFF2-40B4-BE49-F238E27FC236}">
                <a16:creationId xmlns:a16="http://schemas.microsoft.com/office/drawing/2014/main" id="{D47E5EC8-711F-E73F-84CE-EB2DFBA2D9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440" y="0"/>
            <a:ext cx="18162560" cy="10233066"/>
          </a:xfrm>
          <a:prstGeom prst="rect">
            <a:avLst/>
          </a:prstGeom>
          <a:solidFill>
            <a:schemeClr val="bg1"/>
          </a:solidFill>
        </p:spPr>
      </p:pic>
    </p:spTree>
    <p:extLst>
      <p:ext uri="{BB962C8B-B14F-4D97-AF65-F5344CB8AC3E}">
        <p14:creationId xmlns:p14="http://schemas.microsoft.com/office/powerpoint/2010/main" val="106837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0395D57-AEF3-C3CD-8B02-D1D3E6B081BA}"/>
              </a:ext>
            </a:extLst>
          </p:cNvPr>
          <p:cNvSpPr>
            <a:spLocks noGrp="1"/>
          </p:cNvSpPr>
          <p:nvPr>
            <p:ph idx="1"/>
          </p:nvPr>
        </p:nvSpPr>
        <p:spPr>
          <a:xfrm>
            <a:off x="1257300" y="1943100"/>
            <a:ext cx="15773400" cy="7205662"/>
          </a:xfrm>
        </p:spPr>
        <p:txBody>
          <a:bodyPr/>
          <a:lstStyle/>
          <a:p>
            <a:r>
              <a:rPr lang="pt-PT" dirty="0">
                <a:solidFill>
                  <a:srgbClr val="19E6B8"/>
                </a:solidFill>
                <a:latin typeface="Sora" panose="020B0604020202020204" charset="0"/>
                <a:cs typeface="Sora" panose="020B0604020202020204" charset="0"/>
              </a:rPr>
              <a:t> </a:t>
            </a:r>
            <a:r>
              <a:rPr lang="en-PT" dirty="0">
                <a:solidFill>
                  <a:srgbClr val="19E6B8"/>
                </a:solidFill>
                <a:latin typeface="Sora" panose="020B0604020202020204" charset="0"/>
                <a:cs typeface="Sora" panose="020B0604020202020204" charset="0"/>
              </a:rPr>
              <a:t>Context</a:t>
            </a:r>
          </a:p>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Miss</a:t>
            </a:r>
            <a:r>
              <a:rPr lang="pt-PT" dirty="0">
                <a:latin typeface="Sora" panose="020B0604020202020204" charset="0"/>
                <a:cs typeface="Sora" panose="020B0604020202020204" charset="0"/>
              </a:rPr>
              <a:t>i</a:t>
            </a:r>
            <a:r>
              <a:rPr lang="en-PT" dirty="0">
                <a:latin typeface="Sora" panose="020B0604020202020204" charset="0"/>
                <a:cs typeface="Sora" panose="020B0604020202020204" charset="0"/>
              </a:rPr>
              <a:t>on</a:t>
            </a:r>
          </a:p>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Main Goals</a:t>
            </a:r>
          </a:p>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Expected Outcomes</a:t>
            </a:r>
          </a:p>
          <a:p>
            <a:r>
              <a:rPr lang="pt-PT" dirty="0">
                <a:latin typeface="Sora" panose="020B0604020202020204" charset="0"/>
                <a:cs typeface="Sora" panose="020B0604020202020204" charset="0"/>
              </a:rPr>
              <a:t> </a:t>
            </a:r>
            <a:r>
              <a:rPr lang="pt-PT" dirty="0" err="1">
                <a:latin typeface="Sora" panose="020B0604020202020204" charset="0"/>
                <a:cs typeface="Sora" panose="020B0604020202020204" charset="0"/>
              </a:rPr>
              <a:t>Support</a:t>
            </a:r>
            <a:r>
              <a:rPr lang="pt-PT" dirty="0">
                <a:latin typeface="Sora" panose="020B0604020202020204" charset="0"/>
                <a:cs typeface="Sora" panose="020B0604020202020204" charset="0"/>
              </a:rPr>
              <a:t> </a:t>
            </a:r>
            <a:r>
              <a:rPr lang="pt-PT" dirty="0" err="1">
                <a:latin typeface="Sora" panose="020B0604020202020204" charset="0"/>
                <a:cs typeface="Sora" panose="020B0604020202020204" charset="0"/>
              </a:rPr>
              <a:t>Services</a:t>
            </a:r>
            <a:endParaRPr lang="en-PT" dirty="0">
              <a:latin typeface="Sora" panose="020B0604020202020204" charset="0"/>
              <a:cs typeface="Sora" panose="020B0604020202020204" charset="0"/>
            </a:endParaRPr>
          </a:p>
          <a:p>
            <a:r>
              <a:rPr lang="pt-PT" dirty="0">
                <a:latin typeface="Sora" panose="020B0604020202020204" charset="0"/>
                <a:cs typeface="Sora" panose="020B0604020202020204" charset="0"/>
              </a:rPr>
              <a:t> Access the </a:t>
            </a:r>
            <a:r>
              <a:rPr lang="pt-PT" dirty="0" err="1">
                <a:latin typeface="Sora" panose="020B0604020202020204" charset="0"/>
                <a:cs typeface="Sora" panose="020B0604020202020204" charset="0"/>
              </a:rPr>
              <a:t>Resources</a:t>
            </a:r>
            <a:endParaRPr lang="pt-PT" dirty="0">
              <a:latin typeface="Sora" panose="020B0604020202020204" charset="0"/>
              <a:cs typeface="Sora" panose="020B0604020202020204" charset="0"/>
            </a:endParaRPr>
          </a:p>
          <a:p>
            <a:r>
              <a:rPr lang="en-PT" dirty="0">
                <a:latin typeface="Sora" panose="020B0604020202020204" charset="0"/>
                <a:cs typeface="Sora" panose="020B0604020202020204" charset="0"/>
              </a:rPr>
              <a:t>Consortium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5A33E4-1568-9CBF-4B87-ADA79106D9A4}"/>
              </a:ext>
            </a:extLst>
          </p:cNvPr>
          <p:cNvSpPr>
            <a:spLocks noGrp="1"/>
          </p:cNvSpPr>
          <p:nvPr>
            <p:ph type="title"/>
          </p:nvPr>
        </p:nvSpPr>
        <p:spPr/>
        <p:txBody>
          <a:bodyPr/>
          <a:lstStyle/>
          <a:p>
            <a:r>
              <a:rPr lang="en-PT" dirty="0">
                <a:latin typeface="Sora" pitchFamily="2" charset="0"/>
                <a:cs typeface="Sora" pitchFamily="2" charset="0"/>
              </a:rPr>
              <a:t>Context</a:t>
            </a:r>
          </a:p>
        </p:txBody>
      </p:sp>
      <p:sp>
        <p:nvSpPr>
          <p:cNvPr id="7" name="Content Placeholder 6">
            <a:extLst>
              <a:ext uri="{FF2B5EF4-FFF2-40B4-BE49-F238E27FC236}">
                <a16:creationId xmlns:a16="http://schemas.microsoft.com/office/drawing/2014/main" id="{22691F6C-69F0-1B24-3728-2FE8690B9B40}"/>
              </a:ext>
            </a:extLst>
          </p:cNvPr>
          <p:cNvSpPr>
            <a:spLocks noGrp="1"/>
          </p:cNvSpPr>
          <p:nvPr>
            <p:ph idx="1"/>
          </p:nvPr>
        </p:nvSpPr>
        <p:spPr/>
        <p:txBody>
          <a:bodyPr/>
          <a:lstStyle/>
          <a:p>
            <a:pPr marL="0" indent="0" algn="just">
              <a:lnSpc>
                <a:spcPts val="3779"/>
              </a:lnSpc>
              <a:spcAft>
                <a:spcPts val="600"/>
              </a:spcAft>
              <a:buNone/>
            </a:pPr>
            <a:r>
              <a:rPr lang="en-US" b="1" dirty="0">
                <a:solidFill>
                  <a:srgbClr val="19E6B8"/>
                </a:solidFill>
                <a:latin typeface="Sora" panose="020B0604020202020204" charset="0"/>
                <a:cs typeface="Sora" panose="020B0604020202020204" charset="0"/>
              </a:rPr>
              <a:t>HPC</a:t>
            </a:r>
            <a:r>
              <a:rPr lang="en-US" b="1" dirty="0">
                <a:solidFill>
                  <a:srgbClr val="000000"/>
                </a:solidFill>
                <a:latin typeface="Sora" panose="020B0604020202020204" charset="0"/>
                <a:cs typeface="Sora" panose="020B0604020202020204" charset="0"/>
              </a:rPr>
              <a:t> has enabled technologies with a positive impact on society</a:t>
            </a:r>
          </a:p>
          <a:p>
            <a:pPr marL="898525" indent="-436563" algn="just">
              <a:lnSpc>
                <a:spcPts val="3779"/>
              </a:lnSpc>
              <a:buFont typeface="Arial" panose="020B0604020202020204" pitchFamily="34" charset="0"/>
              <a:buChar char="•"/>
            </a:pPr>
            <a:r>
              <a:rPr lang="en-US" sz="2800" dirty="0">
                <a:solidFill>
                  <a:srgbClr val="000000"/>
                </a:solidFill>
                <a:latin typeface="Sora" panose="020B0604020202020204" charset="0"/>
                <a:cs typeface="Sora" panose="020B0604020202020204" charset="0"/>
              </a:rPr>
              <a:t>More </a:t>
            </a:r>
            <a:r>
              <a:rPr lang="en-US" sz="2800" dirty="0">
                <a:solidFill>
                  <a:srgbClr val="19E6B8"/>
                </a:solidFill>
                <a:latin typeface="Sora" panose="020B0604020202020204" charset="0"/>
                <a:cs typeface="Sora" panose="020B0604020202020204" charset="0"/>
              </a:rPr>
              <a:t>precise</a:t>
            </a:r>
            <a:r>
              <a:rPr lang="en-US" sz="2800" dirty="0">
                <a:solidFill>
                  <a:srgbClr val="000000"/>
                </a:solidFill>
                <a:latin typeface="Sora" panose="020B0604020202020204" charset="0"/>
                <a:cs typeface="Sora" panose="020B0604020202020204" charset="0"/>
              </a:rPr>
              <a:t> climate and weather modelling</a:t>
            </a:r>
          </a:p>
          <a:p>
            <a:pPr marL="898525" indent="-436563" algn="just">
              <a:lnSpc>
                <a:spcPts val="3779"/>
              </a:lnSpc>
              <a:buFont typeface="Arial" panose="020B0604020202020204" pitchFamily="34" charset="0"/>
              <a:buChar char="•"/>
            </a:pPr>
            <a:r>
              <a:rPr lang="en-US" sz="2800" dirty="0">
                <a:solidFill>
                  <a:srgbClr val="000000"/>
                </a:solidFill>
                <a:latin typeface="Sora" panose="020B0604020202020204" charset="0"/>
                <a:cs typeface="Sora" panose="020B0604020202020204" charset="0"/>
              </a:rPr>
              <a:t>Reduced healthcare </a:t>
            </a:r>
            <a:r>
              <a:rPr lang="en-US" sz="2800" dirty="0">
                <a:solidFill>
                  <a:srgbClr val="19E6B8"/>
                </a:solidFill>
                <a:latin typeface="Sora" panose="020B0604020202020204" charset="0"/>
                <a:cs typeface="Sora" panose="020B0604020202020204" charset="0"/>
              </a:rPr>
              <a:t>research costs </a:t>
            </a:r>
            <a:r>
              <a:rPr lang="en-US" sz="2800" dirty="0">
                <a:solidFill>
                  <a:srgbClr val="000000"/>
                </a:solidFill>
                <a:latin typeface="Sora" panose="020B0604020202020204" charset="0"/>
                <a:cs typeface="Sora" panose="020B0604020202020204" charset="0"/>
              </a:rPr>
              <a:t>through simulation</a:t>
            </a:r>
          </a:p>
          <a:p>
            <a:pPr marL="898525" indent="-436563" algn="just">
              <a:lnSpc>
                <a:spcPts val="3779"/>
              </a:lnSpc>
              <a:buClr>
                <a:schemeClr val="tx1"/>
              </a:buClr>
              <a:buFont typeface="Arial" panose="020B0604020202020204" pitchFamily="34" charset="0"/>
              <a:buChar char="•"/>
            </a:pPr>
            <a:r>
              <a:rPr lang="en-US" sz="2800" dirty="0">
                <a:solidFill>
                  <a:srgbClr val="19E6B8"/>
                </a:solidFill>
                <a:latin typeface="Sora" panose="020B0604020202020204" charset="0"/>
                <a:cs typeface="Sora" panose="020B0604020202020204" charset="0"/>
              </a:rPr>
              <a:t>Planning</a:t>
            </a:r>
            <a:r>
              <a:rPr lang="en-US" sz="2800" dirty="0">
                <a:solidFill>
                  <a:srgbClr val="000000"/>
                </a:solidFill>
                <a:latin typeface="Sora" panose="020B0604020202020204" charset="0"/>
                <a:cs typeface="Sora" panose="020B0604020202020204" charset="0"/>
              </a:rPr>
              <a:t> and </a:t>
            </a:r>
            <a:r>
              <a:rPr lang="en-US" sz="2800" dirty="0">
                <a:solidFill>
                  <a:srgbClr val="19E6B8"/>
                </a:solidFill>
                <a:latin typeface="Sora" panose="020B0604020202020204" charset="0"/>
                <a:cs typeface="Sora" panose="020B0604020202020204" charset="0"/>
              </a:rPr>
              <a:t>yield prediction </a:t>
            </a:r>
            <a:r>
              <a:rPr lang="en-US" sz="2800" dirty="0">
                <a:solidFill>
                  <a:srgbClr val="000000"/>
                </a:solidFill>
                <a:latin typeface="Sora" panose="020B0604020202020204" charset="0"/>
                <a:cs typeface="Sora" panose="020B0604020202020204" charset="0"/>
              </a:rPr>
              <a:t>of renewable energy resources</a:t>
            </a:r>
          </a:p>
          <a:p>
            <a:pPr marL="898525" indent="-436563" algn="just">
              <a:lnSpc>
                <a:spcPts val="3779"/>
              </a:lnSpc>
              <a:buFont typeface="Arial" panose="020B0604020202020204" pitchFamily="34" charset="0"/>
              <a:buChar char="•"/>
            </a:pPr>
            <a:r>
              <a:rPr lang="en-US" sz="2800" dirty="0">
                <a:solidFill>
                  <a:srgbClr val="000000"/>
                </a:solidFill>
                <a:latin typeface="Sora" panose="020B0604020202020204" charset="0"/>
                <a:cs typeface="Sora" panose="020B0604020202020204" charset="0"/>
              </a:rPr>
              <a:t>Train </a:t>
            </a:r>
            <a:r>
              <a:rPr lang="en-US" sz="2800" dirty="0">
                <a:solidFill>
                  <a:srgbClr val="19E6B8"/>
                </a:solidFill>
                <a:latin typeface="Sora" panose="020B0604020202020204" charset="0"/>
                <a:cs typeface="Sora" panose="020B0604020202020204" charset="0"/>
              </a:rPr>
              <a:t>larger</a:t>
            </a:r>
            <a:r>
              <a:rPr lang="en-US" sz="2800" dirty="0">
                <a:solidFill>
                  <a:srgbClr val="000000"/>
                </a:solidFill>
                <a:latin typeface="Sora" panose="020B0604020202020204" charset="0"/>
                <a:cs typeface="Sora" panose="020B0604020202020204" charset="0"/>
              </a:rPr>
              <a:t> and more </a:t>
            </a:r>
            <a:r>
              <a:rPr lang="en-US" sz="2800" dirty="0">
                <a:solidFill>
                  <a:srgbClr val="19E6B8"/>
                </a:solidFill>
                <a:latin typeface="Sora" panose="020B0604020202020204" charset="0"/>
                <a:cs typeface="Sora" panose="020B0604020202020204" charset="0"/>
              </a:rPr>
              <a:t>complex</a:t>
            </a:r>
            <a:r>
              <a:rPr lang="en-US" sz="2800" dirty="0">
                <a:solidFill>
                  <a:srgbClr val="000000"/>
                </a:solidFill>
                <a:latin typeface="Sora" panose="020B0604020202020204" charset="0"/>
                <a:cs typeface="Sora" panose="020B0604020202020204" charset="0"/>
              </a:rPr>
              <a:t> Artificial Intelligence models</a:t>
            </a:r>
          </a:p>
          <a:p>
            <a:pPr marL="898525" indent="-436563" algn="just">
              <a:lnSpc>
                <a:spcPts val="3779"/>
              </a:lnSpc>
              <a:buFont typeface="Arial" panose="020B0604020202020204" pitchFamily="34" charset="0"/>
              <a:buChar char="•"/>
            </a:pPr>
            <a:r>
              <a:rPr lang="en-US" sz="2800" dirty="0">
                <a:solidFill>
                  <a:srgbClr val="000000"/>
                </a:solidFill>
                <a:latin typeface="Sora" panose="020B0604020202020204" charset="0"/>
                <a:cs typeface="Sora" panose="020B0604020202020204" charset="0"/>
              </a:rPr>
              <a:t>…</a:t>
            </a:r>
          </a:p>
          <a:p>
            <a:pPr marL="233362" indent="0" algn="just">
              <a:lnSpc>
                <a:spcPts val="3779"/>
              </a:lnSpc>
              <a:buNone/>
            </a:pPr>
            <a:endParaRPr lang="en-US" sz="3200" dirty="0">
              <a:solidFill>
                <a:srgbClr val="000000"/>
              </a:solidFill>
              <a:latin typeface="Sora" panose="020B0604020202020204" charset="0"/>
              <a:cs typeface="Sora" panose="020B0604020202020204" charset="0"/>
            </a:endParaRPr>
          </a:p>
          <a:p>
            <a:pPr marL="0" indent="0" algn="just">
              <a:lnSpc>
                <a:spcPts val="3779"/>
              </a:lnSpc>
              <a:spcAft>
                <a:spcPts val="600"/>
              </a:spcAft>
              <a:buNone/>
            </a:pPr>
            <a:r>
              <a:rPr lang="en-US" b="1" dirty="0">
                <a:solidFill>
                  <a:srgbClr val="000000"/>
                </a:solidFill>
                <a:latin typeface="Sora" panose="020B0604020202020204" charset="0"/>
                <a:cs typeface="Sora" panose="020B0604020202020204" charset="0"/>
              </a:rPr>
              <a:t>Installation of supercomputers in multiple countries reflects a commitment to HPC's technological potential</a:t>
            </a:r>
          </a:p>
          <a:p>
            <a:pPr marL="898525" indent="-436563" algn="just">
              <a:lnSpc>
                <a:spcPts val="3779"/>
              </a:lnSpc>
              <a:buClr>
                <a:schemeClr val="tx1"/>
              </a:buClr>
              <a:buFont typeface="Arial" panose="020B0604020202020204" pitchFamily="34" charset="0"/>
              <a:buChar char="•"/>
            </a:pPr>
            <a:r>
              <a:rPr lang="en-US" sz="2800" dirty="0" err="1">
                <a:solidFill>
                  <a:srgbClr val="19E6B8"/>
                </a:solidFill>
                <a:latin typeface="Sora" panose="020B0604020202020204" charset="0"/>
                <a:cs typeface="Sora" panose="020B0604020202020204" charset="0"/>
              </a:rPr>
              <a:t>EuroHPC</a:t>
            </a:r>
            <a:r>
              <a:rPr lang="en-US" sz="2800" dirty="0">
                <a:solidFill>
                  <a:srgbClr val="19E6B8"/>
                </a:solidFill>
                <a:latin typeface="Sora" panose="020B0604020202020204" charset="0"/>
                <a:cs typeface="Sora" panose="020B0604020202020204" charset="0"/>
              </a:rPr>
              <a:t> JU </a:t>
            </a:r>
            <a:r>
              <a:rPr lang="en-US" sz="2800" dirty="0">
                <a:solidFill>
                  <a:srgbClr val="000000"/>
                </a:solidFill>
                <a:latin typeface="Sora" panose="020B0604020202020204" charset="0"/>
                <a:cs typeface="Sora" panose="020B0604020202020204" charset="0"/>
              </a:rPr>
              <a:t>has been instrumental in elevating European supercomputing</a:t>
            </a:r>
          </a:p>
          <a:p>
            <a:pPr marL="0" indent="0">
              <a:buNone/>
            </a:pPr>
            <a:endParaRPr lang="en-PT" dirty="0">
              <a:latin typeface="Sora" pitchFamily="2" charset="0"/>
              <a:cs typeface="Sora"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2808535" y="5934701"/>
            <a:ext cx="1828354" cy="389256"/>
          </a:xfrm>
          <a:prstGeom prst="rect">
            <a:avLst/>
          </a:prstGeom>
        </p:spPr>
        <p:txBody>
          <a:bodyPr lIns="0" tIns="0" rIns="0" bIns="0" rtlCol="0" anchor="t">
            <a:spAutoFit/>
          </a:bodyPr>
          <a:lstStyle/>
          <a:p>
            <a:pPr algn="ctr">
              <a:lnSpc>
                <a:spcPts val="3219"/>
              </a:lnSpc>
            </a:pPr>
            <a:r>
              <a:rPr lang="en-US" sz="2299" dirty="0">
                <a:solidFill>
                  <a:srgbClr val="000000"/>
                </a:solidFill>
                <a:latin typeface="Sora 1 Bold"/>
              </a:rPr>
              <a:t>LEONARDO </a:t>
            </a:r>
          </a:p>
        </p:txBody>
      </p:sp>
      <p:sp>
        <p:nvSpPr>
          <p:cNvPr id="14" name="TextBox 14"/>
          <p:cNvSpPr txBox="1"/>
          <p:nvPr/>
        </p:nvSpPr>
        <p:spPr>
          <a:xfrm>
            <a:off x="3337545" y="6540359"/>
            <a:ext cx="770334" cy="389256"/>
          </a:xfrm>
          <a:prstGeom prst="rect">
            <a:avLst/>
          </a:prstGeom>
        </p:spPr>
        <p:txBody>
          <a:bodyPr lIns="0" tIns="0" rIns="0" bIns="0" rtlCol="0" anchor="t">
            <a:spAutoFit/>
          </a:bodyPr>
          <a:lstStyle/>
          <a:p>
            <a:pPr algn="ctr">
              <a:lnSpc>
                <a:spcPts val="3219"/>
              </a:lnSpc>
            </a:pPr>
            <a:r>
              <a:rPr lang="en-US" sz="2299">
                <a:solidFill>
                  <a:srgbClr val="000000"/>
                </a:solidFill>
                <a:latin typeface="Sora 1 Bold"/>
              </a:rPr>
              <a:t>LUMI</a:t>
            </a:r>
          </a:p>
        </p:txBody>
      </p:sp>
      <p:sp>
        <p:nvSpPr>
          <p:cNvPr id="15" name="TextBox 15"/>
          <p:cNvSpPr txBox="1"/>
          <p:nvPr/>
        </p:nvSpPr>
        <p:spPr>
          <a:xfrm>
            <a:off x="2314351" y="7148690"/>
            <a:ext cx="2816721" cy="389256"/>
          </a:xfrm>
          <a:prstGeom prst="rect">
            <a:avLst/>
          </a:prstGeom>
        </p:spPr>
        <p:txBody>
          <a:bodyPr lIns="0" tIns="0" rIns="0" bIns="0" rtlCol="0" anchor="t">
            <a:spAutoFit/>
          </a:bodyPr>
          <a:lstStyle/>
          <a:p>
            <a:pPr algn="ctr">
              <a:lnSpc>
                <a:spcPts val="3219"/>
              </a:lnSpc>
            </a:pPr>
            <a:r>
              <a:rPr lang="en-US" sz="2299" dirty="0">
                <a:solidFill>
                  <a:srgbClr val="000000"/>
                </a:solidFill>
                <a:latin typeface="Sora 1 Bold"/>
              </a:rPr>
              <a:t>MARE NOSTRUM 5</a:t>
            </a:r>
          </a:p>
        </p:txBody>
      </p:sp>
      <p:sp>
        <p:nvSpPr>
          <p:cNvPr id="16" name="TextBox 16"/>
          <p:cNvSpPr txBox="1"/>
          <p:nvPr/>
        </p:nvSpPr>
        <p:spPr>
          <a:xfrm>
            <a:off x="8004251" y="5934701"/>
            <a:ext cx="1657945" cy="389256"/>
          </a:xfrm>
          <a:prstGeom prst="rect">
            <a:avLst/>
          </a:prstGeom>
        </p:spPr>
        <p:txBody>
          <a:bodyPr lIns="0" tIns="0" rIns="0" bIns="0" rtlCol="0" anchor="t">
            <a:spAutoFit/>
          </a:bodyPr>
          <a:lstStyle/>
          <a:p>
            <a:pPr algn="ctr">
              <a:lnSpc>
                <a:spcPts val="3219"/>
              </a:lnSpc>
            </a:pPr>
            <a:r>
              <a:rPr lang="en-US" sz="2299">
                <a:solidFill>
                  <a:srgbClr val="000000"/>
                </a:solidFill>
                <a:latin typeface="Sora 1 Bold"/>
              </a:rPr>
              <a:t>KAROLINA</a:t>
            </a:r>
          </a:p>
        </p:txBody>
      </p:sp>
      <p:sp>
        <p:nvSpPr>
          <p:cNvPr id="17" name="TextBox 17"/>
          <p:cNvSpPr txBox="1"/>
          <p:nvPr/>
        </p:nvSpPr>
        <p:spPr>
          <a:xfrm>
            <a:off x="8403025" y="6540359"/>
            <a:ext cx="861417" cy="389256"/>
          </a:xfrm>
          <a:prstGeom prst="rect">
            <a:avLst/>
          </a:prstGeom>
        </p:spPr>
        <p:txBody>
          <a:bodyPr lIns="0" tIns="0" rIns="0" bIns="0" rtlCol="0" anchor="t">
            <a:spAutoFit/>
          </a:bodyPr>
          <a:lstStyle/>
          <a:p>
            <a:pPr algn="ctr">
              <a:lnSpc>
                <a:spcPts val="3219"/>
              </a:lnSpc>
            </a:pPr>
            <a:r>
              <a:rPr lang="en-US" sz="2299">
                <a:solidFill>
                  <a:srgbClr val="000000"/>
                </a:solidFill>
                <a:latin typeface="Sora 1 Bold"/>
              </a:rPr>
              <a:t>VEGA</a:t>
            </a:r>
          </a:p>
        </p:txBody>
      </p:sp>
      <p:sp>
        <p:nvSpPr>
          <p:cNvPr id="18" name="TextBox 18"/>
          <p:cNvSpPr txBox="1"/>
          <p:nvPr/>
        </p:nvSpPr>
        <p:spPr>
          <a:xfrm>
            <a:off x="8013702" y="7148690"/>
            <a:ext cx="1639044" cy="389256"/>
          </a:xfrm>
          <a:prstGeom prst="rect">
            <a:avLst/>
          </a:prstGeom>
        </p:spPr>
        <p:txBody>
          <a:bodyPr lIns="0" tIns="0" rIns="0" bIns="0" rtlCol="0" anchor="t">
            <a:spAutoFit/>
          </a:bodyPr>
          <a:lstStyle/>
          <a:p>
            <a:pPr algn="ctr">
              <a:lnSpc>
                <a:spcPts val="3219"/>
              </a:lnSpc>
            </a:pPr>
            <a:r>
              <a:rPr lang="en-US" sz="2299">
                <a:solidFill>
                  <a:srgbClr val="000000"/>
                </a:solidFill>
                <a:latin typeface="Sora 1 Bold"/>
              </a:rPr>
              <a:t>MELUXINA</a:t>
            </a:r>
          </a:p>
        </p:txBody>
      </p:sp>
      <p:sp>
        <p:nvSpPr>
          <p:cNvPr id="19" name="TextBox 19"/>
          <p:cNvSpPr txBox="1"/>
          <p:nvPr/>
        </p:nvSpPr>
        <p:spPr>
          <a:xfrm>
            <a:off x="7835406" y="7757021"/>
            <a:ext cx="1995636" cy="389256"/>
          </a:xfrm>
          <a:prstGeom prst="rect">
            <a:avLst/>
          </a:prstGeom>
        </p:spPr>
        <p:txBody>
          <a:bodyPr lIns="0" tIns="0" rIns="0" bIns="0" rtlCol="0" anchor="t">
            <a:spAutoFit/>
          </a:bodyPr>
          <a:lstStyle/>
          <a:p>
            <a:pPr algn="ctr">
              <a:lnSpc>
                <a:spcPts val="3219"/>
              </a:lnSpc>
            </a:pPr>
            <a:r>
              <a:rPr lang="en-US" sz="2299">
                <a:solidFill>
                  <a:srgbClr val="000000"/>
                </a:solidFill>
                <a:latin typeface="Sora 1 Bold"/>
              </a:rPr>
              <a:t>DISCOVERER</a:t>
            </a:r>
          </a:p>
        </p:txBody>
      </p:sp>
      <p:sp>
        <p:nvSpPr>
          <p:cNvPr id="20" name="TextBox 20"/>
          <p:cNvSpPr txBox="1"/>
          <p:nvPr/>
        </p:nvSpPr>
        <p:spPr>
          <a:xfrm>
            <a:off x="7903867" y="8394217"/>
            <a:ext cx="1858714" cy="389256"/>
          </a:xfrm>
          <a:prstGeom prst="rect">
            <a:avLst/>
          </a:prstGeom>
        </p:spPr>
        <p:txBody>
          <a:bodyPr lIns="0" tIns="0" rIns="0" bIns="0" rtlCol="0" anchor="t">
            <a:spAutoFit/>
          </a:bodyPr>
          <a:lstStyle/>
          <a:p>
            <a:pPr algn="ctr">
              <a:lnSpc>
                <a:spcPts val="3219"/>
              </a:lnSpc>
            </a:pPr>
            <a:r>
              <a:rPr lang="en-US" sz="2299">
                <a:solidFill>
                  <a:srgbClr val="000000"/>
                </a:solidFill>
                <a:latin typeface="Sora 1 Bold"/>
              </a:rPr>
              <a:t>DEUCALION</a:t>
            </a:r>
          </a:p>
        </p:txBody>
      </p:sp>
      <p:sp>
        <p:nvSpPr>
          <p:cNvPr id="21" name="TextBox 21"/>
          <p:cNvSpPr txBox="1"/>
          <p:nvPr/>
        </p:nvSpPr>
        <p:spPr>
          <a:xfrm>
            <a:off x="12904120" y="5934701"/>
            <a:ext cx="1273671" cy="389256"/>
          </a:xfrm>
          <a:prstGeom prst="rect">
            <a:avLst/>
          </a:prstGeom>
        </p:spPr>
        <p:txBody>
          <a:bodyPr lIns="0" tIns="0" rIns="0" bIns="0" rtlCol="0" anchor="t">
            <a:spAutoFit/>
          </a:bodyPr>
          <a:lstStyle/>
          <a:p>
            <a:pPr algn="ctr">
              <a:lnSpc>
                <a:spcPts val="3219"/>
              </a:lnSpc>
            </a:pPr>
            <a:r>
              <a:rPr lang="en-US" sz="2299" dirty="0">
                <a:solidFill>
                  <a:srgbClr val="000000"/>
                </a:solidFill>
                <a:latin typeface="Sora 1 Bold"/>
              </a:rPr>
              <a:t>JUPITER</a:t>
            </a:r>
          </a:p>
        </p:txBody>
      </p:sp>
      <p:sp>
        <p:nvSpPr>
          <p:cNvPr id="22" name="TextBox 22"/>
          <p:cNvSpPr txBox="1"/>
          <p:nvPr/>
        </p:nvSpPr>
        <p:spPr>
          <a:xfrm>
            <a:off x="12530711" y="6540359"/>
            <a:ext cx="2020491" cy="389256"/>
          </a:xfrm>
          <a:prstGeom prst="rect">
            <a:avLst/>
          </a:prstGeom>
        </p:spPr>
        <p:txBody>
          <a:bodyPr lIns="0" tIns="0" rIns="0" bIns="0" rtlCol="0" anchor="t">
            <a:spAutoFit/>
          </a:bodyPr>
          <a:lstStyle/>
          <a:p>
            <a:pPr algn="ctr">
              <a:lnSpc>
                <a:spcPts val="3219"/>
              </a:lnSpc>
            </a:pPr>
            <a:r>
              <a:rPr lang="en-US" sz="2299" dirty="0">
                <a:solidFill>
                  <a:srgbClr val="000000"/>
                </a:solidFill>
                <a:latin typeface="Sora 1 Bold"/>
              </a:rPr>
              <a:t>JULIO VERNE</a:t>
            </a:r>
          </a:p>
        </p:txBody>
      </p:sp>
      <p:sp>
        <p:nvSpPr>
          <p:cNvPr id="11" name="Title 10">
            <a:extLst>
              <a:ext uri="{FF2B5EF4-FFF2-40B4-BE49-F238E27FC236}">
                <a16:creationId xmlns:a16="http://schemas.microsoft.com/office/drawing/2014/main" id="{332CAC1F-AE59-6648-A695-1C1BBCB21C44}"/>
              </a:ext>
            </a:extLst>
          </p:cNvPr>
          <p:cNvSpPr>
            <a:spLocks noGrp="1"/>
          </p:cNvSpPr>
          <p:nvPr>
            <p:ph type="title"/>
          </p:nvPr>
        </p:nvSpPr>
        <p:spPr/>
        <p:txBody>
          <a:bodyPr/>
          <a:lstStyle/>
          <a:p>
            <a:r>
              <a:rPr lang="en-PT" dirty="0">
                <a:latin typeface="Sora" pitchFamily="2" charset="0"/>
                <a:cs typeface="Sora" pitchFamily="2" charset="0"/>
              </a:rPr>
              <a:t>Context</a:t>
            </a:r>
          </a:p>
        </p:txBody>
      </p:sp>
      <p:grpSp>
        <p:nvGrpSpPr>
          <p:cNvPr id="12" name="Group 2">
            <a:extLst>
              <a:ext uri="{FF2B5EF4-FFF2-40B4-BE49-F238E27FC236}">
                <a16:creationId xmlns:a16="http://schemas.microsoft.com/office/drawing/2014/main" id="{DDF599C7-A3C7-751C-3EE3-A690B5C37B35}"/>
              </a:ext>
            </a:extLst>
          </p:cNvPr>
          <p:cNvGrpSpPr/>
          <p:nvPr/>
        </p:nvGrpSpPr>
        <p:grpSpPr>
          <a:xfrm>
            <a:off x="2367928" y="2743099"/>
            <a:ext cx="2781776" cy="2781776"/>
            <a:chOff x="0" y="0"/>
            <a:chExt cx="812800" cy="812800"/>
          </a:xfrm>
        </p:grpSpPr>
        <p:sp>
          <p:nvSpPr>
            <p:cNvPr id="23" name="Freeform 3">
              <a:extLst>
                <a:ext uri="{FF2B5EF4-FFF2-40B4-BE49-F238E27FC236}">
                  <a16:creationId xmlns:a16="http://schemas.microsoft.com/office/drawing/2014/main" id="{0203593E-73E1-AE90-5606-4ACFD37121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E6B8"/>
            </a:solidFill>
          </p:spPr>
          <p:txBody>
            <a:bodyPr/>
            <a:lstStyle/>
            <a:p>
              <a:endParaRPr lang="en-PT" dirty="0"/>
            </a:p>
          </p:txBody>
        </p:sp>
        <p:sp>
          <p:nvSpPr>
            <p:cNvPr id="24" name="TextBox 4">
              <a:extLst>
                <a:ext uri="{FF2B5EF4-FFF2-40B4-BE49-F238E27FC236}">
                  <a16:creationId xmlns:a16="http://schemas.microsoft.com/office/drawing/2014/main" id="{ED87BD9D-D5B4-411B-933E-7C214FBF8541}"/>
                </a:ext>
              </a:extLst>
            </p:cNvPr>
            <p:cNvSpPr txBox="1"/>
            <p:nvPr/>
          </p:nvSpPr>
          <p:spPr>
            <a:xfrm>
              <a:off x="76200" y="85725"/>
              <a:ext cx="660400" cy="650875"/>
            </a:xfrm>
            <a:prstGeom prst="rect">
              <a:avLst/>
            </a:prstGeom>
          </p:spPr>
          <p:txBody>
            <a:bodyPr lIns="50800" tIns="50800" rIns="50800" bIns="50800" rtlCol="0" anchor="ctr"/>
            <a:lstStyle/>
            <a:p>
              <a:pPr algn="ctr">
                <a:lnSpc>
                  <a:spcPts val="1887"/>
                </a:lnSpc>
              </a:pPr>
              <a:r>
                <a:rPr lang="en-US" sz="3600" dirty="0">
                  <a:solidFill>
                    <a:srgbClr val="000000"/>
                  </a:solidFill>
                  <a:latin typeface="Sora 1 Bold"/>
                </a:rPr>
                <a:t>3</a:t>
              </a:r>
              <a:r>
                <a:rPr lang="en-US" sz="2400" dirty="0">
                  <a:solidFill>
                    <a:srgbClr val="000000"/>
                  </a:solidFill>
                  <a:latin typeface="Sora 1 Bold"/>
                </a:rPr>
                <a:t> </a:t>
              </a:r>
            </a:p>
            <a:p>
              <a:pPr algn="ctr">
                <a:lnSpc>
                  <a:spcPts val="1887"/>
                </a:lnSpc>
              </a:pPr>
              <a:endParaRPr lang="en-US" sz="2400" dirty="0">
                <a:solidFill>
                  <a:srgbClr val="000000"/>
                </a:solidFill>
                <a:latin typeface="Sora 1 Bold"/>
              </a:endParaRPr>
            </a:p>
            <a:p>
              <a:pPr algn="ctr">
                <a:lnSpc>
                  <a:spcPts val="1887"/>
                </a:lnSpc>
              </a:pPr>
              <a:r>
                <a:rPr lang="en-US" sz="2400" dirty="0">
                  <a:solidFill>
                    <a:srgbClr val="000000"/>
                  </a:solidFill>
                  <a:latin typeface="Sora 1 Bold"/>
                </a:rPr>
                <a:t>Pre-</a:t>
              </a:r>
              <a:r>
                <a:rPr lang="en-US" sz="2400" dirty="0" err="1">
                  <a:solidFill>
                    <a:srgbClr val="000000"/>
                  </a:solidFill>
                  <a:latin typeface="Sora 1 Bold"/>
                </a:rPr>
                <a:t>Exascale</a:t>
              </a:r>
              <a:endParaRPr lang="en-US" sz="1700" dirty="0">
                <a:solidFill>
                  <a:srgbClr val="000000"/>
                </a:solidFill>
                <a:latin typeface="Sora 1 Bold"/>
              </a:endParaRPr>
            </a:p>
          </p:txBody>
        </p:sp>
      </p:grpSp>
      <p:grpSp>
        <p:nvGrpSpPr>
          <p:cNvPr id="25" name="Group 5">
            <a:extLst>
              <a:ext uri="{FF2B5EF4-FFF2-40B4-BE49-F238E27FC236}">
                <a16:creationId xmlns:a16="http://schemas.microsoft.com/office/drawing/2014/main" id="{0D87B0DA-5BBA-1A1B-9382-A5B58F5AD70A}"/>
              </a:ext>
            </a:extLst>
          </p:cNvPr>
          <p:cNvGrpSpPr/>
          <p:nvPr/>
        </p:nvGrpSpPr>
        <p:grpSpPr>
          <a:xfrm>
            <a:off x="7442335" y="2740559"/>
            <a:ext cx="2781776" cy="2781776"/>
            <a:chOff x="0" y="0"/>
            <a:chExt cx="812800" cy="812800"/>
          </a:xfrm>
        </p:grpSpPr>
        <p:sp>
          <p:nvSpPr>
            <p:cNvPr id="26" name="Freeform 6">
              <a:extLst>
                <a:ext uri="{FF2B5EF4-FFF2-40B4-BE49-F238E27FC236}">
                  <a16:creationId xmlns:a16="http://schemas.microsoft.com/office/drawing/2014/main" id="{CDE1AAC7-4797-A651-2044-DC4D1EA22DD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E6B8"/>
            </a:solidFill>
          </p:spPr>
          <p:txBody>
            <a:bodyPr/>
            <a:lstStyle/>
            <a:p>
              <a:endParaRPr lang="en-PT"/>
            </a:p>
          </p:txBody>
        </p:sp>
        <p:sp>
          <p:nvSpPr>
            <p:cNvPr id="27" name="TextBox 7">
              <a:extLst>
                <a:ext uri="{FF2B5EF4-FFF2-40B4-BE49-F238E27FC236}">
                  <a16:creationId xmlns:a16="http://schemas.microsoft.com/office/drawing/2014/main" id="{B8D8E651-FCD0-E98A-DD10-126E20A141E3}"/>
                </a:ext>
              </a:extLst>
            </p:cNvPr>
            <p:cNvSpPr txBox="1"/>
            <p:nvPr/>
          </p:nvSpPr>
          <p:spPr>
            <a:xfrm>
              <a:off x="76200" y="85725"/>
              <a:ext cx="660400" cy="650875"/>
            </a:xfrm>
            <a:prstGeom prst="rect">
              <a:avLst/>
            </a:prstGeom>
          </p:spPr>
          <p:txBody>
            <a:bodyPr lIns="50800" tIns="50800" rIns="50800" bIns="50800" rtlCol="0" anchor="ctr"/>
            <a:lstStyle/>
            <a:p>
              <a:pPr algn="ctr">
                <a:lnSpc>
                  <a:spcPts val="1887"/>
                </a:lnSpc>
              </a:pPr>
              <a:r>
                <a:rPr lang="en-US" sz="3600" dirty="0">
                  <a:solidFill>
                    <a:srgbClr val="000000"/>
                  </a:solidFill>
                  <a:latin typeface="Sora 1 Bold"/>
                </a:rPr>
                <a:t>5</a:t>
              </a:r>
              <a:endParaRPr lang="en-US" sz="2400" dirty="0">
                <a:solidFill>
                  <a:srgbClr val="000000"/>
                </a:solidFill>
                <a:latin typeface="Sora 1 Bold"/>
              </a:endParaRPr>
            </a:p>
            <a:p>
              <a:pPr algn="ctr">
                <a:lnSpc>
                  <a:spcPts val="1887"/>
                </a:lnSpc>
              </a:pPr>
              <a:endParaRPr lang="en-US" sz="2400" dirty="0">
                <a:solidFill>
                  <a:srgbClr val="000000"/>
                </a:solidFill>
                <a:latin typeface="Sora 1 Bold"/>
              </a:endParaRPr>
            </a:p>
            <a:p>
              <a:pPr algn="ctr">
                <a:lnSpc>
                  <a:spcPts val="1887"/>
                </a:lnSpc>
              </a:pPr>
              <a:r>
                <a:rPr lang="en-US" sz="2400" dirty="0" err="1">
                  <a:solidFill>
                    <a:srgbClr val="000000"/>
                  </a:solidFill>
                  <a:latin typeface="Sora 1 Bold"/>
                </a:rPr>
                <a:t>Petascale</a:t>
              </a:r>
              <a:endParaRPr lang="en-US" sz="2400" dirty="0">
                <a:solidFill>
                  <a:srgbClr val="000000"/>
                </a:solidFill>
                <a:latin typeface="Sora 1 Bold"/>
              </a:endParaRPr>
            </a:p>
          </p:txBody>
        </p:sp>
      </p:grpSp>
      <p:grpSp>
        <p:nvGrpSpPr>
          <p:cNvPr id="28" name="Group 8">
            <a:extLst>
              <a:ext uri="{FF2B5EF4-FFF2-40B4-BE49-F238E27FC236}">
                <a16:creationId xmlns:a16="http://schemas.microsoft.com/office/drawing/2014/main" id="{3150560E-A7D7-7FDF-C12E-A75125D7EB1F}"/>
              </a:ext>
            </a:extLst>
          </p:cNvPr>
          <p:cNvGrpSpPr/>
          <p:nvPr/>
        </p:nvGrpSpPr>
        <p:grpSpPr>
          <a:xfrm>
            <a:off x="12103453" y="2740559"/>
            <a:ext cx="2791766" cy="2781776"/>
            <a:chOff x="-2919" y="0"/>
            <a:chExt cx="815719" cy="812800"/>
          </a:xfrm>
        </p:grpSpPr>
        <p:sp>
          <p:nvSpPr>
            <p:cNvPr id="29" name="Freeform 9">
              <a:extLst>
                <a:ext uri="{FF2B5EF4-FFF2-40B4-BE49-F238E27FC236}">
                  <a16:creationId xmlns:a16="http://schemas.microsoft.com/office/drawing/2014/main" id="{063BDA99-85EE-DCE9-09AA-9EF4757695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E6B8"/>
            </a:solidFill>
          </p:spPr>
          <p:txBody>
            <a:bodyPr/>
            <a:lstStyle/>
            <a:p>
              <a:endParaRPr lang="en-PT"/>
            </a:p>
          </p:txBody>
        </p:sp>
        <p:sp>
          <p:nvSpPr>
            <p:cNvPr id="30" name="TextBox 10">
              <a:extLst>
                <a:ext uri="{FF2B5EF4-FFF2-40B4-BE49-F238E27FC236}">
                  <a16:creationId xmlns:a16="http://schemas.microsoft.com/office/drawing/2014/main" id="{C33377EA-0D49-0D05-8D7B-78F38D1A3388}"/>
                </a:ext>
              </a:extLst>
            </p:cNvPr>
            <p:cNvSpPr txBox="1"/>
            <p:nvPr/>
          </p:nvSpPr>
          <p:spPr>
            <a:xfrm>
              <a:off x="-2919" y="102100"/>
              <a:ext cx="815719" cy="650875"/>
            </a:xfrm>
            <a:prstGeom prst="rect">
              <a:avLst/>
            </a:prstGeom>
          </p:spPr>
          <p:txBody>
            <a:bodyPr lIns="50800" tIns="50800" rIns="50800" bIns="50800" rtlCol="0" anchor="ctr"/>
            <a:lstStyle/>
            <a:p>
              <a:pPr algn="ctr">
                <a:lnSpc>
                  <a:spcPts val="1887"/>
                </a:lnSpc>
              </a:pPr>
              <a:r>
                <a:rPr lang="en-US" sz="3600" dirty="0">
                  <a:solidFill>
                    <a:srgbClr val="000000"/>
                  </a:solidFill>
                  <a:latin typeface="Sora 1 Bold"/>
                </a:rPr>
                <a:t>2</a:t>
              </a:r>
              <a:endParaRPr lang="en-US" sz="2400" dirty="0">
                <a:solidFill>
                  <a:srgbClr val="000000"/>
                </a:solidFill>
                <a:latin typeface="Sora 1 Bold"/>
              </a:endParaRPr>
            </a:p>
            <a:p>
              <a:pPr algn="ctr">
                <a:lnSpc>
                  <a:spcPts val="1887"/>
                </a:lnSpc>
              </a:pPr>
              <a:endParaRPr lang="en-US" sz="2400" dirty="0">
                <a:solidFill>
                  <a:srgbClr val="000000"/>
                </a:solidFill>
                <a:latin typeface="Sora 1 Bold"/>
              </a:endParaRPr>
            </a:p>
            <a:p>
              <a:pPr algn="ctr">
                <a:lnSpc>
                  <a:spcPts val="1887"/>
                </a:lnSpc>
              </a:pPr>
              <a:r>
                <a:rPr lang="en-US" sz="2400" dirty="0">
                  <a:solidFill>
                    <a:srgbClr val="000000"/>
                  </a:solidFill>
                  <a:latin typeface="Sora 1 Bold"/>
                </a:rPr>
                <a:t>Future </a:t>
              </a:r>
              <a:r>
                <a:rPr lang="en-US" sz="2400" dirty="0" err="1">
                  <a:solidFill>
                    <a:srgbClr val="000000"/>
                  </a:solidFill>
                  <a:latin typeface="Sora 1 Bold"/>
                </a:rPr>
                <a:t>Exascale</a:t>
              </a:r>
              <a:endParaRPr lang="en-US" sz="2400" dirty="0">
                <a:solidFill>
                  <a:srgbClr val="000000"/>
                </a:solidFill>
                <a:latin typeface="Sora 1 Bold"/>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4A219184-7F54-89AC-9505-223334C4635E}"/>
              </a:ext>
            </a:extLst>
          </p:cNvPr>
          <p:cNvSpPr txBox="1">
            <a:spLocks/>
          </p:cNvSpPr>
          <p:nvPr/>
        </p:nvSpPr>
        <p:spPr>
          <a:xfrm>
            <a:off x="1257300" y="1943100"/>
            <a:ext cx="15773400" cy="7205662"/>
          </a:xfrm>
          <a:prstGeom prst="rect">
            <a:avLst/>
          </a:prstGeom>
        </p:spPr>
        <p:txBody>
          <a:bodyPr vert="horz" lIns="91440" tIns="45720" rIns="91440" bIns="45720" rtlCol="0" anchor="b">
            <a:normAutofit/>
          </a:bodyPr>
          <a:lstStyle>
            <a:lvl1pPr marL="514350" indent="-514350" algn="l" defTabSz="914400" rtl="0" eaLnBrk="1" latinLnBrk="0" hangingPunct="1">
              <a:lnSpc>
                <a:spcPct val="90000"/>
              </a:lnSpc>
              <a:spcBef>
                <a:spcPts val="10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Font typeface="+mj-lt"/>
              <a:buAutoNum type="arabicPeriod"/>
              <a:defRPr sz="4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Context</a:t>
            </a:r>
          </a:p>
          <a:p>
            <a:pPr>
              <a:buClr>
                <a:srgbClr val="19E6B8"/>
              </a:buClr>
            </a:pPr>
            <a:r>
              <a:rPr lang="pt-PT" dirty="0">
                <a:latin typeface="Sora" panose="020B0604020202020204" charset="0"/>
                <a:cs typeface="Sora" panose="020B0604020202020204" charset="0"/>
              </a:rPr>
              <a:t> </a:t>
            </a:r>
            <a:r>
              <a:rPr lang="en-PT" dirty="0">
                <a:solidFill>
                  <a:srgbClr val="19E6B8"/>
                </a:solidFill>
                <a:latin typeface="Sora" panose="020B0604020202020204" charset="0"/>
                <a:cs typeface="Sora" panose="020B0604020202020204" charset="0"/>
              </a:rPr>
              <a:t>Miss</a:t>
            </a:r>
            <a:r>
              <a:rPr lang="pt-PT" dirty="0">
                <a:solidFill>
                  <a:srgbClr val="19E6B8"/>
                </a:solidFill>
                <a:latin typeface="Sora" panose="020B0604020202020204" charset="0"/>
                <a:cs typeface="Sora" panose="020B0604020202020204" charset="0"/>
              </a:rPr>
              <a:t>i</a:t>
            </a:r>
            <a:r>
              <a:rPr lang="en-PT" dirty="0">
                <a:solidFill>
                  <a:srgbClr val="19E6B8"/>
                </a:solidFill>
                <a:latin typeface="Sora" panose="020B0604020202020204" charset="0"/>
                <a:cs typeface="Sora" panose="020B0604020202020204" charset="0"/>
              </a:rPr>
              <a:t>on</a:t>
            </a:r>
          </a:p>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Main Goals</a:t>
            </a:r>
          </a:p>
          <a:p>
            <a:r>
              <a:rPr lang="pt-PT" dirty="0">
                <a:latin typeface="Sora" panose="020B0604020202020204" charset="0"/>
                <a:cs typeface="Sora" panose="020B0604020202020204" charset="0"/>
              </a:rPr>
              <a:t> </a:t>
            </a:r>
            <a:r>
              <a:rPr lang="en-PT" dirty="0">
                <a:latin typeface="Sora" panose="020B0604020202020204" charset="0"/>
                <a:cs typeface="Sora" panose="020B0604020202020204" charset="0"/>
              </a:rPr>
              <a:t>Expected Outcomes</a:t>
            </a:r>
          </a:p>
          <a:p>
            <a:r>
              <a:rPr lang="pt-PT" dirty="0">
                <a:latin typeface="Sora" panose="020B0604020202020204" charset="0"/>
                <a:cs typeface="Sora" panose="020B0604020202020204" charset="0"/>
              </a:rPr>
              <a:t> </a:t>
            </a:r>
            <a:r>
              <a:rPr lang="pt-PT" dirty="0" err="1">
                <a:latin typeface="Sora" panose="020B0604020202020204" charset="0"/>
                <a:cs typeface="Sora" panose="020B0604020202020204" charset="0"/>
              </a:rPr>
              <a:t>Support</a:t>
            </a:r>
            <a:r>
              <a:rPr lang="pt-PT" dirty="0">
                <a:latin typeface="Sora" panose="020B0604020202020204" charset="0"/>
                <a:cs typeface="Sora" panose="020B0604020202020204" charset="0"/>
              </a:rPr>
              <a:t> </a:t>
            </a:r>
            <a:r>
              <a:rPr lang="pt-PT" dirty="0" err="1">
                <a:latin typeface="Sora" panose="020B0604020202020204" charset="0"/>
                <a:cs typeface="Sora" panose="020B0604020202020204" charset="0"/>
              </a:rPr>
              <a:t>Services</a:t>
            </a:r>
            <a:endParaRPr lang="en-PT" dirty="0">
              <a:latin typeface="Sora" panose="020B0604020202020204" charset="0"/>
              <a:cs typeface="Sora" panose="020B0604020202020204" charset="0"/>
            </a:endParaRPr>
          </a:p>
          <a:p>
            <a:r>
              <a:rPr lang="pt-PT" dirty="0">
                <a:latin typeface="Sora" panose="020B0604020202020204" charset="0"/>
                <a:cs typeface="Sora" panose="020B0604020202020204" charset="0"/>
              </a:rPr>
              <a:t> Access the </a:t>
            </a:r>
            <a:r>
              <a:rPr lang="pt-PT" dirty="0" err="1">
                <a:latin typeface="Sora" panose="020B0604020202020204" charset="0"/>
                <a:cs typeface="Sora" panose="020B0604020202020204" charset="0"/>
              </a:rPr>
              <a:t>Resources</a:t>
            </a:r>
            <a:endParaRPr lang="pt-PT" dirty="0">
              <a:latin typeface="Sora" panose="020B0604020202020204" charset="0"/>
              <a:cs typeface="Sora" panose="020B0604020202020204" charset="0"/>
            </a:endParaRPr>
          </a:p>
          <a:p>
            <a:r>
              <a:rPr lang="en-PT" dirty="0">
                <a:latin typeface="Sora" panose="020B0604020202020204" charset="0"/>
                <a:cs typeface="Sora" panose="020B0604020202020204" charset="0"/>
              </a:rPr>
              <a:t>Consortium</a:t>
            </a:r>
          </a:p>
        </p:txBody>
      </p:sp>
    </p:spTree>
    <p:extLst>
      <p:ext uri="{BB962C8B-B14F-4D97-AF65-F5344CB8AC3E}">
        <p14:creationId xmlns:p14="http://schemas.microsoft.com/office/powerpoint/2010/main" val="389131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703D34-81E0-B6B1-18B1-2119CF95CB6A}"/>
              </a:ext>
            </a:extLst>
          </p:cNvPr>
          <p:cNvSpPr>
            <a:spLocks noGrp="1"/>
          </p:cNvSpPr>
          <p:nvPr>
            <p:ph type="title"/>
          </p:nvPr>
        </p:nvSpPr>
        <p:spPr/>
        <p:txBody>
          <a:bodyPr/>
          <a:lstStyle/>
          <a:p>
            <a:r>
              <a:rPr lang="en-PT" dirty="0">
                <a:latin typeface="Sora" pitchFamily="2" charset="0"/>
                <a:cs typeface="Sora" pitchFamily="2" charset="0"/>
              </a:rPr>
              <a:t>Mission</a:t>
            </a:r>
          </a:p>
        </p:txBody>
      </p:sp>
      <p:sp>
        <p:nvSpPr>
          <p:cNvPr id="6" name="Content Placeholder 5">
            <a:extLst>
              <a:ext uri="{FF2B5EF4-FFF2-40B4-BE49-F238E27FC236}">
                <a16:creationId xmlns:a16="http://schemas.microsoft.com/office/drawing/2014/main" id="{2A0C94DA-4B9E-82D3-1E13-42DAE4351CDD}"/>
              </a:ext>
            </a:extLst>
          </p:cNvPr>
          <p:cNvSpPr>
            <a:spLocks noGrp="1"/>
          </p:cNvSpPr>
          <p:nvPr>
            <p:ph idx="1"/>
          </p:nvPr>
        </p:nvSpPr>
        <p:spPr>
          <a:xfrm>
            <a:off x="762000" y="2738438"/>
            <a:ext cx="16192500" cy="7205662"/>
          </a:xfrm>
        </p:spPr>
        <p:txBody>
          <a:bodyPr/>
          <a:lstStyle/>
          <a:p>
            <a:pPr marL="0" indent="0" algn="just">
              <a:lnSpc>
                <a:spcPts val="3779"/>
              </a:lnSpc>
              <a:spcAft>
                <a:spcPts val="600"/>
              </a:spcAft>
              <a:buNone/>
            </a:pPr>
            <a:r>
              <a:rPr lang="en-US" sz="2800" b="1" dirty="0">
                <a:solidFill>
                  <a:srgbClr val="000000"/>
                </a:solidFill>
                <a:latin typeface="Sora" panose="020B0604020202020204" charset="0"/>
                <a:cs typeface="Sora" panose="020B0604020202020204" charset="0"/>
              </a:rPr>
              <a:t>EPICURE </a:t>
            </a:r>
            <a:r>
              <a:rPr lang="en-GB" b="1" dirty="0">
                <a:solidFill>
                  <a:srgbClr val="000000"/>
                </a:solidFill>
                <a:latin typeface="Sora" panose="020B0604020202020204" charset="0"/>
                <a:cs typeface="Sora" panose="020B0604020202020204" charset="0"/>
              </a:rPr>
              <a:t>utilizes</a:t>
            </a:r>
            <a:r>
              <a:rPr lang="en-US" sz="2800" b="1" dirty="0">
                <a:solidFill>
                  <a:srgbClr val="000000"/>
                </a:solidFill>
                <a:latin typeface="Sora" panose="020B0604020202020204" charset="0"/>
                <a:cs typeface="Sora" panose="020B0604020202020204" charset="0"/>
              </a:rPr>
              <a:t> the </a:t>
            </a:r>
            <a:r>
              <a:rPr lang="en-US" sz="2800" b="1" dirty="0">
                <a:solidFill>
                  <a:srgbClr val="19E6B8"/>
                </a:solidFill>
                <a:latin typeface="Sora" panose="020B0604020202020204" charset="0"/>
                <a:cs typeface="Sora" panose="020B0604020202020204" charset="0"/>
              </a:rPr>
              <a:t>experience</a:t>
            </a:r>
            <a:r>
              <a:rPr lang="en-US" sz="2800" b="1" dirty="0">
                <a:solidFill>
                  <a:srgbClr val="FFFFFF"/>
                </a:solidFill>
                <a:latin typeface="Sora" panose="020B0604020202020204" charset="0"/>
                <a:cs typeface="Sora" panose="020B0604020202020204" charset="0"/>
              </a:rPr>
              <a:t> </a:t>
            </a:r>
            <a:r>
              <a:rPr lang="en-US" sz="2800" b="1" dirty="0">
                <a:solidFill>
                  <a:srgbClr val="000000"/>
                </a:solidFill>
                <a:latin typeface="Sora" panose="020B0604020202020204" charset="0"/>
                <a:cs typeface="Sora" panose="020B0604020202020204" charset="0"/>
              </a:rPr>
              <a:t>and</a:t>
            </a:r>
            <a:r>
              <a:rPr lang="en-US" sz="2800" b="1" dirty="0">
                <a:solidFill>
                  <a:srgbClr val="FFFFFF"/>
                </a:solidFill>
                <a:latin typeface="Sora" panose="020B0604020202020204" charset="0"/>
                <a:cs typeface="Sora" panose="020B0604020202020204" charset="0"/>
              </a:rPr>
              <a:t> </a:t>
            </a:r>
            <a:r>
              <a:rPr lang="en-US" sz="2800" b="1" dirty="0">
                <a:solidFill>
                  <a:srgbClr val="19E6B8"/>
                </a:solidFill>
                <a:latin typeface="Sora" panose="020B0604020202020204" charset="0"/>
                <a:cs typeface="Sora" panose="020B0604020202020204" charset="0"/>
              </a:rPr>
              <a:t>knowledge</a:t>
            </a:r>
            <a:r>
              <a:rPr lang="en-US" sz="2800" b="1" dirty="0">
                <a:solidFill>
                  <a:srgbClr val="FFFFFF"/>
                </a:solidFill>
                <a:latin typeface="Sora" panose="020B0604020202020204" charset="0"/>
                <a:cs typeface="Sora" panose="020B0604020202020204" charset="0"/>
              </a:rPr>
              <a:t> </a:t>
            </a:r>
            <a:r>
              <a:rPr lang="en-US" sz="2800" b="1" dirty="0">
                <a:solidFill>
                  <a:srgbClr val="000000"/>
                </a:solidFill>
                <a:latin typeface="Sora" panose="020B0604020202020204" charset="0"/>
                <a:cs typeface="Sora" panose="020B0604020202020204" charset="0"/>
              </a:rPr>
              <a:t>of the current and future </a:t>
            </a:r>
            <a:r>
              <a:rPr lang="en-US" sz="2800" b="1" dirty="0" err="1">
                <a:solidFill>
                  <a:srgbClr val="000000"/>
                </a:solidFill>
                <a:latin typeface="Sora" panose="020B0604020202020204" charset="0"/>
                <a:cs typeface="Sora" panose="020B0604020202020204" charset="0"/>
              </a:rPr>
              <a:t>EuroHPC</a:t>
            </a:r>
            <a:r>
              <a:rPr lang="en-US" sz="2800" b="1" dirty="0">
                <a:solidFill>
                  <a:srgbClr val="000000"/>
                </a:solidFill>
                <a:latin typeface="Sora" panose="020B0604020202020204" charset="0"/>
                <a:cs typeface="Sora" panose="020B0604020202020204" charset="0"/>
              </a:rPr>
              <a:t> hosting </a:t>
            </a:r>
            <a:r>
              <a:rPr lang="en-US" sz="2800" b="1" dirty="0" err="1">
                <a:solidFill>
                  <a:srgbClr val="000000"/>
                </a:solidFill>
                <a:latin typeface="Sora" panose="020B0604020202020204" charset="0"/>
                <a:cs typeface="Sora" panose="020B0604020202020204" charset="0"/>
              </a:rPr>
              <a:t>organisations</a:t>
            </a:r>
            <a:r>
              <a:rPr lang="en-US" sz="2800" b="1" dirty="0">
                <a:solidFill>
                  <a:srgbClr val="000000"/>
                </a:solidFill>
                <a:latin typeface="Sora" panose="020B0604020202020204" charset="0"/>
                <a:cs typeface="Sora" panose="020B0604020202020204" charset="0"/>
              </a:rPr>
              <a:t> </a:t>
            </a:r>
            <a:r>
              <a:rPr lang="sl-SI" sz="2800" b="1" dirty="0" err="1">
                <a:solidFill>
                  <a:srgbClr val="000000"/>
                </a:solidFill>
                <a:latin typeface="Sora" panose="020B0604020202020204" charset="0"/>
                <a:cs typeface="Sora" panose="020B0604020202020204" charset="0"/>
              </a:rPr>
              <a:t>and</a:t>
            </a:r>
            <a:r>
              <a:rPr lang="sl-SI" sz="2800" b="1" dirty="0">
                <a:solidFill>
                  <a:srgbClr val="000000"/>
                </a:solidFill>
                <a:latin typeface="Sora" panose="020B0604020202020204" charset="0"/>
                <a:cs typeface="Sora" panose="020B0604020202020204" charset="0"/>
              </a:rPr>
              <a:t> </a:t>
            </a:r>
            <a:r>
              <a:rPr lang="en-US" sz="2800" b="1" dirty="0">
                <a:solidFill>
                  <a:srgbClr val="000000"/>
                </a:solidFill>
                <a:latin typeface="Sora" panose="020B0604020202020204" charset="0"/>
                <a:cs typeface="Sora" panose="020B0604020202020204" charset="0"/>
              </a:rPr>
              <a:t>to provide better user support</a:t>
            </a:r>
          </a:p>
          <a:p>
            <a:pPr marL="895350" indent="-434975" algn="just">
              <a:lnSpc>
                <a:spcPts val="3779"/>
              </a:lnSpc>
              <a:buFont typeface="Arial" panose="020B0604020202020204" pitchFamily="34" charset="0"/>
              <a:buChar char="•"/>
            </a:pPr>
            <a:r>
              <a:rPr lang="en-US" sz="2800" dirty="0">
                <a:solidFill>
                  <a:srgbClr val="000000"/>
                </a:solidFill>
                <a:latin typeface="Sora" panose="020B0604020202020204" charset="0"/>
                <a:cs typeface="Sora" panose="020B0604020202020204" charset="0"/>
              </a:rPr>
              <a:t>Adequate code installation and porting to different architectures (</a:t>
            </a:r>
            <a:r>
              <a:rPr lang="en-US" sz="2800" dirty="0">
                <a:solidFill>
                  <a:srgbClr val="19E6B8"/>
                </a:solidFill>
                <a:latin typeface="Sora" panose="020B0604020202020204" charset="0"/>
                <a:cs typeface="Sora" panose="020B0604020202020204" charset="0"/>
              </a:rPr>
              <a:t>Level 2</a:t>
            </a:r>
            <a:r>
              <a:rPr lang="en-US" sz="2800" dirty="0">
                <a:solidFill>
                  <a:srgbClr val="000000"/>
                </a:solidFill>
                <a:latin typeface="Sora" panose="020B0604020202020204" charset="0"/>
                <a:cs typeface="Sora" panose="020B0604020202020204" charset="0"/>
              </a:rPr>
              <a:t>)</a:t>
            </a:r>
          </a:p>
          <a:p>
            <a:pPr marL="895350" indent="-434975" algn="just">
              <a:lnSpc>
                <a:spcPts val="3779"/>
              </a:lnSpc>
              <a:buFont typeface="Arial" panose="020B0604020202020204" pitchFamily="34" charset="0"/>
              <a:buChar char="•"/>
            </a:pPr>
            <a:r>
              <a:rPr lang="en-US" sz="2800" dirty="0">
                <a:solidFill>
                  <a:srgbClr val="000000"/>
                </a:solidFill>
                <a:latin typeface="Sora" panose="020B0604020202020204" charset="0"/>
                <a:cs typeface="Sora" panose="020B0604020202020204" charset="0"/>
              </a:rPr>
              <a:t>Intra- and inter-node </a:t>
            </a:r>
            <a:r>
              <a:rPr lang="en-US" sz="2800" dirty="0" err="1">
                <a:solidFill>
                  <a:srgbClr val="000000"/>
                </a:solidFill>
                <a:latin typeface="Sora" panose="020B0604020202020204" charset="0"/>
                <a:cs typeface="Sora" panose="020B0604020202020204" charset="0"/>
              </a:rPr>
              <a:t>optimisation</a:t>
            </a:r>
            <a:r>
              <a:rPr lang="en-US" sz="2800" dirty="0">
                <a:solidFill>
                  <a:srgbClr val="000000"/>
                </a:solidFill>
                <a:latin typeface="Sora" panose="020B0604020202020204" charset="0"/>
                <a:cs typeface="Sora" panose="020B0604020202020204" charset="0"/>
              </a:rPr>
              <a:t>, focusing on accelerators and scalability (</a:t>
            </a:r>
            <a:r>
              <a:rPr lang="en-US" sz="2800" dirty="0">
                <a:solidFill>
                  <a:srgbClr val="19E6B8"/>
                </a:solidFill>
                <a:latin typeface="Sora" panose="020B0604020202020204" charset="0"/>
                <a:cs typeface="Sora" panose="020B0604020202020204" charset="0"/>
              </a:rPr>
              <a:t>Level 3</a:t>
            </a:r>
            <a:r>
              <a:rPr lang="en-US" sz="2800" dirty="0">
                <a:solidFill>
                  <a:srgbClr val="000000"/>
                </a:solidFill>
                <a:latin typeface="Sora" panose="020B0604020202020204" charset="0"/>
                <a:cs typeface="Sora" panose="020B0604020202020204" charset="0"/>
              </a:rPr>
              <a:t>)</a:t>
            </a:r>
          </a:p>
          <a:p>
            <a:pPr marL="0" indent="0" algn="just">
              <a:lnSpc>
                <a:spcPts val="3779"/>
              </a:lnSpc>
              <a:spcAft>
                <a:spcPts val="600"/>
              </a:spcAft>
              <a:buNone/>
            </a:pPr>
            <a:endParaRPr lang="en-US" dirty="0">
              <a:solidFill>
                <a:srgbClr val="000000"/>
              </a:solidFill>
              <a:latin typeface="Sora" panose="020B0604020202020204" charset="0"/>
              <a:cs typeface="Sora" panose="020B0604020202020204" charset="0"/>
            </a:endParaRPr>
          </a:p>
          <a:p>
            <a:pPr marL="0" indent="0" algn="just">
              <a:lnSpc>
                <a:spcPts val="3779"/>
              </a:lnSpc>
              <a:spcAft>
                <a:spcPts val="600"/>
              </a:spcAft>
              <a:buNone/>
            </a:pPr>
            <a:r>
              <a:rPr lang="en-US" sz="2800" b="1" dirty="0">
                <a:solidFill>
                  <a:srgbClr val="000000"/>
                </a:solidFill>
                <a:latin typeface="Sora" panose="020B0604020202020204" charset="0"/>
                <a:cs typeface="Sora" panose="020B0604020202020204" charset="0"/>
              </a:rPr>
              <a:t>Knowledge exchange through the </a:t>
            </a:r>
            <a:r>
              <a:rPr lang="en-US" sz="2800" b="1" dirty="0" err="1">
                <a:solidFill>
                  <a:srgbClr val="000000"/>
                </a:solidFill>
                <a:latin typeface="Sora" panose="020B0604020202020204" charset="0"/>
                <a:cs typeface="Sora" panose="020B0604020202020204" charset="0"/>
              </a:rPr>
              <a:t>organisation</a:t>
            </a:r>
            <a:r>
              <a:rPr lang="en-US" sz="2800" b="1" dirty="0">
                <a:solidFill>
                  <a:srgbClr val="000000"/>
                </a:solidFill>
                <a:latin typeface="Sora" panose="020B0604020202020204" charset="0"/>
                <a:cs typeface="Sora" panose="020B0604020202020204" charset="0"/>
              </a:rPr>
              <a:t> of hardware</a:t>
            </a:r>
            <a:r>
              <a:rPr lang="en-US" sz="2800" b="1" dirty="0">
                <a:latin typeface="Sora" panose="020B0604020202020204" charset="0"/>
                <a:cs typeface="Sora" panose="020B0604020202020204" charset="0"/>
              </a:rPr>
              <a:t>-</a:t>
            </a:r>
            <a:r>
              <a:rPr lang="en-US" sz="2800" b="1" dirty="0">
                <a:solidFill>
                  <a:srgbClr val="000000"/>
                </a:solidFill>
                <a:latin typeface="Sora" panose="020B0604020202020204" charset="0"/>
                <a:cs typeface="Sora" panose="020B0604020202020204" charset="0"/>
              </a:rPr>
              <a:t>specific</a:t>
            </a:r>
            <a:r>
              <a:rPr lang="en-US" sz="2800" b="1" dirty="0">
                <a:solidFill>
                  <a:srgbClr val="57FFDC"/>
                </a:solidFill>
                <a:latin typeface="Sora" panose="020B0604020202020204" charset="0"/>
                <a:cs typeface="Sora" panose="020B0604020202020204" charset="0"/>
              </a:rPr>
              <a:t> </a:t>
            </a:r>
            <a:r>
              <a:rPr lang="en-US" sz="2800" b="1" dirty="0">
                <a:solidFill>
                  <a:srgbClr val="19E6B8"/>
                </a:solidFill>
                <a:latin typeface="Sora" panose="020B0604020202020204" charset="0"/>
                <a:cs typeface="Sora" panose="020B0604020202020204" charset="0"/>
              </a:rPr>
              <a:t>training</a:t>
            </a:r>
            <a:r>
              <a:rPr lang="en-US" sz="2800" b="1" dirty="0">
                <a:solidFill>
                  <a:srgbClr val="000000"/>
                </a:solidFill>
                <a:latin typeface="Sora" panose="020B0604020202020204" charset="0"/>
                <a:cs typeface="Sora" panose="020B0604020202020204" charset="0"/>
              </a:rPr>
              <a:t>,</a:t>
            </a:r>
            <a:r>
              <a:rPr lang="en-US" sz="2800" b="1" dirty="0">
                <a:solidFill>
                  <a:srgbClr val="FFFFFF"/>
                </a:solidFill>
                <a:latin typeface="Sora" panose="020B0604020202020204" charset="0"/>
                <a:cs typeface="Sora" panose="020B0604020202020204" charset="0"/>
              </a:rPr>
              <a:t>, </a:t>
            </a:r>
            <a:r>
              <a:rPr lang="en-US" sz="2800" b="1" dirty="0">
                <a:solidFill>
                  <a:srgbClr val="19E6B8"/>
                </a:solidFill>
                <a:latin typeface="Sora" panose="020B0604020202020204" charset="0"/>
                <a:cs typeface="Sora" panose="020B0604020202020204" charset="0"/>
              </a:rPr>
              <a:t>hackathons</a:t>
            </a:r>
            <a:r>
              <a:rPr lang="en-US" sz="2800" b="1" dirty="0">
                <a:solidFill>
                  <a:srgbClr val="000000"/>
                </a:solidFill>
                <a:latin typeface="Sora" panose="020B0604020202020204" charset="0"/>
                <a:cs typeface="Sora" panose="020B0604020202020204" charset="0"/>
              </a:rPr>
              <a:t>,</a:t>
            </a:r>
            <a:r>
              <a:rPr lang="en-US" sz="2800" b="1" dirty="0">
                <a:solidFill>
                  <a:srgbClr val="FFFFFF"/>
                </a:solidFill>
                <a:latin typeface="Sora" panose="020B0604020202020204" charset="0"/>
                <a:cs typeface="Sora" panose="020B0604020202020204" charset="0"/>
              </a:rPr>
              <a:t>, </a:t>
            </a:r>
            <a:r>
              <a:rPr lang="en-US" sz="2800" b="1" dirty="0">
                <a:solidFill>
                  <a:srgbClr val="19E6B8"/>
                </a:solidFill>
                <a:latin typeface="Sora" panose="020B0604020202020204" charset="0"/>
                <a:cs typeface="Sora" panose="020B0604020202020204" charset="0"/>
              </a:rPr>
              <a:t>webinars</a:t>
            </a:r>
            <a:r>
              <a:rPr lang="en-US" sz="2800" b="1" dirty="0">
                <a:solidFill>
                  <a:srgbClr val="000000"/>
                </a:solidFill>
                <a:latin typeface="Sora" panose="020B0604020202020204" charset="0"/>
                <a:cs typeface="Sora" panose="020B0604020202020204" charset="0"/>
              </a:rPr>
              <a:t>,</a:t>
            </a:r>
            <a:r>
              <a:rPr lang="en-US" sz="2800" b="1" dirty="0">
                <a:solidFill>
                  <a:srgbClr val="FFFFFF"/>
                </a:solidFill>
                <a:latin typeface="Sora" panose="020B0604020202020204" charset="0"/>
                <a:cs typeface="Sora" panose="020B0604020202020204" charset="0"/>
              </a:rPr>
              <a:t> </a:t>
            </a:r>
            <a:r>
              <a:rPr lang="en-US" sz="2800" b="1" dirty="0">
                <a:solidFill>
                  <a:srgbClr val="000000"/>
                </a:solidFill>
                <a:latin typeface="Sora" panose="020B0604020202020204" charset="0"/>
                <a:cs typeface="Sora" panose="020B0604020202020204" charset="0"/>
              </a:rPr>
              <a:t>and</a:t>
            </a:r>
            <a:r>
              <a:rPr lang="en-US" sz="2800" b="1" dirty="0">
                <a:solidFill>
                  <a:srgbClr val="FFFFFF"/>
                </a:solidFill>
                <a:latin typeface="Sora" panose="020B0604020202020204" charset="0"/>
                <a:cs typeface="Sora" panose="020B0604020202020204" charset="0"/>
              </a:rPr>
              <a:t> </a:t>
            </a:r>
            <a:r>
              <a:rPr lang="en-US" sz="2800" b="1" dirty="0">
                <a:solidFill>
                  <a:srgbClr val="19E6B8"/>
                </a:solidFill>
                <a:latin typeface="Sora" panose="020B0604020202020204" charset="0"/>
                <a:cs typeface="Sora" panose="020B0604020202020204" charset="0"/>
              </a:rPr>
              <a:t>workshops</a:t>
            </a:r>
            <a:r>
              <a:rPr lang="en-US" sz="2800" b="1" dirty="0">
                <a:solidFill>
                  <a:srgbClr val="000000"/>
                </a:solidFill>
                <a:latin typeface="Sora" panose="020B0604020202020204" charset="0"/>
                <a:cs typeface="Sora" panose="020B0604020202020204" charset="0"/>
              </a:rPr>
              <a:t> in several EU countries</a:t>
            </a:r>
          </a:p>
          <a:p>
            <a:pPr marL="895350" indent="-434975" algn="just">
              <a:lnSpc>
                <a:spcPts val="3779"/>
              </a:lnSpc>
              <a:buFont typeface="Arial" panose="020B0604020202020204" pitchFamily="34" charset="0"/>
              <a:buChar char="•"/>
            </a:pPr>
            <a:r>
              <a:rPr lang="en-US" sz="2800" dirty="0">
                <a:solidFill>
                  <a:srgbClr val="000000"/>
                </a:solidFill>
                <a:latin typeface="Sora" panose="020B0604020202020204" charset="0"/>
                <a:cs typeface="Sora" panose="020B0604020202020204" charset="0"/>
              </a:rPr>
              <a:t>Promotes </a:t>
            </a:r>
            <a:r>
              <a:rPr lang="en-US" sz="2800" dirty="0">
                <a:solidFill>
                  <a:srgbClr val="19E6B8"/>
                </a:solidFill>
                <a:latin typeface="Sora" panose="020B0604020202020204" charset="0"/>
                <a:cs typeface="Sora" panose="020B0604020202020204" charset="0"/>
              </a:rPr>
              <a:t>sharing of expertise </a:t>
            </a:r>
            <a:r>
              <a:rPr lang="en-US" sz="2800" dirty="0">
                <a:solidFill>
                  <a:srgbClr val="000000"/>
                </a:solidFill>
                <a:latin typeface="Sora" panose="020B0604020202020204" charset="0"/>
                <a:cs typeface="Sora" panose="020B0604020202020204" charset="0"/>
              </a:rPr>
              <a:t>among hosting </a:t>
            </a:r>
            <a:r>
              <a:rPr lang="en-US" sz="2800" dirty="0" err="1">
                <a:solidFill>
                  <a:srgbClr val="000000"/>
                </a:solidFill>
                <a:latin typeface="Sora" panose="020B0604020202020204" charset="0"/>
                <a:cs typeface="Sora" panose="020B0604020202020204" charset="0"/>
              </a:rPr>
              <a:t>organisations</a:t>
            </a:r>
            <a:r>
              <a:rPr lang="en-US" sz="2800" dirty="0">
                <a:solidFill>
                  <a:srgbClr val="000000"/>
                </a:solidFill>
                <a:latin typeface="Sora" panose="020B0604020202020204" charset="0"/>
                <a:cs typeface="Sora" panose="020B0604020202020204" charset="0"/>
              </a:rPr>
              <a:t> </a:t>
            </a:r>
          </a:p>
          <a:p>
            <a:pPr marL="895350" indent="-434975" algn="just">
              <a:lnSpc>
                <a:spcPts val="3779"/>
              </a:lnSpc>
              <a:buFont typeface="Arial" panose="020B0604020202020204" pitchFamily="34" charset="0"/>
              <a:buChar char="•"/>
            </a:pPr>
            <a:r>
              <a:rPr lang="en-US" sz="2800" dirty="0">
                <a:solidFill>
                  <a:srgbClr val="000000"/>
                </a:solidFill>
                <a:latin typeface="Sora" panose="020B0604020202020204" charset="0"/>
                <a:cs typeface="Sora" panose="020B0604020202020204" charset="0"/>
              </a:rPr>
              <a:t>Provides users with a wide pool</a:t>
            </a:r>
            <a:r>
              <a:rPr lang="sl-SI" sz="2800" dirty="0">
                <a:solidFill>
                  <a:srgbClr val="000000"/>
                </a:solidFill>
                <a:latin typeface="Sora" panose="020B0604020202020204" charset="0"/>
                <a:cs typeface="Sora" panose="020B0604020202020204" charset="0"/>
              </a:rPr>
              <a:t> </a:t>
            </a:r>
            <a:r>
              <a:rPr lang="sl-SI" sz="2800" dirty="0" err="1">
                <a:solidFill>
                  <a:srgbClr val="000000"/>
                </a:solidFill>
                <a:latin typeface="Sora" panose="020B0604020202020204" charset="0"/>
                <a:cs typeface="Sora" panose="020B0604020202020204" charset="0"/>
              </a:rPr>
              <a:t>of</a:t>
            </a:r>
            <a:r>
              <a:rPr lang="sl-SI" sz="2800" dirty="0">
                <a:solidFill>
                  <a:srgbClr val="000000"/>
                </a:solidFill>
                <a:latin typeface="Sora" panose="020B0604020202020204" charset="0"/>
                <a:cs typeface="Sora" panose="020B0604020202020204" charset="0"/>
              </a:rPr>
              <a:t> </a:t>
            </a:r>
            <a:r>
              <a:rPr lang="en-US" sz="2800" dirty="0">
                <a:solidFill>
                  <a:srgbClr val="000000"/>
                </a:solidFill>
                <a:latin typeface="Sora" panose="020B0604020202020204" charset="0"/>
                <a:cs typeface="Sora" panose="020B0604020202020204" charset="0"/>
              </a:rPr>
              <a:t>knowledge </a:t>
            </a:r>
          </a:p>
          <a:p>
            <a:pPr algn="just">
              <a:lnSpc>
                <a:spcPts val="3779"/>
              </a:lnSpc>
            </a:pPr>
            <a:endParaRPr lang="en-US" sz="2800" dirty="0">
              <a:solidFill>
                <a:srgbClr val="000000"/>
              </a:solidFill>
              <a:latin typeface="Sora 1"/>
            </a:endParaRPr>
          </a:p>
          <a:p>
            <a:pPr marL="0" indent="0">
              <a:buNone/>
            </a:pPr>
            <a:endParaRPr lang="en-PT" dirty="0"/>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794</TotalTime>
  <Words>1303</Words>
  <Application>Microsoft Office PowerPoint</Application>
  <PresentationFormat>Custom</PresentationFormat>
  <Paragraphs>199</Paragraphs>
  <Slides>24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Sora</vt:lpstr>
      <vt:lpstr>Aptos</vt:lpstr>
      <vt:lpstr>Sora 1</vt:lpstr>
      <vt:lpstr>Sora 2</vt:lpstr>
      <vt:lpstr>Arial</vt:lpstr>
      <vt:lpstr>Aptos Display</vt:lpstr>
      <vt:lpstr>Calibri</vt:lpstr>
      <vt:lpstr>Sora 1 Bold</vt:lpstr>
      <vt:lpstr>Custom Design</vt:lpstr>
      <vt:lpstr>PowerPoint Presentation</vt:lpstr>
      <vt:lpstr>Introduction</vt:lpstr>
      <vt:lpstr>PowerPoint Presentation</vt:lpstr>
      <vt:lpstr>PowerPoint Presentation</vt:lpstr>
      <vt:lpstr>PowerPoint Presentation</vt:lpstr>
      <vt:lpstr>Context</vt:lpstr>
      <vt:lpstr>Context</vt:lpstr>
      <vt:lpstr>PowerPoint Presentation</vt:lpstr>
      <vt:lpstr>Mission</vt:lpstr>
      <vt:lpstr>PowerPoint Presentation</vt:lpstr>
      <vt:lpstr>Main Goals</vt:lpstr>
      <vt:lpstr>PowerPoint Presentation</vt:lpstr>
      <vt:lpstr>Expected Outcomes</vt:lpstr>
      <vt:lpstr>PowerPoint Presentation</vt:lpstr>
      <vt:lpstr>Services NOT provided by EPICURE</vt:lpstr>
      <vt:lpstr>Support Services</vt:lpstr>
      <vt:lpstr>PowerPoint Presentation</vt:lpstr>
      <vt:lpstr>Access the Resources</vt:lpstr>
      <vt:lpstr>PowerPoint Presentation</vt:lpstr>
      <vt:lpstr>Consortium</vt:lpstr>
      <vt:lpstr>RIVR1</vt:lpstr>
      <vt:lpstr>Outlook: new data center</vt:lpstr>
      <vt:lpstr>Lower floor dedicated for the HPC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EPICURE - General Presentation</dc:title>
  <dc:creator>Žiga Zebec</dc:creator>
  <cp:lastModifiedBy>Žiga Zebec</cp:lastModifiedBy>
  <cp:revision>38</cp:revision>
  <dcterms:created xsi:type="dcterms:W3CDTF">2006-08-16T00:00:00Z</dcterms:created>
  <dcterms:modified xsi:type="dcterms:W3CDTF">2024-10-14T07:22:11Z</dcterms:modified>
  <dc:identifier>DAF9QTzY5N0</dc:identifier>
</cp:coreProperties>
</file>