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3" r:id="rId2"/>
  </p:sldMasterIdLst>
  <p:notesMasterIdLst>
    <p:notesMasterId r:id="rId24"/>
  </p:notesMasterIdLst>
  <p:sldIdLst>
    <p:sldId id="290" r:id="rId3"/>
    <p:sldId id="322" r:id="rId4"/>
    <p:sldId id="295" r:id="rId5"/>
    <p:sldId id="321" r:id="rId6"/>
    <p:sldId id="324" r:id="rId7"/>
    <p:sldId id="323" r:id="rId8"/>
    <p:sldId id="327" r:id="rId9"/>
    <p:sldId id="318" r:id="rId10"/>
    <p:sldId id="319" r:id="rId11"/>
    <p:sldId id="329" r:id="rId12"/>
    <p:sldId id="328" r:id="rId13"/>
    <p:sldId id="307" r:id="rId14"/>
    <p:sldId id="326" r:id="rId15"/>
    <p:sldId id="317" r:id="rId16"/>
    <p:sldId id="309" r:id="rId17"/>
    <p:sldId id="325" r:id="rId18"/>
    <p:sldId id="306" r:id="rId19"/>
    <p:sldId id="308" r:id="rId20"/>
    <p:sldId id="313" r:id="rId21"/>
    <p:sldId id="311" r:id="rId22"/>
    <p:sldId id="312" r:id="rId23"/>
  </p:sldIdLst>
  <p:sldSz cx="12192000" cy="6858000"/>
  <p:notesSz cx="6858000" cy="9144000"/>
  <p:defaultTextStyle>
    <a:defPPr>
      <a:defRPr lang="sl-S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CB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BD14658-3DE1-4F1A-5AC3-FD638D1B9203}" v="1043" dt="2026-06-30T15:27:51.39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tile chiaro 2 - Color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85" autoAdjust="0"/>
    <p:restoredTop sz="80224" autoAdjust="0"/>
  </p:normalViewPr>
  <p:slideViewPr>
    <p:cSldViewPr snapToGrid="0">
      <p:cViewPr varScale="1">
        <p:scale>
          <a:sx n="113" d="100"/>
          <a:sy n="113" d="100"/>
        </p:scale>
        <p:origin x="52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B602C9-6469-4C6A-8F5B-A8E4D0BF6AB4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EC0E52-14A6-4B26-A492-C03CD5F73B51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4331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EC0E52-14A6-4B26-A492-C03CD5F73B5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2613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sv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sv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sv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5.svg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3.emf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77834-5D89-8843-96C8-E6667E047AA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3802" y="1122364"/>
            <a:ext cx="9144397" cy="1677987"/>
          </a:xfrm>
          <a:prstGeom prst="rect">
            <a:avLst/>
          </a:prstGeom>
        </p:spPr>
        <p:txBody>
          <a:bodyPr anchor="b"/>
          <a:lstStyle>
            <a:lvl1pPr algn="ctr">
              <a:defRPr sz="5999" cap="all" baseline="0"/>
            </a:lvl1pPr>
          </a:lstStyle>
          <a:p>
            <a:r>
              <a:rPr lang="en-GB" dirty="0"/>
              <a:t>Enter Title</a:t>
            </a:r>
            <a:endParaRPr lang="en-SI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BF3C28-BB3F-4E41-AA1D-2A54B750DFD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3802" y="3602038"/>
            <a:ext cx="9144397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0" i="0">
                <a:latin typeface="Inter ExtraLight" panose="02000503000000020004" pitchFamily="2" charset="0"/>
                <a:ea typeface="Inter ExtraLight" panose="02000503000000020004" pitchFamily="2" charset="0"/>
              </a:defRPr>
            </a:lvl1pPr>
            <a:lvl2pPr marL="457154" indent="0" algn="ctr">
              <a:buNone/>
              <a:defRPr sz="2000"/>
            </a:lvl2pPr>
            <a:lvl3pPr marL="914309" indent="0" algn="ctr">
              <a:buNone/>
              <a:defRPr sz="1800"/>
            </a:lvl3pPr>
            <a:lvl4pPr marL="1371463" indent="0" algn="ctr">
              <a:buNone/>
              <a:defRPr sz="1600"/>
            </a:lvl4pPr>
            <a:lvl5pPr marL="1828617" indent="0" algn="ctr">
              <a:buNone/>
              <a:defRPr sz="1600"/>
            </a:lvl5pPr>
            <a:lvl6pPr marL="2285771" indent="0" algn="ctr">
              <a:buNone/>
              <a:defRPr sz="1600"/>
            </a:lvl6pPr>
            <a:lvl7pPr marL="2742926" indent="0" algn="ctr">
              <a:buNone/>
              <a:defRPr sz="1600"/>
            </a:lvl7pPr>
            <a:lvl8pPr marL="3200080" indent="0" algn="ctr">
              <a:buNone/>
              <a:defRPr sz="1600"/>
            </a:lvl8pPr>
            <a:lvl9pPr marL="3657234" indent="0" algn="ctr">
              <a:buNone/>
              <a:defRPr sz="1600"/>
            </a:lvl9pPr>
          </a:lstStyle>
          <a:p>
            <a:r>
              <a:rPr lang="en-GB" dirty="0"/>
              <a:t>speaker / institution</a:t>
            </a:r>
            <a:endParaRPr lang="en-SI" dirty="0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45B55CCA-949F-7A43-90F8-262C358DA0C2}"/>
              </a:ext>
            </a:extLst>
          </p:cNvPr>
          <p:cNvCxnSpPr>
            <a:cxnSpLocks/>
          </p:cNvCxnSpPr>
          <p:nvPr userDrawn="1"/>
        </p:nvCxnSpPr>
        <p:spPr>
          <a:xfrm>
            <a:off x="515871" y="3186262"/>
            <a:ext cx="11160258" cy="0"/>
          </a:xfrm>
          <a:prstGeom prst="straightConnector1">
            <a:avLst/>
          </a:prstGeom>
          <a:ln w="63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65A950B9-85BD-1349-8991-287AEF599DF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80385" y="5687378"/>
            <a:ext cx="2044434" cy="657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5270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7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77834-5D89-8843-96C8-E6667E047AA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68250" y="765176"/>
            <a:ext cx="10655500" cy="1677987"/>
          </a:xfrm>
          <a:prstGeom prst="rect">
            <a:avLst/>
          </a:prstGeom>
        </p:spPr>
        <p:txBody>
          <a:bodyPr anchor="t" anchorCtr="0"/>
          <a:lstStyle>
            <a:lvl1pPr algn="l">
              <a:defRPr sz="5999" b="1" i="0" cap="none" baseline="0">
                <a:latin typeface="Inter" panose="02000503000000020004" pitchFamily="2" charset="0"/>
              </a:defRPr>
            </a:lvl1pPr>
          </a:lstStyle>
          <a:p>
            <a:r>
              <a:rPr lang="en-GB" dirty="0"/>
              <a:t>Enter Title</a:t>
            </a:r>
            <a:endParaRPr lang="en-SI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BF3C28-BB3F-4E41-AA1D-2A54B750DFD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68250" y="3341843"/>
            <a:ext cx="9144397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 i="0">
                <a:latin typeface="Inter ExtraLight" panose="02000503000000020004" pitchFamily="2" charset="0"/>
                <a:ea typeface="Inter ExtraLight" panose="02000503000000020004" pitchFamily="2" charset="0"/>
              </a:defRPr>
            </a:lvl1pPr>
            <a:lvl2pPr marL="457154" indent="0" algn="ctr">
              <a:buNone/>
              <a:defRPr sz="2000"/>
            </a:lvl2pPr>
            <a:lvl3pPr marL="914309" indent="0" algn="ctr">
              <a:buNone/>
              <a:defRPr sz="1800"/>
            </a:lvl3pPr>
            <a:lvl4pPr marL="1371463" indent="0" algn="ctr">
              <a:buNone/>
              <a:defRPr sz="1600"/>
            </a:lvl4pPr>
            <a:lvl5pPr marL="1828617" indent="0" algn="ctr">
              <a:buNone/>
              <a:defRPr sz="1600"/>
            </a:lvl5pPr>
            <a:lvl6pPr marL="2285771" indent="0" algn="ctr">
              <a:buNone/>
              <a:defRPr sz="1600"/>
            </a:lvl6pPr>
            <a:lvl7pPr marL="2742926" indent="0" algn="ctr">
              <a:buNone/>
              <a:defRPr sz="1600"/>
            </a:lvl7pPr>
            <a:lvl8pPr marL="3200080" indent="0" algn="ctr">
              <a:buNone/>
              <a:defRPr sz="1600"/>
            </a:lvl8pPr>
            <a:lvl9pPr marL="3657234" indent="0" algn="ctr">
              <a:buNone/>
              <a:defRPr sz="1600"/>
            </a:lvl9pPr>
          </a:lstStyle>
          <a:p>
            <a:r>
              <a:rPr lang="en-GB" dirty="0"/>
              <a:t>speaker / institution</a:t>
            </a:r>
            <a:endParaRPr lang="en-SI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89CCF68-D035-F14C-967B-379F9BAE87AD}"/>
              </a:ext>
            </a:extLst>
          </p:cNvPr>
          <p:cNvSpPr/>
          <p:nvPr userDrawn="1"/>
        </p:nvSpPr>
        <p:spPr>
          <a:xfrm>
            <a:off x="0" y="0"/>
            <a:ext cx="12192000" cy="255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latin typeface="Inter" panose="02000503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88141AA-1EE3-794C-98DA-EDD7CDFAC585}"/>
              </a:ext>
            </a:extLst>
          </p:cNvPr>
          <p:cNvSpPr/>
          <p:nvPr userDrawn="1"/>
        </p:nvSpPr>
        <p:spPr>
          <a:xfrm>
            <a:off x="0" y="0"/>
            <a:ext cx="255567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latin typeface="Inter" panose="02000503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D705302-02F4-7247-BF77-831E1E1B42E9}"/>
              </a:ext>
            </a:extLst>
          </p:cNvPr>
          <p:cNvSpPr/>
          <p:nvPr userDrawn="1"/>
        </p:nvSpPr>
        <p:spPr>
          <a:xfrm>
            <a:off x="11936433" y="0"/>
            <a:ext cx="255567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latin typeface="Inter" panose="02000503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495EBA0-8E0E-7F4D-9663-10A49EAE4F38}"/>
              </a:ext>
            </a:extLst>
          </p:cNvPr>
          <p:cNvSpPr/>
          <p:nvPr userDrawn="1"/>
        </p:nvSpPr>
        <p:spPr>
          <a:xfrm>
            <a:off x="0" y="5837638"/>
            <a:ext cx="12192000" cy="1015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latin typeface="Inter" panose="02000503000000020004" pitchFamily="2" charset="0"/>
            </a:endParaRPr>
          </a:p>
        </p:txBody>
      </p:sp>
      <p:pic>
        <p:nvPicPr>
          <p:cNvPr id="6" name="Grafika 5">
            <a:extLst>
              <a:ext uri="{FF2B5EF4-FFF2-40B4-BE49-F238E27FC236}">
                <a16:creationId xmlns:a16="http://schemas.microsoft.com/office/drawing/2014/main" id="{C061B49C-66A1-0C16-85FC-720FE522ED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784301" y="5956487"/>
            <a:ext cx="3145985" cy="839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3198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82">
          <p15:clr>
            <a:srgbClr val="FBAE40"/>
          </p15:clr>
        </p15:guide>
        <p15:guide id="2" pos="484">
          <p15:clr>
            <a:srgbClr val="FBAE40"/>
          </p15:clr>
        </p15:guide>
        <p15:guide id="3" pos="7197">
          <p15:clr>
            <a:srgbClr val="FBAE40"/>
          </p15:clr>
        </p15:guide>
        <p15:guide id="4" orient="horz" pos="3838">
          <p15:clr>
            <a:srgbClr val="FBAE40"/>
          </p15:clr>
        </p15:guide>
        <p15:guide id="5" pos="384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8_Title Slide">
    <p:bg>
      <p:bgPr>
        <a:blipFill dpi="0" rotWithShape="1">
          <a:blip r:embed="rId2">
            <a:alphaModFix amt="23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77834-5D89-8843-96C8-E6667E047AA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68250" y="765176"/>
            <a:ext cx="10655500" cy="1677987"/>
          </a:xfrm>
          <a:prstGeom prst="rect">
            <a:avLst/>
          </a:prstGeom>
        </p:spPr>
        <p:txBody>
          <a:bodyPr anchor="t" anchorCtr="0"/>
          <a:lstStyle>
            <a:lvl1pPr algn="l">
              <a:defRPr sz="5999" b="1" i="0" cap="none" baseline="0">
                <a:solidFill>
                  <a:schemeClr val="tx1"/>
                </a:solidFill>
                <a:latin typeface="Inter" panose="02000503000000020004" pitchFamily="2" charset="0"/>
              </a:defRPr>
            </a:lvl1pPr>
          </a:lstStyle>
          <a:p>
            <a:r>
              <a:rPr lang="en-GB" dirty="0"/>
              <a:t>Enter Title</a:t>
            </a:r>
            <a:endParaRPr lang="en-SI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BF3C28-BB3F-4E41-AA1D-2A54B750DFD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68250" y="3341843"/>
            <a:ext cx="9144397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 i="0">
                <a:solidFill>
                  <a:schemeClr val="tx1"/>
                </a:solidFill>
                <a:latin typeface="Inter ExtraLight" panose="02000503000000020004" pitchFamily="2" charset="0"/>
                <a:ea typeface="Inter ExtraLight" panose="02000503000000020004" pitchFamily="2" charset="0"/>
              </a:defRPr>
            </a:lvl1pPr>
            <a:lvl2pPr marL="457154" indent="0" algn="ctr">
              <a:buNone/>
              <a:defRPr sz="2000"/>
            </a:lvl2pPr>
            <a:lvl3pPr marL="914309" indent="0" algn="ctr">
              <a:buNone/>
              <a:defRPr sz="1800"/>
            </a:lvl3pPr>
            <a:lvl4pPr marL="1371463" indent="0" algn="ctr">
              <a:buNone/>
              <a:defRPr sz="1600"/>
            </a:lvl4pPr>
            <a:lvl5pPr marL="1828617" indent="0" algn="ctr">
              <a:buNone/>
              <a:defRPr sz="1600"/>
            </a:lvl5pPr>
            <a:lvl6pPr marL="2285771" indent="0" algn="ctr">
              <a:buNone/>
              <a:defRPr sz="1600"/>
            </a:lvl6pPr>
            <a:lvl7pPr marL="2742926" indent="0" algn="ctr">
              <a:buNone/>
              <a:defRPr sz="1600"/>
            </a:lvl7pPr>
            <a:lvl8pPr marL="3200080" indent="0" algn="ctr">
              <a:buNone/>
              <a:defRPr sz="1600"/>
            </a:lvl8pPr>
            <a:lvl9pPr marL="3657234" indent="0" algn="ctr">
              <a:buNone/>
              <a:defRPr sz="1600"/>
            </a:lvl9pPr>
          </a:lstStyle>
          <a:p>
            <a:r>
              <a:rPr lang="en-GB" dirty="0"/>
              <a:t>speaker / institution</a:t>
            </a:r>
            <a:endParaRPr lang="en-SI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89CCF68-D035-F14C-967B-379F9BAE87AD}"/>
              </a:ext>
            </a:extLst>
          </p:cNvPr>
          <p:cNvSpPr/>
          <p:nvPr userDrawn="1"/>
        </p:nvSpPr>
        <p:spPr>
          <a:xfrm>
            <a:off x="0" y="0"/>
            <a:ext cx="12192000" cy="255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latin typeface="Inter" panose="02000503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88141AA-1EE3-794C-98DA-EDD7CDFAC585}"/>
              </a:ext>
            </a:extLst>
          </p:cNvPr>
          <p:cNvSpPr/>
          <p:nvPr userDrawn="1"/>
        </p:nvSpPr>
        <p:spPr>
          <a:xfrm>
            <a:off x="0" y="0"/>
            <a:ext cx="255567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latin typeface="Inter" panose="02000503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D705302-02F4-7247-BF77-831E1E1B42E9}"/>
              </a:ext>
            </a:extLst>
          </p:cNvPr>
          <p:cNvSpPr/>
          <p:nvPr userDrawn="1"/>
        </p:nvSpPr>
        <p:spPr>
          <a:xfrm>
            <a:off x="11936433" y="0"/>
            <a:ext cx="255567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latin typeface="Inter" panose="02000503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495EBA0-8E0E-7F4D-9663-10A49EAE4F38}"/>
              </a:ext>
            </a:extLst>
          </p:cNvPr>
          <p:cNvSpPr/>
          <p:nvPr userDrawn="1"/>
        </p:nvSpPr>
        <p:spPr>
          <a:xfrm>
            <a:off x="0" y="5837638"/>
            <a:ext cx="12192000" cy="1015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latin typeface="Inter" panose="02000503000000020004" pitchFamily="2" charset="0"/>
            </a:endParaRPr>
          </a:p>
        </p:txBody>
      </p:sp>
      <p:pic>
        <p:nvPicPr>
          <p:cNvPr id="4" name="Grafika 3">
            <a:extLst>
              <a:ext uri="{FF2B5EF4-FFF2-40B4-BE49-F238E27FC236}">
                <a16:creationId xmlns:a16="http://schemas.microsoft.com/office/drawing/2014/main" id="{DB3BA6E9-738E-73D5-1060-54B0FB97904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784301" y="5956487"/>
            <a:ext cx="3145985" cy="839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8877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82">
          <p15:clr>
            <a:srgbClr val="FBAE40"/>
          </p15:clr>
        </p15:guide>
        <p15:guide id="2" pos="484">
          <p15:clr>
            <a:srgbClr val="FBAE40"/>
          </p15:clr>
        </p15:guide>
        <p15:guide id="3" pos="7197">
          <p15:clr>
            <a:srgbClr val="FBAE40"/>
          </p15:clr>
        </p15:guide>
        <p15:guide id="4" orient="horz" pos="3838">
          <p15:clr>
            <a:srgbClr val="FBAE40"/>
          </p15:clr>
        </p15:guide>
        <p15:guide id="5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9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77834-5D89-8843-96C8-E6667E047AA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68250" y="765176"/>
            <a:ext cx="10655500" cy="1677987"/>
          </a:xfrm>
          <a:prstGeom prst="rect">
            <a:avLst/>
          </a:prstGeom>
        </p:spPr>
        <p:txBody>
          <a:bodyPr anchor="t" anchorCtr="0"/>
          <a:lstStyle>
            <a:lvl1pPr algn="l">
              <a:defRPr sz="5999" b="1" i="0" cap="none" baseline="0">
                <a:solidFill>
                  <a:schemeClr val="tx1"/>
                </a:solidFill>
                <a:latin typeface="Inter" panose="02000503000000020004" pitchFamily="2" charset="0"/>
              </a:defRPr>
            </a:lvl1pPr>
          </a:lstStyle>
          <a:p>
            <a:r>
              <a:rPr lang="en-GB" dirty="0"/>
              <a:t>Enter Title</a:t>
            </a:r>
            <a:endParaRPr lang="en-SI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BF3C28-BB3F-4E41-AA1D-2A54B750DFD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68250" y="3341843"/>
            <a:ext cx="9144397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 i="0">
                <a:solidFill>
                  <a:schemeClr val="tx1"/>
                </a:solidFill>
                <a:latin typeface="Inter ExtraLight" panose="02000503000000020004" pitchFamily="2" charset="0"/>
                <a:ea typeface="Inter ExtraLight" panose="02000503000000020004" pitchFamily="2" charset="0"/>
              </a:defRPr>
            </a:lvl1pPr>
            <a:lvl2pPr marL="457154" indent="0" algn="ctr">
              <a:buNone/>
              <a:defRPr sz="2000"/>
            </a:lvl2pPr>
            <a:lvl3pPr marL="914309" indent="0" algn="ctr">
              <a:buNone/>
              <a:defRPr sz="1800"/>
            </a:lvl3pPr>
            <a:lvl4pPr marL="1371463" indent="0" algn="ctr">
              <a:buNone/>
              <a:defRPr sz="1600"/>
            </a:lvl4pPr>
            <a:lvl5pPr marL="1828617" indent="0" algn="ctr">
              <a:buNone/>
              <a:defRPr sz="1600"/>
            </a:lvl5pPr>
            <a:lvl6pPr marL="2285771" indent="0" algn="ctr">
              <a:buNone/>
              <a:defRPr sz="1600"/>
            </a:lvl6pPr>
            <a:lvl7pPr marL="2742926" indent="0" algn="ctr">
              <a:buNone/>
              <a:defRPr sz="1600"/>
            </a:lvl7pPr>
            <a:lvl8pPr marL="3200080" indent="0" algn="ctr">
              <a:buNone/>
              <a:defRPr sz="1600"/>
            </a:lvl8pPr>
            <a:lvl9pPr marL="3657234" indent="0" algn="ctr">
              <a:buNone/>
              <a:defRPr sz="1600"/>
            </a:lvl9pPr>
          </a:lstStyle>
          <a:p>
            <a:r>
              <a:rPr lang="en-GB" dirty="0"/>
              <a:t>speaker / institution</a:t>
            </a:r>
            <a:endParaRPr lang="en-SI" dirty="0"/>
          </a:p>
        </p:txBody>
      </p:sp>
      <p:pic>
        <p:nvPicPr>
          <p:cNvPr id="5" name="Slika 4" descr="Slika, ki vsebuje besede barvitost, umetnost, slika, škrlatna&#10;&#10;Opis je samodejno ustvarjen">
            <a:extLst>
              <a:ext uri="{FF2B5EF4-FFF2-40B4-BE49-F238E27FC236}">
                <a16:creationId xmlns:a16="http://schemas.microsoft.com/office/drawing/2014/main" id="{8B5363DE-FCE4-DCF4-E541-95A0B1F9F20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638"/>
          <a:stretch/>
        </p:blipFill>
        <p:spPr>
          <a:xfrm flipV="1">
            <a:off x="0" y="0"/>
            <a:ext cx="12192000" cy="315838"/>
          </a:xfrm>
          <a:prstGeom prst="rect">
            <a:avLst/>
          </a:prstGeom>
        </p:spPr>
      </p:pic>
      <p:pic>
        <p:nvPicPr>
          <p:cNvPr id="4" name="Grafika 3">
            <a:extLst>
              <a:ext uri="{FF2B5EF4-FFF2-40B4-BE49-F238E27FC236}">
                <a16:creationId xmlns:a16="http://schemas.microsoft.com/office/drawing/2014/main" id="{100D18B0-B86D-21E1-7B7E-F7170AB3F9D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784301" y="5956487"/>
            <a:ext cx="3145985" cy="839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3652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82">
          <p15:clr>
            <a:srgbClr val="FBAE40"/>
          </p15:clr>
        </p15:guide>
        <p15:guide id="2" pos="484">
          <p15:clr>
            <a:srgbClr val="FBAE40"/>
          </p15:clr>
        </p15:guide>
        <p15:guide id="3" pos="7197">
          <p15:clr>
            <a:srgbClr val="FBAE40"/>
          </p15:clr>
        </p15:guide>
        <p15:guide id="4" orient="horz" pos="3838">
          <p15:clr>
            <a:srgbClr val="FBAE40"/>
          </p15:clr>
        </p15:guide>
        <p15:guide id="5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page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286E2440-6550-6F4D-AE5F-B488D6D1D8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15871" y="5980114"/>
            <a:ext cx="411585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1400" b="0" i="0">
                <a:solidFill>
                  <a:schemeClr val="bg2">
                    <a:lumMod val="2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defRPr>
            </a:lvl1pPr>
          </a:lstStyle>
          <a:p>
            <a:r>
              <a:rPr lang="en-GB" dirty="0"/>
              <a:t>Smash Presentation</a:t>
            </a:r>
            <a:endParaRPr lang="en-SI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0F4C6C7-059E-4347-BDAC-31918AEC1F52}"/>
              </a:ext>
            </a:extLst>
          </p:cNvPr>
          <p:cNvSpPr/>
          <p:nvPr userDrawn="1"/>
        </p:nvSpPr>
        <p:spPr>
          <a:xfrm>
            <a:off x="0" y="0"/>
            <a:ext cx="12192000" cy="255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latin typeface="Inter" panose="02000503000000020004" pitchFamily="2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904DBF8-27D6-FF40-B517-7BBD92234B85}"/>
              </a:ext>
            </a:extLst>
          </p:cNvPr>
          <p:cNvSpPr/>
          <p:nvPr userDrawn="1"/>
        </p:nvSpPr>
        <p:spPr>
          <a:xfrm>
            <a:off x="0" y="0"/>
            <a:ext cx="255567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latin typeface="Inter" panose="02000503000000020004" pitchFamily="2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0AC1067-248A-834F-B4C6-7AF1ACFDC37D}"/>
              </a:ext>
            </a:extLst>
          </p:cNvPr>
          <p:cNvSpPr/>
          <p:nvPr userDrawn="1"/>
        </p:nvSpPr>
        <p:spPr>
          <a:xfrm>
            <a:off x="11936433" y="0"/>
            <a:ext cx="255567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latin typeface="Inter" panose="02000503000000020004" pitchFamily="2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84C4144-7261-9D44-B055-B9DAE61A9432}"/>
              </a:ext>
            </a:extLst>
          </p:cNvPr>
          <p:cNvSpPr/>
          <p:nvPr userDrawn="1"/>
        </p:nvSpPr>
        <p:spPr>
          <a:xfrm>
            <a:off x="0" y="6602400"/>
            <a:ext cx="12192000" cy="255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latin typeface="Inter" panose="02000503000000020004" pitchFamily="2" charset="0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A45ADE8B-5C19-3944-8934-CA3607A7A7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5871" y="512763"/>
            <a:ext cx="11160258" cy="922337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GB" dirty="0"/>
              <a:t>Enter Title</a:t>
            </a:r>
            <a:endParaRPr lang="en-SI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030D422E-A41C-6E4E-930E-AB000963E41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5871" y="1993900"/>
            <a:ext cx="11160258" cy="3327400"/>
          </a:xfrm>
        </p:spPr>
        <p:txBody>
          <a:bodyPr/>
          <a:lstStyle/>
          <a:p>
            <a:pPr lvl="0"/>
            <a:r>
              <a:rPr lang="en-GB" dirty="0"/>
              <a:t>Add some text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143003219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pages 3"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89CCF68-D035-F14C-967B-379F9BAE87AD}"/>
              </a:ext>
            </a:extLst>
          </p:cNvPr>
          <p:cNvSpPr/>
          <p:nvPr userDrawn="1"/>
        </p:nvSpPr>
        <p:spPr>
          <a:xfrm>
            <a:off x="0" y="0"/>
            <a:ext cx="12192000" cy="255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latin typeface="Inter" panose="02000503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88141AA-1EE3-794C-98DA-EDD7CDFAC585}"/>
              </a:ext>
            </a:extLst>
          </p:cNvPr>
          <p:cNvSpPr/>
          <p:nvPr userDrawn="1"/>
        </p:nvSpPr>
        <p:spPr>
          <a:xfrm>
            <a:off x="0" y="0"/>
            <a:ext cx="255567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latin typeface="Inter" panose="02000503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D705302-02F4-7247-BF77-831E1E1B42E9}"/>
              </a:ext>
            </a:extLst>
          </p:cNvPr>
          <p:cNvSpPr/>
          <p:nvPr userDrawn="1"/>
        </p:nvSpPr>
        <p:spPr>
          <a:xfrm>
            <a:off x="11936433" y="0"/>
            <a:ext cx="255567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latin typeface="Inter" panose="02000503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495EBA0-8E0E-7F4D-9663-10A49EAE4F38}"/>
              </a:ext>
            </a:extLst>
          </p:cNvPr>
          <p:cNvSpPr/>
          <p:nvPr userDrawn="1"/>
        </p:nvSpPr>
        <p:spPr>
          <a:xfrm>
            <a:off x="0" y="6602400"/>
            <a:ext cx="12192000" cy="255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latin typeface="Inter" panose="02000503000000020004" pitchFamily="2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50ACB33-6F32-5C46-92E6-7F5D4E6419F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650743" y="5926528"/>
            <a:ext cx="2025386" cy="41871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FFE30F77-24C5-2B43-8356-47AAE2EB3E6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250" y="765176"/>
            <a:ext cx="10655500" cy="922337"/>
          </a:xfrm>
        </p:spPr>
        <p:txBody>
          <a:bodyPr/>
          <a:lstStyle/>
          <a:p>
            <a:r>
              <a:rPr lang="en-GB" dirty="0"/>
              <a:t>Enter Title</a:t>
            </a:r>
            <a:endParaRPr lang="en-SI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E9B11AF-3502-B049-B220-40B025C9FCB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68250" y="2070100"/>
            <a:ext cx="10655500" cy="3327400"/>
          </a:xfrm>
        </p:spPr>
        <p:txBody>
          <a:bodyPr/>
          <a:lstStyle/>
          <a:p>
            <a:pPr lvl="0"/>
            <a:r>
              <a:rPr lang="en-GB" dirty="0"/>
              <a:t>Add text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SI" dirty="0"/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B64DA952-BCE1-614C-82B4-98C273E73B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092825"/>
            <a:ext cx="5810595" cy="509352"/>
          </a:xfrm>
          <a:prstGeom prst="rect">
            <a:avLst/>
          </a:prstGeom>
        </p:spPr>
        <p:txBody>
          <a:bodyPr lIns="503999" tIns="0" rIns="0" bIns="216000" anchor="b" anchorCtr="0"/>
          <a:lstStyle>
            <a:lvl1pPr>
              <a:defRPr sz="1400" b="0" i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</a:defRPr>
            </a:lvl1pPr>
          </a:lstStyle>
          <a:p>
            <a:r>
              <a:rPr lang="en-GB" dirty="0"/>
              <a:t>Smash Presentation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28757971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82">
          <p15:clr>
            <a:srgbClr val="FBAE40"/>
          </p15:clr>
        </p15:guide>
        <p15:guide id="2" pos="484">
          <p15:clr>
            <a:srgbClr val="FBAE40"/>
          </p15:clr>
        </p15:guide>
        <p15:guide id="3" pos="7197">
          <p15:clr>
            <a:srgbClr val="FBAE40"/>
          </p15:clr>
        </p15:guide>
        <p15:guide id="4" orient="horz" pos="3838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pages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B4605ABA-BAC7-764E-BC7F-99885EAF7BB5}"/>
              </a:ext>
            </a:extLst>
          </p:cNvPr>
          <p:cNvSpPr/>
          <p:nvPr userDrawn="1"/>
        </p:nvSpPr>
        <p:spPr>
          <a:xfrm>
            <a:off x="0" y="5837638"/>
            <a:ext cx="12192000" cy="1015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latin typeface="Inter" panose="02000503000000020004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89CCF68-D035-F14C-967B-379F9BAE87AD}"/>
              </a:ext>
            </a:extLst>
          </p:cNvPr>
          <p:cNvSpPr/>
          <p:nvPr userDrawn="1"/>
        </p:nvSpPr>
        <p:spPr>
          <a:xfrm>
            <a:off x="0" y="0"/>
            <a:ext cx="12192000" cy="255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latin typeface="Inter" panose="02000503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88141AA-1EE3-794C-98DA-EDD7CDFAC585}"/>
              </a:ext>
            </a:extLst>
          </p:cNvPr>
          <p:cNvSpPr/>
          <p:nvPr userDrawn="1"/>
        </p:nvSpPr>
        <p:spPr>
          <a:xfrm>
            <a:off x="0" y="0"/>
            <a:ext cx="255567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latin typeface="Inter" panose="02000503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D705302-02F4-7247-BF77-831E1E1B42E9}"/>
              </a:ext>
            </a:extLst>
          </p:cNvPr>
          <p:cNvSpPr/>
          <p:nvPr userDrawn="1"/>
        </p:nvSpPr>
        <p:spPr>
          <a:xfrm>
            <a:off x="11936433" y="0"/>
            <a:ext cx="255567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latin typeface="Inter" panose="02000503000000020004" pitchFamily="2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FC621D5-FCAD-D946-8445-E3CD13D1033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200736" y="6177406"/>
            <a:ext cx="535864" cy="357289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ADCC7C4A-7774-3140-8014-C3098E118B0A}"/>
              </a:ext>
            </a:extLst>
          </p:cNvPr>
          <p:cNvSpPr txBox="1"/>
          <p:nvPr userDrawn="1"/>
        </p:nvSpPr>
        <p:spPr>
          <a:xfrm>
            <a:off x="10776239" y="6177239"/>
            <a:ext cx="172655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I" sz="870" b="0" i="0" baseline="0" dirty="0">
                <a:solidFill>
                  <a:schemeClr val="tx1"/>
                </a:solidFill>
                <a:latin typeface="Inter" panose="02000503000000020004" pitchFamily="2" charset="0"/>
              </a:rPr>
              <a:t>Co-funded by</a:t>
            </a:r>
          </a:p>
          <a:p>
            <a:r>
              <a:rPr lang="en-GB" sz="870" b="0" i="0" baseline="0" dirty="0">
                <a:solidFill>
                  <a:schemeClr val="tx1"/>
                </a:solidFill>
                <a:latin typeface="Inter" panose="02000503000000020004" pitchFamily="2" charset="0"/>
              </a:rPr>
              <a:t>T</a:t>
            </a:r>
            <a:r>
              <a:rPr lang="en-SI" sz="870" b="0" i="0" baseline="0" dirty="0">
                <a:solidFill>
                  <a:schemeClr val="tx1"/>
                </a:solidFill>
                <a:latin typeface="Inter" panose="02000503000000020004" pitchFamily="2" charset="0"/>
              </a:rPr>
              <a:t>he European Union</a:t>
            </a:r>
          </a:p>
          <a:p>
            <a:endParaRPr lang="en-SI" sz="870" b="0" i="0" baseline="0" dirty="0">
              <a:solidFill>
                <a:schemeClr val="tx1"/>
              </a:solidFill>
              <a:latin typeface="Inter" panose="02000503000000020004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FCD39C0-7071-A54E-BA39-E8D3C27CFD7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027727" y="5994512"/>
            <a:ext cx="6349173" cy="673100"/>
          </a:xfrm>
          <a:prstGeom prst="rect">
            <a:avLst/>
          </a:prstGeom>
        </p:spPr>
      </p:pic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E7522345-1573-BD4D-9867-772F5519B2DA}"/>
              </a:ext>
            </a:extLst>
          </p:cNvPr>
          <p:cNvCxnSpPr>
            <a:cxnSpLocks/>
          </p:cNvCxnSpPr>
          <p:nvPr userDrawn="1"/>
        </p:nvCxnSpPr>
        <p:spPr>
          <a:xfrm>
            <a:off x="2654432" y="6092826"/>
            <a:ext cx="0" cy="514769"/>
          </a:xfrm>
          <a:prstGeom prst="straightConnector1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59B7CEB1-B2C6-0E46-975C-7CC9FB159766}"/>
              </a:ext>
            </a:extLst>
          </p:cNvPr>
          <p:cNvCxnSpPr>
            <a:cxnSpLocks/>
          </p:cNvCxnSpPr>
          <p:nvPr userDrawn="1"/>
        </p:nvCxnSpPr>
        <p:spPr>
          <a:xfrm>
            <a:off x="9743484" y="6092826"/>
            <a:ext cx="0" cy="514769"/>
          </a:xfrm>
          <a:prstGeom prst="straightConnector1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>
            <a:extLst>
              <a:ext uri="{FF2B5EF4-FFF2-40B4-BE49-F238E27FC236}">
                <a16:creationId xmlns:a16="http://schemas.microsoft.com/office/drawing/2014/main" id="{39B4582E-FA7D-8A44-90F8-FA9E01EB7EC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5871" y="512763"/>
            <a:ext cx="11160258" cy="922337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GB" dirty="0"/>
              <a:t>Enter Title</a:t>
            </a:r>
            <a:endParaRPr lang="en-SI" dirty="0"/>
          </a:p>
        </p:txBody>
      </p:sp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A048F2B3-DDE4-2344-8761-4BD74769EE8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5871" y="1993900"/>
            <a:ext cx="11160258" cy="3327400"/>
          </a:xfrm>
        </p:spPr>
        <p:txBody>
          <a:bodyPr/>
          <a:lstStyle/>
          <a:p>
            <a:pPr lvl="0"/>
            <a:r>
              <a:rPr lang="en-GB" dirty="0"/>
              <a:t>Add some text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SI" dirty="0"/>
          </a:p>
        </p:txBody>
      </p:sp>
      <p:pic>
        <p:nvPicPr>
          <p:cNvPr id="2" name="Grafika 1">
            <a:extLst>
              <a:ext uri="{FF2B5EF4-FFF2-40B4-BE49-F238E27FC236}">
                <a16:creationId xmlns:a16="http://schemas.microsoft.com/office/drawing/2014/main" id="{EBD046E7-49F4-B649-0B21-1A7882F6122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9813" y="6040567"/>
            <a:ext cx="2363625" cy="630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873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82">
          <p15:clr>
            <a:srgbClr val="FBAE40"/>
          </p15:clr>
        </p15:guide>
        <p15:guide id="2" pos="484">
          <p15:clr>
            <a:srgbClr val="FBAE40"/>
          </p15:clr>
        </p15:guide>
        <p15:guide id="3" pos="7197">
          <p15:clr>
            <a:srgbClr val="FBAE40"/>
          </p15:clr>
        </p15:guide>
        <p15:guide id="4" orient="horz" pos="3838">
          <p15:clr>
            <a:srgbClr val="FBAE40"/>
          </p15:clr>
        </p15:guide>
        <p15:guide id="5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mash Star Logo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69F071B-8D1D-5F42-AE43-2AFBF6B59C3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9997" y="964642"/>
            <a:ext cx="3257564" cy="325798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C098CC1-E026-4A46-8AC3-DEBF838DA8F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057900" y="4343400"/>
            <a:ext cx="3009508" cy="6223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1012DD9-6D2B-B54D-9625-27F54F42E74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749850" y="1621517"/>
            <a:ext cx="3121554" cy="323548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479B22A-03A3-5A4B-843E-1334A2B1B711}"/>
              </a:ext>
            </a:extLst>
          </p:cNvPr>
          <p:cNvSpPr txBox="1"/>
          <p:nvPr userDrawn="1"/>
        </p:nvSpPr>
        <p:spPr>
          <a:xfrm>
            <a:off x="6409591" y="5176152"/>
            <a:ext cx="4378924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30" b="0" i="0" spc="40" baseline="0" dirty="0">
                <a:solidFill>
                  <a:schemeClr val="bg1">
                    <a:lumMod val="50000"/>
                  </a:schemeClr>
                </a:solidFill>
                <a:latin typeface="Inter Light" panose="02000503000000020004" pitchFamily="2" charset="0"/>
                <a:ea typeface="Inter Light" panose="02000503000000020004" pitchFamily="2" charset="0"/>
              </a:rPr>
              <a:t>m</a:t>
            </a:r>
            <a:r>
              <a:rPr lang="en-SI" sz="1430" b="0" i="0" spc="40" baseline="0" dirty="0">
                <a:solidFill>
                  <a:schemeClr val="bg1">
                    <a:lumMod val="50000"/>
                  </a:schemeClr>
                </a:solidFill>
                <a:latin typeface="Inter Light" panose="02000503000000020004" pitchFamily="2" charset="0"/>
                <a:ea typeface="Inter Light" panose="02000503000000020004" pitchFamily="2" charset="0"/>
              </a:rPr>
              <a:t>achine learning for science and humanities</a:t>
            </a:r>
          </a:p>
          <a:p>
            <a:pPr algn="ctr"/>
            <a:r>
              <a:rPr lang="en-SI" sz="1430" b="0" i="0" spc="40" baseline="0" dirty="0">
                <a:solidFill>
                  <a:schemeClr val="tx1"/>
                </a:solidFill>
                <a:latin typeface="Inter Light" panose="02000503000000020004" pitchFamily="2" charset="0"/>
                <a:ea typeface="Inter Light" panose="02000503000000020004" pitchFamily="2" charset="0"/>
              </a:rPr>
              <a:t>postdoctoral program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482B777F-6716-2E4C-8F9A-D4A16E985C80}"/>
              </a:ext>
            </a:extLst>
          </p:cNvPr>
          <p:cNvCxnSpPr>
            <a:cxnSpLocks/>
          </p:cNvCxnSpPr>
          <p:nvPr userDrawn="1"/>
        </p:nvCxnSpPr>
        <p:spPr>
          <a:xfrm>
            <a:off x="5936924" y="705641"/>
            <a:ext cx="0" cy="5416026"/>
          </a:xfrm>
          <a:prstGeom prst="straightConnector1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96335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77834-5D89-8843-96C8-E6667E047AA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3802" y="1122364"/>
            <a:ext cx="9144397" cy="1677987"/>
          </a:xfrm>
          <a:prstGeom prst="rect">
            <a:avLst/>
          </a:prstGeom>
        </p:spPr>
        <p:txBody>
          <a:bodyPr anchor="b"/>
          <a:lstStyle>
            <a:lvl1pPr algn="ctr">
              <a:defRPr sz="5999" cap="all" baseline="0"/>
            </a:lvl1pPr>
          </a:lstStyle>
          <a:p>
            <a:r>
              <a:rPr lang="en-GB" dirty="0"/>
              <a:t>Enter Title</a:t>
            </a:r>
            <a:endParaRPr lang="en-SI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BF3C28-BB3F-4E41-AA1D-2A54B750DFD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3802" y="3602038"/>
            <a:ext cx="9144397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0" i="0">
                <a:latin typeface="Inter ExtraLight" panose="02000503000000020004" pitchFamily="2" charset="0"/>
                <a:ea typeface="Inter ExtraLight" panose="02000503000000020004" pitchFamily="2" charset="0"/>
              </a:defRPr>
            </a:lvl1pPr>
            <a:lvl2pPr marL="457154" indent="0" algn="ctr">
              <a:buNone/>
              <a:defRPr sz="2000"/>
            </a:lvl2pPr>
            <a:lvl3pPr marL="914309" indent="0" algn="ctr">
              <a:buNone/>
              <a:defRPr sz="1800"/>
            </a:lvl3pPr>
            <a:lvl4pPr marL="1371463" indent="0" algn="ctr">
              <a:buNone/>
              <a:defRPr sz="1600"/>
            </a:lvl4pPr>
            <a:lvl5pPr marL="1828617" indent="0" algn="ctr">
              <a:buNone/>
              <a:defRPr sz="1600"/>
            </a:lvl5pPr>
            <a:lvl6pPr marL="2285771" indent="0" algn="ctr">
              <a:buNone/>
              <a:defRPr sz="1600"/>
            </a:lvl6pPr>
            <a:lvl7pPr marL="2742926" indent="0" algn="ctr">
              <a:buNone/>
              <a:defRPr sz="1600"/>
            </a:lvl7pPr>
            <a:lvl8pPr marL="3200080" indent="0" algn="ctr">
              <a:buNone/>
              <a:defRPr sz="1600"/>
            </a:lvl8pPr>
            <a:lvl9pPr marL="3657234" indent="0" algn="ctr">
              <a:buNone/>
              <a:defRPr sz="1600"/>
            </a:lvl9pPr>
          </a:lstStyle>
          <a:p>
            <a:r>
              <a:rPr lang="en-GB" dirty="0"/>
              <a:t>speaker / institution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350678432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9.xml"/><Relationship Id="rId4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7549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0" r:id="rId3"/>
    <p:sldLayoutId id="2147483672" r:id="rId4"/>
  </p:sldLayoutIdLst>
  <p:hf sldNum="0" hdr="0" dt="0"/>
  <p:txStyles>
    <p:titleStyle>
      <a:lvl1pPr algn="l" defTabSz="914309" rtl="0" eaLnBrk="1" latinLnBrk="0" hangingPunct="1">
        <a:lnSpc>
          <a:spcPct val="90000"/>
        </a:lnSpc>
        <a:spcBef>
          <a:spcPct val="0"/>
        </a:spcBef>
        <a:buNone/>
        <a:defRPr sz="4400" kern="1200" baseline="0">
          <a:solidFill>
            <a:schemeClr val="bg1"/>
          </a:solidFill>
          <a:latin typeface="Inter" panose="02000503000000020004" pitchFamily="2" charset="0"/>
          <a:ea typeface="+mj-ea"/>
          <a:cs typeface="+mj-cs"/>
        </a:defRPr>
      </a:lvl1pPr>
    </p:titleStyle>
    <p:bodyStyle>
      <a:lvl1pPr marL="228577" indent="-228577" algn="l" defTabSz="9143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bg1"/>
          </a:solidFill>
          <a:latin typeface="Inter" panose="02000503000000020004" pitchFamily="2" charset="0"/>
          <a:ea typeface="Inter" panose="02000503000000020004" pitchFamily="2" charset="0"/>
          <a:cs typeface="+mn-cs"/>
        </a:defRPr>
      </a:lvl1pPr>
      <a:lvl2pPr marL="685731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bg1"/>
          </a:solidFill>
          <a:latin typeface="Inter" panose="02000503000000020004" pitchFamily="2" charset="0"/>
          <a:ea typeface="Inter" panose="02000503000000020004" pitchFamily="2" charset="0"/>
          <a:cs typeface="+mn-cs"/>
        </a:defRPr>
      </a:lvl2pPr>
      <a:lvl3pPr marL="1142886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bg1"/>
          </a:solidFill>
          <a:latin typeface="Inter" panose="02000503000000020004" pitchFamily="2" charset="0"/>
          <a:ea typeface="Inter" panose="02000503000000020004" pitchFamily="2" charset="0"/>
          <a:cs typeface="+mn-cs"/>
        </a:defRPr>
      </a:lvl3pPr>
      <a:lvl4pPr marL="1600040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bg1"/>
          </a:solidFill>
          <a:latin typeface="Inter" panose="02000503000000020004" pitchFamily="2" charset="0"/>
          <a:ea typeface="Inter" panose="02000503000000020004" pitchFamily="2" charset="0"/>
          <a:cs typeface="+mn-cs"/>
        </a:defRPr>
      </a:lvl4pPr>
      <a:lvl5pPr marL="2057194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bg1"/>
          </a:solidFill>
          <a:latin typeface="Inter" panose="02000503000000020004" pitchFamily="2" charset="0"/>
          <a:ea typeface="Inter" panose="02000503000000020004" pitchFamily="2" charset="0"/>
          <a:cs typeface="+mn-cs"/>
        </a:defRPr>
      </a:lvl5pPr>
      <a:lvl6pPr marL="2514349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03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57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11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SI"/>
      </a:defPPr>
      <a:lvl1pPr marL="0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4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9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3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7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71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26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80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34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25">
          <p15:clr>
            <a:srgbClr val="F26B43"/>
          </p15:clr>
        </p15:guide>
        <p15:guide id="2" orient="horz" pos="323">
          <p15:clr>
            <a:srgbClr val="F26B43"/>
          </p15:clr>
        </p15:guide>
        <p15:guide id="3" orient="horz" pos="3997">
          <p15:clr>
            <a:srgbClr val="F26B43"/>
          </p15:clr>
        </p15:guide>
        <p15:guide id="4" pos="7356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D82169D-1AB4-3740-A992-F53B090392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091" y="365126"/>
            <a:ext cx="1051581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AA1E84-82C0-D848-B76E-4DBB93560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091" y="1825625"/>
            <a:ext cx="1051581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963319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71" r:id="rId5"/>
  </p:sldLayoutIdLst>
  <p:hf sldNum="0" hdr="0" dt="0"/>
  <p:txStyles>
    <p:titleStyle>
      <a:lvl1pPr algn="l" defTabSz="914309" rtl="0" eaLnBrk="1" latinLnBrk="0" hangingPunct="1">
        <a:lnSpc>
          <a:spcPct val="90000"/>
        </a:lnSpc>
        <a:spcBef>
          <a:spcPct val="0"/>
        </a:spcBef>
        <a:buNone/>
        <a:defRPr sz="4400" b="1" i="0" kern="1200" baseline="0">
          <a:solidFill>
            <a:schemeClr val="tx1"/>
          </a:solidFill>
          <a:latin typeface="Inter" panose="02000503000000020004" pitchFamily="2" charset="0"/>
          <a:ea typeface="Inter" panose="02000503000000020004" pitchFamily="2" charset="0"/>
          <a:cs typeface="+mj-cs"/>
        </a:defRPr>
      </a:lvl1pPr>
    </p:titleStyle>
    <p:bodyStyle>
      <a:lvl1pPr marL="228577" indent="-228577" algn="l" defTabSz="9143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Inter Medium" panose="02000503000000020004" pitchFamily="2" charset="0"/>
          <a:ea typeface="Inter Medium" panose="02000503000000020004" pitchFamily="2" charset="0"/>
          <a:cs typeface="+mn-cs"/>
        </a:defRPr>
      </a:lvl1pPr>
      <a:lvl2pPr marL="685731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Inter" panose="02000503000000020004" pitchFamily="2" charset="0"/>
          <a:ea typeface="Inter" panose="02000503000000020004" pitchFamily="2" charset="0"/>
          <a:cs typeface="+mn-cs"/>
        </a:defRPr>
      </a:lvl2pPr>
      <a:lvl3pPr marL="1142886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 baseline="0">
          <a:solidFill>
            <a:schemeClr val="tx1"/>
          </a:solidFill>
          <a:latin typeface="Inter" panose="02000503000000020004" pitchFamily="2" charset="0"/>
          <a:ea typeface="Inter" panose="02000503000000020004" pitchFamily="2" charset="0"/>
          <a:cs typeface="+mn-cs"/>
        </a:defRPr>
      </a:lvl3pPr>
      <a:lvl4pPr marL="1600040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b="0" i="0" kern="1200" cap="all" spc="100" baseline="0">
          <a:solidFill>
            <a:schemeClr val="bg2">
              <a:lumMod val="50000"/>
            </a:schemeClr>
          </a:solidFill>
          <a:latin typeface="Inter" panose="02000503000000020004" pitchFamily="2" charset="0"/>
          <a:ea typeface="Inter" panose="02000503000000020004" pitchFamily="2" charset="0"/>
          <a:cs typeface="+mn-cs"/>
        </a:defRPr>
      </a:lvl4pPr>
      <a:lvl5pPr marL="2057194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 spc="100" baseline="0">
          <a:solidFill>
            <a:schemeClr val="bg2">
              <a:lumMod val="50000"/>
            </a:schemeClr>
          </a:solidFill>
          <a:latin typeface="Inter" panose="02000503000000020004" pitchFamily="2" charset="0"/>
          <a:ea typeface="Inter" panose="02000503000000020004" pitchFamily="2" charset="0"/>
          <a:cs typeface="+mn-cs"/>
        </a:defRPr>
      </a:lvl5pPr>
      <a:lvl6pPr marL="2514349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03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57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11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SI"/>
      </a:defPPr>
      <a:lvl1pPr marL="0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4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9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3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7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71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26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80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34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25">
          <p15:clr>
            <a:srgbClr val="F26B43"/>
          </p15:clr>
        </p15:guide>
        <p15:guide id="2" orient="horz" pos="323">
          <p15:clr>
            <a:srgbClr val="F26B43"/>
          </p15:clr>
        </p15:guide>
        <p15:guide id="3" orient="horz" pos="3997">
          <p15:clr>
            <a:srgbClr val="F26B43"/>
          </p15:clr>
        </p15:guide>
        <p15:guide id="4" pos="735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5.svg"/><Relationship Id="rId9" Type="http://schemas.openxmlformats.org/officeDocument/2006/relationships/image" Target="../media/image19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" name="Straight Arrow Connector 7">
            <a:extLst>
              <a:ext uri="{FF2B5EF4-FFF2-40B4-BE49-F238E27FC236}">
                <a16:creationId xmlns:a16="http://schemas.microsoft.com/office/drawing/2014/main" id="{82BCECE2-82B1-4472-955D-C99C50960789}"/>
              </a:ext>
            </a:extLst>
          </p:cNvPr>
          <p:cNvCxnSpPr>
            <a:cxnSpLocks/>
          </p:cNvCxnSpPr>
          <p:nvPr/>
        </p:nvCxnSpPr>
        <p:spPr>
          <a:xfrm>
            <a:off x="444062" y="4925585"/>
            <a:ext cx="11303876" cy="0"/>
          </a:xfrm>
          <a:prstGeom prst="straightConnector1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Grafika 3">
            <a:extLst>
              <a:ext uri="{FF2B5EF4-FFF2-40B4-BE49-F238E27FC236}">
                <a16:creationId xmlns:a16="http://schemas.microsoft.com/office/drawing/2014/main" id="{FDF3202A-05E1-C9DE-0D1F-D7DD24AE155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54929" y="5274141"/>
            <a:ext cx="3519146" cy="939433"/>
          </a:xfrm>
          <a:prstGeom prst="rect">
            <a:avLst/>
          </a:prstGeom>
        </p:spPr>
      </p:pic>
      <p:pic>
        <p:nvPicPr>
          <p:cNvPr id="12" name="Picture 2" descr="https://encrypted-tbn0.gstatic.com/images?q=tbn:ANd9GcSLo669Sl9g79X-mljkgu5KrtTgBOEGjLpDJw&amp;s">
            <a:extLst>
              <a:ext uri="{FF2B5EF4-FFF2-40B4-BE49-F238E27FC236}">
                <a16:creationId xmlns:a16="http://schemas.microsoft.com/office/drawing/2014/main" id="{C12C99C3-1DDE-4CBA-BC0F-81ADB2B7F0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593" y="5948454"/>
            <a:ext cx="1868793" cy="467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>
            <a:extLst>
              <a:ext uri="{FF2B5EF4-FFF2-40B4-BE49-F238E27FC236}">
                <a16:creationId xmlns:a16="http://schemas.microsoft.com/office/drawing/2014/main" id="{8E561F64-5F7C-4A62-9D41-3177642410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52921" y="5048013"/>
            <a:ext cx="3692205" cy="939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E1FF47A5-97F1-44CB-A30F-8CD5F64546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 bwMode="auto">
          <a:xfrm>
            <a:off x="667045" y="5167619"/>
            <a:ext cx="1120226" cy="115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itle 2">
            <a:extLst>
              <a:ext uri="{FF2B5EF4-FFF2-40B4-BE49-F238E27FC236}">
                <a16:creationId xmlns:a16="http://schemas.microsoft.com/office/drawing/2014/main" id="{319C25E8-3643-4C0B-BF33-2F3475FB3571}"/>
              </a:ext>
            </a:extLst>
          </p:cNvPr>
          <p:cNvSpPr txBox="1">
            <a:spLocks/>
          </p:cNvSpPr>
          <p:nvPr/>
        </p:nvSpPr>
        <p:spPr>
          <a:xfrm>
            <a:off x="515143" y="1533833"/>
            <a:ext cx="11161712" cy="1535841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l" defTabSz="9143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999" b="1" i="0" kern="1200" cap="none" baseline="0">
                <a:solidFill>
                  <a:schemeClr val="bg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US" sz="4000" dirty="0">
                <a:solidFill>
                  <a:schemeClr val="tx1"/>
                </a:solidFill>
              </a:rPr>
              <a:t> Transfer learning for regional data-driven weather prediction </a:t>
            </a:r>
            <a:endParaRPr lang="en-SI" sz="4000" dirty="0">
              <a:solidFill>
                <a:schemeClr val="tx1"/>
              </a:solidFill>
            </a:endParaRP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3AC783A5-0167-405C-B4E7-6DC84BA8075B}"/>
              </a:ext>
            </a:extLst>
          </p:cNvPr>
          <p:cNvSpPr txBox="1"/>
          <p:nvPr/>
        </p:nvSpPr>
        <p:spPr>
          <a:xfrm>
            <a:off x="3836213" y="3446895"/>
            <a:ext cx="45195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dirty="0">
                <a:solidFill>
                  <a:schemeClr val="bg1">
                    <a:lumMod val="50000"/>
                  </a:schemeClr>
                </a:solidFill>
                <a:latin typeface="Inter" panose="02000503000000020004"/>
              </a:rPr>
              <a:t>Matjaž Puh, </a:t>
            </a:r>
            <a:r>
              <a:rPr lang="it-IT" sz="2800" dirty="0" err="1">
                <a:solidFill>
                  <a:schemeClr val="bg1">
                    <a:lumMod val="50000"/>
                  </a:schemeClr>
                </a:solidFill>
                <a:latin typeface="Inter" panose="02000503000000020004"/>
              </a:rPr>
              <a:t>Benedikt</a:t>
            </a:r>
            <a:r>
              <a:rPr lang="it-IT" sz="2800" dirty="0">
                <a:solidFill>
                  <a:schemeClr val="bg1">
                    <a:lumMod val="50000"/>
                  </a:schemeClr>
                </a:solidFill>
                <a:latin typeface="Inter" panose="02000503000000020004"/>
              </a:rPr>
              <a:t> </a:t>
            </a:r>
            <a:r>
              <a:rPr lang="it-IT" sz="2800" dirty="0" err="1">
                <a:solidFill>
                  <a:schemeClr val="bg1">
                    <a:lumMod val="50000"/>
                  </a:schemeClr>
                </a:solidFill>
                <a:latin typeface="Inter" panose="02000503000000020004"/>
              </a:rPr>
              <a:t>Strajnar</a:t>
            </a:r>
            <a:endParaRPr lang="en-GB" sz="2800" dirty="0">
              <a:solidFill>
                <a:schemeClr val="bg1">
                  <a:lumMod val="50000"/>
                </a:schemeClr>
              </a:solidFill>
              <a:latin typeface="Inter" panose="02000503000000020004"/>
            </a:endParaRPr>
          </a:p>
        </p:txBody>
      </p:sp>
      <p:pic>
        <p:nvPicPr>
          <p:cNvPr id="9" name="Picture 5">
            <a:extLst>
              <a:ext uri="{FF2B5EF4-FFF2-40B4-BE49-F238E27FC236}">
                <a16:creationId xmlns:a16="http://schemas.microsoft.com/office/drawing/2014/main" id="{62DA4132-89AD-4E72-8EBB-AB68CAE25041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7669" y="6046521"/>
            <a:ext cx="813111" cy="738262"/>
          </a:xfrm>
          <a:prstGeom prst="rect">
            <a:avLst/>
          </a:prstGeom>
        </p:spPr>
      </p:pic>
      <p:pic>
        <p:nvPicPr>
          <p:cNvPr id="10" name="Picture 7">
            <a:extLst>
              <a:ext uri="{FF2B5EF4-FFF2-40B4-BE49-F238E27FC236}">
                <a16:creationId xmlns:a16="http://schemas.microsoft.com/office/drawing/2014/main" id="{5D903FC6-6F31-42DC-9418-3B06DC6F1F7E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6088" y="6203179"/>
            <a:ext cx="1924595" cy="432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9814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2">
            <a:extLst>
              <a:ext uri="{FF2B5EF4-FFF2-40B4-BE49-F238E27FC236}">
                <a16:creationId xmlns:a16="http://schemas.microsoft.com/office/drawing/2014/main" id="{B42666B9-BCEB-4D98-90B4-0E9A93059C3B}"/>
              </a:ext>
            </a:extLst>
          </p:cNvPr>
          <p:cNvSpPr txBox="1">
            <a:spLocks/>
          </p:cNvSpPr>
          <p:nvPr/>
        </p:nvSpPr>
        <p:spPr>
          <a:xfrm>
            <a:off x="515938" y="512763"/>
            <a:ext cx="11161712" cy="922337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l" defTabSz="9143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999" b="1" i="0" kern="1200" cap="none" baseline="0">
                <a:solidFill>
                  <a:schemeClr val="bg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r>
              <a:rPr lang="sl-SI" sz="4400" dirty="0" err="1">
                <a:solidFill>
                  <a:schemeClr val="tx1"/>
                </a:solidFill>
              </a:rPr>
              <a:t>Outline</a:t>
            </a:r>
            <a:endParaRPr lang="en-SI" dirty="0">
              <a:solidFill>
                <a:schemeClr val="tx1"/>
              </a:solidFill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9A2504D2-E302-448B-9EA8-3D8ED61D9ECC}"/>
              </a:ext>
            </a:extLst>
          </p:cNvPr>
          <p:cNvSpPr txBox="1">
            <a:spLocks/>
          </p:cNvSpPr>
          <p:nvPr/>
        </p:nvSpPr>
        <p:spPr>
          <a:xfrm>
            <a:off x="768350" y="765175"/>
            <a:ext cx="10656888" cy="16779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 baseline="0">
                <a:solidFill>
                  <a:schemeClr val="tx1"/>
                </a:solidFill>
                <a:latin typeface="Inter" panose="02000503000000020004" pitchFamily="2" charset="0"/>
                <a:ea typeface="Inter" panose="02000503000000020004" pitchFamily="2" charset="0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endParaRPr lang="en-GB" sz="65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0CA2CF-586E-F130-1421-5256AC021917}"/>
              </a:ext>
            </a:extLst>
          </p:cNvPr>
          <p:cNvSpPr txBox="1">
            <a:spLocks/>
          </p:cNvSpPr>
          <p:nvPr/>
        </p:nvSpPr>
        <p:spPr>
          <a:xfrm>
            <a:off x="515938" y="1757548"/>
            <a:ext cx="11161712" cy="232618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3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latin typeface="Inter ExtraLight" panose="02000503000000020004" pitchFamily="2" charset="0"/>
                <a:ea typeface="Inter ExtraLight" panose="02000503000000020004" pitchFamily="2" charset="0"/>
                <a:cs typeface="+mn-cs"/>
              </a:defRPr>
            </a:lvl1pPr>
            <a:lvl2pPr marL="457154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2pPr>
            <a:lvl3pPr marL="914309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3pPr>
            <a:lvl4pPr marL="1371463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4pPr>
            <a:lvl5pPr marL="1828617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5pPr>
            <a:lvl6pPr marL="2285771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26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80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234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0" indent="-685800">
              <a:buFont typeface="+mj-lt"/>
              <a:buAutoNum type="arabicPeriod"/>
            </a:pP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Motivation</a:t>
            </a:r>
            <a:endParaRPr lang="sl-SI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85800" indent="-685800">
              <a:buFont typeface="+mj-lt"/>
              <a:buAutoNum type="arabicPeriod"/>
            </a:pP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Models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data</a:t>
            </a:r>
          </a:p>
          <a:p>
            <a:pPr marL="685800" indent="-685800">
              <a:buFont typeface="+mj-lt"/>
              <a:buAutoNum type="arabicPeriod"/>
            </a:pP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Case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study</a:t>
            </a:r>
            <a:endParaRPr lang="sl-SI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85800" indent="-685800">
              <a:buFont typeface="+mj-lt"/>
              <a:buAutoNum type="arabicPeriod"/>
            </a:pP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Verification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results</a:t>
            </a:r>
            <a:endParaRPr lang="sl-SI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85800" indent="-685800">
              <a:buFont typeface="+mj-lt"/>
              <a:buAutoNum type="arabicPeriod"/>
            </a:pP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Conclusions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future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plans</a:t>
            </a:r>
            <a:endParaRPr lang="sl-SI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85800" indent="-685800">
              <a:buFont typeface="+mj-lt"/>
              <a:buAutoNum type="arabicPeriod"/>
            </a:pPr>
            <a:endParaRPr lang="sl-SI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37076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2">
            <a:extLst>
              <a:ext uri="{FF2B5EF4-FFF2-40B4-BE49-F238E27FC236}">
                <a16:creationId xmlns:a16="http://schemas.microsoft.com/office/drawing/2014/main" id="{B42666B9-BCEB-4D98-90B4-0E9A93059C3B}"/>
              </a:ext>
            </a:extLst>
          </p:cNvPr>
          <p:cNvSpPr txBox="1">
            <a:spLocks/>
          </p:cNvSpPr>
          <p:nvPr/>
        </p:nvSpPr>
        <p:spPr>
          <a:xfrm>
            <a:off x="515938" y="512763"/>
            <a:ext cx="11161712" cy="922337"/>
          </a:xfrm>
          <a:prstGeom prst="rect">
            <a:avLst/>
          </a:prstGeom>
        </p:spPr>
        <p:txBody>
          <a:bodyPr lIns="91440" tIns="45720" rIns="91440" bIns="45720" anchor="t" anchorCtr="0">
            <a:normAutofit/>
          </a:bodyPr>
          <a:lstStyle>
            <a:lvl1pPr algn="l" defTabSz="9143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999" b="1" i="0" kern="1200" cap="none" baseline="0">
                <a:solidFill>
                  <a:schemeClr val="bg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r>
              <a:rPr lang="sl-SI" sz="4000" b="0" dirty="0" err="1">
                <a:solidFill>
                  <a:schemeClr val="tx1"/>
                </a:solidFill>
                <a:latin typeface="Inter"/>
              </a:rPr>
              <a:t>Motivation</a:t>
            </a:r>
            <a:endParaRPr lang="en-US" sz="4000" b="0" dirty="0">
              <a:solidFill>
                <a:schemeClr val="tx1"/>
              </a:solidFill>
              <a:latin typeface="Inter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0CA2CF-586E-F130-1421-5256AC021917}"/>
              </a:ext>
            </a:extLst>
          </p:cNvPr>
          <p:cNvSpPr txBox="1">
            <a:spLocks/>
          </p:cNvSpPr>
          <p:nvPr/>
        </p:nvSpPr>
        <p:spPr>
          <a:xfrm>
            <a:off x="515938" y="1435100"/>
            <a:ext cx="11255852" cy="2888325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>
            <a:lvl1pPr marL="0" indent="0" algn="l" defTabSz="9143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latin typeface="Inter ExtraLight" panose="02000503000000020004" pitchFamily="2" charset="0"/>
                <a:ea typeface="Inter ExtraLight" panose="02000503000000020004" pitchFamily="2" charset="0"/>
                <a:cs typeface="+mn-cs"/>
              </a:defRPr>
            </a:lvl1pPr>
            <a:lvl2pPr marL="457154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2pPr>
            <a:lvl3pPr marL="914309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3pPr>
            <a:lvl4pPr marL="1371463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4pPr>
            <a:lvl5pPr marL="1828617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5pPr>
            <a:lvl6pPr marL="2285771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26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80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234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0" indent="-685800">
              <a:buFont typeface="Arial" panose="020B0604020202020204" pitchFamily="34" charset="0"/>
              <a:buChar char="•"/>
            </a:pPr>
            <a:r>
              <a:rPr lang="it-IT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Weather forecasting </a:t>
            </a:r>
            <a:r>
              <a:rPr lang="it-I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with machine learning </a:t>
            </a:r>
            <a:r>
              <a:rPr lang="it-IT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requires</a:t>
            </a:r>
            <a:r>
              <a:rPr lang="it-I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very</a:t>
            </a:r>
            <a:r>
              <a:rPr lang="it-IT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large </a:t>
            </a:r>
            <a:r>
              <a:rPr lang="it-IT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datasets</a:t>
            </a:r>
            <a:r>
              <a:rPr lang="it-IT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it-IT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substantial</a:t>
            </a:r>
            <a:r>
              <a:rPr lang="it-I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computational</a:t>
            </a:r>
            <a:r>
              <a:rPr lang="it-I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resources.</a:t>
            </a:r>
            <a:endParaRPr lang="sl-SI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Transfer learning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enables the development of 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complex models 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using 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smaller datasets 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fewer GPU resources.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Objective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develop a </a:t>
            </a:r>
            <a:r>
              <a:rPr lang="en-US" sz="20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regional weather forecasting model 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Slovenia and its surrounding areas by leveraging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pretrained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models for Europe and Switzerland.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Research question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Can the knowledge acquired by a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pretrained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model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different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region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be transferred to a regional model for Slovenia?</a:t>
            </a:r>
          </a:p>
        </p:txBody>
      </p:sp>
      <p:sp>
        <p:nvSpPr>
          <p:cNvPr id="10" name="Google Shape;105;p1">
            <a:extLst>
              <a:ext uri="{FF2B5EF4-FFF2-40B4-BE49-F238E27FC236}">
                <a16:creationId xmlns:a16="http://schemas.microsoft.com/office/drawing/2014/main" id="{033E16DD-E422-451E-8F19-29BA02EA0408}"/>
              </a:ext>
            </a:extLst>
          </p:cNvPr>
          <p:cNvSpPr/>
          <p:nvPr/>
        </p:nvSpPr>
        <p:spPr>
          <a:xfrm>
            <a:off x="3566038" y="4741293"/>
            <a:ext cx="3261078" cy="628650"/>
          </a:xfrm>
          <a:prstGeom prst="chevron">
            <a:avLst>
              <a:gd name="adj" fmla="val 50000"/>
            </a:avLst>
          </a:prstGeom>
          <a:solidFill>
            <a:srgbClr val="3684A0">
              <a:alpha val="49020"/>
            </a:srgbClr>
          </a:solidFill>
          <a:ln>
            <a:noFill/>
          </a:ln>
        </p:spPr>
        <p:txBody>
          <a:bodyPr spcFirstLastPara="1" wrap="square" lIns="114650" tIns="114650" rIns="114650" bIns="11465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sl-SI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FINE-TUNING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sl-SI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Slovenia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Google Shape;106;p1">
            <a:extLst>
              <a:ext uri="{FF2B5EF4-FFF2-40B4-BE49-F238E27FC236}">
                <a16:creationId xmlns:a16="http://schemas.microsoft.com/office/drawing/2014/main" id="{DBAAF7D9-7EEA-4017-A9CC-421CC974D446}"/>
              </a:ext>
            </a:extLst>
          </p:cNvPr>
          <p:cNvSpPr/>
          <p:nvPr/>
        </p:nvSpPr>
        <p:spPr>
          <a:xfrm>
            <a:off x="1344174" y="4741586"/>
            <a:ext cx="2531985" cy="628650"/>
          </a:xfrm>
          <a:prstGeom prst="homePlate">
            <a:avLst>
              <a:gd name="adj" fmla="val 50000"/>
            </a:avLst>
          </a:prstGeom>
          <a:solidFill>
            <a:srgbClr val="B4A7D6"/>
          </a:solidFill>
          <a:ln>
            <a:noFill/>
          </a:ln>
        </p:spPr>
        <p:txBody>
          <a:bodyPr spcFirstLastPara="1" wrap="square" lIns="114650" tIns="114650" rIns="114650" bIns="11465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sl-SI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PRE-TRAINING</a:t>
            </a:r>
          </a:p>
          <a:p>
            <a:pPr algn="ctr"/>
            <a:r>
              <a:rPr lang="sl-SI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/ </a:t>
            </a:r>
            <a:r>
              <a:rPr lang="sl-SI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Switzerland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Google Shape;105;p1">
            <a:extLst>
              <a:ext uri="{FF2B5EF4-FFF2-40B4-BE49-F238E27FC236}">
                <a16:creationId xmlns:a16="http://schemas.microsoft.com/office/drawing/2014/main" id="{146FE41D-C151-4430-93AD-A9445A038208}"/>
              </a:ext>
            </a:extLst>
          </p:cNvPr>
          <p:cNvSpPr/>
          <p:nvPr/>
        </p:nvSpPr>
        <p:spPr>
          <a:xfrm>
            <a:off x="6827116" y="4656831"/>
            <a:ext cx="1575334" cy="780145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spcFirstLastPara="1" wrap="square" lIns="114650" tIns="114650" rIns="114650" bIns="11465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INFERENC</a:t>
            </a:r>
            <a:r>
              <a:rPr lang="sl-SI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Slovenia</a:t>
            </a:r>
            <a:endParaRPr lang="en-US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01190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2">
            <a:extLst>
              <a:ext uri="{FF2B5EF4-FFF2-40B4-BE49-F238E27FC236}">
                <a16:creationId xmlns:a16="http://schemas.microsoft.com/office/drawing/2014/main" id="{B42666B9-BCEB-4D98-90B4-0E9A93059C3B}"/>
              </a:ext>
            </a:extLst>
          </p:cNvPr>
          <p:cNvSpPr txBox="1">
            <a:spLocks/>
          </p:cNvSpPr>
          <p:nvPr/>
        </p:nvSpPr>
        <p:spPr>
          <a:xfrm>
            <a:off x="515938" y="512763"/>
            <a:ext cx="11161712" cy="922337"/>
          </a:xfrm>
          <a:prstGeom prst="rect">
            <a:avLst/>
          </a:prstGeom>
        </p:spPr>
        <p:txBody>
          <a:bodyPr lIns="91440" tIns="45720" rIns="91440" bIns="45720" anchor="t" anchorCtr="0">
            <a:noAutofit/>
          </a:bodyPr>
          <a:lstStyle>
            <a:lvl1pPr algn="l" defTabSz="9143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999" b="1" i="0" kern="1200" cap="none" baseline="0">
                <a:solidFill>
                  <a:schemeClr val="bg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r>
              <a:rPr lang="sl-SI" sz="4000" b="0" dirty="0" err="1">
                <a:solidFill>
                  <a:schemeClr val="tx1"/>
                </a:solidFill>
                <a:latin typeface="Inter"/>
              </a:rPr>
              <a:t>Models</a:t>
            </a:r>
            <a:r>
              <a:rPr lang="sl-SI" sz="4000" b="0" dirty="0">
                <a:solidFill>
                  <a:schemeClr val="tx1"/>
                </a:solidFill>
                <a:latin typeface="Inter"/>
              </a:rPr>
              <a:t> </a:t>
            </a:r>
            <a:r>
              <a:rPr lang="sl-SI" sz="4000" b="0" dirty="0" err="1">
                <a:solidFill>
                  <a:schemeClr val="tx1"/>
                </a:solidFill>
                <a:latin typeface="Inter"/>
              </a:rPr>
              <a:t>and</a:t>
            </a:r>
            <a:r>
              <a:rPr lang="sl-SI" sz="4000" b="0" dirty="0">
                <a:solidFill>
                  <a:schemeClr val="tx1"/>
                </a:solidFill>
                <a:latin typeface="Inter"/>
              </a:rPr>
              <a:t> data</a:t>
            </a:r>
            <a:endParaRPr lang="en-US" sz="4000" b="0" dirty="0">
              <a:solidFill>
                <a:schemeClr val="tx1"/>
              </a:solidFill>
              <a:latin typeface="Inter"/>
            </a:endParaRPr>
          </a:p>
        </p:txBody>
      </p:sp>
      <p:sp>
        <p:nvSpPr>
          <p:cNvPr id="23" name="CasellaDiTesto 17">
            <a:extLst>
              <a:ext uri="{FF2B5EF4-FFF2-40B4-BE49-F238E27FC236}">
                <a16:creationId xmlns:a16="http://schemas.microsoft.com/office/drawing/2014/main" id="{76B3B88B-A42C-438A-9FFE-2196B0E9E4F4}"/>
              </a:ext>
            </a:extLst>
          </p:cNvPr>
          <p:cNvSpPr txBox="1"/>
          <p:nvPr/>
        </p:nvSpPr>
        <p:spPr>
          <a:xfrm>
            <a:off x="8920417" y="4909324"/>
            <a:ext cx="29402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1400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Source</a:t>
            </a:r>
            <a:r>
              <a:rPr lang="it-IT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it-IT" sz="1400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Lam</a:t>
            </a:r>
            <a:r>
              <a:rPr lang="it-IT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et al. (2023), </a:t>
            </a:r>
            <a:r>
              <a:rPr lang="it-IT" sz="14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Science</a:t>
            </a:r>
            <a:endParaRPr lang="en-GB" sz="14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/>
          <a:srcRect b="23913"/>
          <a:stretch/>
        </p:blipFill>
        <p:spPr>
          <a:xfrm>
            <a:off x="6596716" y="863553"/>
            <a:ext cx="5422519" cy="3948144"/>
          </a:xfrm>
          <a:prstGeom prst="rect">
            <a:avLst/>
          </a:prstGeom>
        </p:spPr>
      </p:pic>
      <p:sp>
        <p:nvSpPr>
          <p:cNvPr id="24" name="Content Placeholder 3">
            <a:extLst>
              <a:ext uri="{FF2B5EF4-FFF2-40B4-BE49-F238E27FC236}">
                <a16:creationId xmlns:a16="http://schemas.microsoft.com/office/drawing/2014/main" id="{6A0CA2CF-586E-F130-1421-5256AC021917}"/>
              </a:ext>
            </a:extLst>
          </p:cNvPr>
          <p:cNvSpPr txBox="1">
            <a:spLocks/>
          </p:cNvSpPr>
          <p:nvPr/>
        </p:nvSpPr>
        <p:spPr>
          <a:xfrm>
            <a:off x="515938" y="1435100"/>
            <a:ext cx="6080778" cy="4495183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>
            <a:lvl1pPr marL="0" indent="0" algn="l" defTabSz="9143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latin typeface="Inter ExtraLight" panose="02000503000000020004" pitchFamily="2" charset="0"/>
                <a:ea typeface="Inter ExtraLight" panose="02000503000000020004" pitchFamily="2" charset="0"/>
                <a:cs typeface="+mn-cs"/>
              </a:defRPr>
            </a:lvl1pPr>
            <a:lvl2pPr marL="457154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2pPr>
            <a:lvl3pPr marL="914309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3pPr>
            <a:lvl4pPr marL="1371463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4pPr>
            <a:lvl5pPr marL="1828617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5pPr>
            <a:lvl6pPr marL="2285771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26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80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234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0" indent="-685800">
              <a:buFont typeface="Arial" panose="020B0604020202020204" pitchFamily="34" charset="0"/>
              <a:buChar char="•"/>
            </a:pPr>
            <a:r>
              <a:rPr lang="sl-SI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Graph</a:t>
            </a:r>
            <a:r>
              <a:rPr lang="sl-SI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neural</a:t>
            </a:r>
            <a:r>
              <a:rPr lang="sl-SI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networks</a:t>
            </a:r>
            <a:r>
              <a:rPr lang="sl-SI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with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encoder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processor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decoder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architecture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Gridded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weather</a:t>
            </a:r>
            <a:r>
              <a:rPr lang="sl-SI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state</a:t>
            </a:r>
            <a:r>
              <a:rPr lang="sl-SI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input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output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Autoregressive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rollout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get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forecast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sl-SI" dirty="0">
              <a:latin typeface="Arial" panose="020B0604020202020204" pitchFamily="34" charset="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Two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types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graph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nodes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sl-SI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hidden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Encoder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decoder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connect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them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processor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only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acts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on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hidden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nodes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graph-transformer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08378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2">
            <a:extLst>
              <a:ext uri="{FF2B5EF4-FFF2-40B4-BE49-F238E27FC236}">
                <a16:creationId xmlns:a16="http://schemas.microsoft.com/office/drawing/2014/main" id="{B42666B9-BCEB-4D98-90B4-0E9A93059C3B}"/>
              </a:ext>
            </a:extLst>
          </p:cNvPr>
          <p:cNvSpPr txBox="1">
            <a:spLocks/>
          </p:cNvSpPr>
          <p:nvPr/>
        </p:nvSpPr>
        <p:spPr>
          <a:xfrm>
            <a:off x="515938" y="512763"/>
            <a:ext cx="11161712" cy="922337"/>
          </a:xfrm>
          <a:prstGeom prst="rect">
            <a:avLst/>
          </a:prstGeom>
        </p:spPr>
        <p:txBody>
          <a:bodyPr lIns="91440" tIns="45720" rIns="91440" bIns="45720" anchor="t" anchorCtr="0">
            <a:noAutofit/>
          </a:bodyPr>
          <a:lstStyle>
            <a:lvl1pPr algn="l" defTabSz="9143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999" b="1" i="0" kern="1200" cap="none" baseline="0">
                <a:solidFill>
                  <a:schemeClr val="bg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r>
              <a:rPr lang="sl-SI" sz="4000" b="0" dirty="0" err="1">
                <a:solidFill>
                  <a:schemeClr val="tx1"/>
                </a:solidFill>
                <a:latin typeface="Inter"/>
              </a:rPr>
              <a:t>Models</a:t>
            </a:r>
            <a:r>
              <a:rPr lang="sl-SI" sz="4000" b="0" dirty="0">
                <a:solidFill>
                  <a:schemeClr val="tx1"/>
                </a:solidFill>
                <a:latin typeface="Inter"/>
              </a:rPr>
              <a:t> </a:t>
            </a:r>
            <a:r>
              <a:rPr lang="sl-SI" sz="4000" b="0" dirty="0" err="1">
                <a:solidFill>
                  <a:schemeClr val="tx1"/>
                </a:solidFill>
                <a:latin typeface="Inter"/>
              </a:rPr>
              <a:t>and</a:t>
            </a:r>
            <a:r>
              <a:rPr lang="sl-SI" sz="4000" b="0" dirty="0">
                <a:solidFill>
                  <a:schemeClr val="tx1"/>
                </a:solidFill>
                <a:latin typeface="Inter"/>
              </a:rPr>
              <a:t> data</a:t>
            </a:r>
            <a:endParaRPr lang="en-US" sz="4000" b="0" dirty="0">
              <a:solidFill>
                <a:schemeClr val="tx1"/>
              </a:solidFill>
              <a:latin typeface="Inter"/>
            </a:endParaRPr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/>
          <a:srcRect t="44436" b="23913"/>
          <a:stretch/>
        </p:blipFill>
        <p:spPr>
          <a:xfrm>
            <a:off x="6676615" y="1109708"/>
            <a:ext cx="5422519" cy="1642369"/>
          </a:xfrm>
          <a:prstGeom prst="rect">
            <a:avLst/>
          </a:prstGeom>
        </p:spPr>
      </p:pic>
      <p:sp>
        <p:nvSpPr>
          <p:cNvPr id="24" name="Content Placeholder 3">
            <a:extLst>
              <a:ext uri="{FF2B5EF4-FFF2-40B4-BE49-F238E27FC236}">
                <a16:creationId xmlns:a16="http://schemas.microsoft.com/office/drawing/2014/main" id="{6A0CA2CF-586E-F130-1421-5256AC021917}"/>
              </a:ext>
            </a:extLst>
          </p:cNvPr>
          <p:cNvSpPr txBox="1">
            <a:spLocks/>
          </p:cNvSpPr>
          <p:nvPr/>
        </p:nvSpPr>
        <p:spPr>
          <a:xfrm>
            <a:off x="515938" y="1435100"/>
            <a:ext cx="6080778" cy="4495183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>
            <a:lvl1pPr marL="0" indent="0" algn="l" defTabSz="9143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latin typeface="Inter ExtraLight" panose="02000503000000020004" pitchFamily="2" charset="0"/>
                <a:ea typeface="Inter ExtraLight" panose="02000503000000020004" pitchFamily="2" charset="0"/>
                <a:cs typeface="+mn-cs"/>
              </a:defRPr>
            </a:lvl1pPr>
            <a:lvl2pPr marL="457154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2pPr>
            <a:lvl3pPr marL="914309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3pPr>
            <a:lvl4pPr marL="1371463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4pPr>
            <a:lvl5pPr marL="1828617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5pPr>
            <a:lvl6pPr marL="2285771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26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80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234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0" indent="-685800">
              <a:buFont typeface="Arial" panose="020B0604020202020204" pitchFamily="34" charset="0"/>
              <a:buChar char="•"/>
            </a:pPr>
            <a:r>
              <a:rPr lang="sl-SI" sz="20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Graph</a:t>
            </a:r>
            <a:r>
              <a:rPr lang="sl-SI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neural</a:t>
            </a:r>
            <a:r>
              <a:rPr lang="sl-SI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networks</a:t>
            </a:r>
            <a:r>
              <a:rPr lang="sl-SI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with</a:t>
            </a:r>
            <a:r>
              <a:rPr lang="sl-SI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</a:t>
            </a:r>
            <a:r>
              <a:rPr lang="sl-SI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encoder</a:t>
            </a:r>
            <a:r>
              <a:rPr lang="sl-SI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sl-SI" sz="20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processor</a:t>
            </a:r>
            <a:r>
              <a:rPr lang="sl-SI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sl-SI" sz="20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decoder</a:t>
            </a:r>
            <a:r>
              <a:rPr lang="sl-SI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architecture</a:t>
            </a:r>
            <a:r>
              <a:rPr lang="sl-SI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sl-SI" sz="20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Gridded</a:t>
            </a:r>
            <a:r>
              <a:rPr lang="sl-SI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weather</a:t>
            </a:r>
            <a:r>
              <a:rPr lang="sl-SI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state</a:t>
            </a:r>
            <a:r>
              <a:rPr lang="sl-SI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as </a:t>
            </a:r>
            <a:r>
              <a:rPr lang="sl-SI" sz="20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input</a:t>
            </a:r>
            <a:r>
              <a:rPr lang="sl-SI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sl-SI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output</a:t>
            </a:r>
            <a:r>
              <a:rPr lang="sl-SI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sl-SI" sz="20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Autoregressive</a:t>
            </a:r>
            <a:r>
              <a:rPr lang="sl-SI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rollout</a:t>
            </a:r>
            <a:r>
              <a:rPr lang="sl-SI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</a:t>
            </a:r>
            <a:r>
              <a:rPr lang="sl-SI" sz="20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get</a:t>
            </a:r>
            <a:r>
              <a:rPr lang="sl-SI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sl-SI" sz="20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forecast</a:t>
            </a:r>
            <a:r>
              <a:rPr lang="sl-SI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sl-SI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sl-SI" sz="20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Two</a:t>
            </a:r>
            <a:r>
              <a:rPr lang="sl-SI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types</a:t>
            </a:r>
            <a:r>
              <a:rPr lang="sl-SI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sl-SI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graph</a:t>
            </a:r>
            <a:r>
              <a:rPr lang="sl-SI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nodes</a:t>
            </a:r>
            <a:r>
              <a:rPr lang="sl-SI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data </a:t>
            </a:r>
            <a:r>
              <a:rPr lang="sl-SI" sz="20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sl-SI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hidden</a:t>
            </a:r>
            <a:r>
              <a:rPr lang="sl-SI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sl-SI" sz="20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Encoder</a:t>
            </a:r>
            <a:r>
              <a:rPr lang="sl-SI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sl-SI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decoder</a:t>
            </a:r>
            <a:r>
              <a:rPr lang="sl-SI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connect</a:t>
            </a:r>
            <a:r>
              <a:rPr lang="sl-SI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them</a:t>
            </a:r>
            <a:r>
              <a:rPr lang="sl-SI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sl-SI" sz="20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sl-SI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processor</a:t>
            </a:r>
            <a:r>
              <a:rPr lang="sl-SI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only</a:t>
            </a:r>
            <a:r>
              <a:rPr lang="sl-SI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acts</a:t>
            </a:r>
            <a:r>
              <a:rPr lang="sl-SI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on </a:t>
            </a:r>
            <a:r>
              <a:rPr lang="sl-SI" sz="20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hidden</a:t>
            </a:r>
            <a:r>
              <a:rPr lang="sl-SI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nodes</a:t>
            </a:r>
            <a:r>
              <a:rPr lang="sl-SI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sl-SI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Limited</a:t>
            </a:r>
            <a:r>
              <a:rPr lang="sl-SI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-area model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denser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nodes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region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interest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less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dense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boundary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region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Equally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dense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hidden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nodes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endParaRPr lang="sl-SI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5487F7C5-B29E-076A-972F-CDA995AADC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4583" y="2848673"/>
            <a:ext cx="4998128" cy="3320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6393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2">
            <a:extLst>
              <a:ext uri="{FF2B5EF4-FFF2-40B4-BE49-F238E27FC236}">
                <a16:creationId xmlns:a16="http://schemas.microsoft.com/office/drawing/2014/main" id="{B42666B9-BCEB-4D98-90B4-0E9A93059C3B}"/>
              </a:ext>
            </a:extLst>
          </p:cNvPr>
          <p:cNvSpPr txBox="1">
            <a:spLocks/>
          </p:cNvSpPr>
          <p:nvPr/>
        </p:nvSpPr>
        <p:spPr>
          <a:xfrm>
            <a:off x="515938" y="512763"/>
            <a:ext cx="11161712" cy="922337"/>
          </a:xfrm>
          <a:prstGeom prst="rect">
            <a:avLst/>
          </a:prstGeom>
        </p:spPr>
        <p:txBody>
          <a:bodyPr lIns="91440" tIns="45720" rIns="91440" bIns="45720" anchor="t" anchorCtr="0">
            <a:noAutofit/>
          </a:bodyPr>
          <a:lstStyle>
            <a:lvl1pPr algn="l" defTabSz="9143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999" b="1" i="0" kern="1200" cap="none" baseline="0">
                <a:solidFill>
                  <a:schemeClr val="bg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r>
              <a:rPr lang="sl-SI" sz="4000" b="0" dirty="0" err="1">
                <a:solidFill>
                  <a:schemeClr val="tx1"/>
                </a:solidFill>
                <a:latin typeface="Inter"/>
              </a:rPr>
              <a:t>Models</a:t>
            </a:r>
            <a:r>
              <a:rPr lang="sl-SI" sz="4000" b="0" dirty="0">
                <a:solidFill>
                  <a:schemeClr val="tx1"/>
                </a:solidFill>
                <a:latin typeface="Inter"/>
              </a:rPr>
              <a:t> </a:t>
            </a:r>
            <a:r>
              <a:rPr lang="sl-SI" sz="4000" b="0" dirty="0" err="1">
                <a:solidFill>
                  <a:schemeClr val="tx1"/>
                </a:solidFill>
                <a:latin typeface="Inter"/>
              </a:rPr>
              <a:t>and</a:t>
            </a:r>
            <a:r>
              <a:rPr lang="sl-SI" sz="4000" b="0" dirty="0">
                <a:solidFill>
                  <a:schemeClr val="tx1"/>
                </a:solidFill>
                <a:latin typeface="Inter"/>
              </a:rPr>
              <a:t> data</a:t>
            </a:r>
            <a:endParaRPr lang="en-US" sz="4000" b="0" dirty="0">
              <a:solidFill>
                <a:schemeClr val="tx1"/>
              </a:solidFill>
              <a:latin typeface="Inter"/>
            </a:endParaRP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A78BC0F6-4865-6158-511E-9BE5456AAF42}"/>
              </a:ext>
            </a:extLst>
          </p:cNvPr>
          <p:cNvSpPr txBox="1">
            <a:spLocks/>
          </p:cNvSpPr>
          <p:nvPr/>
        </p:nvSpPr>
        <p:spPr>
          <a:xfrm>
            <a:off x="515937" y="1794143"/>
            <a:ext cx="5904400" cy="2037110"/>
          </a:xfrm>
          <a:prstGeom prst="rect">
            <a:avLst/>
          </a:prstGeom>
        </p:spPr>
        <p:txBody>
          <a:bodyPr lIns="91440" tIns="45720" rIns="91440" bIns="45720" anchor="t">
            <a:normAutofit fontScale="92500" lnSpcReduction="20000"/>
          </a:bodyPr>
          <a:lstStyle>
            <a:lvl1pPr marL="0" indent="0" algn="l" defTabSz="9143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latin typeface="Inter ExtraLight" panose="02000503000000020004" pitchFamily="2" charset="0"/>
                <a:ea typeface="Inter ExtraLight" panose="02000503000000020004" pitchFamily="2" charset="0"/>
                <a:cs typeface="+mn-cs"/>
              </a:defRPr>
            </a:lvl1pPr>
            <a:lvl2pPr marL="457154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2pPr>
            <a:lvl3pPr marL="914309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3pPr>
            <a:lvl4pPr marL="1371463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4pPr>
            <a:lvl5pPr marL="1828617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5pPr>
            <a:lvl6pPr marL="2285771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26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80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234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different</a:t>
            </a:r>
            <a:r>
              <a:rPr lang="sl-SI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transfer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approaches: </a:t>
            </a:r>
          </a:p>
          <a:p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42365" lvl="1" indent="-685800" algn="l">
              <a:buFont typeface="Courier New" panose="020B0604020202020204" pitchFamily="34" charset="0"/>
              <a:buChar char="o"/>
            </a:pP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 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inference using Swiss LAM</a:t>
            </a:r>
          </a:p>
          <a:p>
            <a:pPr marL="456565" lvl="1" algn="l"/>
            <a:endPara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42365" lvl="1" indent="-685800" algn="l">
              <a:buFont typeface="Courier New" panose="020B0604020202020204" pitchFamily="34" charset="0"/>
              <a:buChar char="o"/>
            </a:pP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Swiss-tuned LAM (fine-tuned 2x)</a:t>
            </a:r>
          </a:p>
          <a:p>
            <a:pPr marL="456565" lvl="1" algn="l"/>
            <a:endPara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42365" lvl="1" indent="-685800" algn="l">
              <a:buFont typeface="Courier New" panose="020B0604020202020204" pitchFamily="34" charset="0"/>
              <a:buChar char="o"/>
            </a:pP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CERRA-tuned LAM (fine-tuned 1x)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42365" lvl="1" indent="-685800" algn="l">
              <a:buFont typeface="Courier New" panose="020B0604020202020204" pitchFamily="34" charset="0"/>
              <a:buChar char="o"/>
            </a:pP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85800" indent="-685800" algn="l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Google Shape;105;p1">
            <a:extLst>
              <a:ext uri="{FF2B5EF4-FFF2-40B4-BE49-F238E27FC236}">
                <a16:creationId xmlns:a16="http://schemas.microsoft.com/office/drawing/2014/main" id="{E0D7C939-CBB4-F01E-4EE1-E19737A8B161}"/>
              </a:ext>
            </a:extLst>
          </p:cNvPr>
          <p:cNvSpPr/>
          <p:nvPr/>
        </p:nvSpPr>
        <p:spPr>
          <a:xfrm>
            <a:off x="9321465" y="2169000"/>
            <a:ext cx="1323036" cy="519431"/>
          </a:xfrm>
          <a:prstGeom prst="rect">
            <a:avLst/>
          </a:prstGeom>
          <a:solidFill>
            <a:schemeClr val="bg1">
              <a:lumMod val="95000"/>
            </a:schemeClr>
          </a:solidFill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spcFirstLastPara="1" wrap="square" lIns="114650" tIns="114650" rIns="114650" bIns="11465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200" dirty="0">
                <a:cs typeface="Arial"/>
              </a:rPr>
              <a:t>External graph</a:t>
            </a:r>
            <a:endParaRPr lang="en-US" sz="1200" dirty="0"/>
          </a:p>
          <a:p>
            <a:pPr algn="ctr"/>
            <a:r>
              <a:rPr lang="en-US" sz="1200" dirty="0"/>
              <a:t>ALADIN-SI + IFS</a:t>
            </a:r>
          </a:p>
        </p:txBody>
      </p:sp>
      <p:sp>
        <p:nvSpPr>
          <p:cNvPr id="10" name="Google Shape;106;p1">
            <a:extLst>
              <a:ext uri="{FF2B5EF4-FFF2-40B4-BE49-F238E27FC236}">
                <a16:creationId xmlns:a16="http://schemas.microsoft.com/office/drawing/2014/main" id="{118BB5CD-34C2-BBE2-8DC1-C013A8A2586D}"/>
              </a:ext>
            </a:extLst>
          </p:cNvPr>
          <p:cNvSpPr/>
          <p:nvPr/>
        </p:nvSpPr>
        <p:spPr>
          <a:xfrm>
            <a:off x="6582620" y="2174463"/>
            <a:ext cx="1534980" cy="449643"/>
          </a:xfrm>
          <a:prstGeom prst="homePlate">
            <a:avLst>
              <a:gd name="adj" fmla="val 50000"/>
            </a:avLst>
          </a:prstGeom>
          <a:solidFill>
            <a:srgbClr val="B4A7D6"/>
          </a:solidFill>
          <a:ln>
            <a:noFill/>
          </a:ln>
        </p:spPr>
        <p:txBody>
          <a:bodyPr spcFirstLastPara="1" wrap="square" lIns="114650" tIns="114650" rIns="114650" bIns="11465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1200" dirty="0">
                <a:solidFill>
                  <a:schemeClr val="dk1"/>
                </a:solidFill>
                <a:latin typeface="+mn-lt"/>
              </a:rPr>
              <a:t>CERRA</a:t>
            </a:r>
          </a:p>
          <a:p>
            <a:pPr algn="ctr"/>
            <a:r>
              <a:rPr lang="en-US" sz="1200" dirty="0">
                <a:solidFill>
                  <a:schemeClr val="dk1"/>
                </a:solidFill>
                <a:latin typeface="+mn-lt"/>
              </a:rPr>
              <a:t>1984 - 2020</a:t>
            </a:r>
            <a:endParaRPr lang="en-US" sz="1200" dirty="0">
              <a:latin typeface="+mn-lt"/>
            </a:endParaRPr>
          </a:p>
        </p:txBody>
      </p:sp>
      <p:sp>
        <p:nvSpPr>
          <p:cNvPr id="12" name="Google Shape;107;p1">
            <a:extLst>
              <a:ext uri="{FF2B5EF4-FFF2-40B4-BE49-F238E27FC236}">
                <a16:creationId xmlns:a16="http://schemas.microsoft.com/office/drawing/2014/main" id="{F554C95A-563E-6CA5-B052-8925D414EAC6}"/>
              </a:ext>
            </a:extLst>
          </p:cNvPr>
          <p:cNvSpPr/>
          <p:nvPr/>
        </p:nvSpPr>
        <p:spPr>
          <a:xfrm>
            <a:off x="7885224" y="2174172"/>
            <a:ext cx="1428713" cy="449643"/>
          </a:xfrm>
          <a:prstGeom prst="chevron">
            <a:avLst>
              <a:gd name="adj" fmla="val 50000"/>
            </a:avLst>
          </a:prstGeom>
          <a:solidFill>
            <a:srgbClr val="FFE599"/>
          </a:solidFill>
          <a:ln>
            <a:noFill/>
          </a:ln>
        </p:spPr>
        <p:txBody>
          <a:bodyPr spcFirstLastPara="1" wrap="square" lIns="114650" tIns="114650" rIns="114650" bIns="11465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1200">
                <a:solidFill>
                  <a:schemeClr val="dk1"/>
                </a:solidFill>
                <a:latin typeface="+mn-lt"/>
              </a:rPr>
              <a:t>COSMO-CH</a:t>
            </a:r>
          </a:p>
          <a:p>
            <a:pPr algn="ctr"/>
            <a:r>
              <a:rPr lang="en-US" sz="1200">
                <a:solidFill>
                  <a:schemeClr val="dk1"/>
                </a:solidFill>
                <a:latin typeface="+mn-lt"/>
              </a:rPr>
              <a:t>2015-2020</a:t>
            </a:r>
            <a:endParaRPr lang="en-US" sz="1200" dirty="0">
              <a:solidFill>
                <a:schemeClr val="dk1"/>
              </a:solidFill>
              <a:latin typeface="+mn-lt"/>
            </a:endParaRPr>
          </a:p>
        </p:txBody>
      </p:sp>
      <p:sp>
        <p:nvSpPr>
          <p:cNvPr id="13" name="Google Shape;105;p1">
            <a:extLst>
              <a:ext uri="{FF2B5EF4-FFF2-40B4-BE49-F238E27FC236}">
                <a16:creationId xmlns:a16="http://schemas.microsoft.com/office/drawing/2014/main" id="{4D812EFA-E678-81DF-B61D-C8D822D7E20E}"/>
              </a:ext>
            </a:extLst>
          </p:cNvPr>
          <p:cNvSpPr/>
          <p:nvPr/>
        </p:nvSpPr>
        <p:spPr>
          <a:xfrm>
            <a:off x="9060606" y="2812698"/>
            <a:ext cx="1428713" cy="449643"/>
          </a:xfrm>
          <a:prstGeom prst="chevron">
            <a:avLst>
              <a:gd name="adj" fmla="val 50000"/>
            </a:avLst>
          </a:prstGeom>
          <a:solidFill>
            <a:srgbClr val="3684A0">
              <a:alpha val="49020"/>
            </a:srgbClr>
          </a:solidFill>
          <a:ln>
            <a:noFill/>
          </a:ln>
        </p:spPr>
        <p:txBody>
          <a:bodyPr spcFirstLastPara="1" wrap="square" lIns="114650" tIns="114650" rIns="114650" bIns="11465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1200">
                <a:solidFill>
                  <a:schemeClr val="dk1"/>
                </a:solidFill>
                <a:latin typeface="+mn-lt"/>
              </a:rPr>
              <a:t>ALADIN-SI</a:t>
            </a:r>
          </a:p>
          <a:p>
            <a:pPr algn="ctr"/>
            <a:r>
              <a:rPr lang="en-US" sz="1200">
                <a:solidFill>
                  <a:schemeClr val="dk1"/>
                </a:solidFill>
                <a:latin typeface="+mn-lt"/>
              </a:rPr>
              <a:t>2020-2025</a:t>
            </a:r>
            <a:endParaRPr lang="en-US" sz="1200" dirty="0">
              <a:solidFill>
                <a:schemeClr val="dk1"/>
              </a:solidFill>
              <a:latin typeface="+mn-lt"/>
            </a:endParaRPr>
          </a:p>
        </p:txBody>
      </p:sp>
      <p:sp>
        <p:nvSpPr>
          <p:cNvPr id="15" name="Google Shape;106;p1">
            <a:extLst>
              <a:ext uri="{FF2B5EF4-FFF2-40B4-BE49-F238E27FC236}">
                <a16:creationId xmlns:a16="http://schemas.microsoft.com/office/drawing/2014/main" id="{A8732693-B32D-66F6-B51D-FA6303EC5288}"/>
              </a:ext>
            </a:extLst>
          </p:cNvPr>
          <p:cNvSpPr/>
          <p:nvPr/>
        </p:nvSpPr>
        <p:spPr>
          <a:xfrm>
            <a:off x="6590574" y="2812991"/>
            <a:ext cx="1534980" cy="449643"/>
          </a:xfrm>
          <a:prstGeom prst="homePlate">
            <a:avLst>
              <a:gd name="adj" fmla="val 50000"/>
            </a:avLst>
          </a:prstGeom>
          <a:solidFill>
            <a:srgbClr val="B4A7D6"/>
          </a:solidFill>
          <a:ln>
            <a:noFill/>
          </a:ln>
        </p:spPr>
        <p:txBody>
          <a:bodyPr spcFirstLastPara="1" wrap="square" lIns="114650" tIns="114650" rIns="114650" bIns="11465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1200">
                <a:solidFill>
                  <a:schemeClr val="dk1"/>
                </a:solidFill>
                <a:latin typeface="+mn-lt"/>
              </a:rPr>
              <a:t>CERRA</a:t>
            </a:r>
          </a:p>
          <a:p>
            <a:pPr algn="ctr"/>
            <a:r>
              <a:rPr lang="en-US" sz="1200">
                <a:solidFill>
                  <a:schemeClr val="dk1"/>
                </a:solidFill>
                <a:latin typeface="+mn-lt"/>
              </a:rPr>
              <a:t>1984 - 2020</a:t>
            </a:r>
            <a:endParaRPr lang="en-US" sz="1200">
              <a:latin typeface="+mn-lt"/>
            </a:endParaRPr>
          </a:p>
        </p:txBody>
      </p:sp>
      <p:sp>
        <p:nvSpPr>
          <p:cNvPr id="16" name="Google Shape;107;p1">
            <a:extLst>
              <a:ext uri="{FF2B5EF4-FFF2-40B4-BE49-F238E27FC236}">
                <a16:creationId xmlns:a16="http://schemas.microsoft.com/office/drawing/2014/main" id="{FEF1E465-D039-F9CE-743A-403E171945A1}"/>
              </a:ext>
            </a:extLst>
          </p:cNvPr>
          <p:cNvSpPr/>
          <p:nvPr/>
        </p:nvSpPr>
        <p:spPr>
          <a:xfrm>
            <a:off x="7900436" y="2812698"/>
            <a:ext cx="1428713" cy="449643"/>
          </a:xfrm>
          <a:prstGeom prst="chevron">
            <a:avLst>
              <a:gd name="adj" fmla="val 50000"/>
            </a:avLst>
          </a:prstGeom>
          <a:solidFill>
            <a:srgbClr val="FFE599"/>
          </a:solidFill>
          <a:ln>
            <a:noFill/>
          </a:ln>
        </p:spPr>
        <p:txBody>
          <a:bodyPr spcFirstLastPara="1" wrap="square" lIns="114650" tIns="114650" rIns="114650" bIns="11465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1200">
                <a:solidFill>
                  <a:schemeClr val="dk1"/>
                </a:solidFill>
                <a:latin typeface="+mn-lt"/>
              </a:rPr>
              <a:t>COSMO-CH </a:t>
            </a:r>
          </a:p>
          <a:p>
            <a:pPr algn="ctr"/>
            <a:r>
              <a:rPr lang="en-US" sz="1200">
                <a:solidFill>
                  <a:schemeClr val="dk1"/>
                </a:solidFill>
                <a:latin typeface="+mn-lt"/>
              </a:rPr>
              <a:t>2015-2020</a:t>
            </a:r>
            <a:endParaRPr lang="en-US" sz="1200" dirty="0">
              <a:solidFill>
                <a:schemeClr val="dk1"/>
              </a:solidFill>
              <a:latin typeface="+mn-lt"/>
            </a:endParaRPr>
          </a:p>
        </p:txBody>
      </p:sp>
      <p:sp>
        <p:nvSpPr>
          <p:cNvPr id="17" name="Google Shape;105;p1">
            <a:extLst>
              <a:ext uri="{FF2B5EF4-FFF2-40B4-BE49-F238E27FC236}">
                <a16:creationId xmlns:a16="http://schemas.microsoft.com/office/drawing/2014/main" id="{31B97090-183C-2770-253F-FED8482F7229}"/>
              </a:ext>
            </a:extLst>
          </p:cNvPr>
          <p:cNvSpPr/>
          <p:nvPr/>
        </p:nvSpPr>
        <p:spPr>
          <a:xfrm>
            <a:off x="10488871" y="2763289"/>
            <a:ext cx="1366579" cy="548459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spcFirstLastPara="1" wrap="square" lIns="114650" tIns="114650" rIns="114650" bIns="11465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200" dirty="0"/>
              <a:t>ALADIN-SI + IFS</a:t>
            </a:r>
          </a:p>
        </p:txBody>
      </p:sp>
      <p:sp>
        <p:nvSpPr>
          <p:cNvPr id="19" name="Google Shape;105;p1">
            <a:extLst>
              <a:ext uri="{FF2B5EF4-FFF2-40B4-BE49-F238E27FC236}">
                <a16:creationId xmlns:a16="http://schemas.microsoft.com/office/drawing/2014/main" id="{44A22028-8A0C-431D-B4FA-5A85772697D3}"/>
              </a:ext>
            </a:extLst>
          </p:cNvPr>
          <p:cNvSpPr/>
          <p:nvPr/>
        </p:nvSpPr>
        <p:spPr>
          <a:xfrm>
            <a:off x="7887292" y="3452742"/>
            <a:ext cx="1428713" cy="449643"/>
          </a:xfrm>
          <a:prstGeom prst="chevron">
            <a:avLst>
              <a:gd name="adj" fmla="val 50000"/>
            </a:avLst>
          </a:prstGeom>
          <a:solidFill>
            <a:srgbClr val="3684A0">
              <a:alpha val="49020"/>
            </a:srgbClr>
          </a:solidFill>
          <a:ln>
            <a:noFill/>
          </a:ln>
        </p:spPr>
        <p:txBody>
          <a:bodyPr spcFirstLastPara="1" wrap="square" lIns="114650" tIns="114650" rIns="114650" bIns="11465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1200">
                <a:solidFill>
                  <a:schemeClr val="dk1"/>
                </a:solidFill>
                <a:latin typeface="+mn-lt"/>
              </a:rPr>
              <a:t>ALADIN-SI</a:t>
            </a:r>
          </a:p>
          <a:p>
            <a:pPr algn="ctr"/>
            <a:r>
              <a:rPr lang="en-US" sz="1200">
                <a:solidFill>
                  <a:schemeClr val="dk1"/>
                </a:solidFill>
                <a:latin typeface="+mn-lt"/>
              </a:rPr>
              <a:t>2020-2025</a:t>
            </a:r>
            <a:endParaRPr lang="en-US" sz="1200" dirty="0">
              <a:solidFill>
                <a:schemeClr val="dk1"/>
              </a:solidFill>
              <a:latin typeface="+mn-lt"/>
            </a:endParaRPr>
          </a:p>
        </p:txBody>
      </p:sp>
      <p:sp>
        <p:nvSpPr>
          <p:cNvPr id="20" name="Google Shape;106;p1">
            <a:extLst>
              <a:ext uri="{FF2B5EF4-FFF2-40B4-BE49-F238E27FC236}">
                <a16:creationId xmlns:a16="http://schemas.microsoft.com/office/drawing/2014/main" id="{A0AE870F-DEBE-4CDA-A914-FD234261FCD5}"/>
              </a:ext>
            </a:extLst>
          </p:cNvPr>
          <p:cNvSpPr/>
          <p:nvPr/>
        </p:nvSpPr>
        <p:spPr>
          <a:xfrm>
            <a:off x="6587474" y="3453035"/>
            <a:ext cx="1542237" cy="449643"/>
          </a:xfrm>
          <a:prstGeom prst="homePlate">
            <a:avLst>
              <a:gd name="adj" fmla="val 50000"/>
            </a:avLst>
          </a:prstGeom>
          <a:solidFill>
            <a:srgbClr val="B4A7D6"/>
          </a:solidFill>
          <a:ln>
            <a:noFill/>
          </a:ln>
        </p:spPr>
        <p:txBody>
          <a:bodyPr spcFirstLastPara="1" wrap="square" lIns="114650" tIns="114650" rIns="114650" bIns="11465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1200" dirty="0">
                <a:solidFill>
                  <a:schemeClr val="dk1"/>
                </a:solidFill>
                <a:latin typeface="+mn-lt"/>
              </a:rPr>
              <a:t>CERRA</a:t>
            </a:r>
          </a:p>
          <a:p>
            <a:pPr algn="ctr"/>
            <a:r>
              <a:rPr lang="en-US" sz="1200" dirty="0">
                <a:solidFill>
                  <a:schemeClr val="dk1"/>
                </a:solidFill>
                <a:latin typeface="+mn-lt"/>
              </a:rPr>
              <a:t>1984 - 2020</a:t>
            </a:r>
            <a:endParaRPr lang="en-US" sz="1200" dirty="0">
              <a:latin typeface="+mn-lt"/>
            </a:endParaRPr>
          </a:p>
        </p:txBody>
      </p:sp>
      <p:sp>
        <p:nvSpPr>
          <p:cNvPr id="21" name="Google Shape;105;p1">
            <a:extLst>
              <a:ext uri="{FF2B5EF4-FFF2-40B4-BE49-F238E27FC236}">
                <a16:creationId xmlns:a16="http://schemas.microsoft.com/office/drawing/2014/main" id="{E28F3E36-257D-46C0-AE39-A945003A4A17}"/>
              </a:ext>
            </a:extLst>
          </p:cNvPr>
          <p:cNvSpPr/>
          <p:nvPr/>
        </p:nvSpPr>
        <p:spPr>
          <a:xfrm>
            <a:off x="9334607" y="3403333"/>
            <a:ext cx="1366579" cy="548459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spcFirstLastPara="1" wrap="square" lIns="114650" tIns="114650" rIns="114650" bIns="11465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200" dirty="0"/>
              <a:t>ALADIN-SI + IFS</a:t>
            </a:r>
          </a:p>
        </p:txBody>
      </p:sp>
    </p:spTree>
    <p:extLst>
      <p:ext uri="{BB962C8B-B14F-4D97-AF65-F5344CB8AC3E}">
        <p14:creationId xmlns:p14="http://schemas.microsoft.com/office/powerpoint/2010/main" val="2593093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2">
            <a:extLst>
              <a:ext uri="{FF2B5EF4-FFF2-40B4-BE49-F238E27FC236}">
                <a16:creationId xmlns:a16="http://schemas.microsoft.com/office/drawing/2014/main" id="{B42666B9-BCEB-4D98-90B4-0E9A93059C3B}"/>
              </a:ext>
            </a:extLst>
          </p:cNvPr>
          <p:cNvSpPr txBox="1">
            <a:spLocks/>
          </p:cNvSpPr>
          <p:nvPr/>
        </p:nvSpPr>
        <p:spPr>
          <a:xfrm>
            <a:off x="515938" y="512763"/>
            <a:ext cx="11161712" cy="922337"/>
          </a:xfrm>
          <a:prstGeom prst="rect">
            <a:avLst/>
          </a:prstGeom>
        </p:spPr>
        <p:txBody>
          <a:bodyPr lIns="91440" tIns="45720" rIns="91440" bIns="45720" anchor="t" anchorCtr="0">
            <a:noAutofit/>
          </a:bodyPr>
          <a:lstStyle>
            <a:lvl1pPr algn="l" defTabSz="9143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999" b="1" i="0" kern="1200" cap="none" baseline="0">
                <a:solidFill>
                  <a:schemeClr val="bg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r>
              <a:rPr lang="sl-SI" sz="4000" b="0" dirty="0" err="1">
                <a:solidFill>
                  <a:schemeClr val="tx1"/>
                </a:solidFill>
                <a:latin typeface="Inter"/>
              </a:rPr>
              <a:t>Models</a:t>
            </a:r>
            <a:r>
              <a:rPr lang="sl-SI" sz="4000" b="0" dirty="0">
                <a:solidFill>
                  <a:schemeClr val="tx1"/>
                </a:solidFill>
                <a:latin typeface="Inter"/>
              </a:rPr>
              <a:t> </a:t>
            </a:r>
            <a:r>
              <a:rPr lang="sl-SI" sz="4000" b="0" dirty="0" err="1">
                <a:solidFill>
                  <a:schemeClr val="tx1"/>
                </a:solidFill>
                <a:latin typeface="Inter"/>
              </a:rPr>
              <a:t>and</a:t>
            </a:r>
            <a:r>
              <a:rPr lang="sl-SI" sz="4000" b="0" dirty="0">
                <a:solidFill>
                  <a:schemeClr val="tx1"/>
                </a:solidFill>
                <a:latin typeface="Inter"/>
              </a:rPr>
              <a:t> data</a:t>
            </a:r>
            <a:endParaRPr lang="en-US" sz="4000" b="0" dirty="0">
              <a:solidFill>
                <a:schemeClr val="tx1"/>
              </a:solidFill>
              <a:latin typeface="Inter"/>
            </a:endParaRPr>
          </a:p>
        </p:txBody>
      </p:sp>
      <p:sp>
        <p:nvSpPr>
          <p:cNvPr id="9" name="Google Shape;105;p1">
            <a:extLst>
              <a:ext uri="{FF2B5EF4-FFF2-40B4-BE49-F238E27FC236}">
                <a16:creationId xmlns:a16="http://schemas.microsoft.com/office/drawing/2014/main" id="{E0D7C939-CBB4-F01E-4EE1-E19737A8B161}"/>
              </a:ext>
            </a:extLst>
          </p:cNvPr>
          <p:cNvSpPr/>
          <p:nvPr/>
        </p:nvSpPr>
        <p:spPr>
          <a:xfrm>
            <a:off x="9321465" y="2169000"/>
            <a:ext cx="1323036" cy="519431"/>
          </a:xfrm>
          <a:prstGeom prst="rect">
            <a:avLst/>
          </a:prstGeom>
          <a:solidFill>
            <a:schemeClr val="bg1">
              <a:lumMod val="95000"/>
            </a:schemeClr>
          </a:solidFill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spcFirstLastPara="1" wrap="square" lIns="114650" tIns="114650" rIns="114650" bIns="11465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200" dirty="0">
                <a:cs typeface="Arial"/>
              </a:rPr>
              <a:t>External graph</a:t>
            </a:r>
            <a:endParaRPr lang="en-US" sz="1200" dirty="0"/>
          </a:p>
          <a:p>
            <a:pPr algn="ctr"/>
            <a:r>
              <a:rPr lang="en-US" sz="1200" dirty="0"/>
              <a:t>ALADIN-SI + IFS</a:t>
            </a:r>
          </a:p>
        </p:txBody>
      </p:sp>
      <p:sp>
        <p:nvSpPr>
          <p:cNvPr id="10" name="Google Shape;106;p1">
            <a:extLst>
              <a:ext uri="{FF2B5EF4-FFF2-40B4-BE49-F238E27FC236}">
                <a16:creationId xmlns:a16="http://schemas.microsoft.com/office/drawing/2014/main" id="{118BB5CD-34C2-BBE2-8DC1-C013A8A2586D}"/>
              </a:ext>
            </a:extLst>
          </p:cNvPr>
          <p:cNvSpPr/>
          <p:nvPr/>
        </p:nvSpPr>
        <p:spPr>
          <a:xfrm>
            <a:off x="6582620" y="2174463"/>
            <a:ext cx="1534980" cy="449643"/>
          </a:xfrm>
          <a:prstGeom prst="homePlate">
            <a:avLst>
              <a:gd name="adj" fmla="val 50000"/>
            </a:avLst>
          </a:prstGeom>
          <a:solidFill>
            <a:srgbClr val="B4A7D6"/>
          </a:solidFill>
          <a:ln>
            <a:noFill/>
          </a:ln>
        </p:spPr>
        <p:txBody>
          <a:bodyPr spcFirstLastPara="1" wrap="square" lIns="114650" tIns="114650" rIns="114650" bIns="11465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1200" dirty="0">
                <a:solidFill>
                  <a:schemeClr val="dk1"/>
                </a:solidFill>
                <a:latin typeface="+mn-lt"/>
              </a:rPr>
              <a:t>CERRA</a:t>
            </a:r>
          </a:p>
          <a:p>
            <a:pPr algn="ctr"/>
            <a:r>
              <a:rPr lang="en-US" sz="1200" dirty="0">
                <a:solidFill>
                  <a:schemeClr val="dk1"/>
                </a:solidFill>
                <a:latin typeface="+mn-lt"/>
              </a:rPr>
              <a:t>1984 - 2020</a:t>
            </a:r>
            <a:endParaRPr lang="en-US" sz="1200" dirty="0">
              <a:latin typeface="+mn-lt"/>
            </a:endParaRPr>
          </a:p>
        </p:txBody>
      </p:sp>
      <p:sp>
        <p:nvSpPr>
          <p:cNvPr id="12" name="Google Shape;107;p1">
            <a:extLst>
              <a:ext uri="{FF2B5EF4-FFF2-40B4-BE49-F238E27FC236}">
                <a16:creationId xmlns:a16="http://schemas.microsoft.com/office/drawing/2014/main" id="{F554C95A-563E-6CA5-B052-8925D414EAC6}"/>
              </a:ext>
            </a:extLst>
          </p:cNvPr>
          <p:cNvSpPr/>
          <p:nvPr/>
        </p:nvSpPr>
        <p:spPr>
          <a:xfrm>
            <a:off x="7885224" y="2174172"/>
            <a:ext cx="1428713" cy="449643"/>
          </a:xfrm>
          <a:prstGeom prst="chevron">
            <a:avLst>
              <a:gd name="adj" fmla="val 50000"/>
            </a:avLst>
          </a:prstGeom>
          <a:solidFill>
            <a:srgbClr val="FFE599"/>
          </a:solidFill>
          <a:ln>
            <a:noFill/>
          </a:ln>
        </p:spPr>
        <p:txBody>
          <a:bodyPr spcFirstLastPara="1" wrap="square" lIns="114650" tIns="114650" rIns="114650" bIns="11465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1200">
                <a:solidFill>
                  <a:schemeClr val="dk1"/>
                </a:solidFill>
                <a:latin typeface="+mn-lt"/>
              </a:rPr>
              <a:t>COSMO-CH</a:t>
            </a:r>
          </a:p>
          <a:p>
            <a:pPr algn="ctr"/>
            <a:r>
              <a:rPr lang="en-US" sz="1200">
                <a:solidFill>
                  <a:schemeClr val="dk1"/>
                </a:solidFill>
                <a:latin typeface="+mn-lt"/>
              </a:rPr>
              <a:t>2015-2020</a:t>
            </a:r>
            <a:endParaRPr lang="en-US" sz="1200" dirty="0">
              <a:solidFill>
                <a:schemeClr val="dk1"/>
              </a:solidFill>
              <a:latin typeface="+mn-lt"/>
            </a:endParaRPr>
          </a:p>
        </p:txBody>
      </p:sp>
      <p:sp>
        <p:nvSpPr>
          <p:cNvPr id="13" name="Google Shape;105;p1">
            <a:extLst>
              <a:ext uri="{FF2B5EF4-FFF2-40B4-BE49-F238E27FC236}">
                <a16:creationId xmlns:a16="http://schemas.microsoft.com/office/drawing/2014/main" id="{4D812EFA-E678-81DF-B61D-C8D822D7E20E}"/>
              </a:ext>
            </a:extLst>
          </p:cNvPr>
          <p:cNvSpPr/>
          <p:nvPr/>
        </p:nvSpPr>
        <p:spPr>
          <a:xfrm>
            <a:off x="9060606" y="2812698"/>
            <a:ext cx="1428713" cy="449643"/>
          </a:xfrm>
          <a:prstGeom prst="chevron">
            <a:avLst>
              <a:gd name="adj" fmla="val 50000"/>
            </a:avLst>
          </a:prstGeom>
          <a:solidFill>
            <a:srgbClr val="3684A0">
              <a:alpha val="49020"/>
            </a:srgbClr>
          </a:solidFill>
          <a:ln>
            <a:noFill/>
          </a:ln>
        </p:spPr>
        <p:txBody>
          <a:bodyPr spcFirstLastPara="1" wrap="square" lIns="114650" tIns="114650" rIns="114650" bIns="11465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1200">
                <a:solidFill>
                  <a:schemeClr val="dk1"/>
                </a:solidFill>
                <a:latin typeface="+mn-lt"/>
              </a:rPr>
              <a:t>ALADIN-SI</a:t>
            </a:r>
          </a:p>
          <a:p>
            <a:pPr algn="ctr"/>
            <a:r>
              <a:rPr lang="en-US" sz="1200">
                <a:solidFill>
                  <a:schemeClr val="dk1"/>
                </a:solidFill>
                <a:latin typeface="+mn-lt"/>
              </a:rPr>
              <a:t>2020-2025</a:t>
            </a:r>
            <a:endParaRPr lang="en-US" sz="1200" dirty="0">
              <a:solidFill>
                <a:schemeClr val="dk1"/>
              </a:solidFill>
              <a:latin typeface="+mn-lt"/>
            </a:endParaRPr>
          </a:p>
        </p:txBody>
      </p:sp>
      <p:sp>
        <p:nvSpPr>
          <p:cNvPr id="15" name="Google Shape;106;p1">
            <a:extLst>
              <a:ext uri="{FF2B5EF4-FFF2-40B4-BE49-F238E27FC236}">
                <a16:creationId xmlns:a16="http://schemas.microsoft.com/office/drawing/2014/main" id="{A8732693-B32D-66F6-B51D-FA6303EC5288}"/>
              </a:ext>
            </a:extLst>
          </p:cNvPr>
          <p:cNvSpPr/>
          <p:nvPr/>
        </p:nvSpPr>
        <p:spPr>
          <a:xfrm>
            <a:off x="6590574" y="2812991"/>
            <a:ext cx="1534980" cy="449643"/>
          </a:xfrm>
          <a:prstGeom prst="homePlate">
            <a:avLst>
              <a:gd name="adj" fmla="val 50000"/>
            </a:avLst>
          </a:prstGeom>
          <a:solidFill>
            <a:srgbClr val="B4A7D6"/>
          </a:solidFill>
          <a:ln>
            <a:noFill/>
          </a:ln>
        </p:spPr>
        <p:txBody>
          <a:bodyPr spcFirstLastPara="1" wrap="square" lIns="114650" tIns="114650" rIns="114650" bIns="11465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1200">
                <a:solidFill>
                  <a:schemeClr val="dk1"/>
                </a:solidFill>
                <a:latin typeface="+mn-lt"/>
              </a:rPr>
              <a:t>CERRA</a:t>
            </a:r>
          </a:p>
          <a:p>
            <a:pPr algn="ctr"/>
            <a:r>
              <a:rPr lang="en-US" sz="1200">
                <a:solidFill>
                  <a:schemeClr val="dk1"/>
                </a:solidFill>
                <a:latin typeface="+mn-lt"/>
              </a:rPr>
              <a:t>1984 - 2020</a:t>
            </a:r>
            <a:endParaRPr lang="en-US" sz="1200">
              <a:latin typeface="+mn-lt"/>
            </a:endParaRPr>
          </a:p>
        </p:txBody>
      </p:sp>
      <p:sp>
        <p:nvSpPr>
          <p:cNvPr id="16" name="Google Shape;107;p1">
            <a:extLst>
              <a:ext uri="{FF2B5EF4-FFF2-40B4-BE49-F238E27FC236}">
                <a16:creationId xmlns:a16="http://schemas.microsoft.com/office/drawing/2014/main" id="{FEF1E465-D039-F9CE-743A-403E171945A1}"/>
              </a:ext>
            </a:extLst>
          </p:cNvPr>
          <p:cNvSpPr/>
          <p:nvPr/>
        </p:nvSpPr>
        <p:spPr>
          <a:xfrm>
            <a:off x="7900436" y="2812698"/>
            <a:ext cx="1428713" cy="449643"/>
          </a:xfrm>
          <a:prstGeom prst="chevron">
            <a:avLst>
              <a:gd name="adj" fmla="val 50000"/>
            </a:avLst>
          </a:prstGeom>
          <a:solidFill>
            <a:srgbClr val="FFE599"/>
          </a:solidFill>
          <a:ln>
            <a:noFill/>
          </a:ln>
        </p:spPr>
        <p:txBody>
          <a:bodyPr spcFirstLastPara="1" wrap="square" lIns="114650" tIns="114650" rIns="114650" bIns="11465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1200">
                <a:solidFill>
                  <a:schemeClr val="dk1"/>
                </a:solidFill>
                <a:latin typeface="+mn-lt"/>
              </a:rPr>
              <a:t>COSMO-CH </a:t>
            </a:r>
          </a:p>
          <a:p>
            <a:pPr algn="ctr"/>
            <a:r>
              <a:rPr lang="en-US" sz="1200">
                <a:solidFill>
                  <a:schemeClr val="dk1"/>
                </a:solidFill>
                <a:latin typeface="+mn-lt"/>
              </a:rPr>
              <a:t>2015-2020</a:t>
            </a:r>
            <a:endParaRPr lang="en-US" sz="1200" dirty="0">
              <a:solidFill>
                <a:schemeClr val="dk1"/>
              </a:solidFill>
              <a:latin typeface="+mn-lt"/>
            </a:endParaRPr>
          </a:p>
        </p:txBody>
      </p:sp>
      <p:sp>
        <p:nvSpPr>
          <p:cNvPr id="17" name="Google Shape;105;p1">
            <a:extLst>
              <a:ext uri="{FF2B5EF4-FFF2-40B4-BE49-F238E27FC236}">
                <a16:creationId xmlns:a16="http://schemas.microsoft.com/office/drawing/2014/main" id="{31B97090-183C-2770-253F-FED8482F7229}"/>
              </a:ext>
            </a:extLst>
          </p:cNvPr>
          <p:cNvSpPr/>
          <p:nvPr/>
        </p:nvSpPr>
        <p:spPr>
          <a:xfrm>
            <a:off x="10488871" y="2763289"/>
            <a:ext cx="1366579" cy="548459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spcFirstLastPara="1" wrap="square" lIns="114650" tIns="114650" rIns="114650" bIns="11465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200" dirty="0"/>
              <a:t>ALADIN-SI + IFS</a:t>
            </a:r>
          </a:p>
        </p:txBody>
      </p:sp>
      <p:sp>
        <p:nvSpPr>
          <p:cNvPr id="19" name="Google Shape;105;p1">
            <a:extLst>
              <a:ext uri="{FF2B5EF4-FFF2-40B4-BE49-F238E27FC236}">
                <a16:creationId xmlns:a16="http://schemas.microsoft.com/office/drawing/2014/main" id="{44A22028-8A0C-431D-B4FA-5A85772697D3}"/>
              </a:ext>
            </a:extLst>
          </p:cNvPr>
          <p:cNvSpPr/>
          <p:nvPr/>
        </p:nvSpPr>
        <p:spPr>
          <a:xfrm>
            <a:off x="7887292" y="3452742"/>
            <a:ext cx="1428713" cy="449643"/>
          </a:xfrm>
          <a:prstGeom prst="chevron">
            <a:avLst>
              <a:gd name="adj" fmla="val 50000"/>
            </a:avLst>
          </a:prstGeom>
          <a:solidFill>
            <a:srgbClr val="3684A0">
              <a:alpha val="49020"/>
            </a:srgbClr>
          </a:solidFill>
          <a:ln>
            <a:noFill/>
          </a:ln>
        </p:spPr>
        <p:txBody>
          <a:bodyPr spcFirstLastPara="1" wrap="square" lIns="114650" tIns="114650" rIns="114650" bIns="11465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1200">
                <a:solidFill>
                  <a:schemeClr val="dk1"/>
                </a:solidFill>
                <a:latin typeface="+mn-lt"/>
              </a:rPr>
              <a:t>ALADIN-SI</a:t>
            </a:r>
          </a:p>
          <a:p>
            <a:pPr algn="ctr"/>
            <a:r>
              <a:rPr lang="en-US" sz="1200">
                <a:solidFill>
                  <a:schemeClr val="dk1"/>
                </a:solidFill>
                <a:latin typeface="+mn-lt"/>
              </a:rPr>
              <a:t>2020-2025</a:t>
            </a:r>
            <a:endParaRPr lang="en-US" sz="1200" dirty="0">
              <a:solidFill>
                <a:schemeClr val="dk1"/>
              </a:solidFill>
              <a:latin typeface="+mn-lt"/>
            </a:endParaRPr>
          </a:p>
        </p:txBody>
      </p:sp>
      <p:sp>
        <p:nvSpPr>
          <p:cNvPr id="20" name="Google Shape;106;p1">
            <a:extLst>
              <a:ext uri="{FF2B5EF4-FFF2-40B4-BE49-F238E27FC236}">
                <a16:creationId xmlns:a16="http://schemas.microsoft.com/office/drawing/2014/main" id="{A0AE870F-DEBE-4CDA-A914-FD234261FCD5}"/>
              </a:ext>
            </a:extLst>
          </p:cNvPr>
          <p:cNvSpPr/>
          <p:nvPr/>
        </p:nvSpPr>
        <p:spPr>
          <a:xfrm>
            <a:off x="6587474" y="3453035"/>
            <a:ext cx="1542237" cy="449643"/>
          </a:xfrm>
          <a:prstGeom prst="homePlate">
            <a:avLst>
              <a:gd name="adj" fmla="val 50000"/>
            </a:avLst>
          </a:prstGeom>
          <a:solidFill>
            <a:srgbClr val="B4A7D6"/>
          </a:solidFill>
          <a:ln>
            <a:noFill/>
          </a:ln>
        </p:spPr>
        <p:txBody>
          <a:bodyPr spcFirstLastPara="1" wrap="square" lIns="114650" tIns="114650" rIns="114650" bIns="11465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1200" dirty="0">
                <a:solidFill>
                  <a:schemeClr val="dk1"/>
                </a:solidFill>
                <a:latin typeface="+mn-lt"/>
              </a:rPr>
              <a:t>CERRA</a:t>
            </a:r>
          </a:p>
          <a:p>
            <a:pPr algn="ctr"/>
            <a:r>
              <a:rPr lang="en-US" sz="1200" dirty="0">
                <a:solidFill>
                  <a:schemeClr val="dk1"/>
                </a:solidFill>
                <a:latin typeface="+mn-lt"/>
              </a:rPr>
              <a:t>1984 - 2020</a:t>
            </a:r>
            <a:endParaRPr lang="en-US" sz="1200" dirty="0">
              <a:latin typeface="+mn-lt"/>
            </a:endParaRPr>
          </a:p>
        </p:txBody>
      </p:sp>
      <p:sp>
        <p:nvSpPr>
          <p:cNvPr id="21" name="Google Shape;105;p1">
            <a:extLst>
              <a:ext uri="{FF2B5EF4-FFF2-40B4-BE49-F238E27FC236}">
                <a16:creationId xmlns:a16="http://schemas.microsoft.com/office/drawing/2014/main" id="{E28F3E36-257D-46C0-AE39-A945003A4A17}"/>
              </a:ext>
            </a:extLst>
          </p:cNvPr>
          <p:cNvSpPr/>
          <p:nvPr/>
        </p:nvSpPr>
        <p:spPr>
          <a:xfrm>
            <a:off x="9334607" y="3403333"/>
            <a:ext cx="1366579" cy="548459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spcFirstLastPara="1" wrap="square" lIns="114650" tIns="114650" rIns="114650" bIns="11465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200" dirty="0"/>
              <a:t>ALADIN-SI + IFS</a:t>
            </a:r>
          </a:p>
        </p:txBody>
      </p:sp>
      <p:pic>
        <p:nvPicPr>
          <p:cNvPr id="24" name="Immagine 7">
            <a:extLst>
              <a:ext uri="{FF2B5EF4-FFF2-40B4-BE49-F238E27FC236}">
                <a16:creationId xmlns:a16="http://schemas.microsoft.com/office/drawing/2014/main" id="{6AA787D8-DF55-427E-9F39-BD46B6FE663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0" t="30458" r="50384" b="19790"/>
          <a:stretch/>
        </p:blipFill>
        <p:spPr>
          <a:xfrm>
            <a:off x="8409214" y="512763"/>
            <a:ext cx="2160596" cy="1497443"/>
          </a:xfrm>
          <a:prstGeom prst="rect">
            <a:avLst/>
          </a:prstGeom>
        </p:spPr>
      </p:pic>
      <p:pic>
        <p:nvPicPr>
          <p:cNvPr id="25" name="Picture 1">
            <a:extLst>
              <a:ext uri="{FF2B5EF4-FFF2-40B4-BE49-F238E27FC236}">
                <a16:creationId xmlns:a16="http://schemas.microsoft.com/office/drawing/2014/main" id="{5487F7C5-B29E-076A-972F-CDA995AADC3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58" t="23394" r="51288" b="20785"/>
          <a:stretch/>
        </p:blipFill>
        <p:spPr>
          <a:xfrm>
            <a:off x="10067277" y="4364295"/>
            <a:ext cx="1788173" cy="1449239"/>
          </a:xfrm>
          <a:prstGeom prst="rect">
            <a:avLst/>
          </a:prstGeom>
        </p:spPr>
      </p:pic>
      <p:cxnSp>
        <p:nvCxnSpPr>
          <p:cNvPr id="4" name="Raven puščični povezovalnik 3"/>
          <p:cNvCxnSpPr/>
          <p:nvPr/>
        </p:nvCxnSpPr>
        <p:spPr>
          <a:xfrm>
            <a:off x="10422383" y="4032938"/>
            <a:ext cx="159799" cy="42612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Raven puščični povezovalnik 27"/>
          <p:cNvCxnSpPr/>
          <p:nvPr/>
        </p:nvCxnSpPr>
        <p:spPr>
          <a:xfrm flipV="1">
            <a:off x="8534892" y="1559862"/>
            <a:ext cx="525714" cy="49525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Refer to caption"/>
          <p:cNvPicPr>
            <a:picLocks noChangeAspect="1" noChangeArrowheads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0" t="11067" r="50883" b="1969"/>
          <a:stretch/>
        </p:blipFill>
        <p:spPr bwMode="auto">
          <a:xfrm>
            <a:off x="5386283" y="519688"/>
            <a:ext cx="1804629" cy="1649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0" name="Raven puščični povezovalnik 29"/>
          <p:cNvCxnSpPr/>
          <p:nvPr/>
        </p:nvCxnSpPr>
        <p:spPr>
          <a:xfrm>
            <a:off x="6546015" y="1697760"/>
            <a:ext cx="313052" cy="411732"/>
          </a:xfrm>
          <a:prstGeom prst="straightConnector1">
            <a:avLst/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Content Placeholder 3">
            <a:extLst>
              <a:ext uri="{FF2B5EF4-FFF2-40B4-BE49-F238E27FC236}">
                <a16:creationId xmlns:a16="http://schemas.microsoft.com/office/drawing/2014/main" id="{6A0CA2CF-586E-F130-1421-5256AC021917}"/>
              </a:ext>
            </a:extLst>
          </p:cNvPr>
          <p:cNvSpPr txBox="1">
            <a:spLocks/>
          </p:cNvSpPr>
          <p:nvPr/>
        </p:nvSpPr>
        <p:spPr>
          <a:xfrm>
            <a:off x="515937" y="4364295"/>
            <a:ext cx="8379488" cy="2058807"/>
          </a:xfrm>
          <a:prstGeom prst="rect">
            <a:avLst/>
          </a:prstGeom>
        </p:spPr>
        <p:txBody>
          <a:bodyPr lIns="91440" tIns="45720" rIns="91440" bIns="45720" anchor="t">
            <a:normAutofit lnSpcReduction="10000"/>
          </a:bodyPr>
          <a:lstStyle>
            <a:lvl1pPr marL="0" indent="0" algn="l" defTabSz="9143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latin typeface="Inter ExtraLight" panose="02000503000000020004" pitchFamily="2" charset="0"/>
                <a:ea typeface="Inter ExtraLight" panose="02000503000000020004" pitchFamily="2" charset="0"/>
                <a:cs typeface="+mn-cs"/>
              </a:defRPr>
            </a:lvl1pPr>
            <a:lvl2pPr marL="457154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2pPr>
            <a:lvl3pPr marL="914309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3pPr>
            <a:lvl4pPr marL="1371463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4pPr>
            <a:lvl5pPr marL="1828617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5pPr>
            <a:lvl6pPr marL="2285771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26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80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234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0" indent="-685800">
              <a:buFont typeface="Arial" panose="020B0604020202020204" pitchFamily="34" charset="0"/>
              <a:buChar char="•"/>
            </a:pP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used </a:t>
            </a:r>
            <a:r>
              <a:rPr lang="sl-SI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datasets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are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regional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global </a:t>
            </a:r>
            <a:r>
              <a:rPr lang="sl-SI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analysis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/ </a:t>
            </a:r>
            <a:r>
              <a:rPr lang="sl-SI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reanalysis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archives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several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years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Temporal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resolution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6h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Spatial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resolution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~1-5km (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regional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~30km (global/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boundary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sl-SI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79 </a:t>
            </a:r>
            <a:r>
              <a:rPr lang="sl-SI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atmospheric</a:t>
            </a:r>
            <a:r>
              <a:rPr lang="sl-SI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variables</a:t>
            </a:r>
            <a:r>
              <a:rPr lang="sl-SI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forcing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variables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location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time,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orography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land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sea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…)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endParaRPr lang="sl-SI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Content Placeholder 3">
            <a:extLst>
              <a:ext uri="{FF2B5EF4-FFF2-40B4-BE49-F238E27FC236}">
                <a16:creationId xmlns:a16="http://schemas.microsoft.com/office/drawing/2014/main" id="{ABC57336-2D5C-4DAE-B430-5D085863BE8D}"/>
              </a:ext>
            </a:extLst>
          </p:cNvPr>
          <p:cNvSpPr txBox="1">
            <a:spLocks/>
          </p:cNvSpPr>
          <p:nvPr/>
        </p:nvSpPr>
        <p:spPr>
          <a:xfrm>
            <a:off x="515937" y="1794143"/>
            <a:ext cx="5904400" cy="2037110"/>
          </a:xfrm>
          <a:prstGeom prst="rect">
            <a:avLst/>
          </a:prstGeom>
        </p:spPr>
        <p:txBody>
          <a:bodyPr lIns="91440" tIns="45720" rIns="91440" bIns="45720" anchor="t">
            <a:normAutofit fontScale="92500" lnSpcReduction="20000"/>
          </a:bodyPr>
          <a:lstStyle>
            <a:lvl1pPr marL="0" indent="0" algn="l" defTabSz="9143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latin typeface="Inter ExtraLight" panose="02000503000000020004" pitchFamily="2" charset="0"/>
                <a:ea typeface="Inter ExtraLight" panose="02000503000000020004" pitchFamily="2" charset="0"/>
                <a:cs typeface="+mn-cs"/>
              </a:defRPr>
            </a:lvl1pPr>
            <a:lvl2pPr marL="457154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2pPr>
            <a:lvl3pPr marL="914309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3pPr>
            <a:lvl4pPr marL="1371463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4pPr>
            <a:lvl5pPr marL="1828617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5pPr>
            <a:lvl6pPr marL="2285771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26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80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234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different</a:t>
            </a:r>
            <a:r>
              <a:rPr lang="sl-SI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transfer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approaches: </a:t>
            </a:r>
          </a:p>
          <a:p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42365" lvl="1" indent="-685800" algn="l">
              <a:buFont typeface="Courier New" panose="020B0604020202020204" pitchFamily="34" charset="0"/>
              <a:buChar char="o"/>
            </a:pP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 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inference using Swiss LAM</a:t>
            </a:r>
          </a:p>
          <a:p>
            <a:pPr marL="456565" lvl="1" algn="l"/>
            <a:endPara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42365" lvl="1" indent="-685800" algn="l">
              <a:buFont typeface="Courier New" panose="020B0604020202020204" pitchFamily="34" charset="0"/>
              <a:buChar char="o"/>
            </a:pP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Swiss-tuned LAM (fine-tuned 2x)</a:t>
            </a:r>
          </a:p>
          <a:p>
            <a:pPr marL="456565" lvl="1" algn="l"/>
            <a:endPara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42365" lvl="1" indent="-685800" algn="l">
              <a:buFont typeface="Courier New" panose="020B0604020202020204" pitchFamily="34" charset="0"/>
              <a:buChar char="o"/>
            </a:pP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CERRA-tuned LAM (fine-tuned 1x)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42365" lvl="1" indent="-685800" algn="l">
              <a:buFont typeface="Courier New" panose="020B0604020202020204" pitchFamily="34" charset="0"/>
              <a:buChar char="o"/>
            </a:pP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85800" indent="-685800" algn="l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36973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9F5706-3803-56C7-2E9A-C04599DD7D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2">
            <a:extLst>
              <a:ext uri="{FF2B5EF4-FFF2-40B4-BE49-F238E27FC236}">
                <a16:creationId xmlns:a16="http://schemas.microsoft.com/office/drawing/2014/main" id="{C53D50EC-2B12-868F-BA30-089B9B35C1F4}"/>
              </a:ext>
            </a:extLst>
          </p:cNvPr>
          <p:cNvSpPr txBox="1">
            <a:spLocks/>
          </p:cNvSpPr>
          <p:nvPr/>
        </p:nvSpPr>
        <p:spPr>
          <a:xfrm>
            <a:off x="515938" y="512763"/>
            <a:ext cx="11161712" cy="922337"/>
          </a:xfrm>
          <a:prstGeom prst="rect">
            <a:avLst/>
          </a:prstGeom>
        </p:spPr>
        <p:txBody>
          <a:bodyPr lIns="91440" tIns="45720" rIns="91440" bIns="45720" anchor="t" anchorCtr="0">
            <a:normAutofit/>
          </a:bodyPr>
          <a:lstStyle>
            <a:lvl1pPr algn="l" defTabSz="9143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999" b="1" i="0" kern="1200" cap="none" baseline="0">
                <a:solidFill>
                  <a:schemeClr val="bg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r>
              <a:rPr lang="en-US" sz="4000" b="0" dirty="0">
                <a:solidFill>
                  <a:schemeClr val="tx1"/>
                </a:solidFill>
                <a:latin typeface="Inter"/>
              </a:rPr>
              <a:t>Case study – 26 June 2025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5AA51D-0B19-CD59-74F2-2B14BA78F432}"/>
              </a:ext>
            </a:extLst>
          </p:cNvPr>
          <p:cNvSpPr txBox="1">
            <a:spLocks/>
          </p:cNvSpPr>
          <p:nvPr/>
        </p:nvSpPr>
        <p:spPr>
          <a:xfrm>
            <a:off x="515938" y="1266597"/>
            <a:ext cx="10802971" cy="1267853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>
            <a:lvl1pPr marL="0" indent="0" algn="l" defTabSz="9143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latin typeface="Inter ExtraLight" panose="02000503000000020004" pitchFamily="2" charset="0"/>
                <a:ea typeface="Inter ExtraLight" panose="02000503000000020004" pitchFamily="2" charset="0"/>
                <a:cs typeface="+mn-cs"/>
              </a:defRPr>
            </a:lvl1pPr>
            <a:lvl2pPr marL="457154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2pPr>
            <a:lvl3pPr marL="914309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3pPr>
            <a:lvl4pPr marL="1371463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4pPr>
            <a:lvl5pPr marL="1828617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5pPr>
            <a:lvl6pPr marL="2285771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26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80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234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08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large </a:t>
            </a:r>
            <a:r>
              <a:rPr lang="sl-SI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thunderstorm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system 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developed over northeastern Italy and moved across Slovenia during the night, producing hail and strong wind gusts.</a:t>
            </a:r>
          </a:p>
          <a:p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 descr="A map of the weather&#10;&#10;AI-generated content may be incorrect.">
            <a:extLst>
              <a:ext uri="{FF2B5EF4-FFF2-40B4-BE49-F238E27FC236}">
                <a16:creationId xmlns:a16="http://schemas.microsoft.com/office/drawing/2014/main" id="{8B7AF942-DD89-CB66-8297-B839A929D4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6745" y="4822636"/>
            <a:ext cx="10080172" cy="203872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DD9DACB-F5E3-08A4-A5D3-65314D3C4D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8559" y="2640051"/>
            <a:ext cx="10080172" cy="2039178"/>
          </a:xfrm>
          <a:prstGeom prst="rect">
            <a:avLst/>
          </a:prstGeom>
        </p:spPr>
      </p:pic>
      <p:sp>
        <p:nvSpPr>
          <p:cNvPr id="5" name="PoljeZBesedilom 4"/>
          <p:cNvSpPr txBox="1"/>
          <p:nvPr/>
        </p:nvSpPr>
        <p:spPr>
          <a:xfrm>
            <a:off x="76238" y="3474974"/>
            <a:ext cx="1826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dirty="0">
                <a:latin typeface="Arial" panose="020B0604020202020204" pitchFamily="34" charset="0"/>
                <a:cs typeface="Arial" panose="020B0604020202020204" pitchFamily="34" charset="0"/>
              </a:rPr>
              <a:t>6-h </a:t>
            </a:r>
            <a:r>
              <a:rPr lang="sl-SI" dirty="0" err="1">
                <a:latin typeface="Arial" panose="020B0604020202020204" pitchFamily="34" charset="0"/>
                <a:cs typeface="Arial" panose="020B0604020202020204" pitchFamily="34" charset="0"/>
              </a:rPr>
              <a:t>precipitation</a:t>
            </a:r>
            <a:endParaRPr lang="sl-SI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PoljeZBesedilom 7"/>
          <p:cNvSpPr txBox="1"/>
          <p:nvPr/>
        </p:nvSpPr>
        <p:spPr>
          <a:xfrm>
            <a:off x="353589" y="5514848"/>
            <a:ext cx="12490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dirty="0">
                <a:latin typeface="Arial" panose="020B0604020202020204" pitchFamily="34" charset="0"/>
                <a:cs typeface="Arial" panose="020B0604020202020204" pitchFamily="34" charset="0"/>
              </a:rPr>
              <a:t>10-m </a:t>
            </a:r>
            <a:r>
              <a:rPr lang="sl-SI" dirty="0" err="1">
                <a:latin typeface="Arial" panose="020B0604020202020204" pitchFamily="34" charset="0"/>
                <a:cs typeface="Arial" panose="020B0604020202020204" pitchFamily="34" charset="0"/>
              </a:rPr>
              <a:t>wind</a:t>
            </a:r>
            <a:endParaRPr lang="sl-SI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69959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9F5706-3803-56C7-2E9A-C04599DD7D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2">
            <a:extLst>
              <a:ext uri="{FF2B5EF4-FFF2-40B4-BE49-F238E27FC236}">
                <a16:creationId xmlns:a16="http://schemas.microsoft.com/office/drawing/2014/main" id="{C53D50EC-2B12-868F-BA30-089B9B35C1F4}"/>
              </a:ext>
            </a:extLst>
          </p:cNvPr>
          <p:cNvSpPr txBox="1">
            <a:spLocks/>
          </p:cNvSpPr>
          <p:nvPr/>
        </p:nvSpPr>
        <p:spPr>
          <a:xfrm>
            <a:off x="515938" y="512763"/>
            <a:ext cx="5717594" cy="697251"/>
          </a:xfrm>
          <a:prstGeom prst="rect">
            <a:avLst/>
          </a:prstGeom>
        </p:spPr>
        <p:txBody>
          <a:bodyPr lIns="91440" tIns="45720" rIns="91440" bIns="45720" anchor="t" anchorCtr="0">
            <a:normAutofit/>
          </a:bodyPr>
          <a:lstStyle>
            <a:lvl1pPr algn="l" defTabSz="9143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999" b="1" i="0" kern="1200" cap="none" baseline="0">
                <a:solidFill>
                  <a:schemeClr val="bg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r>
              <a:rPr lang="en-US" sz="4000" b="0" dirty="0">
                <a:solidFill>
                  <a:schemeClr val="tx1"/>
                </a:solidFill>
                <a:latin typeface="Inter"/>
              </a:rPr>
              <a:t>Verification</a:t>
            </a:r>
            <a:r>
              <a:rPr lang="sl-SI" sz="4000" b="0" dirty="0">
                <a:solidFill>
                  <a:schemeClr val="tx1"/>
                </a:solidFill>
                <a:latin typeface="Inter"/>
              </a:rPr>
              <a:t> </a:t>
            </a:r>
            <a:r>
              <a:rPr lang="sl-SI" sz="4000" b="0" dirty="0" err="1">
                <a:solidFill>
                  <a:schemeClr val="tx1"/>
                </a:solidFill>
                <a:latin typeface="Inter"/>
              </a:rPr>
              <a:t>results</a:t>
            </a:r>
            <a:r>
              <a:rPr lang="en-US" sz="4000" b="0" dirty="0">
                <a:solidFill>
                  <a:schemeClr val="tx1"/>
                </a:solidFill>
                <a:latin typeface="Inter"/>
              </a:rPr>
              <a:t>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60F9B94-232B-BDE5-83C4-676B303EC4D9}"/>
              </a:ext>
            </a:extLst>
          </p:cNvPr>
          <p:cNvSpPr/>
          <p:nvPr/>
        </p:nvSpPr>
        <p:spPr>
          <a:xfrm>
            <a:off x="8663608" y="5723282"/>
            <a:ext cx="3453847" cy="10850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FC603EA6-EA47-4239-A17B-4FB5878B6688}"/>
              </a:ext>
            </a:extLst>
          </p:cNvPr>
          <p:cNvSpPr txBox="1">
            <a:spLocks/>
          </p:cNvSpPr>
          <p:nvPr/>
        </p:nvSpPr>
        <p:spPr>
          <a:xfrm>
            <a:off x="541600" y="1210014"/>
            <a:ext cx="11407744" cy="5023180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>
            <a:lvl1pPr marL="0" indent="0" algn="l" defTabSz="9143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latin typeface="Inter ExtraLight" panose="02000503000000020004" pitchFamily="2" charset="0"/>
                <a:ea typeface="Inter ExtraLight" panose="02000503000000020004" pitchFamily="2" charset="0"/>
                <a:cs typeface="+mn-cs"/>
              </a:defRPr>
            </a:lvl1pPr>
            <a:lvl2pPr marL="457154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2pPr>
            <a:lvl3pPr marL="914309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3pPr>
            <a:lvl4pPr marL="1371463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4pPr>
            <a:lvl5pPr marL="1828617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5pPr>
            <a:lvl6pPr marL="2285771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26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80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234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Period: 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January-July 2025 (7 months).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Using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urface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-based and radiosonde 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weather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bal</a:t>
            </a:r>
            <a:r>
              <a:rPr lang="it-I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oons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observations.</a:t>
            </a:r>
            <a:endParaRPr lang="sl-SI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Fine-</a:t>
            </a:r>
            <a:r>
              <a:rPr lang="sl-SI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tuned</a:t>
            </a:r>
            <a:r>
              <a:rPr lang="sl-SI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model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perform generally </a:t>
            </a:r>
            <a:r>
              <a:rPr lang="sl-SI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better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than the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inference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with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exceptions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Slika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873" y="2679906"/>
            <a:ext cx="5329935" cy="3553290"/>
          </a:xfrm>
          <a:prstGeom prst="rect">
            <a:avLst/>
          </a:prstGeom>
        </p:spPr>
      </p:pic>
      <p:pic>
        <p:nvPicPr>
          <p:cNvPr id="4" name="Slika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787" y="2679905"/>
            <a:ext cx="5329935" cy="3553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1713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62214B-E967-5E47-6943-94FC86147C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2">
            <a:extLst>
              <a:ext uri="{FF2B5EF4-FFF2-40B4-BE49-F238E27FC236}">
                <a16:creationId xmlns:a16="http://schemas.microsoft.com/office/drawing/2014/main" id="{4F751EDD-93E5-1D2C-B007-AAF0A210B0C1}"/>
              </a:ext>
            </a:extLst>
          </p:cNvPr>
          <p:cNvSpPr txBox="1">
            <a:spLocks/>
          </p:cNvSpPr>
          <p:nvPr/>
        </p:nvSpPr>
        <p:spPr>
          <a:xfrm>
            <a:off x="515938" y="512763"/>
            <a:ext cx="11161712" cy="922337"/>
          </a:xfrm>
          <a:prstGeom prst="rect">
            <a:avLst/>
          </a:prstGeom>
        </p:spPr>
        <p:txBody>
          <a:bodyPr lIns="91440" tIns="45720" rIns="91440" bIns="45720" anchor="t" anchorCtr="0">
            <a:noAutofit/>
          </a:bodyPr>
          <a:lstStyle>
            <a:lvl1pPr algn="l" defTabSz="9143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999" b="1" i="0" kern="1200" cap="none" baseline="0">
                <a:solidFill>
                  <a:schemeClr val="bg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r>
              <a:rPr lang="en-US" sz="4000" b="0" dirty="0">
                <a:solidFill>
                  <a:schemeClr val="tx1"/>
                </a:solidFill>
                <a:latin typeface="Inter"/>
              </a:rPr>
              <a:t>Verification </a:t>
            </a:r>
            <a:r>
              <a:rPr lang="sl-SI" sz="4000" b="0" dirty="0" err="1">
                <a:solidFill>
                  <a:schemeClr val="tx1"/>
                </a:solidFill>
                <a:latin typeface="Inter"/>
              </a:rPr>
              <a:t>results</a:t>
            </a:r>
            <a:endParaRPr lang="en-US" sz="4000" b="0" dirty="0">
              <a:solidFill>
                <a:schemeClr val="tx1"/>
              </a:solidFill>
              <a:latin typeface="Inter"/>
            </a:endParaRP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03B81A94-2C96-4C17-8FDD-BB80F07E7EA6}"/>
              </a:ext>
            </a:extLst>
          </p:cNvPr>
          <p:cNvSpPr txBox="1">
            <a:spLocks/>
          </p:cNvSpPr>
          <p:nvPr/>
        </p:nvSpPr>
        <p:spPr>
          <a:xfrm>
            <a:off x="515938" y="1651000"/>
            <a:ext cx="4120220" cy="4953986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>
            <a:lvl1pPr marL="0" indent="0" algn="l" defTabSz="9143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latin typeface="Inter ExtraLight" panose="02000503000000020004" pitchFamily="2" charset="0"/>
                <a:ea typeface="Inter ExtraLight" panose="02000503000000020004" pitchFamily="2" charset="0"/>
                <a:cs typeface="+mn-cs"/>
              </a:defRPr>
            </a:lvl1pPr>
            <a:lvl2pPr marL="457154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2pPr>
            <a:lvl3pPr marL="914309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3pPr>
            <a:lvl4pPr marL="1371463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4pPr>
            <a:lvl5pPr marL="1828617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5pPr>
            <a:lvl6pPr marL="2285771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26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80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234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fine-tuned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model performs 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better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than the operational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numerical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weather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prediction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model (RMSE).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Biggest improvements for 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surface variables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less significant differences for variables on pressure levels.</a:t>
            </a:r>
            <a:endParaRPr lang="sl-SI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However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ML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models do not capture well 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extreme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events (e.g. large precipitation amounts or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strong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winds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</p:txBody>
      </p:sp>
      <p:pic>
        <p:nvPicPr>
          <p:cNvPr id="12" name="Picture 1">
            <a:extLst>
              <a:ext uri="{FF2B5EF4-FFF2-40B4-BE49-F238E27FC236}">
                <a16:creationId xmlns:a16="http://schemas.microsoft.com/office/drawing/2014/main" id="{B9566AFF-12D2-4776-8A1D-84481559F61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400"/>
          <a:stretch/>
        </p:blipFill>
        <p:spPr>
          <a:xfrm>
            <a:off x="4732867" y="2421665"/>
            <a:ext cx="7381033" cy="2391466"/>
          </a:xfrm>
          <a:prstGeom prst="rect">
            <a:avLst/>
          </a:prstGeom>
        </p:spPr>
      </p:pic>
      <p:pic>
        <p:nvPicPr>
          <p:cNvPr id="13" name="Picture 1">
            <a:extLst>
              <a:ext uri="{FF2B5EF4-FFF2-40B4-BE49-F238E27FC236}">
                <a16:creationId xmlns:a16="http://schemas.microsoft.com/office/drawing/2014/main" id="{D82E8205-5102-4E50-84D8-F1E27CF2B9B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077" b="93426"/>
          <a:stretch/>
        </p:blipFill>
        <p:spPr>
          <a:xfrm>
            <a:off x="4830312" y="1991637"/>
            <a:ext cx="5374608" cy="351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1560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9F5706-3803-56C7-2E9A-C04599DD7D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2">
            <a:extLst>
              <a:ext uri="{FF2B5EF4-FFF2-40B4-BE49-F238E27FC236}">
                <a16:creationId xmlns:a16="http://schemas.microsoft.com/office/drawing/2014/main" id="{C53D50EC-2B12-868F-BA30-089B9B35C1F4}"/>
              </a:ext>
            </a:extLst>
          </p:cNvPr>
          <p:cNvSpPr txBox="1">
            <a:spLocks/>
          </p:cNvSpPr>
          <p:nvPr/>
        </p:nvSpPr>
        <p:spPr>
          <a:xfrm>
            <a:off x="515938" y="512763"/>
            <a:ext cx="11161712" cy="922337"/>
          </a:xfrm>
          <a:prstGeom prst="rect">
            <a:avLst/>
          </a:prstGeom>
        </p:spPr>
        <p:txBody>
          <a:bodyPr lIns="91440" tIns="45720" rIns="91440" bIns="45720" anchor="t" anchorCtr="0">
            <a:normAutofit/>
          </a:bodyPr>
          <a:lstStyle>
            <a:lvl1pPr algn="l" defTabSz="9143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999" b="1" i="0" kern="1200" cap="none" baseline="0">
                <a:solidFill>
                  <a:schemeClr val="bg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r>
              <a:rPr lang="en-US" sz="4000" b="0" dirty="0">
                <a:solidFill>
                  <a:schemeClr val="tx1"/>
                </a:solidFill>
                <a:latin typeface="Inter"/>
              </a:rPr>
              <a:t>Conclusions and future plans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6A0CA2CF-586E-F130-1421-5256AC021917}"/>
              </a:ext>
            </a:extLst>
          </p:cNvPr>
          <p:cNvSpPr txBox="1">
            <a:spLocks/>
          </p:cNvSpPr>
          <p:nvPr/>
        </p:nvSpPr>
        <p:spPr>
          <a:xfrm>
            <a:off x="515937" y="1520383"/>
            <a:ext cx="11025033" cy="4824854"/>
          </a:xfrm>
          <a:prstGeom prst="rect">
            <a:avLst/>
          </a:prstGeom>
        </p:spPr>
        <p:txBody>
          <a:bodyPr lIns="91440" tIns="45720" rIns="91440" bIns="45720" anchor="t">
            <a:noAutofit/>
          </a:bodyPr>
          <a:lstStyle>
            <a:lvl1pPr marL="0" indent="0" algn="l" defTabSz="9143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latin typeface="Inter ExtraLight" panose="02000503000000020004" pitchFamily="2" charset="0"/>
                <a:ea typeface="Inter ExtraLight" panose="02000503000000020004" pitchFamily="2" charset="0"/>
                <a:cs typeface="+mn-cs"/>
              </a:defRPr>
            </a:lvl1pPr>
            <a:lvl2pPr marL="457154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2pPr>
            <a:lvl3pPr marL="914309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3pPr>
            <a:lvl4pPr marL="1371463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4pPr>
            <a:lvl5pPr marL="1828617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5pPr>
            <a:lvl6pPr marL="2285771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26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80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234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regional </a:t>
            </a:r>
            <a:r>
              <a:rPr lang="en-GB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GNN</a:t>
            </a:r>
            <a:r>
              <a:rPr lang="en-GB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for weather prediction can be quite successfully transferred to a different geographic domain, even </a:t>
            </a:r>
            <a:r>
              <a:rPr lang="en-GB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without additional training</a:t>
            </a:r>
            <a:r>
              <a:rPr lang="en-GB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Fine-tuning</a:t>
            </a:r>
            <a:r>
              <a:rPr lang="en-GB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on regional data substantially </a:t>
            </a:r>
            <a:r>
              <a:rPr lang="en-GB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improves forecast quality</a:t>
            </a:r>
            <a:r>
              <a:rPr lang="en-GB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with performance competitive with operational NWP for many variables.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Intermediate fine-tuning </a:t>
            </a:r>
            <a:r>
              <a:rPr lang="en-GB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Swiss data does not consistently improve the results compared with direct adaptation from CERRA.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ML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models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are </a:t>
            </a:r>
            <a:r>
              <a:rPr lang="sl-SI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competitive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with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numerical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weather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prediction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models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on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average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but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struggle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with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precipitation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extremes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small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-scale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details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Next steps:</a:t>
            </a:r>
            <a:endParaRPr lang="sl-SI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Complete and extend the 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analysis dataset 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cover the period 2014–2026.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Incorporate 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observations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as additional input data, including radar and aircraft measurements.</a:t>
            </a:r>
            <a:endParaRPr lang="sl-SI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10566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E7C1AD-80C3-AD9D-1FC9-F903A11DB7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77861" y="2228295"/>
            <a:ext cx="9144397" cy="882774"/>
          </a:xfrm>
        </p:spPr>
        <p:txBody>
          <a:bodyPr lIns="91440" tIns="45720" rIns="91440" bIns="45720" anchor="b"/>
          <a:lstStyle/>
          <a:p>
            <a:r>
              <a:rPr lang="sl-SI" sz="4000" dirty="0" err="1">
                <a:latin typeface="Inter"/>
              </a:rPr>
              <a:t>Thank</a:t>
            </a:r>
            <a:r>
              <a:rPr lang="sl-SI" sz="4000" dirty="0">
                <a:latin typeface="Inter"/>
              </a:rPr>
              <a:t> </a:t>
            </a:r>
            <a:r>
              <a:rPr lang="sl-SI" sz="4000" dirty="0" err="1">
                <a:latin typeface="Inter"/>
              </a:rPr>
              <a:t>you</a:t>
            </a:r>
            <a:r>
              <a:rPr lang="sl-SI" sz="4000" dirty="0">
                <a:latin typeface="Inter"/>
              </a:rPr>
              <a:t> </a:t>
            </a:r>
            <a:r>
              <a:rPr lang="sl-SI" sz="4000" dirty="0" err="1">
                <a:latin typeface="Inter"/>
              </a:rPr>
              <a:t>for</a:t>
            </a:r>
            <a:r>
              <a:rPr lang="sl-SI" sz="4000" dirty="0">
                <a:latin typeface="Inter"/>
              </a:rPr>
              <a:t> </a:t>
            </a:r>
            <a:r>
              <a:rPr lang="sl-SI" sz="4000" dirty="0" err="1">
                <a:latin typeface="Inter"/>
              </a:rPr>
              <a:t>your</a:t>
            </a:r>
            <a:r>
              <a:rPr lang="sl-SI" sz="4000" dirty="0">
                <a:latin typeface="Inter"/>
              </a:rPr>
              <a:t> </a:t>
            </a:r>
            <a:r>
              <a:rPr lang="sl-SI" sz="4000" dirty="0" err="1">
                <a:latin typeface="Inter"/>
              </a:rPr>
              <a:t>attention</a:t>
            </a:r>
            <a:r>
              <a:rPr lang="sl-SI" sz="4000" dirty="0">
                <a:latin typeface="Inter"/>
              </a:rPr>
              <a:t>!</a:t>
            </a:r>
            <a:endParaRPr lang="en-US" sz="4000" dirty="0"/>
          </a:p>
        </p:txBody>
      </p:sp>
      <p:pic>
        <p:nvPicPr>
          <p:cNvPr id="3" name="Immagine 3">
            <a:extLst>
              <a:ext uri="{FF2B5EF4-FFF2-40B4-BE49-F238E27FC236}">
                <a16:creationId xmlns:a16="http://schemas.microsoft.com/office/drawing/2014/main" id="{8D65A0B0-2B2F-48D0-9FF7-5B3DCED9E10A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666" y="3334736"/>
            <a:ext cx="10508788" cy="2097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9292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E7C1AD-80C3-AD9D-1FC9-F903A11DB71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lIns="91440" tIns="45720" rIns="91440" bIns="45720" anchor="b"/>
          <a:lstStyle/>
          <a:p>
            <a:r>
              <a:rPr lang="en-US" sz="5950">
                <a:latin typeface="Inter"/>
              </a:rPr>
              <a:t>Appendix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4614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62214B-E967-5E47-6943-94FC86147C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2">
            <a:extLst>
              <a:ext uri="{FF2B5EF4-FFF2-40B4-BE49-F238E27FC236}">
                <a16:creationId xmlns:a16="http://schemas.microsoft.com/office/drawing/2014/main" id="{4F751EDD-93E5-1D2C-B007-AAF0A210B0C1}"/>
              </a:ext>
            </a:extLst>
          </p:cNvPr>
          <p:cNvSpPr txBox="1">
            <a:spLocks/>
          </p:cNvSpPr>
          <p:nvPr/>
        </p:nvSpPr>
        <p:spPr>
          <a:xfrm>
            <a:off x="515938" y="512763"/>
            <a:ext cx="11161712" cy="922337"/>
          </a:xfrm>
          <a:prstGeom prst="rect">
            <a:avLst/>
          </a:prstGeom>
        </p:spPr>
        <p:txBody>
          <a:bodyPr lIns="91440" tIns="45720" rIns="91440" bIns="45720" anchor="t" anchorCtr="0">
            <a:noAutofit/>
          </a:bodyPr>
          <a:lstStyle>
            <a:lvl1pPr algn="l" defTabSz="9143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999" b="1" i="0" kern="1200" cap="none" baseline="0">
                <a:solidFill>
                  <a:schemeClr val="bg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r>
              <a:rPr lang="en-US" sz="4000" b="0" dirty="0">
                <a:solidFill>
                  <a:schemeClr val="tx1"/>
                </a:solidFill>
                <a:latin typeface="Inter"/>
              </a:rPr>
              <a:t>Verification </a:t>
            </a:r>
            <a:r>
              <a:rPr lang="sl-SI" sz="4000" b="0" dirty="0" err="1">
                <a:solidFill>
                  <a:schemeClr val="tx1"/>
                </a:solidFill>
                <a:latin typeface="Inter"/>
              </a:rPr>
              <a:t>results</a:t>
            </a:r>
            <a:endParaRPr lang="en-US" sz="4000" b="0" dirty="0">
              <a:solidFill>
                <a:schemeClr val="tx1"/>
              </a:solidFill>
              <a:latin typeface="Inter"/>
            </a:endParaRP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03B81A94-2C96-4C17-8FDD-BB80F07E7EA6}"/>
              </a:ext>
            </a:extLst>
          </p:cNvPr>
          <p:cNvSpPr txBox="1">
            <a:spLocks/>
          </p:cNvSpPr>
          <p:nvPr/>
        </p:nvSpPr>
        <p:spPr>
          <a:xfrm>
            <a:off x="515938" y="1651000"/>
            <a:ext cx="4120220" cy="4953986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>
            <a:lvl1pPr marL="0" indent="0" algn="l" defTabSz="9143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latin typeface="Inter ExtraLight" panose="02000503000000020004" pitchFamily="2" charset="0"/>
                <a:ea typeface="Inter ExtraLight" panose="02000503000000020004" pitchFamily="2" charset="0"/>
                <a:cs typeface="+mn-cs"/>
              </a:defRPr>
            </a:lvl1pPr>
            <a:lvl2pPr marL="457154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2pPr>
            <a:lvl3pPr marL="914309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3pPr>
            <a:lvl4pPr marL="1371463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4pPr>
            <a:lvl5pPr marL="1828617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5pPr>
            <a:lvl6pPr marL="2285771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26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80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234" indent="0" algn="ctr" defTabSz="91430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fine-tuned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model performs 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better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than the operational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numerical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weather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prediction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model (RMSE).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Biggest improvements for 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surface variables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less significant differences for variables on pressure levels.</a:t>
            </a:r>
            <a:endParaRPr lang="sl-SI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However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Bias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ML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models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largely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inherited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from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training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data.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ML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models do not capture well 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extreme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events (e.g. large precipitation amounts or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strong</a:t>
            </a:r>
            <a:r>
              <a:rPr lang="sl-SI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winds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</p:txBody>
      </p:sp>
      <p:grpSp>
        <p:nvGrpSpPr>
          <p:cNvPr id="16" name="Skupina 15"/>
          <p:cNvGrpSpPr/>
          <p:nvPr/>
        </p:nvGrpSpPr>
        <p:grpSpPr>
          <a:xfrm>
            <a:off x="4830312" y="4475767"/>
            <a:ext cx="7283588" cy="2263698"/>
            <a:chOff x="4830312" y="4594302"/>
            <a:chExt cx="7283588" cy="2263698"/>
          </a:xfrm>
        </p:grpSpPr>
        <p:pic>
          <p:nvPicPr>
            <p:cNvPr id="5" name="Slika 4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720" t="9675" r="10435" b="45989"/>
            <a:stretch/>
          </p:blipFill>
          <p:spPr>
            <a:xfrm>
              <a:off x="4830312" y="4594302"/>
              <a:ext cx="6847338" cy="2185639"/>
            </a:xfrm>
            <a:prstGeom prst="rect">
              <a:avLst/>
            </a:prstGeom>
          </p:spPr>
        </p:pic>
        <p:pic>
          <p:nvPicPr>
            <p:cNvPr id="19" name="Slika 18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2230" t="28299" r="584" b="19750"/>
            <a:stretch/>
          </p:blipFill>
          <p:spPr>
            <a:xfrm>
              <a:off x="11677650" y="4808035"/>
              <a:ext cx="436250" cy="2049965"/>
            </a:xfrm>
            <a:prstGeom prst="rect">
              <a:avLst/>
            </a:prstGeom>
          </p:spPr>
        </p:pic>
      </p:grpSp>
      <p:pic>
        <p:nvPicPr>
          <p:cNvPr id="12" name="Picture 1">
            <a:extLst>
              <a:ext uri="{FF2B5EF4-FFF2-40B4-BE49-F238E27FC236}">
                <a16:creationId xmlns:a16="http://schemas.microsoft.com/office/drawing/2014/main" id="{B9566AFF-12D2-4776-8A1D-84481559F61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400"/>
          <a:stretch/>
        </p:blipFill>
        <p:spPr>
          <a:xfrm>
            <a:off x="4732867" y="1820531"/>
            <a:ext cx="7381033" cy="2391466"/>
          </a:xfrm>
          <a:prstGeom prst="rect">
            <a:avLst/>
          </a:prstGeom>
        </p:spPr>
      </p:pic>
      <p:pic>
        <p:nvPicPr>
          <p:cNvPr id="13" name="Picture 1">
            <a:extLst>
              <a:ext uri="{FF2B5EF4-FFF2-40B4-BE49-F238E27FC236}">
                <a16:creationId xmlns:a16="http://schemas.microsoft.com/office/drawing/2014/main" id="{D82E8205-5102-4E50-84D8-F1E27CF2B9B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077" b="93426"/>
          <a:stretch/>
        </p:blipFill>
        <p:spPr>
          <a:xfrm>
            <a:off x="4830312" y="1390503"/>
            <a:ext cx="5374608" cy="351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195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80DB73-A793-C575-FE61-B040F55D50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4565E86F-077E-6ABA-7D4B-CADC837B904E}"/>
              </a:ext>
            </a:extLst>
          </p:cNvPr>
          <p:cNvSpPr/>
          <p:nvPr/>
        </p:nvSpPr>
        <p:spPr>
          <a:xfrm>
            <a:off x="8663608" y="5723282"/>
            <a:ext cx="3453847" cy="10850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B9A4C4C-D9C1-96CF-703E-1970216710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2796" y="1"/>
            <a:ext cx="9129204" cy="3052666"/>
          </a:xfrm>
          <a:prstGeom prst="rect">
            <a:avLst/>
          </a:prstGeom>
        </p:spPr>
      </p:pic>
      <p:pic>
        <p:nvPicPr>
          <p:cNvPr id="3" name="Picture 2" descr="Meteorological Sounders -- Equitable Threat Score (Definition)">
            <a:extLst>
              <a:ext uri="{FF2B5EF4-FFF2-40B4-BE49-F238E27FC236}">
                <a16:creationId xmlns:a16="http://schemas.microsoft.com/office/drawing/2014/main" id="{29F87FFC-2069-4AF1-4B96-0230478A05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37" y="2281561"/>
            <a:ext cx="3015259" cy="2261444"/>
          </a:xfrm>
          <a:prstGeom prst="rect">
            <a:avLst/>
          </a:prstGeom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2796" y="3514305"/>
            <a:ext cx="9129204" cy="3052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198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80DB73-A793-C575-FE61-B040F55D50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4565E86F-077E-6ABA-7D4B-CADC837B904E}"/>
              </a:ext>
            </a:extLst>
          </p:cNvPr>
          <p:cNvSpPr/>
          <p:nvPr/>
        </p:nvSpPr>
        <p:spPr>
          <a:xfrm>
            <a:off x="8663608" y="5723282"/>
            <a:ext cx="3453847" cy="10850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Meteorological Sounders -- Equitable Threat Score (Definition)">
            <a:extLst>
              <a:ext uri="{FF2B5EF4-FFF2-40B4-BE49-F238E27FC236}">
                <a16:creationId xmlns:a16="http://schemas.microsoft.com/office/drawing/2014/main" id="{29F87FFC-2069-4AF1-4B96-0230478A05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37" y="2281561"/>
            <a:ext cx="3015259" cy="2261444"/>
          </a:xfrm>
          <a:prstGeom prst="rect">
            <a:avLst/>
          </a:prstGeom>
        </p:spPr>
      </p:pic>
      <p:pic>
        <p:nvPicPr>
          <p:cNvPr id="6" name="Picture 1" descr="A graph of different colored lines&#10;&#10;AI-generated content may be incorrect.">
            <a:extLst>
              <a:ext uri="{FF2B5EF4-FFF2-40B4-BE49-F238E27FC236}">
                <a16:creationId xmlns:a16="http://schemas.microsoft.com/office/drawing/2014/main" id="{2B9A4C4C-D9C1-96CF-703E-1970216710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79934"/>
            <a:ext cx="5798458" cy="3730172"/>
          </a:xfrm>
          <a:prstGeom prst="rect">
            <a:avLst/>
          </a:prstGeom>
        </p:spPr>
      </p:pic>
      <p:pic>
        <p:nvPicPr>
          <p:cNvPr id="7" name="Picture 3" descr="A graph of different colored lines&#10;&#10;AI-generated content may be incorrect.">
            <a:extLst>
              <a:ext uri="{FF2B5EF4-FFF2-40B4-BE49-F238E27FC236}">
                <a16:creationId xmlns:a16="http://schemas.microsoft.com/office/drawing/2014/main" id="{6F410718-1CAD-D2FF-F4C7-974093836F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7815" y="1283045"/>
            <a:ext cx="5798458" cy="3727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4220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534C6F-7D00-B326-FFF5-748C469DCA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8B9D619E-91B4-1F8A-604C-C86763A344A6}"/>
              </a:ext>
            </a:extLst>
          </p:cNvPr>
          <p:cNvSpPr/>
          <p:nvPr/>
        </p:nvSpPr>
        <p:spPr>
          <a:xfrm>
            <a:off x="8663608" y="5723282"/>
            <a:ext cx="3453847" cy="10850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DD248C3-DD0B-3D76-A581-2D76FF34CF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6059" y="753238"/>
            <a:ext cx="8031053" cy="5354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9413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991E42-2CC6-B96C-3B34-74C46DE392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A5257FA1-ABCB-2C1B-10C5-652AEE1A7880}"/>
              </a:ext>
            </a:extLst>
          </p:cNvPr>
          <p:cNvSpPr/>
          <p:nvPr/>
        </p:nvSpPr>
        <p:spPr>
          <a:xfrm>
            <a:off x="8663608" y="5723282"/>
            <a:ext cx="3453847" cy="10850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map of different countries/regions&#10;&#10;AI-generated content may be incorrect.">
            <a:extLst>
              <a:ext uri="{FF2B5EF4-FFF2-40B4-BE49-F238E27FC236}">
                <a16:creationId xmlns:a16="http://schemas.microsoft.com/office/drawing/2014/main" id="{D41173DA-730F-8A21-4E51-75A59DDD45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406400"/>
            <a:ext cx="10319658" cy="6408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7346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B9D46B-A042-52A6-143A-2829DA2D5A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7B3E4114-DCDB-135F-8761-548397C6D15C}"/>
              </a:ext>
            </a:extLst>
          </p:cNvPr>
          <p:cNvSpPr/>
          <p:nvPr/>
        </p:nvSpPr>
        <p:spPr>
          <a:xfrm>
            <a:off x="8663608" y="5723282"/>
            <a:ext cx="3453847" cy="10850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map of countries/regions with different colored dots&#10;&#10;AI-generated content may be incorrect.">
            <a:extLst>
              <a:ext uri="{FF2B5EF4-FFF2-40B4-BE49-F238E27FC236}">
                <a16:creationId xmlns:a16="http://schemas.microsoft.com/office/drawing/2014/main" id="{8FCC6595-748C-4ED7-2623-9E33354978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83" y="406400"/>
            <a:ext cx="10252892" cy="6408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9721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7F5E5A-437C-48F3-F2B0-4F18D0F033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C4ABF2AA-67B1-30B2-F609-37795DBA8F62}"/>
              </a:ext>
            </a:extLst>
          </p:cNvPr>
          <p:cNvSpPr/>
          <p:nvPr/>
        </p:nvSpPr>
        <p:spPr>
          <a:xfrm>
            <a:off x="8663608" y="5723282"/>
            <a:ext cx="3453847" cy="10850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8EC2C5-F88F-8F4B-BDDA-3ABD83084A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649" y="2046514"/>
            <a:ext cx="5429958" cy="3490687"/>
          </a:xfrm>
          <a:prstGeom prst="rect">
            <a:avLst/>
          </a:prstGeom>
        </p:spPr>
      </p:pic>
      <p:pic>
        <p:nvPicPr>
          <p:cNvPr id="5" name="Picture 4" descr="A screen shot of a graph&#10;&#10;AI-generated content may be incorrect.">
            <a:extLst>
              <a:ext uri="{FF2B5EF4-FFF2-40B4-BE49-F238E27FC236}">
                <a16:creationId xmlns:a16="http://schemas.microsoft.com/office/drawing/2014/main" id="{1C4E35F7-8FE3-3682-3870-C69B9D1441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2629" y="2046514"/>
            <a:ext cx="5384801" cy="3490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3160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D61EDB-05A5-8398-86B7-4E72A1A87C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A4192015-3F9D-A123-4B13-73A287D5C741}"/>
              </a:ext>
            </a:extLst>
          </p:cNvPr>
          <p:cNvSpPr/>
          <p:nvPr/>
        </p:nvSpPr>
        <p:spPr>
          <a:xfrm>
            <a:off x="8663608" y="5723282"/>
            <a:ext cx="3453847" cy="10850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graph with colorful lines&#10;&#10;AI-generated content may be incorrect.">
            <a:extLst>
              <a:ext uri="{FF2B5EF4-FFF2-40B4-BE49-F238E27FC236}">
                <a16:creationId xmlns:a16="http://schemas.microsoft.com/office/drawing/2014/main" id="{09C2F5B2-0CD9-8316-54F8-8F3EE4E66D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12685"/>
            <a:ext cx="5747658" cy="3693886"/>
          </a:xfrm>
          <a:prstGeom prst="rect">
            <a:avLst/>
          </a:prstGeom>
        </p:spPr>
      </p:pic>
      <p:pic>
        <p:nvPicPr>
          <p:cNvPr id="4" name="Picture 3" descr="A screen shot of a graph&#10;&#10;AI-generated content may be incorrect.">
            <a:extLst>
              <a:ext uri="{FF2B5EF4-FFF2-40B4-BE49-F238E27FC236}">
                <a16:creationId xmlns:a16="http://schemas.microsoft.com/office/drawing/2014/main" id="{436CC778-7664-6947-9039-D50F583CDE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7815" y="1714500"/>
            <a:ext cx="5747658" cy="3693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009700"/>
      </p:ext>
    </p:extLst>
  </p:cSld>
  <p:clrMapOvr>
    <a:masterClrMapping/>
  </p:clrMapOvr>
</p:sld>
</file>

<file path=ppt/theme/theme1.xml><?xml version="1.0" encoding="utf-8"?>
<a:theme xmlns:a="http://schemas.openxmlformats.org/drawingml/2006/main" name="Smash Title Sli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MASH Presentation" id="{275648EB-F781-CE4F-B853-A3AE5B5B8FE7}" vid="{E264C755-D723-894C-A160-917A814ED0B2}"/>
    </a:ext>
  </a:extLst>
</a:theme>
</file>

<file path=ppt/theme/theme2.xml><?xml version="1.0" encoding="utf-8"?>
<a:theme xmlns:a="http://schemas.openxmlformats.org/drawingml/2006/main" name="Text pages - grey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MASH Presentation" id="{275648EB-F781-CE4F-B853-A3AE5B5B8FE7}" vid="{E2A66A20-FEBB-1A4A-ABF6-DD3211BA18D5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11375</TotalTime>
  <Words>733</Words>
  <Application>Microsoft Office PowerPoint</Application>
  <PresentationFormat>Widescreen</PresentationFormat>
  <Paragraphs>121</Paragraphs>
  <Slides>21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2</vt:i4>
      </vt:variant>
      <vt:variant>
        <vt:lpstr>Titoli diapositive</vt:lpstr>
      </vt:variant>
      <vt:variant>
        <vt:i4>21</vt:i4>
      </vt:variant>
    </vt:vector>
  </HeadingPairs>
  <TitlesOfParts>
    <vt:vector size="30" baseType="lpstr">
      <vt:lpstr>Arial</vt:lpstr>
      <vt:lpstr>Calibri</vt:lpstr>
      <vt:lpstr>Courier New</vt:lpstr>
      <vt:lpstr>Inter</vt:lpstr>
      <vt:lpstr>Inter ExtraLight</vt:lpstr>
      <vt:lpstr>Inter Light</vt:lpstr>
      <vt:lpstr>Inter Medium</vt:lpstr>
      <vt:lpstr>Smash Title Slide</vt:lpstr>
      <vt:lpstr>Text pages - grey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Thank you for your attention!</vt:lpstr>
      <vt:lpstr>Appendix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Sebastjan Rosa</dc:creator>
  <cp:lastModifiedBy>Matjaz</cp:lastModifiedBy>
  <cp:revision>527</cp:revision>
  <dcterms:created xsi:type="dcterms:W3CDTF">2023-03-08T14:07:09Z</dcterms:created>
  <dcterms:modified xsi:type="dcterms:W3CDTF">2026-10-18T20:10:46Z</dcterms:modified>
</cp:coreProperties>
</file>