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1" r:id="rId3"/>
    <p:sldMasterId id="2147483662"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6858000" cx="12192000"/>
  <p:notesSz cx="6858000" cy="9144000"/>
  <p:embeddedFontLst>
    <p:embeddedFont>
      <p:font typeface="Inter Light"/>
      <p:regular r:id="rId39"/>
      <p:bold r:id="rId40"/>
      <p:italic r:id="rId41"/>
      <p:boldItalic r:id="rId42"/>
    </p:embeddedFont>
    <p:embeddedFont>
      <p:font typeface="Inter"/>
      <p:regular r:id="rId43"/>
      <p:bold r:id="rId44"/>
      <p:italic r:id="rId45"/>
      <p:boldItalic r:id="rId46"/>
    </p:embeddedFont>
    <p:embeddedFont>
      <p:font typeface="Inter Medium"/>
      <p:regular r:id="rId47"/>
      <p:bold r:id="rId48"/>
      <p:italic r:id="rId49"/>
      <p:boldItalic r:id="rId50"/>
    </p:embeddedFont>
    <p:embeddedFont>
      <p:font typeface="Inter ExtraLight"/>
      <p:regular r:id="rId51"/>
      <p:bold r:id="rId52"/>
      <p:italic r:id="rId53"/>
      <p:boldItalic r:id="rId5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InterLight-bold.fntdata"/><Relationship Id="rId42" Type="http://schemas.openxmlformats.org/officeDocument/2006/relationships/font" Target="fonts/InterLight-boldItalic.fntdata"/><Relationship Id="rId41" Type="http://schemas.openxmlformats.org/officeDocument/2006/relationships/font" Target="fonts/InterLight-italic.fntdata"/><Relationship Id="rId44" Type="http://schemas.openxmlformats.org/officeDocument/2006/relationships/font" Target="fonts/Inter-bold.fntdata"/><Relationship Id="rId43" Type="http://schemas.openxmlformats.org/officeDocument/2006/relationships/font" Target="fonts/Inter-regular.fntdata"/><Relationship Id="rId46" Type="http://schemas.openxmlformats.org/officeDocument/2006/relationships/font" Target="fonts/Inter-boldItalic.fntdata"/><Relationship Id="rId45" Type="http://schemas.openxmlformats.org/officeDocument/2006/relationships/font" Target="fonts/Inter-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font" Target="fonts/InterMedium-bold.fntdata"/><Relationship Id="rId47" Type="http://schemas.openxmlformats.org/officeDocument/2006/relationships/font" Target="fonts/InterMedium-regular.fntdata"/><Relationship Id="rId49" Type="http://schemas.openxmlformats.org/officeDocument/2006/relationships/font" Target="fonts/InterMedium-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font" Target="fonts/InterLight-regular.fntdata"/><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InterExtraLight-regular.fntdata"/><Relationship Id="rId50" Type="http://schemas.openxmlformats.org/officeDocument/2006/relationships/font" Target="fonts/InterMedium-boldItalic.fntdata"/><Relationship Id="rId53" Type="http://schemas.openxmlformats.org/officeDocument/2006/relationships/font" Target="fonts/InterExtraLight-italic.fntdata"/><Relationship Id="rId52" Type="http://schemas.openxmlformats.org/officeDocument/2006/relationships/font" Target="fonts/InterExtraLight-bold.fntdata"/><Relationship Id="rId11" Type="http://schemas.openxmlformats.org/officeDocument/2006/relationships/slide" Target="slides/slide6.xml"/><Relationship Id="rId10" Type="http://schemas.openxmlformats.org/officeDocument/2006/relationships/slide" Target="slides/slide5.xml"/><Relationship Id="rId54" Type="http://schemas.openxmlformats.org/officeDocument/2006/relationships/font" Target="fonts/InterExtraLight-bold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sl-SI"/>
              <a:t>this talk is tailored</a:t>
            </a:r>
            <a:endParaRPr/>
          </a:p>
        </p:txBody>
      </p:sp>
      <p:sp>
        <p:nvSpPr>
          <p:cNvPr id="90" name="Google Shape;90;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h1870aaaf21fc0dc3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h1870aaaf21fc0dc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sl-SI"/>
              <a:t>show your hands if you have</a:t>
            </a:r>
            <a:r>
              <a:rPr lang="sl-SI"/>
              <a:t> used any of the tools in the top box, like Consensus or Elicit?</a:t>
            </a:r>
            <a:endParaRPr/>
          </a:p>
          <a:p>
            <a:pPr indent="0" lvl="0" marL="0" rtl="0" algn="l">
              <a:spcBef>
                <a:spcPts val="0"/>
              </a:spcBef>
              <a:spcAft>
                <a:spcPts val="0"/>
              </a:spcAft>
              <a:buNone/>
            </a:pPr>
            <a:r>
              <a:t/>
            </a:r>
            <a:endParaRPr/>
          </a:p>
          <a:p>
            <a:pPr indent="0" lvl="0" marL="0" rtl="0" algn="l">
              <a:lnSpc>
                <a:spcPct val="115000"/>
              </a:lnSpc>
              <a:spcBef>
                <a:spcPts val="0"/>
              </a:spcBef>
              <a:spcAft>
                <a:spcPts val="0"/>
              </a:spcAft>
              <a:buClr>
                <a:schemeClr val="dk1"/>
              </a:buClr>
              <a:buSzPts val="1100"/>
              <a:buFont typeface="Arial"/>
              <a:buNone/>
            </a:pPr>
            <a:r>
              <a:rPr lang="sl-SI"/>
              <a:t>And how about using  ChatGPT or Claude to find literature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lnSpc>
                <a:spcPct val="115000"/>
              </a:lnSpc>
              <a:spcBef>
                <a:spcPts val="1200"/>
              </a:spcBef>
              <a:spcAft>
                <a:spcPts val="0"/>
              </a:spcAft>
              <a:buClr>
                <a:schemeClr val="dk1"/>
              </a:buClr>
              <a:buSzPts val="1100"/>
              <a:buFont typeface="Arial"/>
              <a:buNone/>
            </a:pPr>
            <a:r>
              <a:rPr b="1" lang="sl-SI">
                <a:solidFill>
                  <a:schemeClr val="dk1"/>
                </a:solidFill>
              </a:rPr>
              <a:t>If many hands go up:</a:t>
            </a:r>
            <a:endParaRPr b="1">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sl-SI">
                <a:solidFill>
                  <a:schemeClr val="dk1"/>
                </a:solidFill>
              </a:rPr>
              <a:t>“Great! Then hopefully this talk will give you a better idea of what's happening behind the scenes.”</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lang="sl-SI">
                <a:solidFill>
                  <a:schemeClr val="dk1"/>
                </a:solidFill>
              </a:rPr>
              <a:t>If only a few hands go up:</a:t>
            </a:r>
            <a:endParaRPr b="1">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sl-SI">
                <a:solidFill>
                  <a:schemeClr val="dk1"/>
                </a:solidFill>
              </a:rPr>
              <a:t>“Oh, fewer hands than I expected! That's actually fine, because I've kept this talk quite introductory.”</a:t>
            </a:r>
            <a:endParaRPr>
              <a:solidFill>
                <a:schemeClr val="dk1"/>
              </a:solidFill>
            </a:endParaRPr>
          </a:p>
          <a:p>
            <a:pPr indent="0" lvl="0" marL="0" rtl="0" algn="l">
              <a:lnSpc>
                <a:spcPct val="115000"/>
              </a:lnSpc>
              <a:spcBef>
                <a:spcPts val="1200"/>
              </a:spcBef>
              <a:spcAft>
                <a:spcPts val="0"/>
              </a:spcAft>
              <a:buNone/>
            </a:pPr>
            <a:r>
              <a:t/>
            </a:r>
            <a:endParaRPr b="1">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lang="sl-SI">
                <a:solidFill>
                  <a:schemeClr val="dk1"/>
                </a:solidFill>
              </a:rPr>
              <a:t>Then continue:</a:t>
            </a:r>
            <a:endParaRPr b="1">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sl-SI">
                <a:solidFill>
                  <a:schemeClr val="dk1"/>
                </a:solidFill>
              </a:rPr>
              <a:t>“Today, I'll talk about AI tools for searching scientific literature, and a little about how they work behind the scenes.</a:t>
            </a:r>
            <a:endParaRPr>
              <a:solidFill>
                <a:schemeClr val="dk1"/>
              </a:solidFill>
            </a:endParaRPr>
          </a:p>
          <a:p>
            <a:pPr indent="0" lvl="0" marL="0" rtl="0" algn="l">
              <a:spcBef>
                <a:spcPts val="1200"/>
              </a:spcBef>
              <a:spcAft>
                <a:spcPts val="0"/>
              </a:spcAft>
              <a:buNone/>
            </a:pPr>
            <a:r>
              <a:t/>
            </a:r>
            <a:endParaRPr b="1"/>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h1c1a1cf38b9c7ceb_0_6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h1c1a1cf38b9c7ceb_0_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solidFill>
                  <a:schemeClr val="dk1"/>
                </a:solidFill>
              </a:rPr>
              <a:t>I've tailored this talk to be fairly introductory </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sl-SI">
                <a:solidFill>
                  <a:schemeClr val="dk1"/>
                </a:solidFill>
              </a:rPr>
              <a:t>literature searching is often part of our research, so I hope you'll find it useful.</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sl-SI">
                <a:solidFill>
                  <a:schemeClr val="dk1"/>
                </a:solidFill>
              </a:rPr>
              <a:t>My hope is that, by the end of the the talk when we come back to this tool interface, you'll have a better idea of what's happening behind this</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a:p>
          <a:p>
            <a:pPr indent="0" lvl="0" marL="0" rtl="0" algn="l">
              <a:lnSpc>
                <a:spcPct val="115000"/>
              </a:lnSpc>
              <a:spcBef>
                <a:spcPts val="1200"/>
              </a:spcBef>
              <a:spcAft>
                <a:spcPts val="120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3fb7b65651c_0_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3fb7b65651c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sl-SI"/>
              <a:t>A lot of what I've learned about literature retrieval and RAG actually comes from participating in two research challenges</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h2e290f0224b5567f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h2e290f0224b5567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t>Here are two examples from ChatGPT and Consensus. Both answer questions and provide references.</a:t>
            </a:r>
            <a:endParaRPr/>
          </a:p>
          <a:p>
            <a:pPr indent="0" lvl="0" marL="0" rtl="0" algn="l">
              <a:lnSpc>
                <a:spcPct val="115000"/>
              </a:lnSpc>
              <a:spcBef>
                <a:spcPts val="1200"/>
              </a:spcBef>
              <a:spcAft>
                <a:spcPts val="0"/>
              </a:spcAft>
              <a:buClr>
                <a:schemeClr val="dk1"/>
              </a:buClr>
              <a:buSzPts val="1100"/>
              <a:buFont typeface="Arial"/>
              <a:buNone/>
            </a:pPr>
            <a:r>
              <a:rPr lang="sl-SI"/>
              <a:t>what chatgpt provides depends on how you prompt it</a:t>
            </a:r>
            <a:endParaRPr/>
          </a:p>
          <a:p>
            <a:pPr indent="0" lvl="0" marL="0" rtl="0" algn="l">
              <a:lnSpc>
                <a:spcPct val="115000"/>
              </a:lnSpc>
              <a:spcBef>
                <a:spcPts val="1200"/>
              </a:spcBef>
              <a:spcAft>
                <a:spcPts val="0"/>
              </a:spcAft>
              <a:buClr>
                <a:schemeClr val="dk1"/>
              </a:buClr>
              <a:buSzPts val="1100"/>
              <a:buFont typeface="Arial"/>
              <a:buNone/>
            </a:pPr>
            <a:r>
              <a:rPr lang="sl-SI"/>
              <a:t>For this question about ankle fracture recovery, ChatGPT used websites, while Consensus focused on scientific papers</a:t>
            </a:r>
            <a:endParaRPr/>
          </a:p>
          <a:p>
            <a:pPr indent="0" lvl="0" marL="0" rtl="0" algn="l">
              <a:lnSpc>
                <a:spcPct val="115000"/>
              </a:lnSpc>
              <a:spcBef>
                <a:spcPts val="1200"/>
              </a:spcBef>
              <a:spcAft>
                <a:spcPts val="0"/>
              </a:spcAft>
              <a:buClr>
                <a:schemeClr val="dk1"/>
              </a:buClr>
              <a:buSzPts val="1100"/>
              <a:buFont typeface="Arial"/>
              <a:buNone/>
            </a:pPr>
            <a:r>
              <a:t/>
            </a:r>
            <a:endParaRPr/>
          </a:p>
          <a:p>
            <a:pPr indent="0" lvl="0" marL="0" rtl="0" algn="l">
              <a:lnSpc>
                <a:spcPct val="115000"/>
              </a:lnSpc>
              <a:spcBef>
                <a:spcPts val="1200"/>
              </a:spcBef>
              <a:spcAft>
                <a:spcPts val="0"/>
              </a:spcAft>
              <a:buClr>
                <a:schemeClr val="dk1"/>
              </a:buClr>
              <a:buSzPts val="1100"/>
              <a:buFont typeface="Arial"/>
              <a:buNone/>
            </a:pPr>
            <a:r>
              <a:t/>
            </a:r>
            <a:endParaRPr/>
          </a:p>
          <a:p>
            <a:pPr indent="0" lvl="0" marL="0" rtl="0" algn="l">
              <a:spcBef>
                <a:spcPts val="120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3fb624b2243_1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3fb624b2243_1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t>Here's a more specialized question, where I knew exactly what I was looking for. And I was happy to see that both tools found my PhD work!</a:t>
            </a:r>
            <a:endParaRPr/>
          </a:p>
          <a:p>
            <a:pPr indent="0" lvl="0" marL="0" rtl="0" algn="l">
              <a:lnSpc>
                <a:spcPct val="115000"/>
              </a:lnSpc>
              <a:spcBef>
                <a:spcPts val="1200"/>
              </a:spcBef>
              <a:spcAft>
                <a:spcPts val="120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3fb624b2243_1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3fb624b2243_1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t>“Behind these tools is a technique called retrieval-augmented generation, or RAG.</a:t>
            </a:r>
            <a:endParaRPr/>
          </a:p>
          <a:p>
            <a:pPr indent="0" lvl="0" marL="0" rtl="0" algn="l">
              <a:lnSpc>
                <a:spcPct val="115000"/>
              </a:lnSpc>
              <a:spcBef>
                <a:spcPts val="1200"/>
              </a:spcBef>
              <a:spcAft>
                <a:spcPts val="0"/>
              </a:spcAft>
              <a:buClr>
                <a:schemeClr val="dk1"/>
              </a:buClr>
              <a:buSzPts val="1100"/>
              <a:buFont typeface="Arial"/>
              <a:buNone/>
            </a:pPr>
            <a:r>
              <a:rPr lang="sl-SI"/>
              <a:t>The idea is quite simple: instead of relying only on the language model's internal knowledge, we first retrieve relevant documents and use them to generate an answer”</a:t>
            </a:r>
            <a:endParaRPr/>
          </a:p>
          <a:p>
            <a:pPr indent="0" lvl="0" marL="0" rtl="0" algn="l">
              <a:lnSpc>
                <a:spcPct val="115000"/>
              </a:lnSpc>
              <a:spcBef>
                <a:spcPts val="1200"/>
              </a:spcBef>
              <a:spcAft>
                <a:spcPts val="0"/>
              </a:spcAft>
              <a:buClr>
                <a:schemeClr val="dk1"/>
              </a:buClr>
              <a:buSzPts val="1100"/>
              <a:buFont typeface="Arial"/>
              <a:buNone/>
            </a:pPr>
            <a:r>
              <a:t/>
            </a:r>
            <a:endParaRPr/>
          </a:p>
          <a:p>
            <a:pPr indent="0" lvl="0" marL="0" rtl="0" algn="l">
              <a:spcBef>
                <a:spcPts val="120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3fb7b65651c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3fb7b65651c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t>“So, if ChatGPT and Consensus both use this general approach, what's one of the key differences between them?”</a:t>
            </a:r>
            <a:endParaRPr/>
          </a:p>
          <a:p>
            <a:pPr indent="0" lvl="0" marL="0" rtl="0" algn="l">
              <a:lnSpc>
                <a:spcPct val="115000"/>
              </a:lnSpc>
              <a:spcBef>
                <a:spcPts val="1200"/>
              </a:spcBef>
              <a:spcAft>
                <a:spcPts val="0"/>
              </a:spcAft>
              <a:buClr>
                <a:schemeClr val="dk1"/>
              </a:buClr>
              <a:buSzPts val="1100"/>
              <a:buFont typeface="Arial"/>
              <a:buNone/>
            </a:pPr>
            <a:r>
              <a:t/>
            </a:r>
            <a:endParaRPr/>
          </a:p>
          <a:p>
            <a:pPr indent="0" lvl="0" marL="0" rtl="0" algn="l">
              <a:spcBef>
                <a:spcPts val="120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3fb7b65651c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3fb7b65651c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sl-SI"/>
              <a:t>ChatGPT can search broadly across the web, whereas Consensus searches a defined corpus of scientific literature.</a:t>
            </a:r>
            <a:endParaRPr/>
          </a:p>
          <a:p>
            <a:pPr indent="0" lvl="0" marL="0" rtl="0" algn="l">
              <a:lnSpc>
                <a:spcPct val="115000"/>
              </a:lnSpc>
              <a:spcBef>
                <a:spcPts val="1200"/>
              </a:spcBef>
              <a:spcAft>
                <a:spcPts val="0"/>
              </a:spcAft>
              <a:buClr>
                <a:schemeClr val="dk1"/>
              </a:buClr>
              <a:buSzPts val="1100"/>
              <a:buFont typeface="Arial"/>
              <a:buNone/>
            </a:pPr>
            <a:r>
              <a:rPr lang="sl-SI"/>
              <a:t>I</a:t>
            </a:r>
            <a:r>
              <a:rPr lang="sl-SI"/>
              <a:t>n this talk, I'll focus more on the latter approach, which is also closer to the traditional setup of RAG</a:t>
            </a:r>
            <a:endParaRPr/>
          </a:p>
          <a:p>
            <a:pPr indent="0" lvl="0" marL="0" rtl="0" algn="l">
              <a:lnSpc>
                <a:spcPct val="115000"/>
              </a:lnSpc>
              <a:spcBef>
                <a:spcPts val="1200"/>
              </a:spcBef>
              <a:spcAft>
                <a:spcPts val="0"/>
              </a:spcAft>
              <a:buClr>
                <a:schemeClr val="dk1"/>
              </a:buClr>
              <a:buSzPts val="1100"/>
              <a:buFont typeface="Arial"/>
              <a:buNone/>
            </a:pPr>
            <a:r>
              <a:rPr lang="sl-SI">
                <a:solidFill>
                  <a:schemeClr val="dk1"/>
                </a:solidFill>
              </a:rPr>
              <a:t>And here matters, because the papers available to the system determine what evidence it can find.</a:t>
            </a:r>
            <a:endParaRPr>
              <a:solidFill>
                <a:schemeClr val="dk1"/>
              </a:solidFill>
            </a:endParaRPr>
          </a:p>
          <a:p>
            <a:pPr indent="0" lvl="0" marL="0" rtl="0" algn="l">
              <a:spcBef>
                <a:spcPts val="120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3fb7b65651c_0_7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3fb7b65651c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sl-SI"/>
              <a:t>I promised to keep this talk introductory, so this will be the only slide from my own research.</a:t>
            </a:r>
            <a:endParaRPr/>
          </a:p>
          <a:p>
            <a:pPr indent="0" lvl="0" marL="0" rtl="0" algn="l">
              <a:lnSpc>
                <a:spcPct val="115000"/>
              </a:lnSpc>
              <a:spcBef>
                <a:spcPts val="0"/>
              </a:spcBef>
              <a:spcAft>
                <a:spcPts val="0"/>
              </a:spcAft>
              <a:buClr>
                <a:schemeClr val="dk1"/>
              </a:buClr>
              <a:buSzPts val="1100"/>
              <a:buFont typeface="Arial"/>
              <a:buNone/>
            </a:pPr>
            <a:r>
              <a:rPr lang="sl-SI"/>
              <a:t>Many scientific literature search tools rely mainly on collections of abstracts. </a:t>
            </a:r>
            <a:endParaRPr/>
          </a:p>
          <a:p>
            <a:pPr indent="0" lvl="0" marL="0" rtl="0" algn="l">
              <a:lnSpc>
                <a:spcPct val="115000"/>
              </a:lnSpc>
              <a:spcBef>
                <a:spcPts val="0"/>
              </a:spcBef>
              <a:spcAft>
                <a:spcPts val="0"/>
              </a:spcAft>
              <a:buClr>
                <a:schemeClr val="dk1"/>
              </a:buClr>
              <a:buSzPts val="1100"/>
              <a:buFont typeface="Arial"/>
              <a:buNone/>
            </a:pPr>
            <a:r>
              <a:rPr lang="sl-SI"/>
              <a:t>Here, we found that searching abstracts alone are often not enough., while including full text can substantially improve retrieval performance, as you can see here.</a:t>
            </a:r>
            <a:endParaRPr/>
          </a:p>
          <a:p>
            <a:pPr indent="0" lvl="0" marL="0" rtl="0" algn="l">
              <a:lnSpc>
                <a:spcPct val="115000"/>
              </a:lnSpc>
              <a:spcBef>
                <a:spcPts val="1200"/>
              </a:spcBef>
              <a:spcAft>
                <a:spcPts val="0"/>
              </a:spcAft>
              <a:buClr>
                <a:schemeClr val="dk1"/>
              </a:buClr>
              <a:buSzPts val="1100"/>
              <a:buFont typeface="Arial"/>
              <a:buNone/>
            </a:pPr>
            <a:r>
              <a:t/>
            </a:r>
            <a:endParaRPr/>
          </a:p>
          <a:p>
            <a:pPr indent="0" lvl="0" marL="0" rtl="0" algn="l">
              <a:spcBef>
                <a:spcPts val="120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h67433f3644f426d8_0_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h67433f3644f426d8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sl-SI">
                <a:solidFill>
                  <a:schemeClr val="dk1"/>
                </a:solidFill>
              </a:rPr>
              <a:t>This is part of my work with Prof Gad Shaulsky, who will actually be giving a talk tomorrow morning. So stay tuned!</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a:solidFill>
                <a:schemeClr val="dk1"/>
              </a:solidFill>
            </a:endParaRPr>
          </a:p>
          <a:p>
            <a:pPr indent="0" lvl="0" marL="0" rtl="0" algn="l">
              <a:spcBef>
                <a:spcPts val="120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3fb7b65651c_0_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3fb7b65651c_0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sl-SI">
                <a:solidFill>
                  <a:schemeClr val="dk1"/>
                </a:solidFill>
              </a:rPr>
              <a:t>“Now let's return to RAG.</a:t>
            </a:r>
            <a:endParaRPr>
              <a:solidFill>
                <a:schemeClr val="dk1"/>
              </a:solidFill>
            </a:endParaRPr>
          </a:p>
          <a:p>
            <a:pPr indent="0" lvl="0" marL="0" rtl="0" algn="l">
              <a:lnSpc>
                <a:spcPct val="115000"/>
              </a:lnSpc>
              <a:spcBef>
                <a:spcPts val="1200"/>
              </a:spcBef>
              <a:spcAft>
                <a:spcPts val="0"/>
              </a:spcAft>
              <a:buNone/>
            </a:pPr>
            <a:r>
              <a:rPr lang="sl-SI">
                <a:solidFill>
                  <a:schemeClr val="dk1"/>
                </a:solidFill>
              </a:rPr>
              <a:t>Once we have a corpus, there are two main stages: retrieval and generation.</a:t>
            </a:r>
            <a:endParaRPr>
              <a:solidFill>
                <a:schemeClr val="dk1"/>
              </a:solidFill>
            </a:endParaRPr>
          </a:p>
          <a:p>
            <a:pPr indent="0" lvl="0" marL="0" rtl="0" algn="l">
              <a:lnSpc>
                <a:spcPct val="115000"/>
              </a:lnSpc>
              <a:spcBef>
                <a:spcPts val="1200"/>
              </a:spcBef>
              <a:spcAft>
                <a:spcPts val="0"/>
              </a:spcAft>
              <a:buNone/>
            </a:pPr>
            <a:r>
              <a:rPr lang="sl-SI">
                <a:solidFill>
                  <a:schemeClr val="dk1"/>
                </a:solidFill>
              </a:rPr>
              <a:t>Let's start with retrieval, which is really important. Because, as you can imagine, </a:t>
            </a:r>
            <a:r>
              <a:rPr b="1" lang="sl-SI">
                <a:solidFill>
                  <a:schemeClr val="dk1"/>
                </a:solidFill>
              </a:rPr>
              <a:t>if we don't find the right evidence, we can't expect the model to produce the right answer.</a:t>
            </a:r>
            <a:r>
              <a:rPr lang="sl-SI">
                <a:solidFill>
                  <a:schemeClr val="dk1"/>
                </a:solidFill>
              </a:rPr>
              <a:t>”</a:t>
            </a:r>
            <a:endParaRPr>
              <a:solidFill>
                <a:schemeClr val="dk1"/>
              </a:solidFill>
            </a:endParaRPr>
          </a:p>
          <a:p>
            <a:pPr indent="0" lvl="0" marL="0" rtl="0" algn="l">
              <a:lnSpc>
                <a:spcPct val="115000"/>
              </a:lnSpc>
              <a:spcBef>
                <a:spcPts val="1200"/>
              </a:spcBef>
              <a:spcAft>
                <a:spcPts val="120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h1c1a1cf38b9c7ce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 name="Google Shape;211;h1c1a1cf38b9c7ce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t>let’s first briefly look at how these modern retrieval systems work. This is a little technical, but it is good to understand.</a:t>
            </a:r>
            <a:endParaRPr/>
          </a:p>
          <a:p>
            <a:pPr indent="0" lvl="0" marL="0" rtl="0" algn="l">
              <a:lnSpc>
                <a:spcPct val="115000"/>
              </a:lnSpc>
              <a:spcBef>
                <a:spcPts val="1200"/>
              </a:spcBef>
              <a:spcAft>
                <a:spcPts val="0"/>
              </a:spcAft>
              <a:buClr>
                <a:schemeClr val="dk1"/>
              </a:buClr>
              <a:buSzPts val="1100"/>
              <a:buFont typeface="Arial"/>
              <a:buNone/>
            </a:pPr>
            <a:r>
              <a:rPr lang="sl-SI"/>
              <a:t>The challenge is that we want to find as much relevant evidence, but we also need to narrow it down to the most useful papers.</a:t>
            </a:r>
            <a:endParaRPr/>
          </a:p>
          <a:p>
            <a:pPr indent="0" lvl="0" marL="0" rtl="0" algn="l">
              <a:lnSpc>
                <a:spcPct val="115000"/>
              </a:lnSpc>
              <a:spcBef>
                <a:spcPts val="1200"/>
              </a:spcBef>
              <a:spcAft>
                <a:spcPts val="0"/>
              </a:spcAft>
              <a:buClr>
                <a:schemeClr val="dk1"/>
              </a:buClr>
              <a:buSzPts val="1100"/>
              <a:buFont typeface="Arial"/>
              <a:buNone/>
            </a:pPr>
            <a:r>
              <a:rPr lang="sl-SI"/>
              <a:t>That's why retrieval often happens in</a:t>
            </a:r>
            <a:r>
              <a:rPr lang="sl-SI"/>
              <a:t> two main steps: retrieval and reranking.</a:t>
            </a:r>
            <a:endParaRPr/>
          </a:p>
          <a:p>
            <a:pPr indent="0" lvl="0" marL="0" rtl="0" algn="l">
              <a:lnSpc>
                <a:spcPct val="115000"/>
              </a:lnSpc>
              <a:spcBef>
                <a:spcPts val="1200"/>
              </a:spcBef>
              <a:spcAft>
                <a:spcPts val="0"/>
              </a:spcAft>
              <a:buClr>
                <a:schemeClr val="dk1"/>
              </a:buClr>
              <a:buSzPts val="1100"/>
              <a:buFont typeface="Arial"/>
              <a:buNone/>
            </a:pPr>
            <a:r>
              <a:rPr lang="sl-SI"/>
              <a:t>The first step searches a large corpus and finds candidate papers. In this example, it returns 200 papers.</a:t>
            </a:r>
            <a:endParaRPr/>
          </a:p>
          <a:p>
            <a:pPr indent="0" lvl="0" marL="0" rtl="0" algn="l">
              <a:lnSpc>
                <a:spcPct val="115000"/>
              </a:lnSpc>
              <a:spcBef>
                <a:spcPts val="1200"/>
              </a:spcBef>
              <a:spcAft>
                <a:spcPts val="0"/>
              </a:spcAft>
              <a:buClr>
                <a:schemeClr val="dk1"/>
              </a:buClr>
              <a:buSzPts val="1100"/>
              <a:buFont typeface="Arial"/>
              <a:buNone/>
            </a:pPr>
            <a:r>
              <a:rPr lang="sl-SI">
                <a:solidFill>
                  <a:schemeClr val="dk1"/>
                </a:solidFill>
              </a:rPr>
              <a:t>Then, a more sophisticated model scores their relevance</a:t>
            </a:r>
            <a:r>
              <a:rPr lang="sl-SI">
                <a:solidFill>
                  <a:schemeClr val="dk1"/>
                </a:solidFill>
              </a:rPr>
              <a:t>, putting the most relevant ones at the top.</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sl-SI">
                <a:solidFill>
                  <a:schemeClr val="dk1"/>
                </a:solidFill>
              </a:rPr>
              <a:t>We might then take the top 20 for answer generation.</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a:p>
          <a:p>
            <a:pPr indent="0" lvl="0" marL="0" rtl="0" algn="l">
              <a:spcBef>
                <a:spcPts val="120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3fb7b65651c_0_1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3fb7b65651c_0_1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t>Once we have the evidence, for the generation stage, much of the design comes down to which language model we use and how we prompt it. </a:t>
            </a:r>
            <a:endParaRPr/>
          </a:p>
          <a:p>
            <a:pPr indent="0" lvl="0" marL="0" rtl="0" algn="l">
              <a:lnSpc>
                <a:spcPct val="115000"/>
              </a:lnSpc>
              <a:spcBef>
                <a:spcPts val="1200"/>
              </a:spcBef>
              <a:spcAft>
                <a:spcPts val="0"/>
              </a:spcAft>
              <a:buClr>
                <a:schemeClr val="dk1"/>
              </a:buClr>
              <a:buSzPts val="1100"/>
              <a:buFont typeface="Arial"/>
              <a:buNone/>
            </a:pPr>
            <a:r>
              <a:rPr i="1" lang="sl-SI"/>
              <a:t>The simplest approach puts the question and evidence into one prompt. </a:t>
            </a:r>
            <a:endParaRPr i="1"/>
          </a:p>
          <a:p>
            <a:pPr indent="0" lvl="0" marL="0" rtl="0" algn="l">
              <a:lnSpc>
                <a:spcPct val="115000"/>
              </a:lnSpc>
              <a:spcBef>
                <a:spcPts val="1200"/>
              </a:spcBef>
              <a:spcAft>
                <a:spcPts val="0"/>
              </a:spcAft>
              <a:buClr>
                <a:schemeClr val="dk1"/>
              </a:buClr>
              <a:buSzPts val="1100"/>
              <a:buFont typeface="Arial"/>
              <a:buNone/>
            </a:pPr>
            <a:r>
              <a:rPr i="1" lang="sl-SI"/>
              <a:t>More elaborate approaches split the work into several steps, </a:t>
            </a:r>
            <a:endParaRPr i="1"/>
          </a:p>
          <a:p>
            <a:pPr indent="0" lvl="0" marL="0" rtl="0" algn="l">
              <a:lnSpc>
                <a:spcPct val="115000"/>
              </a:lnSpc>
              <a:spcBef>
                <a:spcPts val="1200"/>
              </a:spcBef>
              <a:spcAft>
                <a:spcPts val="0"/>
              </a:spcAft>
              <a:buClr>
                <a:schemeClr val="dk1"/>
              </a:buClr>
              <a:buSzPts val="1100"/>
              <a:buFont typeface="Arial"/>
              <a:buNone/>
            </a:pPr>
            <a:r>
              <a:t/>
            </a:r>
            <a:endParaRPr/>
          </a:p>
          <a:p>
            <a:pPr indent="0" lvl="0" marL="0" rtl="0" algn="l">
              <a:lnSpc>
                <a:spcPct val="115000"/>
              </a:lnSpc>
              <a:spcBef>
                <a:spcPts val="1200"/>
              </a:spcBef>
              <a:spcAft>
                <a:spcPts val="0"/>
              </a:spcAft>
              <a:buClr>
                <a:schemeClr val="dk1"/>
              </a:buClr>
              <a:buSzPts val="1100"/>
              <a:buFont typeface="Arial"/>
              <a:buNone/>
            </a:pPr>
            <a:r>
              <a:t/>
            </a:r>
            <a:endParaRPr/>
          </a:p>
          <a:p>
            <a:pPr indent="0" lvl="0" marL="0" rtl="0" algn="l">
              <a:spcBef>
                <a:spcPts val="120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3fb7b65651c_0_16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3fb7b65651c_0_1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solidFill>
                  <a:schemeClr val="dk1"/>
                </a:solidFill>
              </a:rPr>
              <a:t>When we see these polished answers, we might imagine something very complicated happening behind the scenes. But often, generation comes down to a series of LLM calls with different prompts.</a:t>
            </a:r>
            <a:endParaRPr>
              <a:solidFill>
                <a:schemeClr val="dk1"/>
              </a:solidFill>
            </a:endParaRPr>
          </a:p>
          <a:p>
            <a:pPr indent="0" lvl="0" marL="0" rtl="0" algn="l">
              <a:lnSpc>
                <a:spcPct val="115000"/>
              </a:lnSpc>
              <a:spcBef>
                <a:spcPts val="1200"/>
              </a:spcBef>
              <a:spcAft>
                <a:spcPts val="0"/>
              </a:spcAft>
              <a:buNone/>
            </a:pPr>
            <a:r>
              <a:rPr lang="sl-SI">
                <a:solidFill>
                  <a:schemeClr val="dk1"/>
                </a:solidFill>
              </a:rPr>
              <a:t>This is a open source pipeline from quite well know research institute</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sl-SI">
                <a:solidFill>
                  <a:schemeClr val="dk1"/>
                </a:solidFill>
              </a:rPr>
              <a:t>they generate the answers in 3 steps</a:t>
            </a:r>
            <a:endParaRPr>
              <a:solidFill>
                <a:schemeClr val="dk1"/>
              </a:solidFill>
            </a:endParaRPr>
          </a:p>
          <a:p>
            <a:pPr indent="0" lvl="0" marL="0" rtl="0" algn="l">
              <a:lnSpc>
                <a:spcPct val="115000"/>
              </a:lnSpc>
              <a:spcBef>
                <a:spcPts val="1200"/>
              </a:spcBef>
              <a:spcAft>
                <a:spcPts val="0"/>
              </a:spcAft>
              <a:buNone/>
            </a:pPr>
            <a:r>
              <a:rPr lang="sl-SI">
                <a:solidFill>
                  <a:schemeClr val="dk1"/>
                </a:solidFill>
              </a:rPr>
              <a:t> an LLM first extracts relevant passages from each paper. Then, another call organizes them into an outline. Finally, the system writes the report section by section, from the outline and the evidence</a:t>
            </a:r>
            <a:endParaRPr>
              <a:solidFill>
                <a:schemeClr val="dk1"/>
              </a:solidFill>
            </a:endParaRPr>
          </a:p>
          <a:p>
            <a:pPr indent="0" lvl="0" marL="0" rtl="0" algn="l">
              <a:lnSpc>
                <a:spcPct val="115000"/>
              </a:lnSpc>
              <a:spcBef>
                <a:spcPts val="1200"/>
              </a:spcBef>
              <a:spcAft>
                <a:spcPts val="0"/>
              </a:spcAft>
              <a:buNone/>
            </a:pPr>
            <a:r>
              <a:rPr lang="sl-SI"/>
              <a:t>So the underlying idea is relatively simple: a series of LLM calls, each with a different task and prompt.</a:t>
            </a:r>
            <a:endParaRPr/>
          </a:p>
          <a:p>
            <a:pPr indent="0" lvl="0" marL="0" rtl="0" algn="l">
              <a:lnSpc>
                <a:spcPct val="115000"/>
              </a:lnSpc>
              <a:spcBef>
                <a:spcPts val="1200"/>
              </a:spcBef>
              <a:spcAft>
                <a:spcPts val="0"/>
              </a:spcAft>
              <a:buClr>
                <a:schemeClr val="dk1"/>
              </a:buClr>
              <a:buSzPts val="1100"/>
              <a:buFont typeface="Arial"/>
              <a:buNone/>
            </a:pPr>
            <a:r>
              <a:t/>
            </a:r>
            <a:endParaRPr/>
          </a:p>
          <a:p>
            <a:pPr indent="0" lvl="0" marL="0" rtl="0" algn="l">
              <a:spcBef>
                <a:spcPts val="120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h6d20b9dcdeacd8b3_0_2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56" name="Google Shape;256;h6d20b9dcdeacd8b3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t>I'd like to briefly touch on evaluation.</a:t>
            </a:r>
            <a:endParaRPr/>
          </a:p>
          <a:p>
            <a:pPr indent="0" lvl="0" marL="0" rtl="0" algn="l">
              <a:lnSpc>
                <a:spcPct val="115000"/>
              </a:lnSpc>
              <a:spcBef>
                <a:spcPts val="1200"/>
              </a:spcBef>
              <a:spcAft>
                <a:spcPts val="1200"/>
              </a:spcAft>
              <a:buClr>
                <a:schemeClr val="dk1"/>
              </a:buClr>
              <a:buSzPts val="1100"/>
              <a:buFont typeface="Arial"/>
              <a:buNone/>
            </a:pPr>
            <a:r>
              <a:rPr lang="sl-SI"/>
              <a:t>It's a huge topic, and I think it's sometimes overlooked.</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h6d20b9dcdeacd8b3_0_3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62" name="Google Shape;262;h6d20b9dcdeacd8b3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t>In fact, in my own SMASH research, I've probably spent more time figuring out how to evaluate these systems than building them.</a:t>
            </a:r>
            <a:endParaRPr/>
          </a:p>
          <a:p>
            <a:pPr indent="0" lvl="0" marL="0" rtl="0" algn="l">
              <a:lnSpc>
                <a:spcPct val="115000"/>
              </a:lnSpc>
              <a:spcBef>
                <a:spcPts val="1200"/>
              </a:spcBef>
              <a:spcAft>
                <a:spcPts val="0"/>
              </a:spcAft>
              <a:buClr>
                <a:schemeClr val="dk1"/>
              </a:buClr>
              <a:buSzPts val="1100"/>
              <a:buFont typeface="Arial"/>
              <a:buNone/>
            </a:pPr>
            <a:r>
              <a:rPr lang="sl-SI"/>
              <a:t>And evaluating retrieval and evaluating generated answers are actually quite different challenges.</a:t>
            </a:r>
            <a:endParaRPr/>
          </a:p>
          <a:p>
            <a:pPr indent="0" lvl="0" marL="0" rtl="0" algn="l">
              <a:spcBef>
                <a:spcPts val="120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3fb7b65651c_0_20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3fb7b65651c_0_2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t>For retrieval, evaluation is relatively well established. We have metrics like recall, precision and ranking measures to tell us whether we found the right papers and rank them well.</a:t>
            </a:r>
            <a:endParaRPr/>
          </a:p>
          <a:p>
            <a:pPr indent="0" lvl="0" marL="0" rtl="0" algn="l">
              <a:spcBef>
                <a:spcPts val="120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g3fb7b65651c_0_16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87" name="Google Shape;287;g3fb7b65651c_0_1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Clr>
                <a:schemeClr val="dk1"/>
              </a:buClr>
              <a:buSzPts val="1100"/>
              <a:buFont typeface="Arial"/>
              <a:buNone/>
            </a:pPr>
            <a:r>
              <a:rPr lang="sl-SI"/>
              <a:t>For generated answers, evaluation is much less straightforward. As you can see, researchers have proposed many different ways to evaluate generated answers.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h1c1a1cf38b9c7ceb_0_9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96" name="Google Shape;296;h1c1a1cf38b9c7ceb_0_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sl-SI"/>
              <a:t>But despite all these different approaches, i see a trend people put more priorities on these points: is the answer factually correct, does it cover the important information, and are its claims supported by the citations? </a:t>
            </a:r>
            <a:endParaRPr/>
          </a:p>
          <a:p>
            <a:pPr indent="0" lvl="0" marL="0" rtl="0" algn="l">
              <a:spcBef>
                <a:spcPts val="0"/>
              </a:spcBef>
              <a:spcAft>
                <a:spcPts val="0"/>
              </a:spcAft>
              <a:buNone/>
            </a:pPr>
            <a:r>
              <a:rPr lang="sl-SI"/>
              <a:t>LLMs are also increasingly used to assess these qualities.</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g3fb7b65651c_0_14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22" name="Google Shape;322;g3fb7b65651c_0_1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h6d20b9dcdeacd8b3_0_11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29" name="Google Shape;329;h6d20b9dcdeacd8b3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t>Now comes the interesting part. Elicit is a commercial tool, so its source code isn't public. But its interface shows us quite a lot of what happens behind the scenes.</a:t>
            </a:r>
            <a:endParaRPr/>
          </a:p>
          <a:p>
            <a:pPr indent="0" lvl="0" marL="0" rtl="0" algn="l">
              <a:lnSpc>
                <a:spcPct val="115000"/>
              </a:lnSpc>
              <a:spcBef>
                <a:spcPts val="1200"/>
              </a:spcBef>
              <a:spcAft>
                <a:spcPts val="0"/>
              </a:spcAft>
              <a:buNone/>
            </a:pPr>
            <a:r>
              <a:rPr lang="sl-SI"/>
              <a:t>Let's walk through it and see how the RAG components we've discussed fit together.</a:t>
            </a:r>
            <a:endParaRPr/>
          </a:p>
          <a:p>
            <a:pPr indent="0" lvl="0" marL="0" rtl="0" algn="l">
              <a:lnSpc>
                <a:spcPct val="115000"/>
              </a:lnSpc>
              <a:spcBef>
                <a:spcPts val="1200"/>
              </a:spcBef>
              <a:spcAft>
                <a:spcPts val="0"/>
              </a:spcAft>
              <a:buClr>
                <a:schemeClr val="dk1"/>
              </a:buClr>
              <a:buSzPts val="1100"/>
              <a:buFont typeface="Arial"/>
              <a:buNone/>
            </a:pPr>
            <a:r>
              <a:rPr lang="sl-SI"/>
              <a:t>I put some detailed biological questions.</a:t>
            </a:r>
            <a:endParaRPr/>
          </a:p>
          <a:p>
            <a:pPr indent="0" lvl="0" marL="0" rtl="0" algn="l">
              <a:lnSpc>
                <a:spcPct val="115000"/>
              </a:lnSpc>
              <a:spcBef>
                <a:spcPts val="1200"/>
              </a:spcBef>
              <a:spcAft>
                <a:spcPts val="120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g3fb7b65651c_0_12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36" name="Google Shape;336;g3fb7b65651c_0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sl-SI">
                <a:solidFill>
                  <a:schemeClr val="dk1"/>
                </a:solidFill>
              </a:rPr>
              <a:t>First, an LLM breaks the original question into three subquestions. For each, it searches and ranks the papers, returning 15 results</a:t>
            </a:r>
            <a:endParaRPr>
              <a:solidFill>
                <a:schemeClr val="dk1"/>
              </a:solidFill>
            </a:endParaRPr>
          </a:p>
          <a:p>
            <a:pPr indent="0" lvl="0" marL="0" rtl="0" algn="l">
              <a:lnSpc>
                <a:spcPct val="115000"/>
              </a:lnSpc>
              <a:spcBef>
                <a:spcPts val="1200"/>
              </a:spcBef>
              <a:spcAft>
                <a:spcPts val="1200"/>
              </a:spcAft>
              <a:buClr>
                <a:schemeClr val="dk1"/>
              </a:buClr>
              <a:buSzPts val="1100"/>
              <a:buFont typeface="Arial"/>
              <a:buNone/>
            </a:pPr>
            <a:r>
              <a:t/>
            </a:r>
            <a:endParaRPr>
              <a:solidFill>
                <a:schemeClr val="dk1"/>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h6d20b9dcdeacd8b3_0_12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43" name="Google Shape;343;h6d20b9dcdeacd8b3_0_1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sl-SI">
                <a:solidFill>
                  <a:schemeClr val="dk1"/>
                </a:solidFill>
              </a:rPr>
              <a:t>After removing duplicates, 40 unique papers remain. It then selects 20 for closer examination and retrieves the full text where available. </a:t>
            </a:r>
            <a:endParaRPr>
              <a:solidFill>
                <a:schemeClr val="dk1"/>
              </a:solidFill>
            </a:endParaRPr>
          </a:p>
          <a:p>
            <a:pPr indent="0" lvl="0" marL="0" rtl="0" algn="l">
              <a:lnSpc>
                <a:spcPct val="115000"/>
              </a:lnSpc>
              <a:spcBef>
                <a:spcPts val="1200"/>
              </a:spcBef>
              <a:spcAft>
                <a:spcPts val="0"/>
              </a:spcAft>
              <a:buNone/>
            </a:pPr>
            <a:r>
              <a:rPr lang="sl-SI">
                <a:solidFill>
                  <a:schemeClr val="dk1"/>
                </a:solidFill>
              </a:rPr>
              <a:t>Finally, it uses the abstracts and available full texts to generate an answer.</a:t>
            </a:r>
            <a:endParaRPr>
              <a:solidFill>
                <a:schemeClr val="dk1"/>
              </a:solidFill>
            </a:endParaRPr>
          </a:p>
          <a:p>
            <a:pPr indent="0" lvl="0" marL="0" rtl="0" algn="l">
              <a:lnSpc>
                <a:spcPct val="115000"/>
              </a:lnSpc>
              <a:spcBef>
                <a:spcPts val="1200"/>
              </a:spcBef>
              <a:spcAft>
                <a:spcPts val="1200"/>
              </a:spcAft>
              <a:buNone/>
            </a:pPr>
            <a:r>
              <a:t/>
            </a:r>
            <a:endParaRPr>
              <a:solidFill>
                <a:schemeClr val="dk1"/>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h6d20b9dcdeacd8b3_0_20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0" name="Google Shape;350;h6d20b9dcdeacd8b3_0_20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sl-SI"/>
              <a:t>So, we talk about corpus coverage matters, retrieval determines which evidence we find, generation can follow different approaches, and evaluation is essential to knowing whether the answers are trustworthy</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g3fb7b65651c_0_7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96" name="Google Shape;396;g3fb7b65651c_0_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sl-SI">
                <a:solidFill>
                  <a:schemeClr val="dk1"/>
                </a:solidFill>
              </a:rPr>
              <a:t>Now, let's briefly look at how modern retrieval systems work.</a:t>
            </a:r>
            <a:endParaRPr>
              <a:solidFill>
                <a:schemeClr val="dk1"/>
              </a:solidFill>
            </a:endParaRPr>
          </a:p>
          <a:p>
            <a:pPr indent="0" lvl="0" marL="0" rtl="0" algn="l">
              <a:lnSpc>
                <a:spcPct val="115000"/>
              </a:lnSpc>
              <a:spcBef>
                <a:spcPts val="1200"/>
              </a:spcBef>
              <a:spcAft>
                <a:spcPts val="0"/>
              </a:spcAft>
              <a:buNone/>
            </a:pPr>
            <a:r>
              <a:rPr lang="sl-SI">
                <a:solidFill>
                  <a:schemeClr val="dk1"/>
                </a:solidFill>
              </a:rPr>
              <a:t>This is probably the most technical part of my talk, but don't worry, we'll keep it simple.</a:t>
            </a:r>
            <a:endParaRPr>
              <a:solidFill>
                <a:schemeClr val="dk1"/>
              </a:solidFill>
            </a:endParaRPr>
          </a:p>
          <a:p>
            <a:pPr indent="0" lvl="0" marL="0" rtl="0" algn="l">
              <a:lnSpc>
                <a:spcPct val="115000"/>
              </a:lnSpc>
              <a:spcBef>
                <a:spcPts val="1200"/>
              </a:spcBef>
              <a:spcAft>
                <a:spcPts val="0"/>
              </a:spcAft>
              <a:buNone/>
            </a:pPr>
            <a:r>
              <a:rPr lang="sl-SI">
                <a:solidFill>
                  <a:schemeClr val="dk1"/>
                </a:solidFill>
              </a:rPr>
              <a:t>The first step is retrieval, where we search a large collection of papers to find potentially relevant candidates.</a:t>
            </a:r>
            <a:endParaRPr>
              <a:solidFill>
                <a:schemeClr val="dk1"/>
              </a:solidFill>
            </a:endParaRPr>
          </a:p>
          <a:p>
            <a:pPr indent="0" lvl="0" marL="0" rtl="0" algn="l">
              <a:lnSpc>
                <a:spcPct val="115000"/>
              </a:lnSpc>
              <a:spcBef>
                <a:spcPts val="1200"/>
              </a:spcBef>
              <a:spcAft>
                <a:spcPts val="0"/>
              </a:spcAft>
              <a:buNone/>
            </a:pPr>
            <a:r>
              <a:rPr lang="sl-SI">
                <a:solidFill>
                  <a:schemeClr val="dk1"/>
                </a:solidFill>
              </a:rPr>
              <a:t>Modern systems often combine keyword search, which matches words, and semantic search, which matches meaning. </a:t>
            </a:r>
            <a:endParaRPr>
              <a:solidFill>
                <a:schemeClr val="dk1"/>
              </a:solidFill>
            </a:endParaRPr>
          </a:p>
          <a:p>
            <a:pPr indent="0" lvl="0" marL="0" rtl="0" algn="l">
              <a:lnSpc>
                <a:spcPct val="115000"/>
              </a:lnSpc>
              <a:spcBef>
                <a:spcPts val="1200"/>
              </a:spcBef>
              <a:spcAft>
                <a:spcPts val="0"/>
              </a:spcAft>
              <a:buNone/>
            </a:pPr>
            <a:r>
              <a:rPr lang="sl-SI">
                <a:solidFill>
                  <a:schemeClr val="dk1"/>
                </a:solidFill>
              </a:rPr>
              <a:t>We call this hybrid retrieval.</a:t>
            </a:r>
            <a:endParaRPr>
              <a:solidFill>
                <a:schemeClr val="dk1"/>
              </a:solidFill>
            </a:endParaRPr>
          </a:p>
          <a:p>
            <a:pPr indent="0" lvl="0" marL="0" rtl="0" algn="l">
              <a:lnSpc>
                <a:spcPct val="115000"/>
              </a:lnSpc>
              <a:spcBef>
                <a:spcPts val="1200"/>
              </a:spcBef>
              <a:spcAft>
                <a:spcPts val="1200"/>
              </a:spcAft>
              <a:buClr>
                <a:schemeClr val="dk1"/>
              </a:buClr>
              <a:buSzPts val="1100"/>
              <a:buFont typeface="Arial"/>
              <a:buNone/>
            </a:pPr>
            <a:r>
              <a:t/>
            </a:r>
            <a:endParaRPr>
              <a:solidFill>
                <a:schemeClr val="dk1"/>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g3fb7b65651c_0_10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05" name="Google Shape;405;g3fb7b65651c_0_1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t>After retrieval, let's say we have 100 candidate papers.</a:t>
            </a:r>
            <a:endParaRPr/>
          </a:p>
          <a:p>
            <a:pPr indent="0" lvl="0" marL="0" rtl="0" algn="l">
              <a:lnSpc>
                <a:spcPct val="115000"/>
              </a:lnSpc>
              <a:spcBef>
                <a:spcPts val="1200"/>
              </a:spcBef>
              <a:spcAft>
                <a:spcPts val="0"/>
              </a:spcAft>
              <a:buClr>
                <a:schemeClr val="dk1"/>
              </a:buClr>
              <a:buSzPts val="1100"/>
              <a:buFont typeface="Arial"/>
              <a:buNone/>
            </a:pPr>
            <a:r>
              <a:rPr lang="sl-SI"/>
              <a:t>A more sophisticated model then looks at each candidate more closely and tries to put the most relevant ones at the top.</a:t>
            </a:r>
            <a:endParaRPr/>
          </a:p>
          <a:p>
            <a:pPr indent="0" lvl="0" marL="0" rtl="0" algn="l">
              <a:lnSpc>
                <a:spcPct val="115000"/>
              </a:lnSpc>
              <a:spcBef>
                <a:spcPts val="1200"/>
              </a:spcBef>
              <a:spcAft>
                <a:spcPts val="0"/>
              </a:spcAft>
              <a:buClr>
                <a:schemeClr val="dk1"/>
              </a:buClr>
              <a:buSzPts val="1100"/>
              <a:buFont typeface="Arial"/>
              <a:buNone/>
            </a:pPr>
            <a:r>
              <a:rPr lang="sl-SI"/>
              <a:t>We might then take the top 20 and pass them to a language model to generate an answer.</a:t>
            </a:r>
            <a:endParaRPr/>
          </a:p>
          <a:p>
            <a:pPr indent="0" lvl="0" marL="0" rtl="0" algn="l">
              <a:lnSpc>
                <a:spcPct val="115000"/>
              </a:lnSpc>
              <a:spcBef>
                <a:spcPts val="1200"/>
              </a:spcBef>
              <a:spcAft>
                <a:spcPts val="0"/>
              </a:spcAft>
              <a:buClr>
                <a:schemeClr val="dk1"/>
              </a:buClr>
              <a:buSzPts val="1100"/>
              <a:buFont typeface="Arial"/>
              <a:buNone/>
            </a:pPr>
            <a:r>
              <a:rPr lang="sl-SI"/>
              <a:t>So retrieval finds the candidates, and reranking puts the best ones at the top.</a:t>
            </a:r>
            <a:endParaRPr/>
          </a:p>
          <a:p>
            <a:pPr indent="0" lvl="0" marL="0" rtl="0" algn="l">
              <a:spcBef>
                <a:spcPts val="120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h6d20b9dcdeacd8b3_0_13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21" name="Google Shape;421;h6d20b9dcdeacd8b3_0_1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sl-SI"/>
              <a:t>“So today, we talked about why the literature corpus matters, how retrieval and reranking work, different approaches to generation, and finally, how we evaluate the results.</a:t>
            </a:r>
            <a:endParaRPr/>
          </a:p>
          <a:p>
            <a:pPr indent="0" lvl="0" marL="0" rtl="0" algn="l">
              <a:lnSpc>
                <a:spcPct val="115000"/>
              </a:lnSpc>
              <a:spcBef>
                <a:spcPts val="1200"/>
              </a:spcBef>
              <a:spcAft>
                <a:spcPts val="0"/>
              </a:spcAft>
              <a:buClr>
                <a:schemeClr val="dk1"/>
              </a:buClr>
              <a:buSzPts val="1100"/>
              <a:buFont typeface="Arial"/>
              <a:buNone/>
            </a:pPr>
            <a:r>
              <a:rPr lang="sl-SI"/>
              <a:t>Thank you!”</a:t>
            </a:r>
            <a:endParaRPr/>
          </a:p>
          <a:p>
            <a:pPr indent="0" lvl="0" marL="0" rtl="0" algn="l">
              <a:spcBef>
                <a:spcPts val="120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h6d20b9dcdeacd8b3_0_1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8" name="Google Shape;428;h6d20b9dcdeacd8b3_0_1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Clr>
                <a:schemeClr val="dk1"/>
              </a:buClr>
              <a:buSzPts val="1100"/>
              <a:buFont typeface="Arial"/>
              <a:buNone/>
            </a:pPr>
            <a:r>
              <a:rPr lang="sl-SI"/>
              <a:t>Our pipeline follows this same two-stage design.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g3fb624b2243_1_1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36" name="Google Shape;436;g3fb624b2243_1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g3fb7b65651c_0_12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49" name="Google Shape;449;g3fb7b65651c_0_1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g3fb7b65651c_0_13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56" name="Google Shape;456;g3fb7b65651c_0_1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28.png"/><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32.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jpg"/><Relationship Id="rId3"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jpg"/><Relationship Id="rId3"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g"/><Relationship Id="rId3"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g"/><Relationship Id="rId3"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txBox="1"/>
          <p:nvPr>
            <p:ph type="ctrTitle"/>
          </p:nvPr>
        </p:nvSpPr>
        <p:spPr>
          <a:xfrm>
            <a:off x="1523802" y="1122364"/>
            <a:ext cx="9144397" cy="1677987"/>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5999"/>
              <a:buFont typeface="Inter"/>
              <a:buNone/>
              <a:defRPr sz="5999"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 name="Google Shape;10;p2"/>
          <p:cNvSpPr txBox="1"/>
          <p:nvPr>
            <p:ph idx="1" type="subTitle"/>
          </p:nvPr>
        </p:nvSpPr>
        <p:spPr>
          <a:xfrm>
            <a:off x="1523802" y="3602038"/>
            <a:ext cx="9144397"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b="0" i="0" sz="2400">
                <a:latin typeface="Inter ExtraLight"/>
                <a:ea typeface="Inter ExtraLight"/>
                <a:cs typeface="Inter ExtraLight"/>
                <a:sym typeface="Inter ExtraLight"/>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rgbClr val="757070"/>
              </a:buClr>
              <a:buSzPts val="1600"/>
              <a:buNone/>
              <a:defRPr sz="1600"/>
            </a:lvl4pPr>
            <a:lvl5pPr lvl="4" algn="ctr">
              <a:lnSpc>
                <a:spcPct val="90000"/>
              </a:lnSpc>
              <a:spcBef>
                <a:spcPts val="500"/>
              </a:spcBef>
              <a:spcAft>
                <a:spcPts val="0"/>
              </a:spcAft>
              <a:buClr>
                <a:srgbClr val="75707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pages 2">
  <p:cSld name="Text pages 2">
    <p:spTree>
      <p:nvGrpSpPr>
        <p:cNvPr id="11" name="Shape 11"/>
        <p:cNvGrpSpPr/>
        <p:nvPr/>
      </p:nvGrpSpPr>
      <p:grpSpPr>
        <a:xfrm>
          <a:off x="0" y="0"/>
          <a:ext cx="0" cy="0"/>
          <a:chOff x="0" y="0"/>
          <a:chExt cx="0" cy="0"/>
        </a:xfrm>
      </p:grpSpPr>
      <p:sp>
        <p:nvSpPr>
          <p:cNvPr id="12" name="Google Shape;12;p3"/>
          <p:cNvSpPr txBox="1"/>
          <p:nvPr>
            <p:ph idx="11" type="ftr"/>
          </p:nvPr>
        </p:nvSpPr>
        <p:spPr>
          <a:xfrm>
            <a:off x="515871" y="5980114"/>
            <a:ext cx="4115852" cy="365125"/>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b="0" i="0" sz="1400" u="none" cap="none" strike="noStrike">
                <a:solidFill>
                  <a:srgbClr val="3A3838"/>
                </a:solidFill>
                <a:latin typeface="Inter"/>
                <a:ea typeface="Inter"/>
                <a:cs typeface="Inter"/>
                <a:sym typeface="Inter"/>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
          <p:cNvSpPr/>
          <p:nvPr/>
        </p:nvSpPr>
        <p:spPr>
          <a:xfrm>
            <a:off x="0" y="0"/>
            <a:ext cx="12192000" cy="2556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14" name="Google Shape;14;p3"/>
          <p:cNvSpPr/>
          <p:nvPr/>
        </p:nvSpPr>
        <p:spPr>
          <a:xfrm>
            <a:off x="0" y="0"/>
            <a:ext cx="255567"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15" name="Google Shape;15;p3"/>
          <p:cNvSpPr/>
          <p:nvPr/>
        </p:nvSpPr>
        <p:spPr>
          <a:xfrm>
            <a:off x="11936433" y="0"/>
            <a:ext cx="255567"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16" name="Google Shape;16;p3"/>
          <p:cNvSpPr/>
          <p:nvPr/>
        </p:nvSpPr>
        <p:spPr>
          <a:xfrm>
            <a:off x="0" y="6602400"/>
            <a:ext cx="12192000" cy="2556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17" name="Google Shape;17;p3"/>
          <p:cNvSpPr txBox="1"/>
          <p:nvPr>
            <p:ph type="title"/>
          </p:nvPr>
        </p:nvSpPr>
        <p:spPr>
          <a:xfrm>
            <a:off x="515871" y="512763"/>
            <a:ext cx="11160258" cy="922337"/>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dk1"/>
              </a:buClr>
              <a:buSzPts val="4400"/>
              <a:buFont typeface="Inter"/>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3"/>
          <p:cNvSpPr txBox="1"/>
          <p:nvPr>
            <p:ph idx="1" type="body"/>
          </p:nvPr>
        </p:nvSpPr>
        <p:spPr>
          <a:xfrm>
            <a:off x="515871" y="1993900"/>
            <a:ext cx="11160258" cy="33274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rgbClr val="757070"/>
              </a:buClr>
              <a:buSzPts val="1800"/>
              <a:buChar char="•"/>
              <a:defRPr/>
            </a:lvl4pPr>
            <a:lvl5pPr indent="-342900" lvl="4" marL="2286000" algn="l">
              <a:lnSpc>
                <a:spcPct val="90000"/>
              </a:lnSpc>
              <a:spcBef>
                <a:spcPts val="500"/>
              </a:spcBef>
              <a:spcAft>
                <a:spcPts val="0"/>
              </a:spcAft>
              <a:buClr>
                <a:srgbClr val="75707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pages 3">
  <p:cSld name="Text pages 3">
    <p:bg>
      <p:bgPr>
        <a:solidFill>
          <a:srgbClr val="D8D8D8"/>
        </a:solidFill>
      </p:bgPr>
    </p:bg>
    <p:spTree>
      <p:nvGrpSpPr>
        <p:cNvPr id="19" name="Shape 19"/>
        <p:cNvGrpSpPr/>
        <p:nvPr/>
      </p:nvGrpSpPr>
      <p:grpSpPr>
        <a:xfrm>
          <a:off x="0" y="0"/>
          <a:ext cx="0" cy="0"/>
          <a:chOff x="0" y="0"/>
          <a:chExt cx="0" cy="0"/>
        </a:xfrm>
      </p:grpSpPr>
      <p:sp>
        <p:nvSpPr>
          <p:cNvPr id="20" name="Google Shape;20;p4"/>
          <p:cNvSpPr/>
          <p:nvPr/>
        </p:nvSpPr>
        <p:spPr>
          <a:xfrm>
            <a:off x="0" y="0"/>
            <a:ext cx="12192000" cy="2556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21" name="Google Shape;21;p4"/>
          <p:cNvSpPr/>
          <p:nvPr/>
        </p:nvSpPr>
        <p:spPr>
          <a:xfrm>
            <a:off x="0" y="0"/>
            <a:ext cx="255567"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22" name="Google Shape;22;p4"/>
          <p:cNvSpPr/>
          <p:nvPr/>
        </p:nvSpPr>
        <p:spPr>
          <a:xfrm>
            <a:off x="11936433" y="0"/>
            <a:ext cx="255567"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23" name="Google Shape;23;p4"/>
          <p:cNvSpPr/>
          <p:nvPr/>
        </p:nvSpPr>
        <p:spPr>
          <a:xfrm>
            <a:off x="0" y="6602400"/>
            <a:ext cx="12192000" cy="2556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pic>
        <p:nvPicPr>
          <p:cNvPr id="24" name="Google Shape;24;p4"/>
          <p:cNvPicPr preferRelativeResize="0"/>
          <p:nvPr/>
        </p:nvPicPr>
        <p:blipFill rotWithShape="1">
          <a:blip r:embed="rId2">
            <a:alphaModFix/>
          </a:blip>
          <a:srcRect b="0" l="0" r="0" t="0"/>
          <a:stretch/>
        </p:blipFill>
        <p:spPr>
          <a:xfrm>
            <a:off x="9650743" y="5926528"/>
            <a:ext cx="2025386" cy="418710"/>
          </a:xfrm>
          <a:prstGeom prst="rect">
            <a:avLst/>
          </a:prstGeom>
          <a:noFill/>
          <a:ln>
            <a:noFill/>
          </a:ln>
        </p:spPr>
      </p:pic>
      <p:sp>
        <p:nvSpPr>
          <p:cNvPr id="25" name="Google Shape;25;p4"/>
          <p:cNvSpPr txBox="1"/>
          <p:nvPr>
            <p:ph type="title"/>
          </p:nvPr>
        </p:nvSpPr>
        <p:spPr>
          <a:xfrm>
            <a:off x="768250" y="765176"/>
            <a:ext cx="10655500" cy="92233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4"/>
          <p:cNvSpPr txBox="1"/>
          <p:nvPr>
            <p:ph idx="1" type="body"/>
          </p:nvPr>
        </p:nvSpPr>
        <p:spPr>
          <a:xfrm>
            <a:off x="768250" y="2070100"/>
            <a:ext cx="10655500" cy="33274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rgbClr val="757070"/>
              </a:buClr>
              <a:buSzPts val="1800"/>
              <a:buChar char="•"/>
              <a:defRPr/>
            </a:lvl4pPr>
            <a:lvl5pPr indent="-342900" lvl="4" marL="2286000" algn="l">
              <a:lnSpc>
                <a:spcPct val="90000"/>
              </a:lnSpc>
              <a:spcBef>
                <a:spcPts val="500"/>
              </a:spcBef>
              <a:spcAft>
                <a:spcPts val="0"/>
              </a:spcAft>
              <a:buClr>
                <a:srgbClr val="75707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 name="Google Shape;27;p4"/>
          <p:cNvSpPr txBox="1"/>
          <p:nvPr>
            <p:ph idx="11" type="ftr"/>
          </p:nvPr>
        </p:nvSpPr>
        <p:spPr>
          <a:xfrm>
            <a:off x="0" y="6092825"/>
            <a:ext cx="5810595" cy="509352"/>
          </a:xfrm>
          <a:prstGeom prst="rect">
            <a:avLst/>
          </a:prstGeom>
          <a:noFill/>
          <a:ln>
            <a:noFill/>
          </a:ln>
        </p:spPr>
        <p:txBody>
          <a:bodyPr anchorCtr="0" anchor="b" bIns="216000" lIns="503975" spcFirstLastPara="1" rIns="0" wrap="square" tIns="0">
            <a:noAutofit/>
          </a:bodyPr>
          <a:lstStyle>
            <a:lvl1pPr lvl="0" marR="0" rtl="0" algn="l">
              <a:spcBef>
                <a:spcPts val="0"/>
              </a:spcBef>
              <a:spcAft>
                <a:spcPts val="0"/>
              </a:spcAft>
              <a:buSzPts val="1400"/>
              <a:buNone/>
              <a:defRPr b="0" i="0" sz="1400" u="none" cap="none" strike="noStrike">
                <a:solidFill>
                  <a:schemeClr val="lt1"/>
                </a:solidFill>
                <a:latin typeface="Inter"/>
                <a:ea typeface="Inter"/>
                <a:cs typeface="Inter"/>
                <a:sym typeface="Inter"/>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482">
          <p15:clr>
            <a:srgbClr val="FBAE40"/>
          </p15:clr>
        </p15:guide>
        <p15:guide id="2" pos="484">
          <p15:clr>
            <a:srgbClr val="FBAE40"/>
          </p15:clr>
        </p15:guide>
        <p15:guide id="3" pos="7197">
          <p15:clr>
            <a:srgbClr val="FBAE40"/>
          </p15:clr>
        </p15:guide>
        <p15:guide id="4" orient="horz" pos="3838">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pages 5">
  <p:cSld name="Text pages 5">
    <p:spTree>
      <p:nvGrpSpPr>
        <p:cNvPr id="28" name="Shape 28"/>
        <p:cNvGrpSpPr/>
        <p:nvPr/>
      </p:nvGrpSpPr>
      <p:grpSpPr>
        <a:xfrm>
          <a:off x="0" y="0"/>
          <a:ext cx="0" cy="0"/>
          <a:chOff x="0" y="0"/>
          <a:chExt cx="0" cy="0"/>
        </a:xfrm>
      </p:grpSpPr>
      <p:sp>
        <p:nvSpPr>
          <p:cNvPr id="29" name="Google Shape;29;p5"/>
          <p:cNvSpPr/>
          <p:nvPr/>
        </p:nvSpPr>
        <p:spPr>
          <a:xfrm>
            <a:off x="0" y="5837638"/>
            <a:ext cx="12192000" cy="10152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30" name="Google Shape;30;p5"/>
          <p:cNvSpPr/>
          <p:nvPr/>
        </p:nvSpPr>
        <p:spPr>
          <a:xfrm>
            <a:off x="0" y="0"/>
            <a:ext cx="12192000" cy="2556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31" name="Google Shape;31;p5"/>
          <p:cNvSpPr/>
          <p:nvPr/>
        </p:nvSpPr>
        <p:spPr>
          <a:xfrm>
            <a:off x="0" y="0"/>
            <a:ext cx="255567"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32" name="Google Shape;32;p5"/>
          <p:cNvSpPr/>
          <p:nvPr/>
        </p:nvSpPr>
        <p:spPr>
          <a:xfrm>
            <a:off x="11936433" y="0"/>
            <a:ext cx="255567"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pic>
        <p:nvPicPr>
          <p:cNvPr id="33" name="Google Shape;33;p5"/>
          <p:cNvPicPr preferRelativeResize="0"/>
          <p:nvPr/>
        </p:nvPicPr>
        <p:blipFill rotWithShape="1">
          <a:blip r:embed="rId2">
            <a:alphaModFix/>
          </a:blip>
          <a:srcRect b="0" l="0" r="0" t="0"/>
          <a:stretch/>
        </p:blipFill>
        <p:spPr>
          <a:xfrm>
            <a:off x="10200736" y="6177406"/>
            <a:ext cx="535864" cy="357289"/>
          </a:xfrm>
          <a:prstGeom prst="rect">
            <a:avLst/>
          </a:prstGeom>
          <a:noFill/>
          <a:ln>
            <a:noFill/>
          </a:ln>
        </p:spPr>
      </p:pic>
      <p:sp>
        <p:nvSpPr>
          <p:cNvPr id="34" name="Google Shape;34;p5"/>
          <p:cNvSpPr txBox="1"/>
          <p:nvPr/>
        </p:nvSpPr>
        <p:spPr>
          <a:xfrm>
            <a:off x="10776239" y="6177239"/>
            <a:ext cx="1726552"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sl-SI" sz="870" u="none" cap="none" strike="noStrike">
                <a:solidFill>
                  <a:schemeClr val="dk1"/>
                </a:solidFill>
                <a:latin typeface="Inter"/>
                <a:ea typeface="Inter"/>
                <a:cs typeface="Inter"/>
                <a:sym typeface="Inter"/>
              </a:rPr>
              <a:t>Co-funded by</a:t>
            </a:r>
            <a:endParaRPr/>
          </a:p>
          <a:p>
            <a:pPr indent="0" lvl="0" marL="0" marR="0" rtl="0" algn="l">
              <a:spcBef>
                <a:spcPts val="0"/>
              </a:spcBef>
              <a:spcAft>
                <a:spcPts val="0"/>
              </a:spcAft>
              <a:buNone/>
            </a:pPr>
            <a:r>
              <a:rPr b="0" i="0" lang="sl-SI" sz="870">
                <a:solidFill>
                  <a:schemeClr val="dk1"/>
                </a:solidFill>
                <a:latin typeface="Inter"/>
                <a:ea typeface="Inter"/>
                <a:cs typeface="Inter"/>
                <a:sym typeface="Inter"/>
              </a:rPr>
              <a:t>The European Union</a:t>
            </a:r>
            <a:endParaRPr/>
          </a:p>
          <a:p>
            <a:pPr indent="0" lvl="0" marL="0" marR="0" rtl="0" algn="l">
              <a:spcBef>
                <a:spcPts val="0"/>
              </a:spcBef>
              <a:spcAft>
                <a:spcPts val="0"/>
              </a:spcAft>
              <a:buNone/>
            </a:pPr>
            <a:r>
              <a:t/>
            </a:r>
            <a:endParaRPr b="0" i="0" sz="870">
              <a:solidFill>
                <a:schemeClr val="dk1"/>
              </a:solidFill>
              <a:latin typeface="Inter"/>
              <a:ea typeface="Inter"/>
              <a:cs typeface="Inter"/>
              <a:sym typeface="Inter"/>
            </a:endParaRPr>
          </a:p>
        </p:txBody>
      </p:sp>
      <p:pic>
        <p:nvPicPr>
          <p:cNvPr id="35" name="Google Shape;35;p5"/>
          <p:cNvPicPr preferRelativeResize="0"/>
          <p:nvPr/>
        </p:nvPicPr>
        <p:blipFill rotWithShape="1">
          <a:blip r:embed="rId3">
            <a:alphaModFix/>
          </a:blip>
          <a:srcRect b="0" l="0" r="0" t="0"/>
          <a:stretch/>
        </p:blipFill>
        <p:spPr>
          <a:xfrm>
            <a:off x="3027727" y="5994512"/>
            <a:ext cx="6349173" cy="673100"/>
          </a:xfrm>
          <a:prstGeom prst="rect">
            <a:avLst/>
          </a:prstGeom>
          <a:noFill/>
          <a:ln>
            <a:noFill/>
          </a:ln>
        </p:spPr>
      </p:pic>
      <p:cxnSp>
        <p:nvCxnSpPr>
          <p:cNvPr id="36" name="Google Shape;36;p5"/>
          <p:cNvCxnSpPr/>
          <p:nvPr/>
        </p:nvCxnSpPr>
        <p:spPr>
          <a:xfrm>
            <a:off x="2654432" y="6092826"/>
            <a:ext cx="0" cy="514769"/>
          </a:xfrm>
          <a:prstGeom prst="straightConnector1">
            <a:avLst/>
          </a:prstGeom>
          <a:noFill/>
          <a:ln cap="flat" cmpd="sng" w="9525">
            <a:solidFill>
              <a:srgbClr val="7F7F7F"/>
            </a:solidFill>
            <a:prstDash val="solid"/>
            <a:miter lim="8000"/>
            <a:headEnd len="sm" w="sm" type="none"/>
            <a:tailEnd len="sm" w="sm" type="none"/>
          </a:ln>
        </p:spPr>
      </p:cxnSp>
      <p:cxnSp>
        <p:nvCxnSpPr>
          <p:cNvPr id="37" name="Google Shape;37;p5"/>
          <p:cNvCxnSpPr/>
          <p:nvPr/>
        </p:nvCxnSpPr>
        <p:spPr>
          <a:xfrm>
            <a:off x="9743484" y="6092826"/>
            <a:ext cx="0" cy="514769"/>
          </a:xfrm>
          <a:prstGeom prst="straightConnector1">
            <a:avLst/>
          </a:prstGeom>
          <a:noFill/>
          <a:ln cap="flat" cmpd="sng" w="9525">
            <a:solidFill>
              <a:srgbClr val="7F7F7F"/>
            </a:solidFill>
            <a:prstDash val="solid"/>
            <a:miter lim="8000"/>
            <a:headEnd len="sm" w="sm" type="none"/>
            <a:tailEnd len="sm" w="sm" type="none"/>
          </a:ln>
        </p:spPr>
      </p:cxnSp>
      <p:sp>
        <p:nvSpPr>
          <p:cNvPr id="38" name="Google Shape;38;p5"/>
          <p:cNvSpPr txBox="1"/>
          <p:nvPr>
            <p:ph type="title"/>
          </p:nvPr>
        </p:nvSpPr>
        <p:spPr>
          <a:xfrm>
            <a:off x="515871" y="512763"/>
            <a:ext cx="11160258" cy="922337"/>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dk1"/>
              </a:buClr>
              <a:buSzPts val="4400"/>
              <a:buFont typeface="Inter"/>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
          <p:cNvSpPr txBox="1"/>
          <p:nvPr>
            <p:ph idx="1" type="body"/>
          </p:nvPr>
        </p:nvSpPr>
        <p:spPr>
          <a:xfrm>
            <a:off x="515871" y="1993900"/>
            <a:ext cx="11160258" cy="33274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rgbClr val="757070"/>
              </a:buClr>
              <a:buSzPts val="1800"/>
              <a:buChar char="•"/>
              <a:defRPr/>
            </a:lvl4pPr>
            <a:lvl5pPr indent="-342900" lvl="4" marL="2286000" algn="l">
              <a:lnSpc>
                <a:spcPct val="90000"/>
              </a:lnSpc>
              <a:spcBef>
                <a:spcPts val="500"/>
              </a:spcBef>
              <a:spcAft>
                <a:spcPts val="0"/>
              </a:spcAft>
              <a:buClr>
                <a:srgbClr val="757070"/>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40" name="Google Shape;40;p5"/>
          <p:cNvPicPr preferRelativeResize="0"/>
          <p:nvPr/>
        </p:nvPicPr>
        <p:blipFill rotWithShape="1">
          <a:blip r:embed="rId4">
            <a:alphaModFix/>
          </a:blip>
          <a:srcRect b="0" l="0" r="0" t="0"/>
          <a:stretch/>
        </p:blipFill>
        <p:spPr>
          <a:xfrm>
            <a:off x="179813" y="6040567"/>
            <a:ext cx="2363625" cy="630967"/>
          </a:xfrm>
          <a:prstGeom prst="rect">
            <a:avLst/>
          </a:prstGeom>
          <a:noFill/>
          <a:ln>
            <a:noFill/>
          </a:ln>
        </p:spPr>
      </p:pic>
    </p:spTree>
  </p:cSld>
  <p:clrMapOvr>
    <a:masterClrMapping/>
  </p:clrMapOvr>
  <p:extLst>
    <p:ext uri="{DCECCB84-F9BA-43D5-87BE-67443E8EF086}">
      <p15:sldGuideLst>
        <p15:guide id="1" orient="horz" pos="482">
          <p15:clr>
            <a:srgbClr val="FBAE40"/>
          </p15:clr>
        </p15:guide>
        <p15:guide id="2" pos="484">
          <p15:clr>
            <a:srgbClr val="FBAE40"/>
          </p15:clr>
        </p15:guide>
        <p15:guide id="3" pos="7197">
          <p15:clr>
            <a:srgbClr val="FBAE40"/>
          </p15:clr>
        </p15:guide>
        <p15:guide id="4" orient="horz" pos="3838">
          <p15:clr>
            <a:srgbClr val="FBAE40"/>
          </p15:clr>
        </p15:guide>
        <p15:guide id="5"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mash Star Logos 1">
  <p:cSld name="Smash Star Logos 1">
    <p:spTree>
      <p:nvGrpSpPr>
        <p:cNvPr id="41" name="Shape 41"/>
        <p:cNvGrpSpPr/>
        <p:nvPr/>
      </p:nvGrpSpPr>
      <p:grpSpPr>
        <a:xfrm>
          <a:off x="0" y="0"/>
          <a:ext cx="0" cy="0"/>
          <a:chOff x="0" y="0"/>
          <a:chExt cx="0" cy="0"/>
        </a:xfrm>
      </p:grpSpPr>
      <p:pic>
        <p:nvPicPr>
          <p:cNvPr id="42" name="Google Shape;42;p6"/>
          <p:cNvPicPr preferRelativeResize="0"/>
          <p:nvPr/>
        </p:nvPicPr>
        <p:blipFill rotWithShape="1">
          <a:blip r:embed="rId2">
            <a:alphaModFix/>
          </a:blip>
          <a:srcRect b="0" l="0" r="0" t="0"/>
          <a:stretch/>
        </p:blipFill>
        <p:spPr>
          <a:xfrm>
            <a:off x="6899997" y="964642"/>
            <a:ext cx="3257564" cy="3257988"/>
          </a:xfrm>
          <a:prstGeom prst="rect">
            <a:avLst/>
          </a:prstGeom>
          <a:noFill/>
          <a:ln>
            <a:noFill/>
          </a:ln>
        </p:spPr>
      </p:pic>
      <p:pic>
        <p:nvPicPr>
          <p:cNvPr id="43" name="Google Shape;43;p6"/>
          <p:cNvPicPr preferRelativeResize="0"/>
          <p:nvPr/>
        </p:nvPicPr>
        <p:blipFill rotWithShape="1">
          <a:blip r:embed="rId3">
            <a:alphaModFix/>
          </a:blip>
          <a:srcRect b="0" l="0" r="0" t="0"/>
          <a:stretch/>
        </p:blipFill>
        <p:spPr>
          <a:xfrm>
            <a:off x="7057900" y="4343400"/>
            <a:ext cx="3009508" cy="622300"/>
          </a:xfrm>
          <a:prstGeom prst="rect">
            <a:avLst/>
          </a:prstGeom>
          <a:noFill/>
          <a:ln>
            <a:noFill/>
          </a:ln>
        </p:spPr>
      </p:pic>
      <p:pic>
        <p:nvPicPr>
          <p:cNvPr id="44" name="Google Shape;44;p6"/>
          <p:cNvPicPr preferRelativeResize="0"/>
          <p:nvPr/>
        </p:nvPicPr>
        <p:blipFill rotWithShape="1">
          <a:blip r:embed="rId4">
            <a:alphaModFix/>
          </a:blip>
          <a:srcRect b="0" l="0" r="0" t="0"/>
          <a:stretch/>
        </p:blipFill>
        <p:spPr>
          <a:xfrm>
            <a:off x="1749850" y="1621517"/>
            <a:ext cx="3121554" cy="3235487"/>
          </a:xfrm>
          <a:prstGeom prst="rect">
            <a:avLst/>
          </a:prstGeom>
          <a:noFill/>
          <a:ln>
            <a:noFill/>
          </a:ln>
        </p:spPr>
      </p:pic>
      <p:sp>
        <p:nvSpPr>
          <p:cNvPr id="45" name="Google Shape;45;p6"/>
          <p:cNvSpPr txBox="1"/>
          <p:nvPr/>
        </p:nvSpPr>
        <p:spPr>
          <a:xfrm>
            <a:off x="6409591" y="5176152"/>
            <a:ext cx="4378924" cy="53245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sl-SI" sz="1430">
                <a:solidFill>
                  <a:srgbClr val="7F7F7F"/>
                </a:solidFill>
                <a:latin typeface="Inter Light"/>
                <a:ea typeface="Inter Light"/>
                <a:cs typeface="Inter Light"/>
                <a:sym typeface="Inter Light"/>
              </a:rPr>
              <a:t>machine learning for science and humanities</a:t>
            </a:r>
            <a:endParaRPr/>
          </a:p>
          <a:p>
            <a:pPr indent="0" lvl="0" marL="0" marR="0" rtl="0" algn="ctr">
              <a:spcBef>
                <a:spcPts val="0"/>
              </a:spcBef>
              <a:spcAft>
                <a:spcPts val="0"/>
              </a:spcAft>
              <a:buNone/>
            </a:pPr>
            <a:r>
              <a:rPr b="0" i="0" lang="sl-SI" sz="1430">
                <a:solidFill>
                  <a:schemeClr val="dk1"/>
                </a:solidFill>
                <a:latin typeface="Inter Light"/>
                <a:ea typeface="Inter Light"/>
                <a:cs typeface="Inter Light"/>
                <a:sym typeface="Inter Light"/>
              </a:rPr>
              <a:t>postdoctoral program</a:t>
            </a:r>
            <a:endParaRPr/>
          </a:p>
        </p:txBody>
      </p:sp>
      <p:cxnSp>
        <p:nvCxnSpPr>
          <p:cNvPr id="46" name="Google Shape;46;p6"/>
          <p:cNvCxnSpPr/>
          <p:nvPr/>
        </p:nvCxnSpPr>
        <p:spPr>
          <a:xfrm>
            <a:off x="5936924" y="705641"/>
            <a:ext cx="0" cy="5416026"/>
          </a:xfrm>
          <a:prstGeom prst="straightConnector1">
            <a:avLst/>
          </a:prstGeom>
          <a:noFill/>
          <a:ln cap="flat" cmpd="sng" w="9525">
            <a:solidFill>
              <a:srgbClr val="7F7F7F"/>
            </a:solidFill>
            <a:prstDash val="solid"/>
            <a:miter lim="8000"/>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Title Slide" type="title">
  <p:cSld name="TITLE">
    <p:bg>
      <p:bgPr>
        <a:blipFill>
          <a:blip r:embed="rId2">
            <a:alphaModFix/>
          </a:blip>
          <a:stretch>
            <a:fillRect/>
          </a:stretch>
        </a:blipFill>
      </p:bgPr>
    </p:bg>
    <p:spTree>
      <p:nvGrpSpPr>
        <p:cNvPr id="48" name="Shape 48"/>
        <p:cNvGrpSpPr/>
        <p:nvPr/>
      </p:nvGrpSpPr>
      <p:grpSpPr>
        <a:xfrm>
          <a:off x="0" y="0"/>
          <a:ext cx="0" cy="0"/>
          <a:chOff x="0" y="0"/>
          <a:chExt cx="0" cy="0"/>
        </a:xfrm>
      </p:grpSpPr>
      <p:sp>
        <p:nvSpPr>
          <p:cNvPr id="49" name="Google Shape;49;p8"/>
          <p:cNvSpPr txBox="1"/>
          <p:nvPr>
            <p:ph type="ctrTitle"/>
          </p:nvPr>
        </p:nvSpPr>
        <p:spPr>
          <a:xfrm>
            <a:off x="768250" y="765176"/>
            <a:ext cx="10655500" cy="1677987"/>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chemeClr val="lt1"/>
              </a:buClr>
              <a:buSzPts val="5999"/>
              <a:buFont typeface="Inter"/>
              <a:buNone/>
              <a:defRPr b="1" i="0" sz="5999" u="none" cap="none" strike="noStrike">
                <a:solidFill>
                  <a:schemeClr val="lt1"/>
                </a:solidFill>
                <a:latin typeface="Inter"/>
                <a:ea typeface="Inter"/>
                <a:cs typeface="Inter"/>
                <a:sym typeface="Inter"/>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0" name="Google Shape;50;p8"/>
          <p:cNvSpPr txBox="1"/>
          <p:nvPr>
            <p:ph idx="1" type="subTitle"/>
          </p:nvPr>
        </p:nvSpPr>
        <p:spPr>
          <a:xfrm>
            <a:off x="768250" y="3341843"/>
            <a:ext cx="9144397" cy="165576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lt1"/>
              </a:buClr>
              <a:buSzPts val="2400"/>
              <a:buFont typeface="Arial"/>
              <a:buNone/>
              <a:defRPr b="0" i="0" sz="2400" u="none" cap="none" strike="noStrike">
                <a:solidFill>
                  <a:schemeClr val="lt1"/>
                </a:solidFill>
                <a:latin typeface="Inter ExtraLight"/>
                <a:ea typeface="Inter ExtraLight"/>
                <a:cs typeface="Inter ExtraLight"/>
                <a:sym typeface="Inter ExtraLight"/>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Inter"/>
                <a:ea typeface="Inter"/>
                <a:cs typeface="Inter"/>
                <a:sym typeface="Inter"/>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Inter"/>
                <a:ea typeface="Inter"/>
                <a:cs typeface="Inter"/>
                <a:sym typeface="Inter"/>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Inter"/>
                <a:ea typeface="Inter"/>
                <a:cs typeface="Inter"/>
                <a:sym typeface="Inter"/>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Inter"/>
                <a:ea typeface="Inter"/>
                <a:cs typeface="Inter"/>
                <a:sym typeface="Inter"/>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sp>
        <p:nvSpPr>
          <p:cNvPr id="51" name="Google Shape;51;p8"/>
          <p:cNvSpPr/>
          <p:nvPr/>
        </p:nvSpPr>
        <p:spPr>
          <a:xfrm>
            <a:off x="0" y="0"/>
            <a:ext cx="12192000" cy="2556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52" name="Google Shape;52;p8"/>
          <p:cNvSpPr/>
          <p:nvPr/>
        </p:nvSpPr>
        <p:spPr>
          <a:xfrm>
            <a:off x="0" y="0"/>
            <a:ext cx="255567"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53" name="Google Shape;53;p8"/>
          <p:cNvSpPr/>
          <p:nvPr/>
        </p:nvSpPr>
        <p:spPr>
          <a:xfrm>
            <a:off x="11936433" y="0"/>
            <a:ext cx="255567"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54" name="Google Shape;54;p8"/>
          <p:cNvSpPr/>
          <p:nvPr/>
        </p:nvSpPr>
        <p:spPr>
          <a:xfrm>
            <a:off x="0" y="5837638"/>
            <a:ext cx="12192000" cy="10152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pic>
        <p:nvPicPr>
          <p:cNvPr id="55" name="Google Shape;55;p8"/>
          <p:cNvPicPr preferRelativeResize="0"/>
          <p:nvPr/>
        </p:nvPicPr>
        <p:blipFill rotWithShape="1">
          <a:blip r:embed="rId3">
            <a:alphaModFix/>
          </a:blip>
          <a:srcRect b="0" l="0" r="0" t="0"/>
          <a:stretch/>
        </p:blipFill>
        <p:spPr>
          <a:xfrm>
            <a:off x="8784301" y="5956487"/>
            <a:ext cx="3145985" cy="839817"/>
          </a:xfrm>
          <a:prstGeom prst="rect">
            <a:avLst/>
          </a:prstGeom>
          <a:noFill/>
          <a:ln>
            <a:noFill/>
          </a:ln>
        </p:spPr>
      </p:pic>
    </p:spTree>
  </p:cSld>
  <p:clrMapOvr>
    <a:masterClrMapping/>
  </p:clrMapOvr>
  <p:extLst>
    <p:ext uri="{DCECCB84-F9BA-43D5-87BE-67443E8EF086}">
      <p15:sldGuideLst>
        <p15:guide id="1" orient="horz" pos="482">
          <p15:clr>
            <a:srgbClr val="FBAE40"/>
          </p15:clr>
        </p15:guide>
        <p15:guide id="2" pos="484">
          <p15:clr>
            <a:srgbClr val="FBAE40"/>
          </p15:clr>
        </p15:guide>
        <p15:guide id="3" pos="7197">
          <p15:clr>
            <a:srgbClr val="FBAE40"/>
          </p15:clr>
        </p15:guide>
        <p15:guide id="4" orient="horz" pos="3838">
          <p15:clr>
            <a:srgbClr val="FBAE40"/>
          </p15:clr>
        </p15:guide>
        <p15:guide id="5"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bg>
      <p:bgPr>
        <a:blipFill>
          <a:blip r:embed="rId2">
            <a:alphaModFix amt="23000"/>
          </a:blip>
          <a:stretch>
            <a:fillRect/>
          </a:stretch>
        </a:blipFill>
      </p:bgPr>
    </p:bg>
    <p:spTree>
      <p:nvGrpSpPr>
        <p:cNvPr id="56" name="Shape 56"/>
        <p:cNvGrpSpPr/>
        <p:nvPr/>
      </p:nvGrpSpPr>
      <p:grpSpPr>
        <a:xfrm>
          <a:off x="0" y="0"/>
          <a:ext cx="0" cy="0"/>
          <a:chOff x="0" y="0"/>
          <a:chExt cx="0" cy="0"/>
        </a:xfrm>
      </p:grpSpPr>
      <p:sp>
        <p:nvSpPr>
          <p:cNvPr id="57" name="Google Shape;57;p9"/>
          <p:cNvSpPr txBox="1"/>
          <p:nvPr>
            <p:ph type="ctrTitle"/>
          </p:nvPr>
        </p:nvSpPr>
        <p:spPr>
          <a:xfrm>
            <a:off x="768250" y="765176"/>
            <a:ext cx="10655500" cy="1677987"/>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chemeClr val="dk1"/>
              </a:buClr>
              <a:buSzPts val="5999"/>
              <a:buFont typeface="Inter"/>
              <a:buNone/>
              <a:defRPr b="1" i="0" sz="5999" u="none" cap="none" strike="noStrike">
                <a:solidFill>
                  <a:schemeClr val="dk1"/>
                </a:solidFill>
                <a:latin typeface="Inter"/>
                <a:ea typeface="Inter"/>
                <a:cs typeface="Inter"/>
                <a:sym typeface="Inter"/>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8" name="Google Shape;58;p9"/>
          <p:cNvSpPr txBox="1"/>
          <p:nvPr>
            <p:ph idx="1" type="subTitle"/>
          </p:nvPr>
        </p:nvSpPr>
        <p:spPr>
          <a:xfrm>
            <a:off x="768250" y="3341843"/>
            <a:ext cx="9144397" cy="165576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400"/>
              <a:buFont typeface="Arial"/>
              <a:buNone/>
              <a:defRPr b="0" i="0" sz="2400" u="none" cap="none" strike="noStrike">
                <a:solidFill>
                  <a:schemeClr val="dk1"/>
                </a:solidFill>
                <a:latin typeface="Inter ExtraLight"/>
                <a:ea typeface="Inter ExtraLight"/>
                <a:cs typeface="Inter ExtraLight"/>
                <a:sym typeface="Inter ExtraLight"/>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Inter"/>
                <a:ea typeface="Inter"/>
                <a:cs typeface="Inter"/>
                <a:sym typeface="Inter"/>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Inter"/>
                <a:ea typeface="Inter"/>
                <a:cs typeface="Inter"/>
                <a:sym typeface="Inter"/>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Inter"/>
                <a:ea typeface="Inter"/>
                <a:cs typeface="Inter"/>
                <a:sym typeface="Inter"/>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Inter"/>
                <a:ea typeface="Inter"/>
                <a:cs typeface="Inter"/>
                <a:sym typeface="Inter"/>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sp>
        <p:nvSpPr>
          <p:cNvPr id="59" name="Google Shape;59;p9"/>
          <p:cNvSpPr/>
          <p:nvPr/>
        </p:nvSpPr>
        <p:spPr>
          <a:xfrm>
            <a:off x="0" y="0"/>
            <a:ext cx="12192000" cy="2556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60" name="Google Shape;60;p9"/>
          <p:cNvSpPr/>
          <p:nvPr/>
        </p:nvSpPr>
        <p:spPr>
          <a:xfrm>
            <a:off x="0" y="0"/>
            <a:ext cx="255567"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61" name="Google Shape;61;p9"/>
          <p:cNvSpPr/>
          <p:nvPr/>
        </p:nvSpPr>
        <p:spPr>
          <a:xfrm>
            <a:off x="11936433" y="0"/>
            <a:ext cx="255567"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sp>
        <p:nvSpPr>
          <p:cNvPr id="62" name="Google Shape;62;p9"/>
          <p:cNvSpPr/>
          <p:nvPr/>
        </p:nvSpPr>
        <p:spPr>
          <a:xfrm>
            <a:off x="0" y="5837638"/>
            <a:ext cx="12192000" cy="10152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nter"/>
              <a:ea typeface="Inter"/>
              <a:cs typeface="Inter"/>
              <a:sym typeface="Inter"/>
            </a:endParaRPr>
          </a:p>
        </p:txBody>
      </p:sp>
      <p:pic>
        <p:nvPicPr>
          <p:cNvPr id="63" name="Google Shape;63;p9"/>
          <p:cNvPicPr preferRelativeResize="0"/>
          <p:nvPr/>
        </p:nvPicPr>
        <p:blipFill rotWithShape="1">
          <a:blip r:embed="rId3">
            <a:alphaModFix/>
          </a:blip>
          <a:srcRect b="0" l="0" r="0" t="0"/>
          <a:stretch/>
        </p:blipFill>
        <p:spPr>
          <a:xfrm>
            <a:off x="8784301" y="5956487"/>
            <a:ext cx="3145985" cy="839817"/>
          </a:xfrm>
          <a:prstGeom prst="rect">
            <a:avLst/>
          </a:prstGeom>
          <a:noFill/>
          <a:ln>
            <a:noFill/>
          </a:ln>
        </p:spPr>
      </p:pic>
    </p:spTree>
  </p:cSld>
  <p:clrMapOvr>
    <a:masterClrMapping/>
  </p:clrMapOvr>
  <p:extLst>
    <p:ext uri="{DCECCB84-F9BA-43D5-87BE-67443E8EF086}">
      <p15:sldGuideLst>
        <p15:guide id="1" orient="horz" pos="482">
          <p15:clr>
            <a:srgbClr val="FBAE40"/>
          </p15:clr>
        </p15:guide>
        <p15:guide id="2" pos="484">
          <p15:clr>
            <a:srgbClr val="FBAE40"/>
          </p15:clr>
        </p15:guide>
        <p15:guide id="3" pos="7197">
          <p15:clr>
            <a:srgbClr val="FBAE40"/>
          </p15:clr>
        </p15:guide>
        <p15:guide id="4" orient="horz" pos="3838">
          <p15:clr>
            <a:srgbClr val="FBAE40"/>
          </p15:clr>
        </p15:guide>
        <p15:guide id="5"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Title Slide">
  <p:cSld name="9_Title Slide">
    <p:bg>
      <p:bgPr>
        <a:solidFill>
          <a:schemeClr val="lt1"/>
        </a:solidFill>
      </p:bgPr>
    </p:bg>
    <p:spTree>
      <p:nvGrpSpPr>
        <p:cNvPr id="64" name="Shape 64"/>
        <p:cNvGrpSpPr/>
        <p:nvPr/>
      </p:nvGrpSpPr>
      <p:grpSpPr>
        <a:xfrm>
          <a:off x="0" y="0"/>
          <a:ext cx="0" cy="0"/>
          <a:chOff x="0" y="0"/>
          <a:chExt cx="0" cy="0"/>
        </a:xfrm>
      </p:grpSpPr>
      <p:sp>
        <p:nvSpPr>
          <p:cNvPr id="65" name="Google Shape;65;p10"/>
          <p:cNvSpPr txBox="1"/>
          <p:nvPr>
            <p:ph type="ctrTitle"/>
          </p:nvPr>
        </p:nvSpPr>
        <p:spPr>
          <a:xfrm>
            <a:off x="768250" y="765176"/>
            <a:ext cx="10655500" cy="1677987"/>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chemeClr val="dk1"/>
              </a:buClr>
              <a:buSzPts val="5999"/>
              <a:buFont typeface="Inter"/>
              <a:buNone/>
              <a:defRPr b="1" i="0" sz="5999" u="none" cap="none" strike="noStrike">
                <a:solidFill>
                  <a:schemeClr val="dk1"/>
                </a:solidFill>
                <a:latin typeface="Inter"/>
                <a:ea typeface="Inter"/>
                <a:cs typeface="Inter"/>
                <a:sym typeface="Inter"/>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6" name="Google Shape;66;p10"/>
          <p:cNvSpPr txBox="1"/>
          <p:nvPr>
            <p:ph idx="1" type="subTitle"/>
          </p:nvPr>
        </p:nvSpPr>
        <p:spPr>
          <a:xfrm>
            <a:off x="768250" y="3341843"/>
            <a:ext cx="9144397" cy="165576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400"/>
              <a:buFont typeface="Arial"/>
              <a:buNone/>
              <a:defRPr b="0" i="0" sz="2400" u="none" cap="none" strike="noStrike">
                <a:solidFill>
                  <a:schemeClr val="dk1"/>
                </a:solidFill>
                <a:latin typeface="Inter ExtraLight"/>
                <a:ea typeface="Inter ExtraLight"/>
                <a:cs typeface="Inter ExtraLight"/>
                <a:sym typeface="Inter ExtraLight"/>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Inter"/>
                <a:ea typeface="Inter"/>
                <a:cs typeface="Inter"/>
                <a:sym typeface="Inter"/>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Inter"/>
                <a:ea typeface="Inter"/>
                <a:cs typeface="Inter"/>
                <a:sym typeface="Inter"/>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Inter"/>
                <a:ea typeface="Inter"/>
                <a:cs typeface="Inter"/>
                <a:sym typeface="Inter"/>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Inter"/>
                <a:ea typeface="Inter"/>
                <a:cs typeface="Inter"/>
                <a:sym typeface="Inter"/>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pic>
        <p:nvPicPr>
          <p:cNvPr descr="Slika, ki vsebuje besede barvitost, umetnost, slika, škrlatna&#10;&#10;Opis je samodejno ustvarjen" id="67" name="Google Shape;67;p10"/>
          <p:cNvPicPr preferRelativeResize="0"/>
          <p:nvPr/>
        </p:nvPicPr>
        <p:blipFill rotWithShape="1">
          <a:blip r:embed="rId2">
            <a:alphaModFix/>
          </a:blip>
          <a:srcRect b="89638" l="0" r="0" t="0"/>
          <a:stretch/>
        </p:blipFill>
        <p:spPr>
          <a:xfrm flipH="1" rot="10800000">
            <a:off x="0" y="0"/>
            <a:ext cx="12192000" cy="315838"/>
          </a:xfrm>
          <a:prstGeom prst="rect">
            <a:avLst/>
          </a:prstGeom>
          <a:noFill/>
          <a:ln>
            <a:noFill/>
          </a:ln>
        </p:spPr>
      </p:pic>
      <p:pic>
        <p:nvPicPr>
          <p:cNvPr id="68" name="Google Shape;68;p10"/>
          <p:cNvPicPr preferRelativeResize="0"/>
          <p:nvPr/>
        </p:nvPicPr>
        <p:blipFill rotWithShape="1">
          <a:blip r:embed="rId3">
            <a:alphaModFix/>
          </a:blip>
          <a:srcRect b="0" l="0" r="0" t="0"/>
          <a:stretch/>
        </p:blipFill>
        <p:spPr>
          <a:xfrm>
            <a:off x="8784301" y="5956487"/>
            <a:ext cx="3145985" cy="839817"/>
          </a:xfrm>
          <a:prstGeom prst="rect">
            <a:avLst/>
          </a:prstGeom>
          <a:noFill/>
          <a:ln>
            <a:noFill/>
          </a:ln>
        </p:spPr>
      </p:pic>
    </p:spTree>
  </p:cSld>
  <p:clrMapOvr>
    <a:masterClrMapping/>
  </p:clrMapOvr>
  <p:extLst>
    <p:ext uri="{DCECCB84-F9BA-43D5-87BE-67443E8EF086}">
      <p15:sldGuideLst>
        <p15:guide id="1" orient="horz" pos="482">
          <p15:clr>
            <a:srgbClr val="FBAE40"/>
          </p15:clr>
        </p15:guide>
        <p15:guide id="2" pos="484">
          <p15:clr>
            <a:srgbClr val="FBAE40"/>
          </p15:clr>
        </p15:guide>
        <p15:guide id="3" pos="7197">
          <p15:clr>
            <a:srgbClr val="FBAE40"/>
          </p15:clr>
        </p15:guide>
        <p15:guide id="4" orient="horz" pos="3838">
          <p15:clr>
            <a:srgbClr val="FBAE40"/>
          </p15:clr>
        </p15:guide>
        <p15:guide id="5"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Title Slide 1">
  <p:cSld name="9_Title Slide_1">
    <p:bg>
      <p:bgPr>
        <a:solidFill>
          <a:schemeClr val="lt1"/>
        </a:solidFill>
      </p:bgPr>
    </p:bg>
    <p:spTree>
      <p:nvGrpSpPr>
        <p:cNvPr id="69" name="Shape 69"/>
        <p:cNvGrpSpPr/>
        <p:nvPr/>
      </p:nvGrpSpPr>
      <p:grpSpPr>
        <a:xfrm>
          <a:off x="0" y="0"/>
          <a:ext cx="0" cy="0"/>
          <a:chOff x="0" y="0"/>
          <a:chExt cx="0" cy="0"/>
        </a:xfrm>
      </p:grpSpPr>
      <p:sp>
        <p:nvSpPr>
          <p:cNvPr id="70" name="Google Shape;70;p11"/>
          <p:cNvSpPr txBox="1"/>
          <p:nvPr>
            <p:ph type="ctrTitle"/>
          </p:nvPr>
        </p:nvSpPr>
        <p:spPr>
          <a:xfrm>
            <a:off x="768250" y="765176"/>
            <a:ext cx="10655400" cy="1677900"/>
          </a:xfrm>
          <a:prstGeom prst="rect">
            <a:avLst/>
          </a:prstGeom>
          <a:noFill/>
          <a:ln>
            <a:noFill/>
          </a:ln>
        </p:spPr>
        <p:txBody>
          <a:bodyPr anchorCtr="0" anchor="t" bIns="45700" lIns="91425" spcFirstLastPara="1" rIns="91425" wrap="square" tIns="45700">
            <a:noAutofit/>
          </a:bodyPr>
          <a:lstStyle>
            <a:lvl1pPr lvl="0" marR="0" algn="l">
              <a:lnSpc>
                <a:spcPct val="90000"/>
              </a:lnSpc>
              <a:spcBef>
                <a:spcPts val="0"/>
              </a:spcBef>
              <a:spcAft>
                <a:spcPts val="0"/>
              </a:spcAft>
              <a:buClr>
                <a:schemeClr val="dk1"/>
              </a:buClr>
              <a:buSzPts val="5999"/>
              <a:buFont typeface="Inter"/>
              <a:buNone/>
              <a:defRPr b="1" i="0" sz="5999" u="none" cap="none" strike="noStrike">
                <a:solidFill>
                  <a:schemeClr val="dk1"/>
                </a:solidFill>
                <a:latin typeface="Inter"/>
                <a:ea typeface="Inter"/>
                <a:cs typeface="Inter"/>
                <a:sym typeface="Inter"/>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1" name="Google Shape;71;p11"/>
          <p:cNvSpPr txBox="1"/>
          <p:nvPr>
            <p:ph idx="1" type="subTitle"/>
          </p:nvPr>
        </p:nvSpPr>
        <p:spPr>
          <a:xfrm>
            <a:off x="768250" y="3341843"/>
            <a:ext cx="9144300" cy="1655700"/>
          </a:xfrm>
          <a:prstGeom prst="rect">
            <a:avLst/>
          </a:prstGeom>
          <a:noFill/>
          <a:ln>
            <a:noFill/>
          </a:ln>
        </p:spPr>
        <p:txBody>
          <a:bodyPr anchorCtr="0" anchor="t" bIns="45700" lIns="91425" spcFirstLastPara="1" rIns="91425" wrap="square" tIns="45700">
            <a:noAutofit/>
          </a:bodyPr>
          <a:lstStyle>
            <a:lvl1pPr lvl="0" marR="0" algn="l">
              <a:lnSpc>
                <a:spcPct val="90000"/>
              </a:lnSpc>
              <a:spcBef>
                <a:spcPts val="1000"/>
              </a:spcBef>
              <a:spcAft>
                <a:spcPts val="0"/>
              </a:spcAft>
              <a:buClr>
                <a:schemeClr val="dk1"/>
              </a:buClr>
              <a:buSzPts val="2400"/>
              <a:buFont typeface="Arial"/>
              <a:buNone/>
              <a:defRPr b="0" i="0" sz="2400" u="none" cap="none" strike="noStrike">
                <a:solidFill>
                  <a:schemeClr val="dk1"/>
                </a:solidFill>
                <a:latin typeface="Inter ExtraLight"/>
                <a:ea typeface="Inter ExtraLight"/>
                <a:cs typeface="Inter ExtraLight"/>
                <a:sym typeface="Inter ExtraLight"/>
              </a:defRPr>
            </a:lvl1pPr>
            <a:lvl2pPr lvl="1" marR="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Inter"/>
                <a:ea typeface="Inter"/>
                <a:cs typeface="Inter"/>
                <a:sym typeface="Inter"/>
              </a:defRPr>
            </a:lvl2pPr>
            <a:lvl3pPr lvl="2" marR="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Inter"/>
                <a:ea typeface="Inter"/>
                <a:cs typeface="Inter"/>
                <a:sym typeface="Inter"/>
              </a:defRPr>
            </a:lvl3pPr>
            <a:lvl4pPr lvl="3" marR="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Inter"/>
                <a:ea typeface="Inter"/>
                <a:cs typeface="Inter"/>
                <a:sym typeface="Inter"/>
              </a:defRPr>
            </a:lvl4pPr>
            <a:lvl5pPr lvl="4" marR="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Inter"/>
                <a:ea typeface="Inter"/>
                <a:cs typeface="Inter"/>
                <a:sym typeface="Inter"/>
              </a:defRPr>
            </a:lvl5pPr>
            <a:lvl6pPr lvl="5" marR="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pic>
        <p:nvPicPr>
          <p:cNvPr descr="Slika, ki vsebuje besede barvitost, umetnost, slika, škrlatna&#10;&#10;Opis je samodejno ustvarjen" id="72" name="Google Shape;72;p11"/>
          <p:cNvPicPr preferRelativeResize="0"/>
          <p:nvPr/>
        </p:nvPicPr>
        <p:blipFill rotWithShape="1">
          <a:blip r:embed="rId2">
            <a:alphaModFix/>
          </a:blip>
          <a:srcRect b="89638" l="0" r="0" t="0"/>
          <a:stretch/>
        </p:blipFill>
        <p:spPr>
          <a:xfrm flipH="1" rot="10800000">
            <a:off x="0" y="1"/>
            <a:ext cx="12192000" cy="315838"/>
          </a:xfrm>
          <a:prstGeom prst="rect">
            <a:avLst/>
          </a:prstGeom>
          <a:noFill/>
          <a:ln>
            <a:noFill/>
          </a:ln>
        </p:spPr>
      </p:pic>
      <p:pic>
        <p:nvPicPr>
          <p:cNvPr id="73" name="Google Shape;73;p11"/>
          <p:cNvPicPr preferRelativeResize="0"/>
          <p:nvPr/>
        </p:nvPicPr>
        <p:blipFill rotWithShape="1">
          <a:blip r:embed="rId3">
            <a:alphaModFix/>
          </a:blip>
          <a:srcRect b="0" l="0" r="0" t="0"/>
          <a:stretch/>
        </p:blipFill>
        <p:spPr>
          <a:xfrm>
            <a:off x="9656228" y="6189251"/>
            <a:ext cx="2274052" cy="607050"/>
          </a:xfrm>
          <a:prstGeom prst="rect">
            <a:avLst/>
          </a:prstGeom>
          <a:noFill/>
          <a:ln>
            <a:noFill/>
          </a:ln>
        </p:spPr>
      </p:pic>
    </p:spTree>
  </p:cSld>
  <p:clrMapOvr>
    <a:masterClrMapping/>
  </p:clrMapOvr>
  <p:extLst>
    <p:ext uri="{DCECCB84-F9BA-43D5-87BE-67443E8EF086}">
      <p15:sldGuideLst>
        <p15:guide id="1" orient="horz" pos="482">
          <p15:clr>
            <a:srgbClr val="FBAE40"/>
          </p15:clr>
        </p15:guide>
        <p15:guide id="2" pos="484">
          <p15:clr>
            <a:srgbClr val="FBAE40"/>
          </p15:clr>
        </p15:guide>
        <p15:guide id="3" pos="7197">
          <p15:clr>
            <a:srgbClr val="FBAE40"/>
          </p15:clr>
        </p15:guide>
        <p15:guide id="4" orient="horz" pos="3838">
          <p15:clr>
            <a:srgbClr val="FBAE40"/>
          </p15:clr>
        </p15:guide>
        <p15:guide id="5"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Title Slide 1 1">
  <p:cSld name="9_Title Slide_1_1">
    <p:bg>
      <p:bgPr>
        <a:solidFill>
          <a:schemeClr val="lt1"/>
        </a:solidFill>
      </p:bgPr>
    </p:bg>
    <p:spTree>
      <p:nvGrpSpPr>
        <p:cNvPr id="74" name="Shape 74"/>
        <p:cNvGrpSpPr/>
        <p:nvPr/>
      </p:nvGrpSpPr>
      <p:grpSpPr>
        <a:xfrm>
          <a:off x="0" y="0"/>
          <a:ext cx="0" cy="0"/>
          <a:chOff x="0" y="0"/>
          <a:chExt cx="0" cy="0"/>
        </a:xfrm>
      </p:grpSpPr>
      <p:sp>
        <p:nvSpPr>
          <p:cNvPr id="75" name="Google Shape;75;p12"/>
          <p:cNvSpPr txBox="1"/>
          <p:nvPr>
            <p:ph type="ctrTitle"/>
          </p:nvPr>
        </p:nvSpPr>
        <p:spPr>
          <a:xfrm>
            <a:off x="768250" y="765176"/>
            <a:ext cx="10655400" cy="1677900"/>
          </a:xfrm>
          <a:prstGeom prst="rect">
            <a:avLst/>
          </a:prstGeom>
          <a:noFill/>
          <a:ln>
            <a:noFill/>
          </a:ln>
        </p:spPr>
        <p:txBody>
          <a:bodyPr anchorCtr="0" anchor="t" bIns="45700" lIns="91425" spcFirstLastPara="1" rIns="91425" wrap="square" tIns="45700">
            <a:noAutofit/>
          </a:bodyPr>
          <a:lstStyle>
            <a:lvl1pPr lvl="0" marR="0" algn="l">
              <a:lnSpc>
                <a:spcPct val="90000"/>
              </a:lnSpc>
              <a:spcBef>
                <a:spcPts val="0"/>
              </a:spcBef>
              <a:spcAft>
                <a:spcPts val="0"/>
              </a:spcAft>
              <a:buClr>
                <a:schemeClr val="dk1"/>
              </a:buClr>
              <a:buSzPts val="5999"/>
              <a:buFont typeface="Inter"/>
              <a:buNone/>
              <a:defRPr b="1" i="0" sz="5999" u="none" cap="none" strike="noStrike">
                <a:solidFill>
                  <a:schemeClr val="dk1"/>
                </a:solidFill>
                <a:latin typeface="Inter"/>
                <a:ea typeface="Inter"/>
                <a:cs typeface="Inter"/>
                <a:sym typeface="Inter"/>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6" name="Google Shape;76;p12"/>
          <p:cNvSpPr txBox="1"/>
          <p:nvPr>
            <p:ph idx="1" type="subTitle"/>
          </p:nvPr>
        </p:nvSpPr>
        <p:spPr>
          <a:xfrm>
            <a:off x="768250" y="3341843"/>
            <a:ext cx="9144300" cy="1655700"/>
          </a:xfrm>
          <a:prstGeom prst="rect">
            <a:avLst/>
          </a:prstGeom>
          <a:noFill/>
          <a:ln>
            <a:noFill/>
          </a:ln>
        </p:spPr>
        <p:txBody>
          <a:bodyPr anchorCtr="0" anchor="t" bIns="45700" lIns="91425" spcFirstLastPara="1" rIns="91425" wrap="square" tIns="45700">
            <a:noAutofit/>
          </a:bodyPr>
          <a:lstStyle>
            <a:lvl1pPr lvl="0" marR="0" algn="l">
              <a:lnSpc>
                <a:spcPct val="90000"/>
              </a:lnSpc>
              <a:spcBef>
                <a:spcPts val="1000"/>
              </a:spcBef>
              <a:spcAft>
                <a:spcPts val="0"/>
              </a:spcAft>
              <a:buClr>
                <a:schemeClr val="dk1"/>
              </a:buClr>
              <a:buSzPts val="2400"/>
              <a:buFont typeface="Arial"/>
              <a:buNone/>
              <a:defRPr b="0" i="0" sz="2400" u="none" cap="none" strike="noStrike">
                <a:solidFill>
                  <a:schemeClr val="dk1"/>
                </a:solidFill>
                <a:latin typeface="Inter ExtraLight"/>
                <a:ea typeface="Inter ExtraLight"/>
                <a:cs typeface="Inter ExtraLight"/>
                <a:sym typeface="Inter ExtraLight"/>
              </a:defRPr>
            </a:lvl1pPr>
            <a:lvl2pPr lvl="1" marR="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Inter"/>
                <a:ea typeface="Inter"/>
                <a:cs typeface="Inter"/>
                <a:sym typeface="Inter"/>
              </a:defRPr>
            </a:lvl2pPr>
            <a:lvl3pPr lvl="2" marR="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Inter"/>
                <a:ea typeface="Inter"/>
                <a:cs typeface="Inter"/>
                <a:sym typeface="Inter"/>
              </a:defRPr>
            </a:lvl3pPr>
            <a:lvl4pPr lvl="3" marR="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Inter"/>
                <a:ea typeface="Inter"/>
                <a:cs typeface="Inter"/>
                <a:sym typeface="Inter"/>
              </a:defRPr>
            </a:lvl4pPr>
            <a:lvl5pPr lvl="4" marR="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Inter"/>
                <a:ea typeface="Inter"/>
                <a:cs typeface="Inter"/>
                <a:sym typeface="Inter"/>
              </a:defRPr>
            </a:lvl5pPr>
            <a:lvl6pPr lvl="5" marR="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pic>
        <p:nvPicPr>
          <p:cNvPr descr="Slika, ki vsebuje besede barvitost, umetnost, slika, škrlatna&#10;&#10;Opis je samodejno ustvarjen" id="77" name="Google Shape;77;p12"/>
          <p:cNvPicPr preferRelativeResize="0"/>
          <p:nvPr/>
        </p:nvPicPr>
        <p:blipFill rotWithShape="1">
          <a:blip r:embed="rId2">
            <a:alphaModFix/>
          </a:blip>
          <a:srcRect b="89638" l="0" r="0" t="0"/>
          <a:stretch/>
        </p:blipFill>
        <p:spPr>
          <a:xfrm flipH="1" rot="10800000">
            <a:off x="0" y="1"/>
            <a:ext cx="12192000" cy="315838"/>
          </a:xfrm>
          <a:prstGeom prst="rect">
            <a:avLst/>
          </a:prstGeom>
          <a:noFill/>
          <a:ln>
            <a:noFill/>
          </a:ln>
        </p:spPr>
      </p:pic>
    </p:spTree>
  </p:cSld>
  <p:clrMapOvr>
    <a:masterClrMapping/>
  </p:clrMapOvr>
  <p:extLst>
    <p:ext uri="{DCECCB84-F9BA-43D5-87BE-67443E8EF086}">
      <p15:sldGuideLst>
        <p15:guide id="1" orient="horz" pos="482">
          <p15:clr>
            <a:srgbClr val="FBAE40"/>
          </p15:clr>
        </p15:guide>
        <p15:guide id="2" pos="484">
          <p15:clr>
            <a:srgbClr val="FBAE40"/>
          </p15:clr>
        </p15:guide>
        <p15:guide id="3" pos="7197">
          <p15:clr>
            <a:srgbClr val="FBAE40"/>
          </p15:clr>
        </p15:guide>
        <p15:guide id="4" orient="horz" pos="3838">
          <p15:clr>
            <a:srgbClr val="FBAE40"/>
          </p15:clr>
        </p15:guide>
        <p15:guide id="5"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slov in vsebina">
  <p:cSld name="Naslov in vsebina">
    <p:spTree>
      <p:nvGrpSpPr>
        <p:cNvPr id="78" name="Shape 78"/>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79" name="Shape 79"/>
        <p:cNvGrpSpPr/>
        <p:nvPr/>
      </p:nvGrpSpPr>
      <p:grpSpPr>
        <a:xfrm>
          <a:off x="0" y="0"/>
          <a:ext cx="0" cy="0"/>
          <a:chOff x="0" y="0"/>
          <a:chExt cx="0" cy="0"/>
        </a:xfrm>
      </p:grpSpPr>
      <p:sp>
        <p:nvSpPr>
          <p:cNvPr id="80" name="Google Shape;80;p14"/>
          <p:cNvSpPr txBox="1"/>
          <p:nvPr>
            <p:ph type="ctrTitle"/>
          </p:nvPr>
        </p:nvSpPr>
        <p:spPr>
          <a:xfrm>
            <a:off x="1523802" y="1122364"/>
            <a:ext cx="9144397" cy="1677987"/>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5999"/>
              <a:buFont typeface="Inter"/>
              <a:buNone/>
              <a:defRPr b="0" i="0" sz="5999" u="none" cap="none" strike="noStrike">
                <a:solidFill>
                  <a:schemeClr val="lt1"/>
                </a:solidFill>
                <a:latin typeface="Inter"/>
                <a:ea typeface="Inter"/>
                <a:cs typeface="Inter"/>
                <a:sym typeface="Inter"/>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1" name="Google Shape;81;p14"/>
          <p:cNvSpPr txBox="1"/>
          <p:nvPr>
            <p:ph idx="1" type="subTitle"/>
          </p:nvPr>
        </p:nvSpPr>
        <p:spPr>
          <a:xfrm>
            <a:off x="1523802" y="3602038"/>
            <a:ext cx="9144397" cy="1655762"/>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lt1"/>
              </a:buClr>
              <a:buSzPts val="2400"/>
              <a:buFont typeface="Arial"/>
              <a:buNone/>
              <a:defRPr b="0" i="0" sz="2400" u="none" cap="none" strike="noStrike">
                <a:solidFill>
                  <a:schemeClr val="lt1"/>
                </a:solidFill>
                <a:latin typeface="Inter ExtraLight"/>
                <a:ea typeface="Inter ExtraLight"/>
                <a:cs typeface="Inter ExtraLight"/>
                <a:sym typeface="Inter ExtraLight"/>
              </a:defRPr>
            </a:lvl1pPr>
            <a:lvl2pPr lvl="1" marR="0" rtl="0" algn="ctr">
              <a:lnSpc>
                <a:spcPct val="90000"/>
              </a:lnSpc>
              <a:spcBef>
                <a:spcPts val="500"/>
              </a:spcBef>
              <a:spcAft>
                <a:spcPts val="0"/>
              </a:spcAft>
              <a:buClr>
                <a:schemeClr val="lt1"/>
              </a:buClr>
              <a:buSzPts val="2000"/>
              <a:buFont typeface="Arial"/>
              <a:buNone/>
              <a:defRPr b="0" i="0" sz="2000" u="none" cap="none" strike="noStrike">
                <a:solidFill>
                  <a:schemeClr val="lt1"/>
                </a:solidFill>
                <a:latin typeface="Inter"/>
                <a:ea typeface="Inter"/>
                <a:cs typeface="Inter"/>
                <a:sym typeface="Inter"/>
              </a:defRPr>
            </a:lvl2pPr>
            <a:lvl3pPr lvl="2" marR="0" rtl="0" algn="ctr">
              <a:lnSpc>
                <a:spcPct val="90000"/>
              </a:lnSpc>
              <a:spcBef>
                <a:spcPts val="500"/>
              </a:spcBef>
              <a:spcAft>
                <a:spcPts val="0"/>
              </a:spcAft>
              <a:buClr>
                <a:schemeClr val="lt1"/>
              </a:buClr>
              <a:buSzPts val="1800"/>
              <a:buFont typeface="Arial"/>
              <a:buNone/>
              <a:defRPr b="0" i="0" sz="1800" u="none" cap="none" strike="noStrike">
                <a:solidFill>
                  <a:schemeClr val="lt1"/>
                </a:solidFill>
                <a:latin typeface="Inter"/>
                <a:ea typeface="Inter"/>
                <a:cs typeface="Inter"/>
                <a:sym typeface="Inter"/>
              </a:defRPr>
            </a:lvl3pPr>
            <a:lvl4pPr lvl="3"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Inter"/>
                <a:ea typeface="Inter"/>
                <a:cs typeface="Inter"/>
                <a:sym typeface="Inter"/>
              </a:defRPr>
            </a:lvl4pPr>
            <a:lvl5pPr lvl="4" marR="0" rtl="0" algn="ctr">
              <a:lnSpc>
                <a:spcPct val="90000"/>
              </a:lnSpc>
              <a:spcBef>
                <a:spcPts val="500"/>
              </a:spcBef>
              <a:spcAft>
                <a:spcPts val="0"/>
              </a:spcAft>
              <a:buClr>
                <a:schemeClr val="lt1"/>
              </a:buClr>
              <a:buSzPts val="1600"/>
              <a:buFont typeface="Arial"/>
              <a:buNone/>
              <a:defRPr b="0" i="0" sz="1600" u="none" cap="none" strike="noStrike">
                <a:solidFill>
                  <a:schemeClr val="lt1"/>
                </a:solidFill>
                <a:latin typeface="Inter"/>
                <a:ea typeface="Inter"/>
                <a:cs typeface="Inter"/>
                <a:sym typeface="Inter"/>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cxnSp>
        <p:nvCxnSpPr>
          <p:cNvPr id="82" name="Google Shape;82;p14"/>
          <p:cNvCxnSpPr/>
          <p:nvPr/>
        </p:nvCxnSpPr>
        <p:spPr>
          <a:xfrm>
            <a:off x="515871" y="3186262"/>
            <a:ext cx="11160258" cy="0"/>
          </a:xfrm>
          <a:prstGeom prst="straightConnector1">
            <a:avLst/>
          </a:prstGeom>
          <a:noFill/>
          <a:ln cap="flat" cmpd="sng" w="9525">
            <a:solidFill>
              <a:schemeClr val="lt1"/>
            </a:solidFill>
            <a:prstDash val="solid"/>
            <a:miter lim="8000"/>
            <a:headEnd len="sm" w="sm" type="none"/>
            <a:tailEnd len="sm" w="sm" type="none"/>
          </a:ln>
        </p:spPr>
      </p:cxnSp>
      <p:pic>
        <p:nvPicPr>
          <p:cNvPr id="83" name="Google Shape;83;p14"/>
          <p:cNvPicPr preferRelativeResize="0"/>
          <p:nvPr/>
        </p:nvPicPr>
        <p:blipFill rotWithShape="1">
          <a:blip r:embed="rId2">
            <a:alphaModFix/>
          </a:blip>
          <a:srcRect b="0" l="0" r="0" t="0"/>
          <a:stretch/>
        </p:blipFill>
        <p:spPr>
          <a:xfrm>
            <a:off x="5080385" y="5687378"/>
            <a:ext cx="2044434" cy="657860"/>
          </a:xfrm>
          <a:prstGeom prst="rect">
            <a:avLst/>
          </a:prstGeom>
          <a:noFill/>
          <a:ln>
            <a:noFill/>
          </a:ln>
        </p:spPr>
      </p:pic>
    </p:spTree>
  </p:cSld>
  <p:clrMapOvr>
    <a:masterClrMapping/>
  </p:clrMapOvr>
  <p:extLst>
    <p:ext uri="{DCECCB84-F9BA-43D5-87BE-67443E8EF086}">
      <p15:sldGuideLst>
        <p15:guide id="1"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4" name="Shape 84"/>
        <p:cNvGrpSpPr/>
        <p:nvPr/>
      </p:nvGrpSpPr>
      <p:grpSpPr>
        <a:xfrm>
          <a:off x="0" y="0"/>
          <a:ext cx="0" cy="0"/>
          <a:chOff x="0" y="0"/>
          <a:chExt cx="0" cy="0"/>
        </a:xfrm>
      </p:grpSpPr>
      <p:sp>
        <p:nvSpPr>
          <p:cNvPr id="85" name="Google Shape;85;p15"/>
          <p:cNvSpPr txBox="1"/>
          <p:nvPr>
            <p:ph type="title"/>
          </p:nvPr>
        </p:nvSpPr>
        <p:spPr>
          <a:xfrm>
            <a:off x="415600" y="593367"/>
            <a:ext cx="11360700" cy="763500"/>
          </a:xfrm>
          <a:prstGeom prst="rect">
            <a:avLst/>
          </a:prstGeom>
          <a:noFill/>
          <a:ln>
            <a:noFill/>
          </a:ln>
        </p:spPr>
        <p:txBody>
          <a:bodyPr anchorCtr="0" anchor="ctr" bIns="121900" lIns="121900" spcFirstLastPara="1" rIns="121900" wrap="square" tIns="121900">
            <a:noAutofit/>
          </a:bodyPr>
          <a:lstStyle>
            <a:lvl1pPr lvl="0">
              <a:spcBef>
                <a:spcPts val="0"/>
              </a:spcBef>
              <a:spcAft>
                <a:spcPts val="0"/>
              </a:spcAft>
              <a:buSzPts val="1900"/>
              <a:buChar char="●"/>
              <a:defRPr sz="1900"/>
            </a:lvl1pPr>
            <a:lvl2pPr lvl="1">
              <a:spcBef>
                <a:spcPts val="0"/>
              </a:spcBef>
              <a:spcAft>
                <a:spcPts val="0"/>
              </a:spcAft>
              <a:buSzPts val="1900"/>
              <a:buChar char="○"/>
              <a:defRPr sz="1900"/>
            </a:lvl2pPr>
            <a:lvl3pPr lvl="2">
              <a:spcBef>
                <a:spcPts val="0"/>
              </a:spcBef>
              <a:spcAft>
                <a:spcPts val="0"/>
              </a:spcAft>
              <a:buSzPts val="1900"/>
              <a:buChar char="■"/>
              <a:defRPr sz="1900"/>
            </a:lvl3pPr>
            <a:lvl4pPr lvl="3">
              <a:spcBef>
                <a:spcPts val="0"/>
              </a:spcBef>
              <a:spcAft>
                <a:spcPts val="0"/>
              </a:spcAft>
              <a:buSzPts val="1900"/>
              <a:buChar char="●"/>
              <a:defRPr sz="1900"/>
            </a:lvl4pPr>
            <a:lvl5pPr lvl="4">
              <a:spcBef>
                <a:spcPts val="0"/>
              </a:spcBef>
              <a:spcAft>
                <a:spcPts val="0"/>
              </a:spcAft>
              <a:buSzPts val="1900"/>
              <a:buChar char="○"/>
              <a:defRPr sz="1900"/>
            </a:lvl5pPr>
            <a:lvl6pPr lvl="5">
              <a:spcBef>
                <a:spcPts val="0"/>
              </a:spcBef>
              <a:spcAft>
                <a:spcPts val="0"/>
              </a:spcAft>
              <a:buSzPts val="1900"/>
              <a:buChar char="■"/>
              <a:defRPr sz="1900"/>
            </a:lvl6pPr>
            <a:lvl7pPr lvl="6">
              <a:spcBef>
                <a:spcPts val="0"/>
              </a:spcBef>
              <a:spcAft>
                <a:spcPts val="0"/>
              </a:spcAft>
              <a:buSzPts val="1900"/>
              <a:buChar char="●"/>
              <a:defRPr sz="1900"/>
            </a:lvl7pPr>
            <a:lvl8pPr lvl="7">
              <a:spcBef>
                <a:spcPts val="0"/>
              </a:spcBef>
              <a:spcAft>
                <a:spcPts val="0"/>
              </a:spcAft>
              <a:buSzPts val="1900"/>
              <a:buChar char="○"/>
              <a:defRPr sz="1900"/>
            </a:lvl8pPr>
            <a:lvl9pPr lvl="8">
              <a:spcBef>
                <a:spcPts val="0"/>
              </a:spcBef>
              <a:spcAft>
                <a:spcPts val="0"/>
              </a:spcAft>
              <a:buSzPts val="1900"/>
              <a:buChar char="■"/>
              <a:defRPr sz="1900"/>
            </a:lvl9pPr>
          </a:lstStyle>
          <a:p/>
        </p:txBody>
      </p:sp>
      <p:sp>
        <p:nvSpPr>
          <p:cNvPr id="86" name="Google Shape;86;p15"/>
          <p:cNvSpPr txBox="1"/>
          <p:nvPr>
            <p:ph idx="1" type="body"/>
          </p:nvPr>
        </p:nvSpPr>
        <p:spPr>
          <a:xfrm>
            <a:off x="415600" y="1536633"/>
            <a:ext cx="11360700" cy="4555200"/>
          </a:xfrm>
          <a:prstGeom prst="rect">
            <a:avLst/>
          </a:prstGeom>
          <a:noFill/>
          <a:ln>
            <a:noFill/>
          </a:ln>
        </p:spPr>
        <p:txBody>
          <a:bodyPr anchorCtr="0" anchor="ctr" bIns="121900" lIns="121900" spcFirstLastPara="1" rIns="121900" wrap="square" tIns="121900">
            <a:noAutofit/>
          </a:bodyPr>
          <a:lstStyle>
            <a:lvl1pPr indent="-349250" lvl="0" marL="457200">
              <a:spcBef>
                <a:spcPts val="0"/>
              </a:spcBef>
              <a:spcAft>
                <a:spcPts val="0"/>
              </a:spcAft>
              <a:buSzPts val="1900"/>
              <a:buChar char="●"/>
              <a:defRPr sz="1900"/>
            </a:lvl1pPr>
            <a:lvl2pPr indent="-349250" lvl="1" marL="914400">
              <a:spcBef>
                <a:spcPts val="0"/>
              </a:spcBef>
              <a:spcAft>
                <a:spcPts val="0"/>
              </a:spcAft>
              <a:buSzPts val="1900"/>
              <a:buChar char="○"/>
              <a:defRPr sz="1900"/>
            </a:lvl2pPr>
            <a:lvl3pPr indent="-349250" lvl="2" marL="1371600">
              <a:spcBef>
                <a:spcPts val="0"/>
              </a:spcBef>
              <a:spcAft>
                <a:spcPts val="0"/>
              </a:spcAft>
              <a:buSzPts val="1900"/>
              <a:buChar char="■"/>
              <a:defRPr sz="1900"/>
            </a:lvl3pPr>
            <a:lvl4pPr indent="-349250" lvl="3" marL="1828800">
              <a:spcBef>
                <a:spcPts val="0"/>
              </a:spcBef>
              <a:spcAft>
                <a:spcPts val="0"/>
              </a:spcAft>
              <a:buSzPts val="1900"/>
              <a:buChar char="●"/>
              <a:defRPr sz="1900"/>
            </a:lvl4pPr>
            <a:lvl5pPr indent="-349250" lvl="4" marL="2286000">
              <a:spcBef>
                <a:spcPts val="0"/>
              </a:spcBef>
              <a:spcAft>
                <a:spcPts val="0"/>
              </a:spcAft>
              <a:buSzPts val="1900"/>
              <a:buChar char="○"/>
              <a:defRPr sz="1900"/>
            </a:lvl5pPr>
            <a:lvl6pPr indent="-349250" lvl="5" marL="2743200">
              <a:spcBef>
                <a:spcPts val="0"/>
              </a:spcBef>
              <a:spcAft>
                <a:spcPts val="0"/>
              </a:spcAft>
              <a:buSzPts val="1900"/>
              <a:buChar char="■"/>
              <a:defRPr sz="1900"/>
            </a:lvl6pPr>
            <a:lvl7pPr indent="-349250" lvl="6" marL="3200400">
              <a:spcBef>
                <a:spcPts val="0"/>
              </a:spcBef>
              <a:spcAft>
                <a:spcPts val="0"/>
              </a:spcAft>
              <a:buSzPts val="1900"/>
              <a:buChar char="●"/>
              <a:defRPr sz="1900"/>
            </a:lvl7pPr>
            <a:lvl8pPr indent="-349250" lvl="7" marL="3657600">
              <a:spcBef>
                <a:spcPts val="0"/>
              </a:spcBef>
              <a:spcAft>
                <a:spcPts val="0"/>
              </a:spcAft>
              <a:buSzPts val="1900"/>
              <a:buChar char="○"/>
              <a:defRPr sz="1900"/>
            </a:lvl8pPr>
            <a:lvl9pPr indent="-349250" lvl="8" marL="4114800">
              <a:spcBef>
                <a:spcPts val="0"/>
              </a:spcBef>
              <a:spcAft>
                <a:spcPts val="0"/>
              </a:spcAft>
              <a:buSzPts val="1900"/>
              <a:buChar char="■"/>
              <a:defRPr sz="1900"/>
            </a:lvl9pPr>
          </a:lstStyle>
          <a:p/>
        </p:txBody>
      </p:sp>
      <p:sp>
        <p:nvSpPr>
          <p:cNvPr id="87" name="Google Shape;87;p15"/>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Autofit/>
          </a:bodyPr>
          <a:lstStyle>
            <a:lvl1pPr lvl="0">
              <a:buNone/>
              <a:defRPr sz="1900"/>
            </a:lvl1pPr>
            <a:lvl2pPr lvl="1">
              <a:buNone/>
              <a:defRPr sz="1900"/>
            </a:lvl2pPr>
            <a:lvl3pPr lvl="2">
              <a:buNone/>
              <a:defRPr sz="1900"/>
            </a:lvl3pPr>
            <a:lvl4pPr lvl="3">
              <a:buNone/>
              <a:defRPr sz="1900"/>
            </a:lvl4pPr>
            <a:lvl5pPr lvl="4">
              <a:buNone/>
              <a:defRPr sz="1900"/>
            </a:lvl5pPr>
            <a:lvl6pPr lvl="5">
              <a:buNone/>
              <a:defRPr sz="1900"/>
            </a:lvl6pPr>
            <a:lvl7pPr lvl="6">
              <a:buNone/>
              <a:defRPr sz="1900"/>
            </a:lvl7pPr>
            <a:lvl8pPr lvl="7">
              <a:buNone/>
              <a:defRPr sz="1900"/>
            </a:lvl8pPr>
            <a:lvl9pPr lvl="8">
              <a:buNone/>
              <a:defRPr sz="1900"/>
            </a:lvl9pPr>
          </a:lstStyle>
          <a:p>
            <a:pPr indent="0" lvl="0" marL="0" rtl="0" algn="l">
              <a:spcBef>
                <a:spcPts val="0"/>
              </a:spcBef>
              <a:spcAft>
                <a:spcPts val="0"/>
              </a:spcAft>
              <a:buNone/>
            </a:pPr>
            <a:fld id="{00000000-1234-1234-1234-123412341234}" type="slidenum">
              <a:rPr lang="sl-S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1.jpg"/><Relationship Id="rId2" Type="http://schemas.openxmlformats.org/officeDocument/2006/relationships/slideLayout" Target="../slideLayouts/slideLayout6.xml"/><Relationship Id="rId3" Type="http://schemas.openxmlformats.org/officeDocument/2006/relationships/slideLayout" Target="../slideLayouts/slideLayout7.xml"/><Relationship Id="rId4" Type="http://schemas.openxmlformats.org/officeDocument/2006/relationships/slideLayout" Target="../slideLayouts/slideLayout8.xml"/><Relationship Id="rId10" Type="http://schemas.openxmlformats.org/officeDocument/2006/relationships/theme" Target="../theme/theme1.xml"/><Relationship Id="rId9" Type="http://schemas.openxmlformats.org/officeDocument/2006/relationships/slideLayout" Target="../slideLayouts/slideLayout13.xml"/><Relationship Id="rId5" Type="http://schemas.openxmlformats.org/officeDocument/2006/relationships/slideLayout" Target="../slideLayouts/slideLayout9.xml"/><Relationship Id="rId6" Type="http://schemas.openxmlformats.org/officeDocument/2006/relationships/slideLayout" Target="../slideLayouts/slideLayout10.xml"/><Relationship Id="rId7" Type="http://schemas.openxmlformats.org/officeDocument/2006/relationships/slideLayout" Target="../slideLayouts/slideLayout11.xml"/><Relationship Id="rId8"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2F2F2"/>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091" y="365126"/>
            <a:ext cx="10515818"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Inter"/>
              <a:buNone/>
              <a:defRPr b="1" i="0" sz="4400" u="none" cap="none" strike="noStrike">
                <a:solidFill>
                  <a:schemeClr val="dk1"/>
                </a:solidFill>
                <a:latin typeface="Inter"/>
                <a:ea typeface="Inter"/>
                <a:cs typeface="Inter"/>
                <a:sym typeface="Inter"/>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838091" y="1825625"/>
            <a:ext cx="10515818"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Inter Medium"/>
                <a:ea typeface="Inter Medium"/>
                <a:cs typeface="Inter Medium"/>
                <a:sym typeface="Inter Medium"/>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Inter"/>
                <a:ea typeface="Inter"/>
                <a:cs typeface="Inter"/>
                <a:sym typeface="Inter"/>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Inter"/>
                <a:ea typeface="Inter"/>
                <a:cs typeface="Inter"/>
                <a:sym typeface="Inter"/>
              </a:defRPr>
            </a:lvl3pPr>
            <a:lvl4pPr indent="-330200" lvl="3" marL="1828800" marR="0" rtl="0" algn="l">
              <a:lnSpc>
                <a:spcPct val="90000"/>
              </a:lnSpc>
              <a:spcBef>
                <a:spcPts val="500"/>
              </a:spcBef>
              <a:spcAft>
                <a:spcPts val="0"/>
              </a:spcAft>
              <a:buClr>
                <a:srgbClr val="757070"/>
              </a:buClr>
              <a:buSzPts val="1600"/>
              <a:buFont typeface="Arial"/>
              <a:buChar char="•"/>
              <a:defRPr b="0" i="0" sz="1600" u="none" cap="none" strike="noStrike">
                <a:solidFill>
                  <a:srgbClr val="757070"/>
                </a:solidFill>
                <a:latin typeface="Inter"/>
                <a:ea typeface="Inter"/>
                <a:cs typeface="Inter"/>
                <a:sym typeface="Inter"/>
              </a:defRPr>
            </a:lvl4pPr>
            <a:lvl5pPr indent="-342900" lvl="4" marL="2286000" marR="0" rtl="0" algn="l">
              <a:lnSpc>
                <a:spcPct val="90000"/>
              </a:lnSpc>
              <a:spcBef>
                <a:spcPts val="500"/>
              </a:spcBef>
              <a:spcAft>
                <a:spcPts val="0"/>
              </a:spcAft>
              <a:buClr>
                <a:srgbClr val="757070"/>
              </a:buClr>
              <a:buSzPts val="1800"/>
              <a:buFont typeface="Arial"/>
              <a:buChar char="•"/>
              <a:defRPr b="0" i="0" sz="1800" u="none" cap="none" strike="noStrike">
                <a:solidFill>
                  <a:srgbClr val="757070"/>
                </a:solidFill>
                <a:latin typeface="Inter"/>
                <a:ea typeface="Inter"/>
                <a:cs typeface="Inter"/>
                <a:sym typeface="Inter"/>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extLst>
    <p:ext uri="{27BBF7A9-308A-43DC-89C8-2F10F3537804}">
      <p15:sldGuideLst>
        <p15:guide id="1" pos="325">
          <p15:clr>
            <a:srgbClr val="F26B43"/>
          </p15:clr>
        </p15:guide>
        <p15:guide id="2" orient="horz" pos="323">
          <p15:clr>
            <a:srgbClr val="F26B43"/>
          </p15:clr>
        </p15:guide>
        <p15:guide id="3" orient="horz" pos="3997">
          <p15:clr>
            <a:srgbClr val="F26B43"/>
          </p15:clr>
        </p15:guide>
        <p15:guide id="4" pos="735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47" name="Shape 47"/>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extLst>
    <p:ext uri="{27BBF7A9-308A-43DC-89C8-2F10F3537804}">
      <p15:sldGuideLst>
        <p15:guide id="1" pos="325">
          <p15:clr>
            <a:srgbClr val="F26B43"/>
          </p15:clr>
        </p15:guide>
        <p15:guide id="2" orient="horz" pos="323">
          <p15:clr>
            <a:srgbClr val="F26B43"/>
          </p15:clr>
        </p15:guide>
        <p15:guide id="3" orient="horz" pos="3997">
          <p15:clr>
            <a:srgbClr val="F26B43"/>
          </p15:clr>
        </p15:guide>
        <p15:guide id="4" pos="7356">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7.jpg"/><Relationship Id="rId10" Type="http://schemas.openxmlformats.org/officeDocument/2006/relationships/image" Target="../media/image13.png"/><Relationship Id="rId9" Type="http://schemas.openxmlformats.org/officeDocument/2006/relationships/image" Target="../media/image4.png"/><Relationship Id="rId5" Type="http://schemas.openxmlformats.org/officeDocument/2006/relationships/image" Target="../media/image31.png"/><Relationship Id="rId6" Type="http://schemas.openxmlformats.org/officeDocument/2006/relationships/image" Target="../media/image2.png"/><Relationship Id="rId7" Type="http://schemas.openxmlformats.org/officeDocument/2006/relationships/image" Target="../media/image19.png"/><Relationship Id="rId8" Type="http://schemas.openxmlformats.org/officeDocument/2006/relationships/image" Target="../media/image1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xml"/><Relationship Id="rId3" Type="http://schemas.openxmlformats.org/officeDocument/2006/relationships/image" Target="../media/image18.png"/><Relationship Id="rId4" Type="http://schemas.openxmlformats.org/officeDocument/2006/relationships/image" Target="../media/image12.png"/><Relationship Id="rId10" Type="http://schemas.openxmlformats.org/officeDocument/2006/relationships/image" Target="../media/image21.png"/><Relationship Id="rId9" Type="http://schemas.openxmlformats.org/officeDocument/2006/relationships/image" Target="../media/image24.png"/><Relationship Id="rId5" Type="http://schemas.openxmlformats.org/officeDocument/2006/relationships/image" Target="../media/image22.png"/><Relationship Id="rId6" Type="http://schemas.openxmlformats.org/officeDocument/2006/relationships/image" Target="../media/image15.png"/><Relationship Id="rId7" Type="http://schemas.openxmlformats.org/officeDocument/2006/relationships/image" Target="../media/image16.png"/><Relationship Id="rId8" Type="http://schemas.openxmlformats.org/officeDocument/2006/relationships/image" Target="../media/image2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xml"/><Relationship Id="rId3" Type="http://schemas.openxmlformats.org/officeDocument/2006/relationships/image" Target="../media/image2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4.xml"/><Relationship Id="rId3" Type="http://schemas.openxmlformats.org/officeDocument/2006/relationships/image" Target="../media/image14.png"/><Relationship Id="rId4" Type="http://schemas.openxmlformats.org/officeDocument/2006/relationships/image" Target="../media/image23.png"/><Relationship Id="rId5" Type="http://schemas.openxmlformats.org/officeDocument/2006/relationships/image" Target="../media/image2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xml"/><Relationship Id="rId3" Type="http://schemas.openxmlformats.org/officeDocument/2006/relationships/image" Target="../media/image3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xml"/><Relationship Id="rId3" Type="http://schemas.openxmlformats.org/officeDocument/2006/relationships/image" Target="../media/image2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7.xml"/><Relationship Id="rId3" Type="http://schemas.openxmlformats.org/officeDocument/2006/relationships/image" Target="../media/image3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8.xml"/><Relationship Id="rId3" Type="http://schemas.openxmlformats.org/officeDocument/2006/relationships/image" Target="../media/image39.png"/><Relationship Id="rId4" Type="http://schemas.openxmlformats.org/officeDocument/2006/relationships/image" Target="../media/image24.png"/><Relationship Id="rId5" Type="http://schemas.openxmlformats.org/officeDocument/2006/relationships/image" Target="../media/image21.png"/><Relationship Id="rId6" Type="http://schemas.openxmlformats.org/officeDocument/2006/relationships/image" Target="../media/image18.png"/><Relationship Id="rId7" Type="http://schemas.openxmlformats.org/officeDocument/2006/relationships/image" Target="../media/image12.png"/><Relationship Id="rId8" Type="http://schemas.openxmlformats.org/officeDocument/2006/relationships/image" Target="../media/image2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9.xml"/><Relationship Id="rId3" Type="http://schemas.openxmlformats.org/officeDocument/2006/relationships/image" Target="../media/image24.png"/><Relationship Id="rId4" Type="http://schemas.openxmlformats.org/officeDocument/2006/relationships/image" Target="../media/image21.png"/><Relationship Id="rId11" Type="http://schemas.openxmlformats.org/officeDocument/2006/relationships/image" Target="../media/image34.png"/><Relationship Id="rId10" Type="http://schemas.openxmlformats.org/officeDocument/2006/relationships/image" Target="../media/image27.png"/><Relationship Id="rId12" Type="http://schemas.openxmlformats.org/officeDocument/2006/relationships/image" Target="../media/image35.png"/><Relationship Id="rId9" Type="http://schemas.openxmlformats.org/officeDocument/2006/relationships/image" Target="../media/image33.png"/><Relationship Id="rId5" Type="http://schemas.openxmlformats.org/officeDocument/2006/relationships/image" Target="../media/image18.png"/><Relationship Id="rId6" Type="http://schemas.openxmlformats.org/officeDocument/2006/relationships/image" Target="../media/image12.png"/><Relationship Id="rId7" Type="http://schemas.openxmlformats.org/officeDocument/2006/relationships/image" Target="../media/image22.png"/><Relationship Id="rId8" Type="http://schemas.openxmlformats.org/officeDocument/2006/relationships/image" Target="../media/image3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 Id="rId3" Type="http://schemas.openxmlformats.org/officeDocument/2006/relationships/image" Target="../media/image4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1.xml"/><Relationship Id="rId3" Type="http://schemas.openxmlformats.org/officeDocument/2006/relationships/image" Target="../media/image48.png"/><Relationship Id="rId4" Type="http://schemas.openxmlformats.org/officeDocument/2006/relationships/image" Target="../media/image4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2.xml"/><Relationship Id="rId3" Type="http://schemas.openxmlformats.org/officeDocument/2006/relationships/image" Target="../media/image3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3.xml"/><Relationship Id="rId3" Type="http://schemas.openxmlformats.org/officeDocument/2006/relationships/image" Target="../media/image4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4.xml"/><Relationship Id="rId3" Type="http://schemas.openxmlformats.org/officeDocument/2006/relationships/image" Target="../media/image3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5.xml"/><Relationship Id="rId3" Type="http://schemas.openxmlformats.org/officeDocument/2006/relationships/image" Target="../media/image37.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6.xml"/><Relationship Id="rId3" Type="http://schemas.openxmlformats.org/officeDocument/2006/relationships/image" Target="../media/image3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7.xml"/><Relationship Id="rId3" Type="http://schemas.openxmlformats.org/officeDocument/2006/relationships/image" Target="../media/image3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 Id="rId3" Type="http://schemas.openxmlformats.org/officeDocument/2006/relationships/image" Target="../media/image4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 Id="rId3" Type="http://schemas.openxmlformats.org/officeDocument/2006/relationships/image" Target="../media/image18.pn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2.xml"/><Relationship Id="rId3"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3.xml"/><Relationship Id="rId3" Type="http://schemas.openxmlformats.org/officeDocument/2006/relationships/image" Target="../media/image2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4.xml"/><Relationship Id="rId3" Type="http://schemas.openxmlformats.org/officeDocument/2006/relationships/image" Target="../media/image2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 Id="rId3" Type="http://schemas.openxmlformats.org/officeDocument/2006/relationships/image" Target="../media/image41.png"/><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7.xml"/><Relationship Id="rId3" Type="http://schemas.openxmlformats.org/officeDocument/2006/relationships/image" Target="../media/image4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8.xml"/><Relationship Id="rId3" Type="http://schemas.openxmlformats.org/officeDocument/2006/relationships/image" Target="../media/image4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9.xml"/><Relationship Id="rId3" Type="http://schemas.openxmlformats.org/officeDocument/2006/relationships/image" Target="../media/image4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0.xml"/><Relationship Id="rId3" Type="http://schemas.openxmlformats.org/officeDocument/2006/relationships/image" Target="../media/image4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1.xml"/><Relationship Id="rId3" Type="http://schemas.openxmlformats.org/officeDocument/2006/relationships/image" Target="../media/image18.png"/><Relationship Id="rId4" Type="http://schemas.openxmlformats.org/officeDocument/2006/relationships/image" Target="../media/image24.png"/><Relationship Id="rId11" Type="http://schemas.openxmlformats.org/officeDocument/2006/relationships/image" Target="../media/image35.png"/><Relationship Id="rId10" Type="http://schemas.openxmlformats.org/officeDocument/2006/relationships/image" Target="../media/image34.png"/><Relationship Id="rId9" Type="http://schemas.openxmlformats.org/officeDocument/2006/relationships/image" Target="../media/image27.png"/><Relationship Id="rId5" Type="http://schemas.openxmlformats.org/officeDocument/2006/relationships/image" Target="../media/image12.png"/><Relationship Id="rId6" Type="http://schemas.openxmlformats.org/officeDocument/2006/relationships/image" Target="../media/image22.png"/><Relationship Id="rId7" Type="http://schemas.openxmlformats.org/officeDocument/2006/relationships/image" Target="../media/image21.png"/><Relationship Id="rId8" Type="http://schemas.openxmlformats.org/officeDocument/2006/relationships/image" Target="../media/image3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2.xml"/><Relationship Id="rId3" Type="http://schemas.openxmlformats.org/officeDocument/2006/relationships/image" Target="../media/image4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cxnSp>
        <p:nvCxnSpPr>
          <p:cNvPr id="92" name="Google Shape;92;p16"/>
          <p:cNvCxnSpPr/>
          <p:nvPr/>
        </p:nvCxnSpPr>
        <p:spPr>
          <a:xfrm>
            <a:off x="419319" y="5577518"/>
            <a:ext cx="11303876" cy="0"/>
          </a:xfrm>
          <a:prstGeom prst="straightConnector1">
            <a:avLst/>
          </a:prstGeom>
          <a:noFill/>
          <a:ln cap="flat" cmpd="sng" w="9525">
            <a:solidFill>
              <a:srgbClr val="7F7F7F"/>
            </a:solidFill>
            <a:prstDash val="solid"/>
            <a:miter lim="8000"/>
            <a:headEnd len="sm" w="sm" type="none"/>
            <a:tailEnd len="sm" w="sm" type="none"/>
          </a:ln>
        </p:spPr>
      </p:cxnSp>
      <p:pic>
        <p:nvPicPr>
          <p:cNvPr id="93" name="Google Shape;93;p16"/>
          <p:cNvPicPr preferRelativeResize="0"/>
          <p:nvPr/>
        </p:nvPicPr>
        <p:blipFill rotWithShape="1">
          <a:blip r:embed="rId3">
            <a:alphaModFix/>
          </a:blip>
          <a:srcRect b="0" l="0" r="0" t="0"/>
          <a:stretch/>
        </p:blipFill>
        <p:spPr>
          <a:xfrm>
            <a:off x="5497037" y="4906532"/>
            <a:ext cx="609600" cy="330200"/>
          </a:xfrm>
          <a:prstGeom prst="rect">
            <a:avLst/>
          </a:prstGeom>
          <a:noFill/>
          <a:ln>
            <a:noFill/>
          </a:ln>
        </p:spPr>
      </p:pic>
      <p:pic>
        <p:nvPicPr>
          <p:cNvPr id="94" name="Google Shape;94;p16"/>
          <p:cNvPicPr preferRelativeResize="0"/>
          <p:nvPr/>
        </p:nvPicPr>
        <p:blipFill rotWithShape="1">
          <a:blip r:embed="rId4">
            <a:alphaModFix/>
          </a:blip>
          <a:srcRect b="0" l="0" r="0" t="0"/>
          <a:stretch/>
        </p:blipFill>
        <p:spPr>
          <a:xfrm>
            <a:off x="7308036" y="4964771"/>
            <a:ext cx="1092200" cy="215130"/>
          </a:xfrm>
          <a:prstGeom prst="rect">
            <a:avLst/>
          </a:prstGeom>
          <a:noFill/>
          <a:ln>
            <a:noFill/>
          </a:ln>
        </p:spPr>
      </p:pic>
      <p:pic>
        <p:nvPicPr>
          <p:cNvPr id="95" name="Google Shape;95;p16"/>
          <p:cNvPicPr preferRelativeResize="0"/>
          <p:nvPr/>
        </p:nvPicPr>
        <p:blipFill rotWithShape="1">
          <a:blip r:embed="rId5">
            <a:alphaModFix/>
          </a:blip>
          <a:srcRect b="0" l="0" r="0" t="0"/>
          <a:stretch/>
        </p:blipFill>
        <p:spPr>
          <a:xfrm>
            <a:off x="9607800" y="4881395"/>
            <a:ext cx="1633968" cy="389039"/>
          </a:xfrm>
          <a:prstGeom prst="rect">
            <a:avLst/>
          </a:prstGeom>
          <a:noFill/>
          <a:ln>
            <a:noFill/>
          </a:ln>
        </p:spPr>
      </p:pic>
      <p:pic>
        <p:nvPicPr>
          <p:cNvPr id="96" name="Google Shape;96;p16"/>
          <p:cNvPicPr preferRelativeResize="0"/>
          <p:nvPr/>
        </p:nvPicPr>
        <p:blipFill rotWithShape="1">
          <a:blip r:embed="rId6">
            <a:alphaModFix/>
          </a:blip>
          <a:srcRect b="0" l="0" r="0" t="0"/>
          <a:stretch/>
        </p:blipFill>
        <p:spPr>
          <a:xfrm>
            <a:off x="219026" y="101601"/>
            <a:ext cx="3390841" cy="905175"/>
          </a:xfrm>
          <a:prstGeom prst="rect">
            <a:avLst/>
          </a:prstGeom>
          <a:noFill/>
          <a:ln>
            <a:noFill/>
          </a:ln>
        </p:spPr>
      </p:pic>
      <p:pic>
        <p:nvPicPr>
          <p:cNvPr id="97" name="Google Shape;97;p16"/>
          <p:cNvPicPr preferRelativeResize="0"/>
          <p:nvPr/>
        </p:nvPicPr>
        <p:blipFill rotWithShape="1">
          <a:blip r:embed="rId7">
            <a:alphaModFix/>
          </a:blip>
          <a:srcRect b="0" l="0" r="0" t="0"/>
          <a:stretch/>
        </p:blipFill>
        <p:spPr>
          <a:xfrm>
            <a:off x="2993900" y="4548590"/>
            <a:ext cx="1625597" cy="888557"/>
          </a:xfrm>
          <a:prstGeom prst="rect">
            <a:avLst/>
          </a:prstGeom>
          <a:noFill/>
          <a:ln>
            <a:noFill/>
          </a:ln>
        </p:spPr>
      </p:pic>
      <p:pic>
        <p:nvPicPr>
          <p:cNvPr id="98" name="Google Shape;98;p16"/>
          <p:cNvPicPr preferRelativeResize="0"/>
          <p:nvPr/>
        </p:nvPicPr>
        <p:blipFill rotWithShape="1">
          <a:blip r:embed="rId8">
            <a:alphaModFix/>
          </a:blip>
          <a:srcRect b="0" l="0" r="0" t="0"/>
          <a:stretch/>
        </p:blipFill>
        <p:spPr>
          <a:xfrm>
            <a:off x="1645046" y="4616665"/>
            <a:ext cx="640953" cy="653771"/>
          </a:xfrm>
          <a:prstGeom prst="rect">
            <a:avLst/>
          </a:prstGeom>
          <a:noFill/>
          <a:ln>
            <a:noFill/>
          </a:ln>
        </p:spPr>
      </p:pic>
      <p:pic>
        <p:nvPicPr>
          <p:cNvPr id="99" name="Google Shape;99;p16"/>
          <p:cNvPicPr preferRelativeResize="0"/>
          <p:nvPr/>
        </p:nvPicPr>
        <p:blipFill rotWithShape="1">
          <a:blip r:embed="rId9">
            <a:alphaModFix/>
          </a:blip>
          <a:srcRect b="0" l="0" r="0" t="0"/>
          <a:stretch/>
        </p:blipFill>
        <p:spPr>
          <a:xfrm>
            <a:off x="8264124" y="5952824"/>
            <a:ext cx="1001796" cy="905176"/>
          </a:xfrm>
          <a:prstGeom prst="rect">
            <a:avLst/>
          </a:prstGeom>
          <a:noFill/>
          <a:ln>
            <a:noFill/>
          </a:ln>
        </p:spPr>
      </p:pic>
      <p:pic>
        <p:nvPicPr>
          <p:cNvPr id="100" name="Google Shape;100;p16"/>
          <p:cNvPicPr preferRelativeResize="0"/>
          <p:nvPr/>
        </p:nvPicPr>
        <p:blipFill rotWithShape="1">
          <a:blip r:embed="rId10">
            <a:alphaModFix/>
          </a:blip>
          <a:srcRect b="0" l="0" r="0" t="0"/>
          <a:stretch/>
        </p:blipFill>
        <p:spPr>
          <a:xfrm>
            <a:off x="9363172" y="6182053"/>
            <a:ext cx="2360023" cy="526551"/>
          </a:xfrm>
          <a:prstGeom prst="rect">
            <a:avLst/>
          </a:prstGeom>
          <a:noFill/>
          <a:ln>
            <a:noFill/>
          </a:ln>
        </p:spPr>
      </p:pic>
      <p:sp>
        <p:nvSpPr>
          <p:cNvPr id="101" name="Google Shape;101;p16"/>
          <p:cNvSpPr txBox="1"/>
          <p:nvPr>
            <p:ph type="ctrTitle"/>
          </p:nvPr>
        </p:nvSpPr>
        <p:spPr>
          <a:xfrm>
            <a:off x="703275" y="1887051"/>
            <a:ext cx="10655400" cy="1677900"/>
          </a:xfrm>
          <a:prstGeom prst="rect">
            <a:avLst/>
          </a:prstGeom>
        </p:spPr>
        <p:txBody>
          <a:bodyPr anchorCtr="0" anchor="b" bIns="45700" lIns="91425" spcFirstLastPara="1" rIns="91425" wrap="square" tIns="45700">
            <a:noAutofit/>
          </a:bodyPr>
          <a:lstStyle/>
          <a:p>
            <a:pPr indent="0" lvl="0" marL="0" rtl="0" algn="ctr">
              <a:spcBef>
                <a:spcPts val="0"/>
              </a:spcBef>
              <a:spcAft>
                <a:spcPts val="0"/>
              </a:spcAft>
              <a:buSzPts val="990"/>
              <a:buNone/>
            </a:pPr>
            <a:r>
              <a:rPr b="0" lang="sl-SI" sz="4999"/>
              <a:t>Behind the Scenes of AI Literature Search: From Evidence to Answers</a:t>
            </a:r>
            <a:endParaRPr b="0" sz="4999"/>
          </a:p>
        </p:txBody>
      </p:sp>
      <p:sp>
        <p:nvSpPr>
          <p:cNvPr id="102" name="Google Shape;102;p16"/>
          <p:cNvSpPr txBox="1"/>
          <p:nvPr/>
        </p:nvSpPr>
        <p:spPr>
          <a:xfrm>
            <a:off x="1835700" y="3564950"/>
            <a:ext cx="8520600" cy="11343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t/>
            </a:r>
            <a:endParaRPr sz="2800">
              <a:solidFill>
                <a:srgbClr val="595959"/>
              </a:solidFill>
            </a:endParaRPr>
          </a:p>
          <a:p>
            <a:pPr indent="0" lvl="0" marL="0" rtl="0" algn="ctr">
              <a:spcBef>
                <a:spcPts val="0"/>
              </a:spcBef>
              <a:spcAft>
                <a:spcPts val="0"/>
              </a:spcAft>
              <a:buNone/>
            </a:pPr>
            <a:r>
              <a:rPr lang="sl-SI" sz="2800">
                <a:solidFill>
                  <a:srgbClr val="595959"/>
                </a:solidFill>
              </a:rPr>
              <a:t>Yun Wang</a:t>
            </a:r>
            <a:endParaRPr sz="2800">
              <a:solidFill>
                <a:srgbClr val="59595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7"/>
          <p:cNvSpPr txBox="1"/>
          <p:nvPr>
            <p:ph type="ctrTitle"/>
          </p:nvPr>
        </p:nvSpPr>
        <p:spPr>
          <a:xfrm>
            <a:off x="206325" y="512775"/>
            <a:ext cx="11529600" cy="10125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sl-SI" sz="4999"/>
              <a:t>Have you ever used them for searching literature / writing text?</a:t>
            </a:r>
            <a:endParaRPr sz="4899"/>
          </a:p>
        </p:txBody>
      </p:sp>
      <p:pic>
        <p:nvPicPr>
          <p:cNvPr id="108" name="Google Shape;108;p17"/>
          <p:cNvPicPr preferRelativeResize="0"/>
          <p:nvPr/>
        </p:nvPicPr>
        <p:blipFill rotWithShape="1">
          <a:blip r:embed="rId3">
            <a:alphaModFix/>
          </a:blip>
          <a:srcRect b="11750" l="8551" r="0" t="12836"/>
          <a:stretch/>
        </p:blipFill>
        <p:spPr>
          <a:xfrm>
            <a:off x="0" y="2467325"/>
            <a:ext cx="2691375" cy="1280600"/>
          </a:xfrm>
          <a:prstGeom prst="rect">
            <a:avLst/>
          </a:prstGeom>
          <a:noFill/>
          <a:ln>
            <a:noFill/>
          </a:ln>
        </p:spPr>
      </p:pic>
      <p:pic>
        <p:nvPicPr>
          <p:cNvPr id="109" name="Google Shape;109;p17"/>
          <p:cNvPicPr preferRelativeResize="0"/>
          <p:nvPr/>
        </p:nvPicPr>
        <p:blipFill rotWithShape="1">
          <a:blip r:embed="rId4">
            <a:alphaModFix/>
          </a:blip>
          <a:srcRect b="33302" l="21951" r="19916" t="33352"/>
          <a:stretch/>
        </p:blipFill>
        <p:spPr>
          <a:xfrm>
            <a:off x="2291970" y="2675599"/>
            <a:ext cx="2259876" cy="864048"/>
          </a:xfrm>
          <a:prstGeom prst="rect">
            <a:avLst/>
          </a:prstGeom>
          <a:noFill/>
          <a:ln>
            <a:noFill/>
          </a:ln>
        </p:spPr>
      </p:pic>
      <p:pic>
        <p:nvPicPr>
          <p:cNvPr id="110" name="Google Shape;110;p17"/>
          <p:cNvPicPr preferRelativeResize="0"/>
          <p:nvPr/>
        </p:nvPicPr>
        <p:blipFill rotWithShape="1">
          <a:blip r:embed="rId5">
            <a:alphaModFix/>
          </a:blip>
          <a:srcRect b="9544" l="0" r="0" t="24998"/>
          <a:stretch/>
        </p:blipFill>
        <p:spPr>
          <a:xfrm>
            <a:off x="3544851" y="3868663"/>
            <a:ext cx="2551149" cy="667799"/>
          </a:xfrm>
          <a:prstGeom prst="rect">
            <a:avLst/>
          </a:prstGeom>
          <a:noFill/>
          <a:ln>
            <a:noFill/>
          </a:ln>
        </p:spPr>
      </p:pic>
      <p:pic>
        <p:nvPicPr>
          <p:cNvPr id="111" name="Google Shape;111;p17"/>
          <p:cNvPicPr preferRelativeResize="0"/>
          <p:nvPr/>
        </p:nvPicPr>
        <p:blipFill rotWithShape="1">
          <a:blip r:embed="rId6">
            <a:alphaModFix/>
          </a:blip>
          <a:srcRect b="34750" l="7963" r="7862" t="35945"/>
          <a:stretch/>
        </p:blipFill>
        <p:spPr>
          <a:xfrm>
            <a:off x="4407793" y="2675600"/>
            <a:ext cx="3722724" cy="864050"/>
          </a:xfrm>
          <a:prstGeom prst="rect">
            <a:avLst/>
          </a:prstGeom>
          <a:noFill/>
          <a:ln>
            <a:noFill/>
          </a:ln>
        </p:spPr>
      </p:pic>
      <p:pic>
        <p:nvPicPr>
          <p:cNvPr id="112" name="Google Shape;112;p17"/>
          <p:cNvPicPr preferRelativeResize="0"/>
          <p:nvPr/>
        </p:nvPicPr>
        <p:blipFill rotWithShape="1">
          <a:blip r:embed="rId7">
            <a:alphaModFix/>
          </a:blip>
          <a:srcRect b="34083" l="0" r="0" t="27682"/>
          <a:stretch/>
        </p:blipFill>
        <p:spPr>
          <a:xfrm>
            <a:off x="8195975" y="2675600"/>
            <a:ext cx="2259875" cy="864050"/>
          </a:xfrm>
          <a:prstGeom prst="rect">
            <a:avLst/>
          </a:prstGeom>
          <a:noFill/>
          <a:ln>
            <a:noFill/>
          </a:ln>
        </p:spPr>
      </p:pic>
      <p:pic>
        <p:nvPicPr>
          <p:cNvPr id="113" name="Google Shape;113;p17"/>
          <p:cNvPicPr preferRelativeResize="0"/>
          <p:nvPr/>
        </p:nvPicPr>
        <p:blipFill rotWithShape="1">
          <a:blip r:embed="rId8">
            <a:alphaModFix/>
          </a:blip>
          <a:srcRect b="29090" l="19857" r="24815" t="27885"/>
          <a:stretch/>
        </p:blipFill>
        <p:spPr>
          <a:xfrm>
            <a:off x="206325" y="3800750"/>
            <a:ext cx="3098726" cy="803625"/>
          </a:xfrm>
          <a:prstGeom prst="rect">
            <a:avLst/>
          </a:prstGeom>
          <a:noFill/>
          <a:ln>
            <a:noFill/>
          </a:ln>
        </p:spPr>
      </p:pic>
      <p:pic>
        <p:nvPicPr>
          <p:cNvPr id="114" name="Google Shape;114;p17"/>
          <p:cNvPicPr preferRelativeResize="0"/>
          <p:nvPr/>
        </p:nvPicPr>
        <p:blipFill rotWithShape="1">
          <a:blip r:embed="rId9">
            <a:alphaModFix/>
          </a:blip>
          <a:srcRect b="31119" l="0" r="0" t="32835"/>
          <a:stretch/>
        </p:blipFill>
        <p:spPr>
          <a:xfrm>
            <a:off x="293365" y="5603649"/>
            <a:ext cx="2229362" cy="803623"/>
          </a:xfrm>
          <a:prstGeom prst="rect">
            <a:avLst/>
          </a:prstGeom>
          <a:noFill/>
          <a:ln>
            <a:noFill/>
          </a:ln>
        </p:spPr>
      </p:pic>
      <p:pic>
        <p:nvPicPr>
          <p:cNvPr id="115" name="Google Shape;115;p17"/>
          <p:cNvPicPr preferRelativeResize="0"/>
          <p:nvPr/>
        </p:nvPicPr>
        <p:blipFill rotWithShape="1">
          <a:blip r:embed="rId10">
            <a:alphaModFix/>
          </a:blip>
          <a:srcRect b="38669" l="0" r="0" t="36882"/>
          <a:stretch/>
        </p:blipFill>
        <p:spPr>
          <a:xfrm>
            <a:off x="2867174" y="5603647"/>
            <a:ext cx="2722427" cy="665610"/>
          </a:xfrm>
          <a:prstGeom prst="rect">
            <a:avLst/>
          </a:prstGeom>
          <a:noFill/>
          <a:ln>
            <a:noFill/>
          </a:ln>
        </p:spPr>
      </p:pic>
      <p:cxnSp>
        <p:nvCxnSpPr>
          <p:cNvPr id="116" name="Google Shape;116;p17"/>
          <p:cNvCxnSpPr/>
          <p:nvPr/>
        </p:nvCxnSpPr>
        <p:spPr>
          <a:xfrm>
            <a:off x="339975" y="5099800"/>
            <a:ext cx="11219700" cy="0"/>
          </a:xfrm>
          <a:prstGeom prst="straightConnector1">
            <a:avLst/>
          </a:prstGeom>
          <a:noFill/>
          <a:ln cap="flat" cmpd="sng" w="9525">
            <a:solidFill>
              <a:schemeClr val="dk2"/>
            </a:solidFill>
            <a:prstDash val="solid"/>
            <a:round/>
            <a:headEnd len="med" w="med" type="none"/>
            <a:tailEnd len="med" w="med" type="none"/>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8"/>
          <p:cNvSpPr txBox="1"/>
          <p:nvPr>
            <p:ph type="ctrTitle"/>
          </p:nvPr>
        </p:nvSpPr>
        <p:spPr>
          <a:xfrm>
            <a:off x="768250" y="765176"/>
            <a:ext cx="10655400" cy="16779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18"/>
          <p:cNvSpPr txBox="1"/>
          <p:nvPr>
            <p:ph idx="1" type="subTitle"/>
          </p:nvPr>
        </p:nvSpPr>
        <p:spPr>
          <a:xfrm>
            <a:off x="768250" y="3341843"/>
            <a:ext cx="9144300" cy="16557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pic>
        <p:nvPicPr>
          <p:cNvPr id="123" name="Google Shape;123;p18"/>
          <p:cNvPicPr preferRelativeResize="0"/>
          <p:nvPr/>
        </p:nvPicPr>
        <p:blipFill>
          <a:blip r:embed="rId3">
            <a:alphaModFix/>
          </a:blip>
          <a:stretch>
            <a:fillRect/>
          </a:stretch>
        </p:blipFill>
        <p:spPr>
          <a:xfrm>
            <a:off x="3239" y="0"/>
            <a:ext cx="12185523" cy="68580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27" name="Shape 127"/>
        <p:cNvGrpSpPr/>
        <p:nvPr/>
      </p:nvGrpSpPr>
      <p:grpSpPr>
        <a:xfrm>
          <a:off x="0" y="0"/>
          <a:ext cx="0" cy="0"/>
          <a:chOff x="0" y="0"/>
          <a:chExt cx="0" cy="0"/>
        </a:xfrm>
      </p:grpSpPr>
      <p:pic>
        <p:nvPicPr>
          <p:cNvPr id="128" name="Google Shape;128;p19"/>
          <p:cNvPicPr preferRelativeResize="0"/>
          <p:nvPr/>
        </p:nvPicPr>
        <p:blipFill>
          <a:blip r:embed="rId3">
            <a:alphaModFix/>
          </a:blip>
          <a:stretch>
            <a:fillRect/>
          </a:stretch>
        </p:blipFill>
        <p:spPr>
          <a:xfrm>
            <a:off x="5686650" y="553000"/>
            <a:ext cx="2317475" cy="795350"/>
          </a:xfrm>
          <a:prstGeom prst="rect">
            <a:avLst/>
          </a:prstGeom>
          <a:noFill/>
          <a:ln>
            <a:noFill/>
          </a:ln>
        </p:spPr>
      </p:pic>
      <p:pic>
        <p:nvPicPr>
          <p:cNvPr id="129" name="Google Shape;129;p19" title="B390F966-7B03-48B9-82E6-41C4553299EC.PNG"/>
          <p:cNvPicPr preferRelativeResize="0"/>
          <p:nvPr/>
        </p:nvPicPr>
        <p:blipFill>
          <a:blip r:embed="rId4">
            <a:alphaModFix/>
          </a:blip>
          <a:stretch>
            <a:fillRect/>
          </a:stretch>
        </p:blipFill>
        <p:spPr>
          <a:xfrm>
            <a:off x="392228" y="444775"/>
            <a:ext cx="4956023" cy="6192823"/>
          </a:xfrm>
          <a:prstGeom prst="rect">
            <a:avLst/>
          </a:prstGeom>
          <a:noFill/>
          <a:ln>
            <a:noFill/>
          </a:ln>
        </p:spPr>
      </p:pic>
      <p:pic>
        <p:nvPicPr>
          <p:cNvPr id="130" name="Google Shape;130;p19"/>
          <p:cNvPicPr preferRelativeResize="0"/>
          <p:nvPr/>
        </p:nvPicPr>
        <p:blipFill>
          <a:blip r:embed="rId5">
            <a:alphaModFix/>
          </a:blip>
          <a:stretch>
            <a:fillRect/>
          </a:stretch>
        </p:blipFill>
        <p:spPr>
          <a:xfrm>
            <a:off x="5686650" y="1598400"/>
            <a:ext cx="6352950" cy="33353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0"/>
          <p:cNvSpPr txBox="1"/>
          <p:nvPr/>
        </p:nvSpPr>
        <p:spPr>
          <a:xfrm>
            <a:off x="152400" y="6447423"/>
            <a:ext cx="52731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sl-SI"/>
              <a:t>Adapted from screenshots of ChatGPT and Consensus</a:t>
            </a:r>
            <a:endParaRPr/>
          </a:p>
        </p:txBody>
      </p:sp>
      <p:pic>
        <p:nvPicPr>
          <p:cNvPr id="136" name="Google Shape;136;p20"/>
          <p:cNvPicPr preferRelativeResize="0"/>
          <p:nvPr/>
        </p:nvPicPr>
        <p:blipFill>
          <a:blip r:embed="rId3">
            <a:alphaModFix/>
          </a:blip>
          <a:stretch>
            <a:fillRect/>
          </a:stretch>
        </p:blipFill>
        <p:spPr>
          <a:xfrm>
            <a:off x="-3251" y="0"/>
            <a:ext cx="11596026" cy="652622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pic>
        <p:nvPicPr>
          <p:cNvPr id="141" name="Google Shape;141;p21"/>
          <p:cNvPicPr preferRelativeResize="0"/>
          <p:nvPr/>
        </p:nvPicPr>
        <p:blipFill>
          <a:blip r:embed="rId3">
            <a:alphaModFix/>
          </a:blip>
          <a:stretch>
            <a:fillRect/>
          </a:stretch>
        </p:blipFill>
        <p:spPr>
          <a:xfrm>
            <a:off x="75975" y="512775"/>
            <a:ext cx="12116024" cy="4543505"/>
          </a:xfrm>
          <a:prstGeom prst="rect">
            <a:avLst/>
          </a:prstGeom>
          <a:noFill/>
          <a:ln>
            <a:noFill/>
          </a:ln>
        </p:spPr>
      </p:pic>
      <p:sp>
        <p:nvSpPr>
          <p:cNvPr id="142" name="Google Shape;142;p21"/>
          <p:cNvSpPr txBox="1"/>
          <p:nvPr/>
        </p:nvSpPr>
        <p:spPr>
          <a:xfrm>
            <a:off x="152400" y="6447423"/>
            <a:ext cx="52731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sl-SI"/>
              <a:t>Adapted from screenshots of ChatGPT and Consensus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2"/>
          <p:cNvSpPr txBox="1"/>
          <p:nvPr>
            <p:ph type="ctrTitle"/>
          </p:nvPr>
        </p:nvSpPr>
        <p:spPr>
          <a:xfrm>
            <a:off x="768250" y="600040"/>
            <a:ext cx="10655400" cy="16779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b="0" lang="sl-SI" sz="2800">
                <a:latin typeface="Arial"/>
                <a:ea typeface="Arial"/>
                <a:cs typeface="Arial"/>
                <a:sym typeface="Arial"/>
              </a:rPr>
              <a:t>Retrieval-Augmented Generation (RAG)</a:t>
            </a:r>
            <a:endParaRPr b="0" sz="2800">
              <a:latin typeface="Arial"/>
              <a:ea typeface="Arial"/>
              <a:cs typeface="Arial"/>
              <a:sym typeface="Arial"/>
            </a:endParaRPr>
          </a:p>
          <a:p>
            <a:pPr indent="0" lvl="0" marL="0" rtl="0" algn="l">
              <a:spcBef>
                <a:spcPts val="0"/>
              </a:spcBef>
              <a:spcAft>
                <a:spcPts val="0"/>
              </a:spcAft>
              <a:buNone/>
            </a:pPr>
            <a:r>
              <a:t/>
            </a:r>
            <a:endParaRPr/>
          </a:p>
        </p:txBody>
      </p:sp>
      <p:pic>
        <p:nvPicPr>
          <p:cNvPr id="148" name="Google Shape;148;p22"/>
          <p:cNvPicPr preferRelativeResize="0"/>
          <p:nvPr/>
        </p:nvPicPr>
        <p:blipFill rotWithShape="1">
          <a:blip r:embed="rId3">
            <a:alphaModFix/>
          </a:blip>
          <a:srcRect b="0" l="0" r="0" t="36817"/>
          <a:stretch/>
        </p:blipFill>
        <p:spPr>
          <a:xfrm>
            <a:off x="413875" y="1262800"/>
            <a:ext cx="9193149" cy="342332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3"/>
          <p:cNvSpPr txBox="1"/>
          <p:nvPr>
            <p:ph type="ctrTitle"/>
          </p:nvPr>
        </p:nvSpPr>
        <p:spPr>
          <a:xfrm>
            <a:off x="768250" y="600040"/>
            <a:ext cx="10655400" cy="16779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b="0" lang="sl-SI" sz="2800">
                <a:latin typeface="Arial"/>
                <a:ea typeface="Arial"/>
                <a:cs typeface="Arial"/>
                <a:sym typeface="Arial"/>
              </a:rPr>
              <a:t>Retrieval-Augmented Generation (RAG)</a:t>
            </a:r>
            <a:endParaRPr b="0" sz="2800">
              <a:latin typeface="Arial"/>
              <a:ea typeface="Arial"/>
              <a:cs typeface="Arial"/>
              <a:sym typeface="Arial"/>
            </a:endParaRPr>
          </a:p>
          <a:p>
            <a:pPr indent="0" lvl="0" marL="0" rtl="0" algn="l">
              <a:spcBef>
                <a:spcPts val="0"/>
              </a:spcBef>
              <a:spcAft>
                <a:spcPts val="0"/>
              </a:spcAft>
              <a:buNone/>
            </a:pPr>
            <a:r>
              <a:t/>
            </a:r>
            <a:endParaRPr/>
          </a:p>
        </p:txBody>
      </p:sp>
      <p:pic>
        <p:nvPicPr>
          <p:cNvPr id="154" name="Google Shape;154;p23"/>
          <p:cNvPicPr preferRelativeResize="0"/>
          <p:nvPr/>
        </p:nvPicPr>
        <p:blipFill rotWithShape="1">
          <a:blip r:embed="rId3">
            <a:alphaModFix/>
          </a:blip>
          <a:srcRect b="0" l="0" r="0" t="36817"/>
          <a:stretch/>
        </p:blipFill>
        <p:spPr>
          <a:xfrm>
            <a:off x="413875" y="1262800"/>
            <a:ext cx="9193149" cy="3423324"/>
          </a:xfrm>
          <a:prstGeom prst="rect">
            <a:avLst/>
          </a:prstGeom>
          <a:noFill/>
          <a:ln>
            <a:noFill/>
          </a:ln>
        </p:spPr>
      </p:pic>
      <p:pic>
        <p:nvPicPr>
          <p:cNvPr id="155" name="Google Shape;155;p23"/>
          <p:cNvPicPr preferRelativeResize="0"/>
          <p:nvPr/>
        </p:nvPicPr>
        <p:blipFill rotWithShape="1">
          <a:blip r:embed="rId4">
            <a:alphaModFix/>
          </a:blip>
          <a:srcRect b="31119" l="0" r="0" t="32835"/>
          <a:stretch/>
        </p:blipFill>
        <p:spPr>
          <a:xfrm>
            <a:off x="721050" y="4886100"/>
            <a:ext cx="1697700" cy="611976"/>
          </a:xfrm>
          <a:prstGeom prst="rect">
            <a:avLst/>
          </a:prstGeom>
          <a:noFill/>
          <a:ln>
            <a:noFill/>
          </a:ln>
        </p:spPr>
      </p:pic>
      <p:pic>
        <p:nvPicPr>
          <p:cNvPr id="156" name="Google Shape;156;p23"/>
          <p:cNvPicPr preferRelativeResize="0"/>
          <p:nvPr/>
        </p:nvPicPr>
        <p:blipFill rotWithShape="1">
          <a:blip r:embed="rId5">
            <a:alphaModFix/>
          </a:blip>
          <a:srcRect b="38669" l="0" r="0" t="36882"/>
          <a:stretch/>
        </p:blipFill>
        <p:spPr>
          <a:xfrm>
            <a:off x="2681050" y="4886099"/>
            <a:ext cx="2073175" cy="506875"/>
          </a:xfrm>
          <a:prstGeom prst="rect">
            <a:avLst/>
          </a:prstGeom>
          <a:noFill/>
          <a:ln>
            <a:noFill/>
          </a:ln>
        </p:spPr>
      </p:pic>
      <p:pic>
        <p:nvPicPr>
          <p:cNvPr id="157" name="Google Shape;157;p23"/>
          <p:cNvPicPr preferRelativeResize="0"/>
          <p:nvPr/>
        </p:nvPicPr>
        <p:blipFill rotWithShape="1">
          <a:blip r:embed="rId6">
            <a:alphaModFix/>
          </a:blip>
          <a:srcRect b="11750" l="0" r="0" t="12836"/>
          <a:stretch/>
        </p:blipFill>
        <p:spPr>
          <a:xfrm>
            <a:off x="583339" y="5796080"/>
            <a:ext cx="1862449" cy="810425"/>
          </a:xfrm>
          <a:prstGeom prst="rect">
            <a:avLst/>
          </a:prstGeom>
          <a:noFill/>
          <a:ln>
            <a:noFill/>
          </a:ln>
        </p:spPr>
      </p:pic>
      <p:pic>
        <p:nvPicPr>
          <p:cNvPr id="158" name="Google Shape;158;p23"/>
          <p:cNvPicPr preferRelativeResize="0"/>
          <p:nvPr/>
        </p:nvPicPr>
        <p:blipFill rotWithShape="1">
          <a:blip r:embed="rId7">
            <a:alphaModFix/>
          </a:blip>
          <a:srcRect b="33302" l="21951" r="19916" t="33352"/>
          <a:stretch/>
        </p:blipFill>
        <p:spPr>
          <a:xfrm>
            <a:off x="2543339" y="5845251"/>
            <a:ext cx="1862451" cy="712103"/>
          </a:xfrm>
          <a:prstGeom prst="rect">
            <a:avLst/>
          </a:prstGeom>
          <a:noFill/>
          <a:ln>
            <a:noFill/>
          </a:ln>
        </p:spPr>
      </p:pic>
      <p:sp>
        <p:nvSpPr>
          <p:cNvPr id="159" name="Google Shape;159;p23"/>
          <p:cNvSpPr txBox="1"/>
          <p:nvPr>
            <p:ph type="ctrTitle"/>
          </p:nvPr>
        </p:nvSpPr>
        <p:spPr>
          <a:xfrm>
            <a:off x="7053300" y="4537900"/>
            <a:ext cx="5138700" cy="16779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b="0" lang="sl-SI" sz="3000">
                <a:solidFill>
                  <a:srgbClr val="1C4587"/>
                </a:solidFill>
                <a:latin typeface="Arial"/>
                <a:ea typeface="Arial"/>
                <a:cs typeface="Arial"/>
                <a:sym typeface="Arial"/>
              </a:rPr>
              <a:t>What is the biggest difference </a:t>
            </a:r>
            <a:r>
              <a:rPr b="0" lang="sl-SI" sz="3000">
                <a:solidFill>
                  <a:srgbClr val="1C4587"/>
                </a:solidFill>
                <a:latin typeface="Arial"/>
                <a:ea typeface="Arial"/>
                <a:cs typeface="Arial"/>
                <a:sym typeface="Arial"/>
              </a:rPr>
              <a:t>between</a:t>
            </a:r>
            <a:r>
              <a:rPr b="0" lang="sl-SI" sz="3000">
                <a:solidFill>
                  <a:srgbClr val="1C4587"/>
                </a:solidFill>
                <a:latin typeface="Arial"/>
                <a:ea typeface="Arial"/>
                <a:cs typeface="Arial"/>
                <a:sym typeface="Arial"/>
              </a:rPr>
              <a:t> chatGPT and consensus?</a:t>
            </a:r>
            <a:endParaRPr b="0" sz="3000">
              <a:solidFill>
                <a:srgbClr val="1C4587"/>
              </a:solidFill>
              <a:latin typeface="Arial"/>
              <a:ea typeface="Arial"/>
              <a:cs typeface="Arial"/>
              <a:sym typeface="Arial"/>
            </a:endParaRPr>
          </a:p>
          <a:p>
            <a:pPr indent="0" lvl="0" marL="0" rtl="0" algn="l">
              <a:spcBef>
                <a:spcPts val="0"/>
              </a:spcBef>
              <a:spcAft>
                <a:spcPts val="0"/>
              </a:spcAft>
              <a:buNone/>
            </a:pPr>
            <a:r>
              <a:t/>
            </a:r>
            <a:endParaRPr sz="3000">
              <a:solidFill>
                <a:srgbClr val="1C4587"/>
              </a:solidFill>
            </a:endParaRPr>
          </a:p>
        </p:txBody>
      </p:sp>
      <p:cxnSp>
        <p:nvCxnSpPr>
          <p:cNvPr id="160" name="Google Shape;160;p23"/>
          <p:cNvCxnSpPr/>
          <p:nvPr/>
        </p:nvCxnSpPr>
        <p:spPr>
          <a:xfrm>
            <a:off x="647588" y="5678289"/>
            <a:ext cx="6140100" cy="0"/>
          </a:xfrm>
          <a:prstGeom prst="straightConnector1">
            <a:avLst/>
          </a:prstGeom>
          <a:noFill/>
          <a:ln cap="flat" cmpd="sng" w="9525">
            <a:solidFill>
              <a:schemeClr val="dk2"/>
            </a:solidFill>
            <a:prstDash val="solid"/>
            <a:round/>
            <a:headEnd len="med" w="med" type="none"/>
            <a:tailEnd len="med" w="med" type="none"/>
          </a:ln>
        </p:spPr>
      </p:cxnSp>
      <p:pic>
        <p:nvPicPr>
          <p:cNvPr id="161" name="Google Shape;161;p23"/>
          <p:cNvPicPr preferRelativeResize="0"/>
          <p:nvPr/>
        </p:nvPicPr>
        <p:blipFill rotWithShape="1">
          <a:blip r:embed="rId8">
            <a:alphaModFix/>
          </a:blip>
          <a:srcRect b="9544" l="0" r="0" t="24998"/>
          <a:stretch/>
        </p:blipFill>
        <p:spPr>
          <a:xfrm>
            <a:off x="4503339" y="5957532"/>
            <a:ext cx="1862448" cy="4875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pic>
        <p:nvPicPr>
          <p:cNvPr id="166" name="Google Shape;166;p24"/>
          <p:cNvPicPr preferRelativeResize="0"/>
          <p:nvPr/>
        </p:nvPicPr>
        <p:blipFill rotWithShape="1">
          <a:blip r:embed="rId3">
            <a:alphaModFix/>
          </a:blip>
          <a:srcRect b="31119" l="0" r="0" t="32835"/>
          <a:stretch/>
        </p:blipFill>
        <p:spPr>
          <a:xfrm>
            <a:off x="768350" y="1384894"/>
            <a:ext cx="1697700" cy="611976"/>
          </a:xfrm>
          <a:prstGeom prst="rect">
            <a:avLst/>
          </a:prstGeom>
          <a:noFill/>
          <a:ln>
            <a:noFill/>
          </a:ln>
        </p:spPr>
      </p:pic>
      <p:pic>
        <p:nvPicPr>
          <p:cNvPr id="167" name="Google Shape;167;p24"/>
          <p:cNvPicPr preferRelativeResize="0"/>
          <p:nvPr/>
        </p:nvPicPr>
        <p:blipFill rotWithShape="1">
          <a:blip r:embed="rId4">
            <a:alphaModFix/>
          </a:blip>
          <a:srcRect b="38669" l="0" r="0" t="36882"/>
          <a:stretch/>
        </p:blipFill>
        <p:spPr>
          <a:xfrm>
            <a:off x="800300" y="2142284"/>
            <a:ext cx="1798800" cy="439800"/>
          </a:xfrm>
          <a:prstGeom prst="rect">
            <a:avLst/>
          </a:prstGeom>
          <a:noFill/>
          <a:ln>
            <a:noFill/>
          </a:ln>
        </p:spPr>
      </p:pic>
      <p:pic>
        <p:nvPicPr>
          <p:cNvPr id="168" name="Google Shape;168;p24"/>
          <p:cNvPicPr preferRelativeResize="0"/>
          <p:nvPr/>
        </p:nvPicPr>
        <p:blipFill rotWithShape="1">
          <a:blip r:embed="rId5">
            <a:alphaModFix/>
          </a:blip>
          <a:srcRect b="11750" l="0" r="0" t="12836"/>
          <a:stretch/>
        </p:blipFill>
        <p:spPr>
          <a:xfrm>
            <a:off x="721050" y="3180570"/>
            <a:ext cx="1862449" cy="810425"/>
          </a:xfrm>
          <a:prstGeom prst="rect">
            <a:avLst/>
          </a:prstGeom>
          <a:noFill/>
          <a:ln>
            <a:noFill/>
          </a:ln>
        </p:spPr>
      </p:pic>
      <p:pic>
        <p:nvPicPr>
          <p:cNvPr id="169" name="Google Shape;169;p24"/>
          <p:cNvPicPr preferRelativeResize="0"/>
          <p:nvPr/>
        </p:nvPicPr>
        <p:blipFill rotWithShape="1">
          <a:blip r:embed="rId6">
            <a:alphaModFix/>
          </a:blip>
          <a:srcRect b="33302" l="21951" r="19916" t="33352"/>
          <a:stretch/>
        </p:blipFill>
        <p:spPr>
          <a:xfrm>
            <a:off x="721050" y="4125866"/>
            <a:ext cx="1862451" cy="712103"/>
          </a:xfrm>
          <a:prstGeom prst="rect">
            <a:avLst/>
          </a:prstGeom>
          <a:noFill/>
          <a:ln>
            <a:noFill/>
          </a:ln>
        </p:spPr>
      </p:pic>
      <p:pic>
        <p:nvPicPr>
          <p:cNvPr id="170" name="Google Shape;170;p24"/>
          <p:cNvPicPr preferRelativeResize="0"/>
          <p:nvPr/>
        </p:nvPicPr>
        <p:blipFill rotWithShape="1">
          <a:blip r:embed="rId7">
            <a:alphaModFix/>
          </a:blip>
          <a:srcRect b="9544" l="0" r="0" t="24998"/>
          <a:stretch/>
        </p:blipFill>
        <p:spPr>
          <a:xfrm>
            <a:off x="685975" y="4972852"/>
            <a:ext cx="1862448" cy="487525"/>
          </a:xfrm>
          <a:prstGeom prst="rect">
            <a:avLst/>
          </a:prstGeom>
          <a:noFill/>
          <a:ln>
            <a:noFill/>
          </a:ln>
        </p:spPr>
      </p:pic>
      <p:pic>
        <p:nvPicPr>
          <p:cNvPr id="171" name="Google Shape;171;p24"/>
          <p:cNvPicPr preferRelativeResize="0"/>
          <p:nvPr/>
        </p:nvPicPr>
        <p:blipFill rotWithShape="1">
          <a:blip r:embed="rId8">
            <a:alphaModFix/>
          </a:blip>
          <a:srcRect b="0" l="3634" r="79741" t="67117"/>
          <a:stretch/>
        </p:blipFill>
        <p:spPr>
          <a:xfrm>
            <a:off x="5653500" y="4899639"/>
            <a:ext cx="1528376" cy="1781674"/>
          </a:xfrm>
          <a:prstGeom prst="rect">
            <a:avLst/>
          </a:prstGeom>
          <a:noFill/>
          <a:ln>
            <a:noFill/>
          </a:ln>
        </p:spPr>
      </p:pic>
      <p:pic>
        <p:nvPicPr>
          <p:cNvPr id="172" name="Google Shape;172;p24"/>
          <p:cNvPicPr preferRelativeResize="0"/>
          <p:nvPr/>
        </p:nvPicPr>
        <p:blipFill rotWithShape="1">
          <a:blip r:embed="rId8">
            <a:alphaModFix/>
          </a:blip>
          <a:srcRect b="11314" l="21138" r="58603" t="67118"/>
          <a:stretch/>
        </p:blipFill>
        <p:spPr>
          <a:xfrm>
            <a:off x="3363625" y="3897627"/>
            <a:ext cx="1862451" cy="1168575"/>
          </a:xfrm>
          <a:prstGeom prst="rect">
            <a:avLst/>
          </a:prstGeom>
          <a:noFill/>
          <a:ln>
            <a:noFill/>
          </a:ln>
        </p:spPr>
      </p:pic>
      <p:sp>
        <p:nvSpPr>
          <p:cNvPr id="173" name="Google Shape;173;p24"/>
          <p:cNvSpPr txBox="1"/>
          <p:nvPr>
            <p:ph type="ctrTitle"/>
          </p:nvPr>
        </p:nvSpPr>
        <p:spPr>
          <a:xfrm>
            <a:off x="5479625" y="4006029"/>
            <a:ext cx="6195600" cy="13380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b="0" lang="sl-SI" sz="3000">
                <a:solidFill>
                  <a:srgbClr val="1C4587"/>
                </a:solidFill>
                <a:latin typeface="Arial"/>
                <a:ea typeface="Arial"/>
                <a:cs typeface="Arial"/>
                <a:sym typeface="Arial"/>
              </a:rPr>
              <a:t>a defined </a:t>
            </a:r>
            <a:r>
              <a:rPr b="0" lang="sl-SI" sz="3000">
                <a:solidFill>
                  <a:srgbClr val="1C4587"/>
                </a:solidFill>
                <a:latin typeface="Arial"/>
                <a:ea typeface="Arial"/>
                <a:cs typeface="Arial"/>
                <a:sym typeface="Arial"/>
              </a:rPr>
              <a:t>literature</a:t>
            </a:r>
            <a:r>
              <a:rPr b="0" lang="sl-SI" sz="3000">
                <a:solidFill>
                  <a:srgbClr val="1C4587"/>
                </a:solidFill>
                <a:latin typeface="Arial"/>
                <a:ea typeface="Arial"/>
                <a:cs typeface="Arial"/>
                <a:sym typeface="Arial"/>
              </a:rPr>
              <a:t> corpus</a:t>
            </a:r>
            <a:endParaRPr b="0" sz="3000">
              <a:solidFill>
                <a:srgbClr val="1C4587"/>
              </a:solidFill>
              <a:latin typeface="Arial"/>
              <a:ea typeface="Arial"/>
              <a:cs typeface="Arial"/>
              <a:sym typeface="Arial"/>
            </a:endParaRPr>
          </a:p>
          <a:p>
            <a:pPr indent="0" lvl="0" marL="0" rtl="0" algn="l">
              <a:spcBef>
                <a:spcPts val="0"/>
              </a:spcBef>
              <a:spcAft>
                <a:spcPts val="0"/>
              </a:spcAft>
              <a:buNone/>
            </a:pPr>
            <a:r>
              <a:t/>
            </a:r>
            <a:endParaRPr sz="3000">
              <a:solidFill>
                <a:srgbClr val="1C4587"/>
              </a:solidFill>
            </a:endParaRPr>
          </a:p>
        </p:txBody>
      </p:sp>
      <p:pic>
        <p:nvPicPr>
          <p:cNvPr id="174" name="Google Shape;174;p24"/>
          <p:cNvPicPr preferRelativeResize="0"/>
          <p:nvPr/>
        </p:nvPicPr>
        <p:blipFill rotWithShape="1">
          <a:blip r:embed="rId9">
            <a:alphaModFix/>
          </a:blip>
          <a:srcRect b="23377" l="0" r="0" t="16910"/>
          <a:stretch/>
        </p:blipFill>
        <p:spPr>
          <a:xfrm>
            <a:off x="7641399" y="5344016"/>
            <a:ext cx="1697700" cy="555027"/>
          </a:xfrm>
          <a:prstGeom prst="rect">
            <a:avLst/>
          </a:prstGeom>
          <a:noFill/>
          <a:ln>
            <a:noFill/>
          </a:ln>
        </p:spPr>
      </p:pic>
      <p:pic>
        <p:nvPicPr>
          <p:cNvPr id="175" name="Google Shape;175;p24"/>
          <p:cNvPicPr preferRelativeResize="0"/>
          <p:nvPr/>
        </p:nvPicPr>
        <p:blipFill>
          <a:blip r:embed="rId10">
            <a:alphaModFix/>
          </a:blip>
          <a:stretch>
            <a:fillRect/>
          </a:stretch>
        </p:blipFill>
        <p:spPr>
          <a:xfrm>
            <a:off x="7728575" y="6001636"/>
            <a:ext cx="1523350" cy="687232"/>
          </a:xfrm>
          <a:prstGeom prst="rect">
            <a:avLst/>
          </a:prstGeom>
          <a:noFill/>
          <a:ln>
            <a:noFill/>
          </a:ln>
        </p:spPr>
      </p:pic>
      <p:pic>
        <p:nvPicPr>
          <p:cNvPr id="176" name="Google Shape;176;p24"/>
          <p:cNvPicPr preferRelativeResize="0"/>
          <p:nvPr/>
        </p:nvPicPr>
        <p:blipFill rotWithShape="1">
          <a:blip r:embed="rId11">
            <a:alphaModFix/>
          </a:blip>
          <a:srcRect b="26313" l="0" r="0" t="24569"/>
          <a:stretch/>
        </p:blipFill>
        <p:spPr>
          <a:xfrm>
            <a:off x="9426273" y="5265493"/>
            <a:ext cx="1449777" cy="712100"/>
          </a:xfrm>
          <a:prstGeom prst="rect">
            <a:avLst/>
          </a:prstGeom>
          <a:noFill/>
          <a:ln>
            <a:noFill/>
          </a:ln>
        </p:spPr>
      </p:pic>
      <p:pic>
        <p:nvPicPr>
          <p:cNvPr id="177" name="Google Shape;177;p24"/>
          <p:cNvPicPr preferRelativeResize="0"/>
          <p:nvPr/>
        </p:nvPicPr>
        <p:blipFill rotWithShape="1">
          <a:blip r:embed="rId12">
            <a:alphaModFix/>
          </a:blip>
          <a:srcRect b="17471" l="0" r="0" t="0"/>
          <a:stretch/>
        </p:blipFill>
        <p:spPr>
          <a:xfrm>
            <a:off x="9389487" y="5804918"/>
            <a:ext cx="1523338" cy="883949"/>
          </a:xfrm>
          <a:prstGeom prst="rect">
            <a:avLst/>
          </a:prstGeom>
          <a:noFill/>
          <a:ln>
            <a:noFill/>
          </a:ln>
        </p:spPr>
      </p:pic>
      <p:pic>
        <p:nvPicPr>
          <p:cNvPr id="178" name="Google Shape;178;p24"/>
          <p:cNvPicPr preferRelativeResize="0"/>
          <p:nvPr/>
        </p:nvPicPr>
        <p:blipFill rotWithShape="1">
          <a:blip r:embed="rId8">
            <a:alphaModFix/>
          </a:blip>
          <a:srcRect b="11314" l="21138" r="58603" t="67118"/>
          <a:stretch/>
        </p:blipFill>
        <p:spPr>
          <a:xfrm>
            <a:off x="3363625" y="1413495"/>
            <a:ext cx="1862451" cy="1168575"/>
          </a:xfrm>
          <a:prstGeom prst="rect">
            <a:avLst/>
          </a:prstGeom>
          <a:noFill/>
          <a:ln>
            <a:noFill/>
          </a:ln>
        </p:spPr>
      </p:pic>
      <p:cxnSp>
        <p:nvCxnSpPr>
          <p:cNvPr id="179" name="Google Shape;179;p24"/>
          <p:cNvCxnSpPr/>
          <p:nvPr/>
        </p:nvCxnSpPr>
        <p:spPr>
          <a:xfrm>
            <a:off x="0" y="2915864"/>
            <a:ext cx="11992200" cy="0"/>
          </a:xfrm>
          <a:prstGeom prst="straightConnector1">
            <a:avLst/>
          </a:prstGeom>
          <a:noFill/>
          <a:ln cap="flat" cmpd="sng" w="9525">
            <a:solidFill>
              <a:schemeClr val="dk2"/>
            </a:solidFill>
            <a:prstDash val="solid"/>
            <a:round/>
            <a:headEnd len="med" w="med" type="none"/>
            <a:tailEnd len="med" w="med" type="none"/>
          </a:ln>
        </p:spPr>
      </p:cxnSp>
      <p:sp>
        <p:nvSpPr>
          <p:cNvPr id="180" name="Google Shape;180;p24"/>
          <p:cNvSpPr txBox="1"/>
          <p:nvPr>
            <p:ph type="ctrTitle"/>
          </p:nvPr>
        </p:nvSpPr>
        <p:spPr>
          <a:xfrm>
            <a:off x="5653500" y="1693182"/>
            <a:ext cx="4496100" cy="13380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b="0" lang="sl-SI" sz="3000">
                <a:solidFill>
                  <a:srgbClr val="1C4587"/>
                </a:solidFill>
                <a:latin typeface="Arial"/>
                <a:ea typeface="Arial"/>
                <a:cs typeface="Arial"/>
                <a:sym typeface="Arial"/>
              </a:rPr>
              <a:t>the broader web</a:t>
            </a:r>
            <a:endParaRPr b="0" sz="3000">
              <a:solidFill>
                <a:srgbClr val="1C4587"/>
              </a:solidFill>
              <a:latin typeface="Arial"/>
              <a:ea typeface="Arial"/>
              <a:cs typeface="Arial"/>
              <a:sym typeface="Arial"/>
            </a:endParaRPr>
          </a:p>
          <a:p>
            <a:pPr indent="0" lvl="0" marL="0" rtl="0" algn="l">
              <a:spcBef>
                <a:spcPts val="0"/>
              </a:spcBef>
              <a:spcAft>
                <a:spcPts val="0"/>
              </a:spcAft>
              <a:buNone/>
            </a:pPr>
            <a:r>
              <a:t/>
            </a:r>
            <a:endParaRPr sz="3000">
              <a:solidFill>
                <a:srgbClr val="1C4587"/>
              </a:solidFill>
            </a:endParaRPr>
          </a:p>
        </p:txBody>
      </p:sp>
      <p:sp>
        <p:nvSpPr>
          <p:cNvPr id="181" name="Google Shape;181;p24"/>
          <p:cNvSpPr txBox="1"/>
          <p:nvPr>
            <p:ph type="ctrTitle"/>
          </p:nvPr>
        </p:nvSpPr>
        <p:spPr>
          <a:xfrm>
            <a:off x="412675" y="468433"/>
            <a:ext cx="10655400" cy="16779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sl-SI" sz="2900">
                <a:latin typeface="Arial"/>
                <a:ea typeface="Arial"/>
                <a:cs typeface="Arial"/>
                <a:sym typeface="Arial"/>
              </a:rPr>
              <a:t>Where do the search?</a:t>
            </a:r>
            <a:endParaRPr sz="2900">
              <a:latin typeface="Arial"/>
              <a:ea typeface="Arial"/>
              <a:cs typeface="Arial"/>
              <a:sym typeface="Arial"/>
            </a:endParaRPr>
          </a:p>
          <a:p>
            <a:pPr indent="0" lvl="0" marL="0" rtl="0" algn="l">
              <a:spcBef>
                <a:spcPts val="0"/>
              </a:spcBef>
              <a:spcAft>
                <a:spcPts val="0"/>
              </a:spcAft>
              <a:buNone/>
            </a:pPr>
            <a:r>
              <a:t/>
            </a:r>
            <a:endParaRPr sz="6099"/>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pic>
        <p:nvPicPr>
          <p:cNvPr id="186" name="Google Shape;186;p25"/>
          <p:cNvPicPr preferRelativeResize="0"/>
          <p:nvPr/>
        </p:nvPicPr>
        <p:blipFill>
          <a:blip r:embed="rId3">
            <a:alphaModFix/>
          </a:blip>
          <a:stretch>
            <a:fillRect/>
          </a:stretch>
        </p:blipFill>
        <p:spPr>
          <a:xfrm>
            <a:off x="567109" y="1913670"/>
            <a:ext cx="5212748" cy="3817049"/>
          </a:xfrm>
          <a:prstGeom prst="rect">
            <a:avLst/>
          </a:prstGeom>
          <a:noFill/>
          <a:ln>
            <a:noFill/>
          </a:ln>
        </p:spPr>
      </p:pic>
      <p:sp>
        <p:nvSpPr>
          <p:cNvPr id="187" name="Google Shape;187;p25"/>
          <p:cNvSpPr txBox="1"/>
          <p:nvPr>
            <p:ph type="ctrTitle"/>
          </p:nvPr>
        </p:nvSpPr>
        <p:spPr>
          <a:xfrm>
            <a:off x="463825" y="6069401"/>
            <a:ext cx="10655400" cy="5517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b="0" i="1" lang="sl-SI" sz="1400">
                <a:latin typeface="Arial"/>
                <a:ea typeface="Arial"/>
                <a:cs typeface="Arial"/>
                <a:sym typeface="Arial"/>
              </a:rPr>
              <a:t>Adapted from Y. Wang, G. Shaulsky, T. Curk, B. Zupan, Benchmarking Literature Retrieval for a Model Organism: A Dictyostelium Case Study, accepted at Discovery Science 2026 (LNCS, Springer).</a:t>
            </a:r>
            <a:endParaRPr b="0" i="1" sz="1400">
              <a:latin typeface="Arial"/>
              <a:ea typeface="Arial"/>
              <a:cs typeface="Arial"/>
              <a:sym typeface="Arial"/>
            </a:endParaRPr>
          </a:p>
          <a:p>
            <a:pPr indent="0" lvl="0" marL="0" rtl="0" algn="l">
              <a:spcBef>
                <a:spcPts val="0"/>
              </a:spcBef>
              <a:spcAft>
                <a:spcPts val="0"/>
              </a:spcAft>
              <a:buNone/>
            </a:pPr>
            <a:r>
              <a:t/>
            </a:r>
            <a:endParaRPr sz="6199"/>
          </a:p>
        </p:txBody>
      </p:sp>
      <p:sp>
        <p:nvSpPr>
          <p:cNvPr id="188" name="Google Shape;188;p25"/>
          <p:cNvSpPr txBox="1"/>
          <p:nvPr>
            <p:ph type="ctrTitle"/>
          </p:nvPr>
        </p:nvSpPr>
        <p:spPr>
          <a:xfrm>
            <a:off x="412675" y="468429"/>
            <a:ext cx="10655400" cy="9201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sl-SI" sz="2900">
                <a:latin typeface="Arial"/>
                <a:ea typeface="Arial"/>
                <a:cs typeface="Arial"/>
                <a:sym typeface="Arial"/>
              </a:rPr>
              <a:t>Abstracts can miss relevant evidence</a:t>
            </a:r>
            <a:endParaRPr sz="2900">
              <a:latin typeface="Arial"/>
              <a:ea typeface="Arial"/>
              <a:cs typeface="Arial"/>
              <a:sym typeface="Arial"/>
            </a:endParaRPr>
          </a:p>
          <a:p>
            <a:pPr indent="0" lvl="0" marL="0" rtl="0" algn="l">
              <a:spcBef>
                <a:spcPts val="0"/>
              </a:spcBef>
              <a:spcAft>
                <a:spcPts val="0"/>
              </a:spcAft>
              <a:buNone/>
            </a:pPr>
            <a:r>
              <a:t/>
            </a:r>
            <a:endParaRPr sz="6099"/>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pic>
        <p:nvPicPr>
          <p:cNvPr id="193" name="Google Shape;193;p26"/>
          <p:cNvPicPr preferRelativeResize="0"/>
          <p:nvPr/>
        </p:nvPicPr>
        <p:blipFill>
          <a:blip r:embed="rId3">
            <a:alphaModFix/>
          </a:blip>
          <a:stretch>
            <a:fillRect/>
          </a:stretch>
        </p:blipFill>
        <p:spPr>
          <a:xfrm>
            <a:off x="567109" y="1913670"/>
            <a:ext cx="5212748" cy="3817049"/>
          </a:xfrm>
          <a:prstGeom prst="rect">
            <a:avLst/>
          </a:prstGeom>
          <a:noFill/>
          <a:ln>
            <a:noFill/>
          </a:ln>
        </p:spPr>
      </p:pic>
      <p:sp>
        <p:nvSpPr>
          <p:cNvPr id="194" name="Google Shape;194;p26"/>
          <p:cNvSpPr txBox="1"/>
          <p:nvPr>
            <p:ph type="ctrTitle"/>
          </p:nvPr>
        </p:nvSpPr>
        <p:spPr>
          <a:xfrm>
            <a:off x="463825" y="6069401"/>
            <a:ext cx="10655400" cy="5517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b="0" i="1" lang="sl-SI" sz="1400">
                <a:latin typeface="Arial"/>
                <a:ea typeface="Arial"/>
                <a:cs typeface="Arial"/>
                <a:sym typeface="Arial"/>
              </a:rPr>
              <a:t>Adapted from Y. Wang, G. Shaulsky, T. Curk, B. Zupan, Benchmarking Literature Retrieval for a Model Organism: A Dictyostelium Case Study, accepted at Discovery Science 2026 (LNCS, Springer).</a:t>
            </a:r>
            <a:endParaRPr b="0" i="1" sz="1400">
              <a:latin typeface="Arial"/>
              <a:ea typeface="Arial"/>
              <a:cs typeface="Arial"/>
              <a:sym typeface="Arial"/>
            </a:endParaRPr>
          </a:p>
          <a:p>
            <a:pPr indent="0" lvl="0" marL="0" rtl="0" algn="l">
              <a:spcBef>
                <a:spcPts val="0"/>
              </a:spcBef>
              <a:spcAft>
                <a:spcPts val="0"/>
              </a:spcAft>
              <a:buNone/>
            </a:pPr>
            <a:r>
              <a:t/>
            </a:r>
            <a:endParaRPr sz="6199"/>
          </a:p>
        </p:txBody>
      </p:sp>
      <p:sp>
        <p:nvSpPr>
          <p:cNvPr id="195" name="Google Shape;195;p26"/>
          <p:cNvSpPr txBox="1"/>
          <p:nvPr>
            <p:ph type="ctrTitle"/>
          </p:nvPr>
        </p:nvSpPr>
        <p:spPr>
          <a:xfrm>
            <a:off x="412675" y="468429"/>
            <a:ext cx="10655400" cy="9201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sl-SI" sz="2900">
                <a:latin typeface="Arial"/>
                <a:ea typeface="Arial"/>
                <a:cs typeface="Arial"/>
                <a:sym typeface="Arial"/>
              </a:rPr>
              <a:t>Abstracts can miss relevant evidence</a:t>
            </a:r>
            <a:endParaRPr sz="2900">
              <a:latin typeface="Arial"/>
              <a:ea typeface="Arial"/>
              <a:cs typeface="Arial"/>
              <a:sym typeface="Arial"/>
            </a:endParaRPr>
          </a:p>
          <a:p>
            <a:pPr indent="0" lvl="0" marL="0" rtl="0" algn="l">
              <a:spcBef>
                <a:spcPts val="0"/>
              </a:spcBef>
              <a:spcAft>
                <a:spcPts val="0"/>
              </a:spcAft>
              <a:buNone/>
            </a:pPr>
            <a:r>
              <a:t/>
            </a:r>
            <a:endParaRPr sz="6099"/>
          </a:p>
        </p:txBody>
      </p:sp>
      <p:pic>
        <p:nvPicPr>
          <p:cNvPr id="196" name="Google Shape;196;p26"/>
          <p:cNvPicPr preferRelativeResize="0"/>
          <p:nvPr/>
        </p:nvPicPr>
        <p:blipFill>
          <a:blip r:embed="rId4">
            <a:alphaModFix/>
          </a:blip>
          <a:stretch>
            <a:fillRect/>
          </a:stretch>
        </p:blipFill>
        <p:spPr>
          <a:xfrm>
            <a:off x="8135300" y="1548850"/>
            <a:ext cx="2172450" cy="2172450"/>
          </a:xfrm>
          <a:prstGeom prst="rect">
            <a:avLst/>
          </a:prstGeom>
          <a:noFill/>
          <a:ln>
            <a:noFill/>
          </a:ln>
        </p:spPr>
      </p:pic>
      <p:sp>
        <p:nvSpPr>
          <p:cNvPr id="197" name="Google Shape;197;p26"/>
          <p:cNvSpPr txBox="1"/>
          <p:nvPr/>
        </p:nvSpPr>
        <p:spPr>
          <a:xfrm>
            <a:off x="8242625" y="3881625"/>
            <a:ext cx="1957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sl-SI">
                <a:solidFill>
                  <a:schemeClr val="dk1"/>
                </a:solidFill>
              </a:rPr>
              <a:t>Prof. Gad Shaulsky</a:t>
            </a:r>
            <a:endParaRPr b="1"/>
          </a:p>
        </p:txBody>
      </p:sp>
      <p:sp>
        <p:nvSpPr>
          <p:cNvPr id="198" name="Google Shape;198;p26"/>
          <p:cNvSpPr txBox="1"/>
          <p:nvPr/>
        </p:nvSpPr>
        <p:spPr>
          <a:xfrm>
            <a:off x="7091125" y="4281825"/>
            <a:ext cx="45864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sl-SI">
                <a:solidFill>
                  <a:schemeClr val="dk1"/>
                </a:solidFill>
              </a:rPr>
              <a:t>Tomorrow 9:45 - </a:t>
            </a:r>
            <a:r>
              <a:rPr lang="sl-SI">
                <a:solidFill>
                  <a:schemeClr val="dk1"/>
                </a:solidFill>
              </a:rPr>
              <a:t>Deciphering Dictyostelium Biology: From Genetic Pathways to AI Systems for Knowledge and Discovery</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27"/>
          <p:cNvSpPr txBox="1"/>
          <p:nvPr>
            <p:ph type="ctrTitle"/>
          </p:nvPr>
        </p:nvSpPr>
        <p:spPr>
          <a:xfrm>
            <a:off x="515950" y="512765"/>
            <a:ext cx="10655400" cy="16779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sl-SI" sz="2800">
                <a:solidFill>
                  <a:srgbClr val="1C4587"/>
                </a:solidFill>
                <a:latin typeface="Arial"/>
                <a:ea typeface="Arial"/>
                <a:cs typeface="Arial"/>
                <a:sym typeface="Arial"/>
              </a:rPr>
              <a:t>Two key stages of RAG</a:t>
            </a:r>
            <a:endParaRPr sz="2800">
              <a:solidFill>
                <a:srgbClr val="1C4587"/>
              </a:solidFill>
              <a:latin typeface="Arial"/>
              <a:ea typeface="Arial"/>
              <a:cs typeface="Arial"/>
              <a:sym typeface="Arial"/>
            </a:endParaRPr>
          </a:p>
          <a:p>
            <a:pPr indent="0" lvl="0" marL="0" rtl="0" algn="l">
              <a:spcBef>
                <a:spcPts val="0"/>
              </a:spcBef>
              <a:spcAft>
                <a:spcPts val="0"/>
              </a:spcAft>
              <a:buNone/>
            </a:pPr>
            <a:r>
              <a:t/>
            </a:r>
            <a:endParaRPr>
              <a:solidFill>
                <a:srgbClr val="1C4587"/>
              </a:solidFill>
            </a:endParaRPr>
          </a:p>
        </p:txBody>
      </p:sp>
      <p:pic>
        <p:nvPicPr>
          <p:cNvPr id="204" name="Google Shape;204;p27"/>
          <p:cNvPicPr preferRelativeResize="0"/>
          <p:nvPr/>
        </p:nvPicPr>
        <p:blipFill rotWithShape="1">
          <a:blip r:embed="rId3">
            <a:alphaModFix/>
          </a:blip>
          <a:srcRect b="0" l="0" r="0" t="36817"/>
          <a:stretch/>
        </p:blipFill>
        <p:spPr>
          <a:xfrm>
            <a:off x="413875" y="1327866"/>
            <a:ext cx="9193149" cy="3423324"/>
          </a:xfrm>
          <a:prstGeom prst="rect">
            <a:avLst/>
          </a:prstGeom>
          <a:noFill/>
          <a:ln>
            <a:noFill/>
          </a:ln>
        </p:spPr>
      </p:pic>
      <p:sp>
        <p:nvSpPr>
          <p:cNvPr id="205" name="Google Shape;205;p27"/>
          <p:cNvSpPr/>
          <p:nvPr/>
        </p:nvSpPr>
        <p:spPr>
          <a:xfrm>
            <a:off x="3662175" y="2862575"/>
            <a:ext cx="2642100" cy="2052600"/>
          </a:xfrm>
          <a:prstGeom prst="rect">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06" name="Google Shape;206;p27"/>
          <p:cNvSpPr/>
          <p:nvPr/>
        </p:nvSpPr>
        <p:spPr>
          <a:xfrm>
            <a:off x="3662225" y="1262800"/>
            <a:ext cx="2642100" cy="1202700"/>
          </a:xfrm>
          <a:prstGeom prst="rect">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07" name="Google Shape;207;p27"/>
          <p:cNvSpPr txBox="1"/>
          <p:nvPr/>
        </p:nvSpPr>
        <p:spPr>
          <a:xfrm>
            <a:off x="5549493" y="4178800"/>
            <a:ext cx="5225400" cy="1310700"/>
          </a:xfrm>
          <a:prstGeom prst="rect">
            <a:avLst/>
          </a:prstGeom>
          <a:noFill/>
          <a:ln>
            <a:noFill/>
          </a:ln>
        </p:spPr>
        <p:txBody>
          <a:bodyPr anchorCtr="0" anchor="t" bIns="125575" lIns="125575" spcFirstLastPara="1" rIns="125575" wrap="square" tIns="125575">
            <a:spAutoFit/>
          </a:bodyPr>
          <a:lstStyle/>
          <a:p>
            <a:pPr indent="0" lvl="0" marL="627962" rtl="0" algn="l">
              <a:lnSpc>
                <a:spcPct val="150000"/>
              </a:lnSpc>
              <a:spcBef>
                <a:spcPts val="0"/>
              </a:spcBef>
              <a:spcAft>
                <a:spcPts val="0"/>
              </a:spcAft>
              <a:buNone/>
            </a:pPr>
            <a:r>
              <a:rPr b="1" lang="sl-SI" sz="2747">
                <a:solidFill>
                  <a:srgbClr val="1C4587"/>
                </a:solidFill>
              </a:rPr>
              <a:t>① Find evidence:</a:t>
            </a:r>
            <a:r>
              <a:rPr lang="sl-SI" sz="2747">
                <a:solidFill>
                  <a:srgbClr val="1C4587"/>
                </a:solidFill>
              </a:rPr>
              <a:t> </a:t>
            </a:r>
            <a:r>
              <a:rPr lang="sl-SI" sz="2747">
                <a:solidFill>
                  <a:srgbClr val="1C4587"/>
                </a:solidFill>
              </a:rPr>
              <a:t>Retrieval</a:t>
            </a:r>
            <a:r>
              <a:rPr lang="sl-SI" sz="2747">
                <a:solidFill>
                  <a:srgbClr val="1C4587"/>
                </a:solidFill>
              </a:rPr>
              <a:t> + Reranking</a:t>
            </a:r>
            <a:endParaRPr sz="2747">
              <a:solidFill>
                <a:srgbClr val="1C4587"/>
              </a:solidFill>
            </a:endParaRPr>
          </a:p>
        </p:txBody>
      </p:sp>
      <p:sp>
        <p:nvSpPr>
          <p:cNvPr id="208" name="Google Shape;208;p27"/>
          <p:cNvSpPr txBox="1"/>
          <p:nvPr/>
        </p:nvSpPr>
        <p:spPr>
          <a:xfrm>
            <a:off x="5549493" y="2392200"/>
            <a:ext cx="4952100" cy="676500"/>
          </a:xfrm>
          <a:prstGeom prst="rect">
            <a:avLst/>
          </a:prstGeom>
          <a:noFill/>
          <a:ln>
            <a:noFill/>
          </a:ln>
        </p:spPr>
        <p:txBody>
          <a:bodyPr anchorCtr="0" anchor="t" bIns="125575" lIns="125575" spcFirstLastPara="1" rIns="125575" wrap="square" tIns="125575">
            <a:spAutoFit/>
          </a:bodyPr>
          <a:lstStyle/>
          <a:p>
            <a:pPr indent="0" lvl="0" marL="627962" rtl="0" algn="l">
              <a:lnSpc>
                <a:spcPct val="150000"/>
              </a:lnSpc>
              <a:spcBef>
                <a:spcPts val="0"/>
              </a:spcBef>
              <a:spcAft>
                <a:spcPts val="0"/>
              </a:spcAft>
              <a:buNone/>
            </a:pPr>
            <a:r>
              <a:rPr b="1" lang="sl-SI" sz="2747">
                <a:solidFill>
                  <a:srgbClr val="1C4587"/>
                </a:solidFill>
              </a:rPr>
              <a:t>② Generate answer</a:t>
            </a:r>
            <a:endParaRPr b="1" sz="2747">
              <a:solidFill>
                <a:srgbClr val="1C4587"/>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pic>
        <p:nvPicPr>
          <p:cNvPr id="213" name="Google Shape;213;p28"/>
          <p:cNvPicPr preferRelativeResize="0"/>
          <p:nvPr/>
        </p:nvPicPr>
        <p:blipFill rotWithShape="1">
          <a:blip r:embed="rId3">
            <a:alphaModFix/>
          </a:blip>
          <a:srcRect b="13352" l="50584" r="4464" t="841"/>
          <a:stretch/>
        </p:blipFill>
        <p:spPr>
          <a:xfrm>
            <a:off x="321400" y="1045733"/>
            <a:ext cx="3033900" cy="5491867"/>
          </a:xfrm>
          <a:prstGeom prst="rect">
            <a:avLst/>
          </a:prstGeom>
          <a:noFill/>
          <a:ln>
            <a:noFill/>
          </a:ln>
        </p:spPr>
      </p:pic>
      <p:sp>
        <p:nvSpPr>
          <p:cNvPr id="214" name="Google Shape;214;p28"/>
          <p:cNvSpPr txBox="1"/>
          <p:nvPr/>
        </p:nvSpPr>
        <p:spPr>
          <a:xfrm>
            <a:off x="8758733" y="6332933"/>
            <a:ext cx="3140400" cy="401700"/>
          </a:xfrm>
          <a:prstGeom prst="rect">
            <a:avLst/>
          </a:prstGeom>
          <a:noFill/>
          <a:ln>
            <a:noFill/>
          </a:ln>
        </p:spPr>
        <p:txBody>
          <a:bodyPr anchorCtr="0" anchor="t" bIns="92225" lIns="92225" spcFirstLastPara="1" rIns="92225" wrap="square" tIns="92225">
            <a:spAutoFit/>
          </a:bodyPr>
          <a:lstStyle/>
          <a:p>
            <a:pPr indent="0" lvl="0" marL="0" rtl="0" algn="l">
              <a:spcBef>
                <a:spcPts val="0"/>
              </a:spcBef>
              <a:spcAft>
                <a:spcPts val="0"/>
              </a:spcAft>
              <a:buNone/>
            </a:pPr>
            <a:r>
              <a:rPr lang="sl-SI" sz="1400"/>
              <a:t>He et al.,arXiv:2505.01146 (2025).</a:t>
            </a:r>
            <a:endParaRPr sz="1400"/>
          </a:p>
        </p:txBody>
      </p:sp>
      <p:sp>
        <p:nvSpPr>
          <p:cNvPr id="215" name="Google Shape;215;p28"/>
          <p:cNvSpPr txBox="1"/>
          <p:nvPr/>
        </p:nvSpPr>
        <p:spPr>
          <a:xfrm>
            <a:off x="174705" y="339019"/>
            <a:ext cx="11642400" cy="681600"/>
          </a:xfrm>
          <a:prstGeom prst="rect">
            <a:avLst/>
          </a:prstGeom>
          <a:noFill/>
          <a:ln>
            <a:noFill/>
          </a:ln>
        </p:spPr>
        <p:txBody>
          <a:bodyPr anchorCtr="0" anchor="t" bIns="49925" lIns="99900" spcFirstLastPara="1" rIns="99900" wrap="square" tIns="49925">
            <a:noAutofit/>
          </a:bodyPr>
          <a:lstStyle/>
          <a:p>
            <a:pPr indent="0" lvl="0" marL="0" rtl="0" algn="l">
              <a:spcBef>
                <a:spcPts val="0"/>
              </a:spcBef>
              <a:spcAft>
                <a:spcPts val="0"/>
              </a:spcAft>
              <a:buNone/>
            </a:pPr>
            <a:r>
              <a:rPr b="1" lang="sl-SI" sz="2700">
                <a:solidFill>
                  <a:srgbClr val="1C4587"/>
                </a:solidFill>
              </a:rPr>
              <a:t>① Find evidence:</a:t>
            </a:r>
            <a:r>
              <a:rPr b="1" lang="sl-SI" sz="2700">
                <a:solidFill>
                  <a:srgbClr val="1C4587"/>
                </a:solidFill>
              </a:rPr>
              <a:t> retrieval and reranking</a:t>
            </a:r>
            <a:endParaRPr b="1" sz="2700">
              <a:solidFill>
                <a:srgbClr val="1C4587"/>
              </a:solidFill>
            </a:endParaRPr>
          </a:p>
          <a:p>
            <a:pPr indent="0" lvl="0" marL="0" rtl="0" algn="l">
              <a:spcBef>
                <a:spcPts val="0"/>
              </a:spcBef>
              <a:spcAft>
                <a:spcPts val="0"/>
              </a:spcAft>
              <a:buNone/>
            </a:pPr>
            <a:r>
              <a:t/>
            </a:r>
            <a:endParaRPr b="1" sz="3100">
              <a:solidFill>
                <a:srgbClr val="1C4587"/>
              </a:solidFill>
            </a:endParaRPr>
          </a:p>
          <a:p>
            <a:pPr indent="0" lvl="0" marL="0" rtl="0" algn="l">
              <a:lnSpc>
                <a:spcPct val="90000"/>
              </a:lnSpc>
              <a:spcBef>
                <a:spcPts val="0"/>
              </a:spcBef>
              <a:spcAft>
                <a:spcPts val="0"/>
              </a:spcAft>
              <a:buNone/>
            </a:pPr>
            <a:r>
              <a:t/>
            </a:r>
            <a:endParaRPr b="1" sz="6600">
              <a:solidFill>
                <a:srgbClr val="000000"/>
              </a:solidFill>
              <a:latin typeface="Inter"/>
              <a:ea typeface="Inter"/>
              <a:cs typeface="Inter"/>
              <a:sym typeface="Inter"/>
            </a:endParaRPr>
          </a:p>
        </p:txBody>
      </p:sp>
      <p:sp>
        <p:nvSpPr>
          <p:cNvPr id="216" name="Google Shape;216;p28"/>
          <p:cNvSpPr/>
          <p:nvPr/>
        </p:nvSpPr>
        <p:spPr>
          <a:xfrm>
            <a:off x="3980132" y="1308866"/>
            <a:ext cx="4371900" cy="307500"/>
          </a:xfrm>
          <a:prstGeom prst="rect">
            <a:avLst/>
          </a:prstGeom>
          <a:noFill/>
          <a:ln>
            <a:noFill/>
          </a:ln>
        </p:spPr>
        <p:txBody>
          <a:bodyPr anchorCtr="0" anchor="t" bIns="46100" lIns="92225" spcFirstLastPara="1" rIns="92225" wrap="square" tIns="46100">
            <a:noAutofit/>
          </a:bodyPr>
          <a:lstStyle/>
          <a:p>
            <a:pPr indent="0" lvl="0" marL="0" marR="0" rtl="0" algn="l">
              <a:spcBef>
                <a:spcPts val="0"/>
              </a:spcBef>
              <a:spcAft>
                <a:spcPts val="0"/>
              </a:spcAft>
              <a:buNone/>
            </a:pPr>
            <a:r>
              <a:rPr b="0" lang="sl-SI" sz="1400">
                <a:solidFill>
                  <a:srgbClr val="686E74"/>
                </a:solidFill>
                <a:latin typeface="Arial"/>
                <a:ea typeface="Arial"/>
                <a:cs typeface="Arial"/>
                <a:sym typeface="Arial"/>
              </a:rPr>
              <a:t>EXAMPLE</a:t>
            </a:r>
            <a:endParaRPr sz="1400"/>
          </a:p>
        </p:txBody>
      </p:sp>
      <p:sp>
        <p:nvSpPr>
          <p:cNvPr id="217" name="Google Shape;217;p28"/>
          <p:cNvSpPr/>
          <p:nvPr/>
        </p:nvSpPr>
        <p:spPr>
          <a:xfrm>
            <a:off x="3980132" y="1904629"/>
            <a:ext cx="4516500" cy="499500"/>
          </a:xfrm>
          <a:prstGeom prst="rect">
            <a:avLst/>
          </a:prstGeom>
          <a:noFill/>
          <a:ln>
            <a:noFill/>
          </a:ln>
        </p:spPr>
        <p:txBody>
          <a:bodyPr anchorCtr="0" anchor="t" bIns="46100" lIns="92225" spcFirstLastPara="1" rIns="92225" wrap="square" tIns="46100">
            <a:noAutofit/>
          </a:bodyPr>
          <a:lstStyle/>
          <a:p>
            <a:pPr indent="0" lvl="0" marL="0" marR="0" rtl="0" algn="l">
              <a:spcBef>
                <a:spcPts val="0"/>
              </a:spcBef>
              <a:spcAft>
                <a:spcPts val="0"/>
              </a:spcAft>
              <a:buNone/>
            </a:pPr>
            <a:r>
              <a:rPr lang="sl-SI" sz="2600">
                <a:solidFill>
                  <a:srgbClr val="234F90"/>
                </a:solidFill>
              </a:rPr>
              <a:t>2</a:t>
            </a:r>
            <a:r>
              <a:rPr b="0" lang="sl-SI" sz="2600">
                <a:solidFill>
                  <a:srgbClr val="234F90"/>
                </a:solidFill>
                <a:latin typeface="Arial"/>
                <a:ea typeface="Arial"/>
                <a:cs typeface="Arial"/>
                <a:sym typeface="Arial"/>
              </a:rPr>
              <a:t>00 candidate papers</a:t>
            </a:r>
            <a:endParaRPr sz="1400"/>
          </a:p>
        </p:txBody>
      </p:sp>
      <p:sp>
        <p:nvSpPr>
          <p:cNvPr id="218" name="Google Shape;218;p28"/>
          <p:cNvSpPr/>
          <p:nvPr/>
        </p:nvSpPr>
        <p:spPr>
          <a:xfrm>
            <a:off x="3980132" y="2365865"/>
            <a:ext cx="4419900" cy="345900"/>
          </a:xfrm>
          <a:prstGeom prst="rect">
            <a:avLst/>
          </a:prstGeom>
          <a:noFill/>
          <a:ln>
            <a:noFill/>
          </a:ln>
        </p:spPr>
        <p:txBody>
          <a:bodyPr anchorCtr="0" anchor="t" bIns="46100" lIns="92225" spcFirstLastPara="1" rIns="92225" wrap="square" tIns="46100">
            <a:noAutofit/>
          </a:bodyPr>
          <a:lstStyle/>
          <a:p>
            <a:pPr indent="0" lvl="0" marL="0" marR="0" rtl="0" algn="l">
              <a:spcBef>
                <a:spcPts val="0"/>
              </a:spcBef>
              <a:spcAft>
                <a:spcPts val="0"/>
              </a:spcAft>
              <a:buNone/>
            </a:pPr>
            <a:r>
              <a:rPr b="0" lang="sl-SI" sz="1800">
                <a:solidFill>
                  <a:srgbClr val="454B51"/>
                </a:solidFill>
                <a:latin typeface="Arial"/>
                <a:ea typeface="Arial"/>
                <a:cs typeface="Arial"/>
                <a:sym typeface="Arial"/>
              </a:rPr>
              <a:t>Found by retrieval</a:t>
            </a:r>
            <a:endParaRPr sz="1400"/>
          </a:p>
        </p:txBody>
      </p:sp>
      <p:sp>
        <p:nvSpPr>
          <p:cNvPr id="219" name="Google Shape;219;p28"/>
          <p:cNvSpPr/>
          <p:nvPr/>
        </p:nvSpPr>
        <p:spPr>
          <a:xfrm>
            <a:off x="4201141" y="2884756"/>
            <a:ext cx="173100" cy="374700"/>
          </a:xfrm>
          <a:prstGeom prst="downArrow">
            <a:avLst>
              <a:gd fmla="val 50000" name="adj1"/>
              <a:gd fmla="val 50000" name="adj2"/>
            </a:avLst>
          </a:prstGeom>
          <a:solidFill>
            <a:srgbClr val="929BA5"/>
          </a:solidFill>
          <a:ln>
            <a:noFill/>
          </a:ln>
        </p:spPr>
        <p:txBody>
          <a:bodyPr anchorCtr="0" anchor="ctr" bIns="92225" lIns="92225" spcFirstLastPara="1" rIns="92225" wrap="square" tIns="92225">
            <a:noAutofit/>
          </a:bodyPr>
          <a:lstStyle/>
          <a:p>
            <a:pPr indent="0" lvl="0" marL="0" rtl="0" algn="l">
              <a:spcBef>
                <a:spcPts val="0"/>
              </a:spcBef>
              <a:spcAft>
                <a:spcPts val="0"/>
              </a:spcAft>
              <a:buNone/>
            </a:pPr>
            <a:r>
              <a:t/>
            </a:r>
            <a:endParaRPr/>
          </a:p>
        </p:txBody>
      </p:sp>
      <p:sp>
        <p:nvSpPr>
          <p:cNvPr id="220" name="Google Shape;220;p28"/>
          <p:cNvSpPr/>
          <p:nvPr/>
        </p:nvSpPr>
        <p:spPr>
          <a:xfrm>
            <a:off x="3980132" y="3442082"/>
            <a:ext cx="4324500" cy="461100"/>
          </a:xfrm>
          <a:prstGeom prst="rect">
            <a:avLst/>
          </a:prstGeom>
          <a:noFill/>
          <a:ln>
            <a:noFill/>
          </a:ln>
        </p:spPr>
        <p:txBody>
          <a:bodyPr anchorCtr="0" anchor="t" bIns="46100" lIns="92225" spcFirstLastPara="1" rIns="92225" wrap="square" tIns="46100">
            <a:noAutofit/>
          </a:bodyPr>
          <a:lstStyle/>
          <a:p>
            <a:pPr indent="0" lvl="0" marL="0" marR="0" rtl="0" algn="l">
              <a:spcBef>
                <a:spcPts val="0"/>
              </a:spcBef>
              <a:spcAft>
                <a:spcPts val="0"/>
              </a:spcAft>
              <a:buNone/>
            </a:pPr>
            <a:r>
              <a:rPr b="0" lang="sl-SI" sz="2700">
                <a:solidFill>
                  <a:srgbClr val="234F90"/>
                </a:solidFill>
                <a:latin typeface="Arial"/>
                <a:ea typeface="Arial"/>
                <a:cs typeface="Arial"/>
                <a:sym typeface="Arial"/>
              </a:rPr>
              <a:t>Rerank</a:t>
            </a:r>
            <a:endParaRPr sz="1400"/>
          </a:p>
        </p:txBody>
      </p:sp>
      <p:sp>
        <p:nvSpPr>
          <p:cNvPr id="221" name="Google Shape;221;p28"/>
          <p:cNvSpPr/>
          <p:nvPr/>
        </p:nvSpPr>
        <p:spPr>
          <a:xfrm>
            <a:off x="3980132" y="3922536"/>
            <a:ext cx="4516500" cy="336000"/>
          </a:xfrm>
          <a:prstGeom prst="rect">
            <a:avLst/>
          </a:prstGeom>
          <a:noFill/>
          <a:ln>
            <a:noFill/>
          </a:ln>
        </p:spPr>
        <p:txBody>
          <a:bodyPr anchorCtr="0" anchor="t" bIns="46100" lIns="92225" spcFirstLastPara="1" rIns="92225" wrap="square" tIns="46100">
            <a:noAutofit/>
          </a:bodyPr>
          <a:lstStyle/>
          <a:p>
            <a:pPr indent="0" lvl="0" marL="0" marR="0" rtl="0" algn="l">
              <a:spcBef>
                <a:spcPts val="0"/>
              </a:spcBef>
              <a:spcAft>
                <a:spcPts val="0"/>
              </a:spcAft>
              <a:buNone/>
            </a:pPr>
            <a:r>
              <a:rPr b="0" lang="sl-SI" sz="1800">
                <a:solidFill>
                  <a:srgbClr val="454B51"/>
                </a:solidFill>
                <a:latin typeface="Arial"/>
                <a:ea typeface="Arial"/>
                <a:cs typeface="Arial"/>
                <a:sym typeface="Arial"/>
              </a:rPr>
              <a:t>Assess relevance more closely</a:t>
            </a:r>
            <a:endParaRPr sz="1400"/>
          </a:p>
        </p:txBody>
      </p:sp>
      <p:sp>
        <p:nvSpPr>
          <p:cNvPr id="222" name="Google Shape;222;p28"/>
          <p:cNvSpPr/>
          <p:nvPr/>
        </p:nvSpPr>
        <p:spPr>
          <a:xfrm>
            <a:off x="4201141" y="4441427"/>
            <a:ext cx="173100" cy="374700"/>
          </a:xfrm>
          <a:prstGeom prst="downArrow">
            <a:avLst>
              <a:gd fmla="val 50000" name="adj1"/>
              <a:gd fmla="val 50000" name="adj2"/>
            </a:avLst>
          </a:prstGeom>
          <a:solidFill>
            <a:srgbClr val="929BA5"/>
          </a:solidFill>
          <a:ln>
            <a:noFill/>
          </a:ln>
        </p:spPr>
        <p:txBody>
          <a:bodyPr anchorCtr="0" anchor="ctr" bIns="92225" lIns="92225" spcFirstLastPara="1" rIns="92225" wrap="square" tIns="92225">
            <a:noAutofit/>
          </a:bodyPr>
          <a:lstStyle/>
          <a:p>
            <a:pPr indent="0" lvl="0" marL="0" rtl="0" algn="l">
              <a:spcBef>
                <a:spcPts val="0"/>
              </a:spcBef>
              <a:spcAft>
                <a:spcPts val="0"/>
              </a:spcAft>
              <a:buNone/>
            </a:pPr>
            <a:r>
              <a:t/>
            </a:r>
            <a:endParaRPr/>
          </a:p>
        </p:txBody>
      </p:sp>
      <p:sp>
        <p:nvSpPr>
          <p:cNvPr id="223" name="Google Shape;223;p28"/>
          <p:cNvSpPr/>
          <p:nvPr/>
        </p:nvSpPr>
        <p:spPr>
          <a:xfrm>
            <a:off x="3980132" y="4998754"/>
            <a:ext cx="4516500" cy="480300"/>
          </a:xfrm>
          <a:prstGeom prst="rect">
            <a:avLst/>
          </a:prstGeom>
          <a:noFill/>
          <a:ln>
            <a:noFill/>
          </a:ln>
        </p:spPr>
        <p:txBody>
          <a:bodyPr anchorCtr="0" anchor="t" bIns="46100" lIns="92225" spcFirstLastPara="1" rIns="92225" wrap="square" tIns="46100">
            <a:noAutofit/>
          </a:bodyPr>
          <a:lstStyle/>
          <a:p>
            <a:pPr indent="0" lvl="0" marL="0" marR="0" rtl="0" algn="l">
              <a:spcBef>
                <a:spcPts val="0"/>
              </a:spcBef>
              <a:spcAft>
                <a:spcPts val="0"/>
              </a:spcAft>
              <a:buNone/>
            </a:pPr>
            <a:r>
              <a:rPr b="0" lang="sl-SI" sz="2600">
                <a:solidFill>
                  <a:srgbClr val="234F90"/>
                </a:solidFill>
                <a:latin typeface="Arial"/>
                <a:ea typeface="Arial"/>
                <a:cs typeface="Arial"/>
                <a:sym typeface="Arial"/>
              </a:rPr>
              <a:t>Top </a:t>
            </a:r>
            <a:r>
              <a:rPr lang="sl-SI" sz="2600">
                <a:solidFill>
                  <a:srgbClr val="234F90"/>
                </a:solidFill>
              </a:rPr>
              <a:t>20</a:t>
            </a:r>
            <a:r>
              <a:rPr b="0" lang="sl-SI" sz="2600">
                <a:solidFill>
                  <a:srgbClr val="234F90"/>
                </a:solidFill>
                <a:latin typeface="Arial"/>
                <a:ea typeface="Arial"/>
                <a:cs typeface="Arial"/>
                <a:sym typeface="Arial"/>
              </a:rPr>
              <a:t> for generation</a:t>
            </a:r>
            <a:endParaRPr sz="1400"/>
          </a:p>
        </p:txBody>
      </p:sp>
      <p:sp>
        <p:nvSpPr>
          <p:cNvPr id="224" name="Google Shape;224;p28"/>
          <p:cNvSpPr/>
          <p:nvPr/>
        </p:nvSpPr>
        <p:spPr>
          <a:xfrm>
            <a:off x="3980132" y="5594517"/>
            <a:ext cx="4324500" cy="288300"/>
          </a:xfrm>
          <a:prstGeom prst="rect">
            <a:avLst/>
          </a:prstGeom>
          <a:noFill/>
          <a:ln>
            <a:noFill/>
          </a:ln>
        </p:spPr>
        <p:txBody>
          <a:bodyPr anchorCtr="0" anchor="t" bIns="46100" lIns="92225" spcFirstLastPara="1" rIns="92225" wrap="square" tIns="46100">
            <a:noAutofit/>
          </a:bodyPr>
          <a:lstStyle/>
          <a:p>
            <a:pPr indent="0" lvl="0" marL="0" marR="0" rtl="0" algn="l">
              <a:spcBef>
                <a:spcPts val="0"/>
              </a:spcBef>
              <a:spcAft>
                <a:spcPts val="0"/>
              </a:spcAft>
              <a:buNone/>
            </a:pPr>
            <a:r>
              <a:rPr b="0" lang="sl-SI" sz="1400">
                <a:solidFill>
                  <a:srgbClr val="686E74"/>
                </a:solidFill>
                <a:latin typeface="Arial"/>
                <a:ea typeface="Arial"/>
                <a:cs typeface="Arial"/>
                <a:sym typeface="Arial"/>
              </a:rPr>
              <a:t>Illustrative numbers</a:t>
            </a:r>
            <a:endParaRPr sz="14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29"/>
          <p:cNvSpPr txBox="1"/>
          <p:nvPr>
            <p:ph type="ctrTitle"/>
          </p:nvPr>
        </p:nvSpPr>
        <p:spPr>
          <a:xfrm>
            <a:off x="638125" y="512765"/>
            <a:ext cx="10655400" cy="16779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sl-SI" sz="2800">
                <a:solidFill>
                  <a:srgbClr val="1C4587"/>
                </a:solidFill>
                <a:latin typeface="Arial"/>
                <a:ea typeface="Arial"/>
                <a:cs typeface="Arial"/>
                <a:sym typeface="Arial"/>
              </a:rPr>
              <a:t>② Generation: Turning Evidence into Answers</a:t>
            </a:r>
            <a:endParaRPr sz="2800">
              <a:solidFill>
                <a:srgbClr val="1C4587"/>
              </a:solidFill>
              <a:latin typeface="Arial"/>
              <a:ea typeface="Arial"/>
              <a:cs typeface="Arial"/>
              <a:sym typeface="Arial"/>
            </a:endParaRPr>
          </a:p>
          <a:p>
            <a:pPr indent="0" lvl="0" marL="0" rtl="0" algn="l">
              <a:spcBef>
                <a:spcPts val="0"/>
              </a:spcBef>
              <a:spcAft>
                <a:spcPts val="0"/>
              </a:spcAft>
              <a:buNone/>
            </a:pPr>
            <a:r>
              <a:t/>
            </a:r>
            <a:endParaRPr/>
          </a:p>
        </p:txBody>
      </p:sp>
      <p:pic>
        <p:nvPicPr>
          <p:cNvPr id="230" name="Google Shape;230;p29"/>
          <p:cNvPicPr preferRelativeResize="0"/>
          <p:nvPr/>
        </p:nvPicPr>
        <p:blipFill rotWithShape="1">
          <a:blip r:embed="rId3">
            <a:alphaModFix/>
          </a:blip>
          <a:srcRect b="0" l="0" r="0" t="36817"/>
          <a:stretch/>
        </p:blipFill>
        <p:spPr>
          <a:xfrm>
            <a:off x="413875" y="1262800"/>
            <a:ext cx="9193149" cy="3423324"/>
          </a:xfrm>
          <a:prstGeom prst="rect">
            <a:avLst/>
          </a:prstGeom>
          <a:noFill/>
          <a:ln>
            <a:noFill/>
          </a:ln>
        </p:spPr>
      </p:pic>
      <p:sp>
        <p:nvSpPr>
          <p:cNvPr id="231" name="Google Shape;231;p29"/>
          <p:cNvSpPr/>
          <p:nvPr/>
        </p:nvSpPr>
        <p:spPr>
          <a:xfrm>
            <a:off x="3662225" y="1262800"/>
            <a:ext cx="2642100" cy="1202700"/>
          </a:xfrm>
          <a:prstGeom prst="rect">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32" name="Google Shape;232;p29"/>
          <p:cNvSpPr txBox="1"/>
          <p:nvPr/>
        </p:nvSpPr>
        <p:spPr>
          <a:xfrm>
            <a:off x="6219525" y="2961025"/>
            <a:ext cx="5801100" cy="2579100"/>
          </a:xfrm>
          <a:prstGeom prst="rect">
            <a:avLst/>
          </a:prstGeom>
          <a:noFill/>
          <a:ln>
            <a:noFill/>
          </a:ln>
        </p:spPr>
        <p:txBody>
          <a:bodyPr anchorCtr="0" anchor="t" bIns="125575" lIns="125575" spcFirstLastPara="1" rIns="125575" wrap="square" tIns="125575">
            <a:spAutoFit/>
          </a:bodyPr>
          <a:lstStyle/>
          <a:p>
            <a:pPr indent="0" lvl="0" marL="0" rtl="0" algn="l">
              <a:lnSpc>
                <a:spcPct val="150000"/>
              </a:lnSpc>
              <a:spcBef>
                <a:spcPts val="0"/>
              </a:spcBef>
              <a:spcAft>
                <a:spcPts val="0"/>
              </a:spcAft>
              <a:buNone/>
            </a:pPr>
            <a:r>
              <a:rPr b="1" lang="sl-SI" sz="2747">
                <a:solidFill>
                  <a:srgbClr val="1C4587"/>
                </a:solidFill>
              </a:rPr>
              <a:t>Turning evidence into an answer</a:t>
            </a:r>
            <a:endParaRPr b="1" sz="2747">
              <a:solidFill>
                <a:srgbClr val="1C4587"/>
              </a:solidFill>
            </a:endParaRPr>
          </a:p>
          <a:p>
            <a:pPr indent="-488415" lvl="0" marL="370843" rtl="0" algn="l">
              <a:lnSpc>
                <a:spcPct val="150000"/>
              </a:lnSpc>
              <a:spcBef>
                <a:spcPts val="0"/>
              </a:spcBef>
              <a:spcAft>
                <a:spcPts val="0"/>
              </a:spcAft>
              <a:buClr>
                <a:srgbClr val="1C4587"/>
              </a:buClr>
              <a:buSzPts val="2747"/>
              <a:buChar char="-"/>
            </a:pPr>
            <a:r>
              <a:rPr b="1" lang="sl-SI" sz="2747">
                <a:solidFill>
                  <a:srgbClr val="1C4587"/>
                </a:solidFill>
              </a:rPr>
              <a:t>Which LLM?</a:t>
            </a:r>
            <a:endParaRPr b="1" sz="2747">
              <a:solidFill>
                <a:srgbClr val="1C4587"/>
              </a:solidFill>
            </a:endParaRPr>
          </a:p>
          <a:p>
            <a:pPr indent="-488415" lvl="0" marL="370843" rtl="0" algn="l">
              <a:lnSpc>
                <a:spcPct val="150000"/>
              </a:lnSpc>
              <a:spcBef>
                <a:spcPts val="0"/>
              </a:spcBef>
              <a:spcAft>
                <a:spcPts val="0"/>
              </a:spcAft>
              <a:buClr>
                <a:srgbClr val="1C4587"/>
              </a:buClr>
              <a:buSzPts val="2747"/>
              <a:buChar char="-"/>
            </a:pPr>
            <a:r>
              <a:rPr b="1" lang="sl-SI" sz="2747">
                <a:solidFill>
                  <a:srgbClr val="1C4587"/>
                </a:solidFill>
              </a:rPr>
              <a:t>What instructions?</a:t>
            </a:r>
            <a:endParaRPr b="1" sz="2747">
              <a:solidFill>
                <a:srgbClr val="1C4587"/>
              </a:solidFill>
            </a:endParaRPr>
          </a:p>
          <a:p>
            <a:pPr indent="-488415" lvl="0" marL="370843" rtl="0" algn="l">
              <a:lnSpc>
                <a:spcPct val="150000"/>
              </a:lnSpc>
              <a:spcBef>
                <a:spcPts val="0"/>
              </a:spcBef>
              <a:spcAft>
                <a:spcPts val="0"/>
              </a:spcAft>
              <a:buClr>
                <a:srgbClr val="1C4587"/>
              </a:buClr>
              <a:buSzPts val="2747"/>
              <a:buChar char="-"/>
            </a:pPr>
            <a:r>
              <a:rPr b="1" lang="sl-SI" sz="2747">
                <a:solidFill>
                  <a:srgbClr val="1C4587"/>
                </a:solidFill>
              </a:rPr>
              <a:t>One step or multiple steps?</a:t>
            </a:r>
            <a:endParaRPr b="1" sz="2747">
              <a:solidFill>
                <a:srgbClr val="1C4587"/>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30"/>
          <p:cNvSpPr txBox="1"/>
          <p:nvPr>
            <p:ph type="ctrTitle"/>
          </p:nvPr>
        </p:nvSpPr>
        <p:spPr>
          <a:xfrm>
            <a:off x="768250" y="765176"/>
            <a:ext cx="10655400" cy="16779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pic>
        <p:nvPicPr>
          <p:cNvPr id="238" name="Google Shape;238;p30"/>
          <p:cNvPicPr preferRelativeResize="0"/>
          <p:nvPr/>
        </p:nvPicPr>
        <p:blipFill rotWithShape="1">
          <a:blip r:embed="rId3">
            <a:alphaModFix/>
          </a:blip>
          <a:srcRect b="31834" l="0" r="0" t="0"/>
          <a:stretch/>
        </p:blipFill>
        <p:spPr>
          <a:xfrm>
            <a:off x="3250" y="0"/>
            <a:ext cx="12185523" cy="4674775"/>
          </a:xfrm>
          <a:prstGeom prst="rect">
            <a:avLst/>
          </a:prstGeom>
          <a:noFill/>
          <a:ln>
            <a:noFill/>
          </a:ln>
        </p:spPr>
      </p:pic>
      <p:sp>
        <p:nvSpPr>
          <p:cNvPr id="239" name="Google Shape;239;p30"/>
          <p:cNvSpPr/>
          <p:nvPr/>
        </p:nvSpPr>
        <p:spPr>
          <a:xfrm>
            <a:off x="699800" y="1887087"/>
            <a:ext cx="301200" cy="1029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id="240" name="Google Shape;240;p30"/>
          <p:cNvPicPr preferRelativeResize="0"/>
          <p:nvPr/>
        </p:nvPicPr>
        <p:blipFill rotWithShape="1">
          <a:blip r:embed="rId4">
            <a:alphaModFix/>
          </a:blip>
          <a:srcRect b="9544" l="0" r="0" t="24998"/>
          <a:stretch/>
        </p:blipFill>
        <p:spPr>
          <a:xfrm>
            <a:off x="175350" y="108313"/>
            <a:ext cx="2186600" cy="572376"/>
          </a:xfrm>
          <a:prstGeom prst="rect">
            <a:avLst/>
          </a:prstGeom>
          <a:noFill/>
          <a:ln>
            <a:noFill/>
          </a:ln>
        </p:spPr>
      </p:pic>
      <p:sp>
        <p:nvSpPr>
          <p:cNvPr id="241" name="Google Shape;241;p30"/>
          <p:cNvSpPr/>
          <p:nvPr/>
        </p:nvSpPr>
        <p:spPr>
          <a:xfrm>
            <a:off x="1740863" y="6571869"/>
            <a:ext cx="301200" cy="1029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 name="Google Shape;242;p30"/>
          <p:cNvSpPr/>
          <p:nvPr/>
        </p:nvSpPr>
        <p:spPr>
          <a:xfrm>
            <a:off x="4173450" y="4361450"/>
            <a:ext cx="1203300" cy="3693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43" name="Google Shape;243;p30"/>
          <p:cNvSpPr/>
          <p:nvPr/>
        </p:nvSpPr>
        <p:spPr>
          <a:xfrm>
            <a:off x="6988375" y="4413600"/>
            <a:ext cx="1203300" cy="3693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44" name="Google Shape;244;p30"/>
          <p:cNvSpPr/>
          <p:nvPr/>
        </p:nvSpPr>
        <p:spPr>
          <a:xfrm>
            <a:off x="1909743" y="4731344"/>
            <a:ext cx="2697600" cy="502800"/>
          </a:xfrm>
          <a:prstGeom prst="roundRect">
            <a:avLst>
              <a:gd fmla="val 16667" name="adj"/>
            </a:avLst>
          </a:prstGeom>
          <a:solidFill>
            <a:srgbClr val="E6F9F5"/>
          </a:solidFill>
          <a:ln cap="flat" cmpd="sng" w="9525">
            <a:solidFill>
              <a:srgbClr val="18BFA0"/>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45" name="Google Shape;245;p30"/>
          <p:cNvSpPr/>
          <p:nvPr/>
        </p:nvSpPr>
        <p:spPr>
          <a:xfrm>
            <a:off x="1955463" y="4767920"/>
            <a:ext cx="429900" cy="429900"/>
          </a:xfrm>
          <a:prstGeom prst="ellipse">
            <a:avLst/>
          </a:prstGeom>
          <a:solidFill>
            <a:srgbClr val="18BFA0"/>
          </a:solidFill>
          <a:ln cap="flat" cmpd="sng" w="9525">
            <a:solidFill>
              <a:srgbClr val="18BFA0"/>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sl-SI" sz="1800" u="none" cap="none" strike="noStrike">
                <a:solidFill>
                  <a:srgbClr val="FFFFFF"/>
                </a:solidFill>
                <a:latin typeface="Arial"/>
                <a:ea typeface="Arial"/>
                <a:cs typeface="Arial"/>
                <a:sym typeface="Arial"/>
              </a:rPr>
              <a:t>1</a:t>
            </a:r>
            <a:endParaRPr/>
          </a:p>
        </p:txBody>
      </p:sp>
      <p:sp>
        <p:nvSpPr>
          <p:cNvPr id="246" name="Google Shape;246;p30"/>
          <p:cNvSpPr txBox="1"/>
          <p:nvPr/>
        </p:nvSpPr>
        <p:spPr>
          <a:xfrm>
            <a:off x="2467527" y="4786208"/>
            <a:ext cx="2084700" cy="3693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rPr b="1" i="0" lang="sl-SI" sz="1800" u="none" cap="none" strike="noStrike">
                <a:solidFill>
                  <a:srgbClr val="234C66"/>
                </a:solidFill>
                <a:latin typeface="Arial"/>
                <a:ea typeface="Arial"/>
                <a:cs typeface="Arial"/>
                <a:sym typeface="Arial"/>
              </a:rPr>
              <a:t>Extract evidence</a:t>
            </a:r>
            <a:endParaRPr/>
          </a:p>
        </p:txBody>
      </p:sp>
      <p:sp>
        <p:nvSpPr>
          <p:cNvPr id="247" name="Google Shape;247;p30"/>
          <p:cNvSpPr/>
          <p:nvPr/>
        </p:nvSpPr>
        <p:spPr>
          <a:xfrm>
            <a:off x="5046135" y="4731344"/>
            <a:ext cx="2697600" cy="502800"/>
          </a:xfrm>
          <a:prstGeom prst="roundRect">
            <a:avLst>
              <a:gd fmla="val 16667" name="adj"/>
            </a:avLst>
          </a:prstGeom>
          <a:solidFill>
            <a:srgbClr val="EBF4FC"/>
          </a:solidFill>
          <a:ln cap="flat" cmpd="sng" w="9525">
            <a:solidFill>
              <a:srgbClr val="234C66"/>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48" name="Google Shape;248;p30"/>
          <p:cNvSpPr/>
          <p:nvPr/>
        </p:nvSpPr>
        <p:spPr>
          <a:xfrm>
            <a:off x="5091855" y="4767920"/>
            <a:ext cx="429900" cy="429900"/>
          </a:xfrm>
          <a:prstGeom prst="ellipse">
            <a:avLst/>
          </a:prstGeom>
          <a:solidFill>
            <a:srgbClr val="234C66"/>
          </a:solidFill>
          <a:ln cap="flat" cmpd="sng" w="9525">
            <a:solidFill>
              <a:srgbClr val="234C66"/>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sl-SI" sz="1800" u="none" cap="none" strike="noStrike">
                <a:solidFill>
                  <a:srgbClr val="FFFFFF"/>
                </a:solidFill>
                <a:latin typeface="Arial"/>
                <a:ea typeface="Arial"/>
                <a:cs typeface="Arial"/>
                <a:sym typeface="Arial"/>
              </a:rPr>
              <a:t>2</a:t>
            </a:r>
            <a:endParaRPr/>
          </a:p>
        </p:txBody>
      </p:sp>
      <p:sp>
        <p:nvSpPr>
          <p:cNvPr id="249" name="Google Shape;249;p30"/>
          <p:cNvSpPr txBox="1"/>
          <p:nvPr/>
        </p:nvSpPr>
        <p:spPr>
          <a:xfrm>
            <a:off x="5603919" y="4786208"/>
            <a:ext cx="2084700" cy="3693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rPr b="1" i="0" lang="sl-SI" sz="1800" u="none" cap="none" strike="noStrike">
                <a:solidFill>
                  <a:srgbClr val="234C66"/>
                </a:solidFill>
                <a:latin typeface="Arial"/>
                <a:ea typeface="Arial"/>
                <a:cs typeface="Arial"/>
                <a:sym typeface="Arial"/>
              </a:rPr>
              <a:t>Organize content</a:t>
            </a:r>
            <a:endParaRPr/>
          </a:p>
        </p:txBody>
      </p:sp>
      <p:sp>
        <p:nvSpPr>
          <p:cNvPr id="250" name="Google Shape;250;p30"/>
          <p:cNvSpPr/>
          <p:nvPr/>
        </p:nvSpPr>
        <p:spPr>
          <a:xfrm>
            <a:off x="8191671" y="4731344"/>
            <a:ext cx="2697600" cy="502800"/>
          </a:xfrm>
          <a:prstGeom prst="roundRect">
            <a:avLst>
              <a:gd fmla="val 16667" name="adj"/>
            </a:avLst>
          </a:prstGeom>
          <a:solidFill>
            <a:srgbClr val="FFF4E4"/>
          </a:solidFill>
          <a:ln cap="flat" cmpd="sng" w="9525">
            <a:solidFill>
              <a:srgbClr val="DC8F2A"/>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51" name="Google Shape;251;p30"/>
          <p:cNvSpPr/>
          <p:nvPr/>
        </p:nvSpPr>
        <p:spPr>
          <a:xfrm>
            <a:off x="8237391" y="4767920"/>
            <a:ext cx="429900" cy="429900"/>
          </a:xfrm>
          <a:prstGeom prst="ellipse">
            <a:avLst/>
          </a:prstGeom>
          <a:solidFill>
            <a:srgbClr val="DC8F2A"/>
          </a:solidFill>
          <a:ln cap="flat" cmpd="sng" w="9525">
            <a:solidFill>
              <a:srgbClr val="DC8F2A"/>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sl-SI" sz="1800" u="none" cap="none" strike="noStrike">
                <a:solidFill>
                  <a:srgbClr val="FFFFFF"/>
                </a:solidFill>
                <a:latin typeface="Arial"/>
                <a:ea typeface="Arial"/>
                <a:cs typeface="Arial"/>
                <a:sym typeface="Arial"/>
              </a:rPr>
              <a:t>3</a:t>
            </a:r>
            <a:endParaRPr/>
          </a:p>
        </p:txBody>
      </p:sp>
      <p:sp>
        <p:nvSpPr>
          <p:cNvPr id="252" name="Google Shape;252;p30"/>
          <p:cNvSpPr txBox="1"/>
          <p:nvPr/>
        </p:nvSpPr>
        <p:spPr>
          <a:xfrm>
            <a:off x="8749455" y="4786208"/>
            <a:ext cx="2084700" cy="3693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rPr b="1" i="0" lang="sl-SI" sz="1800" u="none" cap="none" strike="noStrike">
                <a:solidFill>
                  <a:srgbClr val="234C66"/>
                </a:solidFill>
                <a:latin typeface="Arial"/>
                <a:ea typeface="Arial"/>
                <a:cs typeface="Arial"/>
                <a:sym typeface="Arial"/>
              </a:rPr>
              <a:t>Write the report</a:t>
            </a:r>
            <a:endParaRPr/>
          </a:p>
        </p:txBody>
      </p:sp>
      <p:sp>
        <p:nvSpPr>
          <p:cNvPr id="253" name="Google Shape;253;p30"/>
          <p:cNvSpPr txBox="1"/>
          <p:nvPr/>
        </p:nvSpPr>
        <p:spPr>
          <a:xfrm>
            <a:off x="3208425" y="5940610"/>
            <a:ext cx="5679600" cy="323100"/>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None/>
            </a:pPr>
            <a:r>
              <a:rPr b="0" i="0" lang="sl-SI" sz="1500" u="none" cap="none" strike="noStrike">
                <a:solidFill>
                  <a:srgbClr val="234C66"/>
                </a:solidFill>
                <a:latin typeface="Arial"/>
                <a:ea typeface="Arial"/>
                <a:cs typeface="Arial"/>
                <a:sym typeface="Arial"/>
              </a:rPr>
              <a:t>Key idea: generation can be a pipeline, not just one prompt.</a:t>
            </a:r>
            <a:endParaRPr sz="16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pic>
        <p:nvPicPr>
          <p:cNvPr id="258" name="Google Shape;258;p31"/>
          <p:cNvPicPr preferRelativeResize="0"/>
          <p:nvPr/>
        </p:nvPicPr>
        <p:blipFill>
          <a:blip r:embed="rId3">
            <a:alphaModFix/>
          </a:blip>
          <a:stretch>
            <a:fillRect/>
          </a:stretch>
        </p:blipFill>
        <p:spPr>
          <a:xfrm>
            <a:off x="442450" y="1249275"/>
            <a:ext cx="4987848" cy="4987848"/>
          </a:xfrm>
          <a:prstGeom prst="rect">
            <a:avLst/>
          </a:prstGeom>
          <a:noFill/>
          <a:ln>
            <a:noFill/>
          </a:ln>
        </p:spPr>
      </p:pic>
      <p:sp>
        <p:nvSpPr>
          <p:cNvPr id="259" name="Google Shape;259;p31"/>
          <p:cNvSpPr txBox="1"/>
          <p:nvPr>
            <p:ph type="ctrTitle"/>
          </p:nvPr>
        </p:nvSpPr>
        <p:spPr>
          <a:xfrm>
            <a:off x="638125" y="512765"/>
            <a:ext cx="10655400" cy="16779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sl-SI" sz="2800">
                <a:solidFill>
                  <a:srgbClr val="1C4587"/>
                </a:solidFill>
                <a:latin typeface="Arial"/>
                <a:ea typeface="Arial"/>
                <a:cs typeface="Arial"/>
                <a:sym typeface="Arial"/>
              </a:rPr>
              <a:t>Evaluation: Important, but Often Overlooked</a:t>
            </a:r>
            <a:endParaRPr sz="2800">
              <a:solidFill>
                <a:srgbClr val="1C4587"/>
              </a:solidFill>
              <a:latin typeface="Arial"/>
              <a:ea typeface="Arial"/>
              <a:cs typeface="Arial"/>
              <a:sym typeface="Arial"/>
            </a:endParaRPr>
          </a:p>
          <a:p>
            <a:pPr indent="0" lvl="0" marL="0" rtl="0" algn="l">
              <a:spcBef>
                <a:spcPts val="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32"/>
          <p:cNvSpPr txBox="1"/>
          <p:nvPr>
            <p:ph type="ctrTitle"/>
          </p:nvPr>
        </p:nvSpPr>
        <p:spPr>
          <a:xfrm>
            <a:off x="638125" y="512765"/>
            <a:ext cx="10655400" cy="16779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sl-SI" sz="2800">
                <a:solidFill>
                  <a:srgbClr val="1C4587"/>
                </a:solidFill>
                <a:latin typeface="Arial"/>
                <a:ea typeface="Arial"/>
                <a:cs typeface="Arial"/>
                <a:sym typeface="Arial"/>
              </a:rPr>
              <a:t>Evaluation: Important, but Often Overlooked</a:t>
            </a:r>
            <a:endParaRPr sz="2800">
              <a:solidFill>
                <a:srgbClr val="1C4587"/>
              </a:solidFill>
              <a:latin typeface="Arial"/>
              <a:ea typeface="Arial"/>
              <a:cs typeface="Arial"/>
              <a:sym typeface="Arial"/>
            </a:endParaRPr>
          </a:p>
          <a:p>
            <a:pPr indent="0" lvl="0" marL="0" rtl="0" algn="l">
              <a:spcBef>
                <a:spcPts val="0"/>
              </a:spcBef>
              <a:spcAft>
                <a:spcPts val="0"/>
              </a:spcAft>
              <a:buNone/>
            </a:pPr>
            <a:r>
              <a:t/>
            </a:r>
            <a:endParaRPr/>
          </a:p>
        </p:txBody>
      </p:sp>
      <p:pic>
        <p:nvPicPr>
          <p:cNvPr id="265" name="Google Shape;265;p32"/>
          <p:cNvPicPr preferRelativeResize="0"/>
          <p:nvPr/>
        </p:nvPicPr>
        <p:blipFill>
          <a:blip r:embed="rId3">
            <a:alphaModFix/>
          </a:blip>
          <a:stretch>
            <a:fillRect/>
          </a:stretch>
        </p:blipFill>
        <p:spPr>
          <a:xfrm>
            <a:off x="442450" y="1249275"/>
            <a:ext cx="4987848" cy="4987848"/>
          </a:xfrm>
          <a:prstGeom prst="rect">
            <a:avLst/>
          </a:prstGeom>
          <a:noFill/>
          <a:ln>
            <a:noFill/>
          </a:ln>
        </p:spPr>
      </p:pic>
      <p:sp>
        <p:nvSpPr>
          <p:cNvPr id="266" name="Google Shape;266;p32"/>
          <p:cNvSpPr txBox="1"/>
          <p:nvPr/>
        </p:nvSpPr>
        <p:spPr>
          <a:xfrm>
            <a:off x="5430300" y="2453650"/>
            <a:ext cx="5801100" cy="1956900"/>
          </a:xfrm>
          <a:prstGeom prst="rect">
            <a:avLst/>
          </a:prstGeom>
          <a:noFill/>
          <a:ln>
            <a:noFill/>
          </a:ln>
        </p:spPr>
        <p:txBody>
          <a:bodyPr anchorCtr="0" anchor="t" bIns="125575" lIns="125575" spcFirstLastPara="1" rIns="125575" wrap="square" tIns="125575">
            <a:spAutoFit/>
          </a:bodyPr>
          <a:lstStyle/>
          <a:p>
            <a:pPr indent="0" lvl="0" marL="0" rtl="0" algn="l">
              <a:lnSpc>
                <a:spcPct val="115000"/>
              </a:lnSpc>
              <a:spcBef>
                <a:spcPts val="1200"/>
              </a:spcBef>
              <a:spcAft>
                <a:spcPts val="0"/>
              </a:spcAft>
              <a:buNone/>
            </a:pPr>
            <a:r>
              <a:rPr b="1" lang="sl-SI" sz="2747">
                <a:solidFill>
                  <a:srgbClr val="1C4587"/>
                </a:solidFill>
              </a:rPr>
              <a:t>Did we find the right evidence?</a:t>
            </a:r>
            <a:endParaRPr b="1" sz="2747">
              <a:solidFill>
                <a:srgbClr val="1C4587"/>
              </a:solidFill>
            </a:endParaRPr>
          </a:p>
          <a:p>
            <a:pPr indent="0" lvl="0" marL="0" rtl="0" algn="l">
              <a:lnSpc>
                <a:spcPct val="115000"/>
              </a:lnSpc>
              <a:spcBef>
                <a:spcPts val="1200"/>
              </a:spcBef>
              <a:spcAft>
                <a:spcPts val="0"/>
              </a:spcAft>
              <a:buNone/>
            </a:pPr>
            <a:r>
              <a:rPr b="1" lang="sl-SI" sz="2747">
                <a:solidFill>
                  <a:srgbClr val="1C4587"/>
                </a:solidFill>
              </a:rPr>
              <a:t>Did we generate a good answer?</a:t>
            </a:r>
            <a:endParaRPr b="1" sz="2747">
              <a:solidFill>
                <a:srgbClr val="1C4587"/>
              </a:solidFill>
            </a:endParaRPr>
          </a:p>
          <a:p>
            <a:pPr indent="0" lvl="0" marL="627962" rtl="0" algn="l">
              <a:lnSpc>
                <a:spcPct val="150000"/>
              </a:lnSpc>
              <a:spcBef>
                <a:spcPts val="1200"/>
              </a:spcBef>
              <a:spcAft>
                <a:spcPts val="0"/>
              </a:spcAft>
              <a:buNone/>
            </a:pPr>
            <a:r>
              <a:t/>
            </a:r>
            <a:endParaRPr b="1" sz="2747">
              <a:solidFill>
                <a:srgbClr val="1C4587"/>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33"/>
          <p:cNvSpPr txBox="1"/>
          <p:nvPr/>
        </p:nvSpPr>
        <p:spPr>
          <a:xfrm>
            <a:off x="365760" y="502920"/>
            <a:ext cx="11430000" cy="5355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1" i="0" lang="sl-SI" sz="3300" u="none" cap="none" strike="noStrike">
                <a:solidFill>
                  <a:srgbClr val="193D73"/>
                </a:solidFill>
                <a:latin typeface="Arial"/>
                <a:ea typeface="Arial"/>
                <a:cs typeface="Arial"/>
                <a:sym typeface="Arial"/>
              </a:rPr>
              <a:t>Retrieval evaluation</a:t>
            </a:r>
            <a:endParaRPr/>
          </a:p>
        </p:txBody>
      </p:sp>
      <p:sp>
        <p:nvSpPr>
          <p:cNvPr id="272" name="Google Shape;272;p33"/>
          <p:cNvSpPr txBox="1"/>
          <p:nvPr/>
        </p:nvSpPr>
        <p:spPr>
          <a:xfrm>
            <a:off x="438912" y="1280160"/>
            <a:ext cx="10698600" cy="3510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0" i="0" lang="sl-SI" sz="2100" u="none" cap="none" strike="noStrike">
                <a:solidFill>
                  <a:srgbClr val="5D6875"/>
                </a:solidFill>
                <a:latin typeface="Arial"/>
                <a:ea typeface="Arial"/>
                <a:cs typeface="Arial"/>
                <a:sym typeface="Arial"/>
              </a:rPr>
              <a:t>Established metrics</a:t>
            </a:r>
            <a:endParaRPr/>
          </a:p>
        </p:txBody>
      </p:sp>
      <p:sp>
        <p:nvSpPr>
          <p:cNvPr id="273" name="Google Shape;273;p33"/>
          <p:cNvSpPr/>
          <p:nvPr/>
        </p:nvSpPr>
        <p:spPr>
          <a:xfrm>
            <a:off x="384048" y="1956816"/>
            <a:ext cx="3492900" cy="2560200"/>
          </a:xfrm>
          <a:prstGeom prst="roundRect">
            <a:avLst>
              <a:gd fmla="val 16667" name="adj"/>
            </a:avLst>
          </a:prstGeom>
          <a:solidFill>
            <a:srgbClr val="F7FAFD"/>
          </a:solidFill>
          <a:ln cap="flat" cmpd="sng" w="19050">
            <a:solidFill>
              <a:srgbClr val="D1E0ED"/>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74" name="Google Shape;274;p33"/>
          <p:cNvSpPr/>
          <p:nvPr/>
        </p:nvSpPr>
        <p:spPr>
          <a:xfrm>
            <a:off x="749808" y="2377440"/>
            <a:ext cx="475500" cy="73200"/>
          </a:xfrm>
          <a:prstGeom prst="rect">
            <a:avLst/>
          </a:prstGeom>
          <a:solidFill>
            <a:srgbClr val="0097AA"/>
          </a:solid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75" name="Google Shape;275;p33"/>
          <p:cNvSpPr txBox="1"/>
          <p:nvPr/>
        </p:nvSpPr>
        <p:spPr>
          <a:xfrm>
            <a:off x="740664" y="2642616"/>
            <a:ext cx="2779800" cy="4587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1" i="0" lang="sl-SI" sz="2800" u="none" cap="none" strike="noStrike">
                <a:solidFill>
                  <a:srgbClr val="193D73"/>
                </a:solidFill>
                <a:latin typeface="Arial"/>
                <a:ea typeface="Arial"/>
                <a:cs typeface="Arial"/>
                <a:sym typeface="Arial"/>
              </a:rPr>
              <a:t>Recall</a:t>
            </a:r>
            <a:endParaRPr/>
          </a:p>
        </p:txBody>
      </p:sp>
      <p:sp>
        <p:nvSpPr>
          <p:cNvPr id="276" name="Google Shape;276;p33"/>
          <p:cNvSpPr txBox="1"/>
          <p:nvPr/>
        </p:nvSpPr>
        <p:spPr>
          <a:xfrm>
            <a:off x="740664" y="3374136"/>
            <a:ext cx="2779800" cy="6435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0" i="0" lang="sl-SI" sz="2000" u="none" cap="none" strike="noStrike">
                <a:solidFill>
                  <a:srgbClr val="5D6875"/>
                </a:solidFill>
                <a:latin typeface="Arial"/>
                <a:ea typeface="Arial"/>
                <a:cs typeface="Arial"/>
                <a:sym typeface="Arial"/>
              </a:rPr>
              <a:t>Did we find the relevant papers?</a:t>
            </a:r>
            <a:endParaRPr/>
          </a:p>
        </p:txBody>
      </p:sp>
      <p:sp>
        <p:nvSpPr>
          <p:cNvPr id="277" name="Google Shape;277;p33"/>
          <p:cNvSpPr/>
          <p:nvPr/>
        </p:nvSpPr>
        <p:spPr>
          <a:xfrm>
            <a:off x="4343400" y="1956816"/>
            <a:ext cx="3492900" cy="2560200"/>
          </a:xfrm>
          <a:prstGeom prst="roundRect">
            <a:avLst>
              <a:gd fmla="val 16667" name="adj"/>
            </a:avLst>
          </a:prstGeom>
          <a:solidFill>
            <a:srgbClr val="F7FAFD"/>
          </a:solidFill>
          <a:ln cap="flat" cmpd="sng" w="19050">
            <a:solidFill>
              <a:srgbClr val="D1E0ED"/>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78" name="Google Shape;278;p33"/>
          <p:cNvSpPr/>
          <p:nvPr/>
        </p:nvSpPr>
        <p:spPr>
          <a:xfrm>
            <a:off x="4709160" y="2377440"/>
            <a:ext cx="475500" cy="73200"/>
          </a:xfrm>
          <a:prstGeom prst="rect">
            <a:avLst/>
          </a:prstGeom>
          <a:solidFill>
            <a:srgbClr val="0097AA"/>
          </a:solid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79" name="Google Shape;279;p33"/>
          <p:cNvSpPr txBox="1"/>
          <p:nvPr/>
        </p:nvSpPr>
        <p:spPr>
          <a:xfrm>
            <a:off x="4700016" y="2642616"/>
            <a:ext cx="2779800" cy="4587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1" i="0" lang="sl-SI" sz="2800" u="none" cap="none" strike="noStrike">
                <a:solidFill>
                  <a:srgbClr val="193D73"/>
                </a:solidFill>
                <a:latin typeface="Arial"/>
                <a:ea typeface="Arial"/>
                <a:cs typeface="Arial"/>
                <a:sym typeface="Arial"/>
              </a:rPr>
              <a:t>Precision</a:t>
            </a:r>
            <a:endParaRPr/>
          </a:p>
        </p:txBody>
      </p:sp>
      <p:sp>
        <p:nvSpPr>
          <p:cNvPr id="280" name="Google Shape;280;p33"/>
          <p:cNvSpPr txBox="1"/>
          <p:nvPr/>
        </p:nvSpPr>
        <p:spPr>
          <a:xfrm>
            <a:off x="4700016" y="3374136"/>
            <a:ext cx="2779800" cy="6435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0" i="0" lang="sl-SI" sz="2000" u="none" cap="none" strike="noStrike">
                <a:solidFill>
                  <a:srgbClr val="5D6875"/>
                </a:solidFill>
                <a:latin typeface="Arial"/>
                <a:ea typeface="Arial"/>
                <a:cs typeface="Arial"/>
                <a:sym typeface="Arial"/>
              </a:rPr>
              <a:t>How many results are relevant?</a:t>
            </a:r>
            <a:endParaRPr/>
          </a:p>
        </p:txBody>
      </p:sp>
      <p:sp>
        <p:nvSpPr>
          <p:cNvPr id="281" name="Google Shape;281;p33"/>
          <p:cNvSpPr/>
          <p:nvPr/>
        </p:nvSpPr>
        <p:spPr>
          <a:xfrm>
            <a:off x="8293608" y="1956816"/>
            <a:ext cx="3492900" cy="2560200"/>
          </a:xfrm>
          <a:prstGeom prst="roundRect">
            <a:avLst>
              <a:gd fmla="val 16667" name="adj"/>
            </a:avLst>
          </a:prstGeom>
          <a:solidFill>
            <a:srgbClr val="F7FAFD"/>
          </a:solidFill>
          <a:ln cap="flat" cmpd="sng" w="19050">
            <a:solidFill>
              <a:srgbClr val="D1E0ED"/>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82" name="Google Shape;282;p33"/>
          <p:cNvSpPr/>
          <p:nvPr/>
        </p:nvSpPr>
        <p:spPr>
          <a:xfrm>
            <a:off x="8659368" y="2377440"/>
            <a:ext cx="475500" cy="73200"/>
          </a:xfrm>
          <a:prstGeom prst="rect">
            <a:avLst/>
          </a:prstGeom>
          <a:solidFill>
            <a:srgbClr val="0097AA"/>
          </a:solid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83" name="Google Shape;283;p33"/>
          <p:cNvSpPr txBox="1"/>
          <p:nvPr/>
        </p:nvSpPr>
        <p:spPr>
          <a:xfrm>
            <a:off x="8650224" y="2642616"/>
            <a:ext cx="2779800" cy="4587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1" i="0" lang="sl-SI" sz="2800" u="none" cap="none" strike="noStrike">
                <a:solidFill>
                  <a:srgbClr val="193D73"/>
                </a:solidFill>
                <a:latin typeface="Arial"/>
                <a:ea typeface="Arial"/>
                <a:cs typeface="Arial"/>
                <a:sym typeface="Arial"/>
              </a:rPr>
              <a:t>Ranking</a:t>
            </a:r>
            <a:endParaRPr/>
          </a:p>
        </p:txBody>
      </p:sp>
      <p:sp>
        <p:nvSpPr>
          <p:cNvPr id="284" name="Google Shape;284;p33"/>
          <p:cNvSpPr txBox="1"/>
          <p:nvPr/>
        </p:nvSpPr>
        <p:spPr>
          <a:xfrm>
            <a:off x="8650224" y="3374136"/>
            <a:ext cx="2779800" cy="6435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0" i="0" lang="sl-SI" sz="2000" u="none" cap="none" strike="noStrike">
                <a:solidFill>
                  <a:srgbClr val="5D6875"/>
                </a:solidFill>
                <a:latin typeface="Arial"/>
                <a:ea typeface="Arial"/>
                <a:cs typeface="Arial"/>
                <a:sym typeface="Arial"/>
              </a:rPr>
              <a:t>Are the best papers near the top?</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pic>
        <p:nvPicPr>
          <p:cNvPr id="289" name="Google Shape;289;p34"/>
          <p:cNvPicPr preferRelativeResize="0"/>
          <p:nvPr/>
        </p:nvPicPr>
        <p:blipFill rotWithShape="1">
          <a:blip r:embed="rId3">
            <a:alphaModFix/>
          </a:blip>
          <a:srcRect b="0" l="0" r="18765" t="0"/>
          <a:stretch/>
        </p:blipFill>
        <p:spPr>
          <a:xfrm>
            <a:off x="0" y="1925975"/>
            <a:ext cx="10973773" cy="4722826"/>
          </a:xfrm>
          <a:prstGeom prst="rect">
            <a:avLst/>
          </a:prstGeom>
          <a:noFill/>
          <a:ln>
            <a:noFill/>
          </a:ln>
        </p:spPr>
      </p:pic>
      <p:pic>
        <p:nvPicPr>
          <p:cNvPr id="290" name="Google Shape;290;p34"/>
          <p:cNvPicPr preferRelativeResize="0"/>
          <p:nvPr/>
        </p:nvPicPr>
        <p:blipFill rotWithShape="1">
          <a:blip r:embed="rId3">
            <a:alphaModFix/>
          </a:blip>
          <a:srcRect b="0" l="91079" r="843" t="0"/>
          <a:stretch/>
        </p:blipFill>
        <p:spPr>
          <a:xfrm>
            <a:off x="10973928" y="1925975"/>
            <a:ext cx="1091272" cy="4722826"/>
          </a:xfrm>
          <a:prstGeom prst="rect">
            <a:avLst/>
          </a:prstGeom>
          <a:noFill/>
          <a:ln>
            <a:noFill/>
          </a:ln>
        </p:spPr>
      </p:pic>
      <p:sp>
        <p:nvSpPr>
          <p:cNvPr id="291" name="Google Shape;291;p34"/>
          <p:cNvSpPr txBox="1"/>
          <p:nvPr/>
        </p:nvSpPr>
        <p:spPr>
          <a:xfrm>
            <a:off x="77750" y="6571038"/>
            <a:ext cx="30000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sl-SI" sz="1100">
                <a:solidFill>
                  <a:schemeClr val="dk1"/>
                </a:solidFill>
              </a:rPr>
              <a:t>Schreieder et al., ACL 2026.</a:t>
            </a:r>
            <a:r>
              <a:rPr lang="sl-SI" sz="1100">
                <a:solidFill>
                  <a:schemeClr val="dk1"/>
                </a:solidFill>
              </a:rPr>
              <a:t> </a:t>
            </a:r>
            <a:endParaRPr/>
          </a:p>
        </p:txBody>
      </p:sp>
      <p:sp>
        <p:nvSpPr>
          <p:cNvPr id="292" name="Google Shape;292;p34"/>
          <p:cNvSpPr txBox="1"/>
          <p:nvPr/>
        </p:nvSpPr>
        <p:spPr>
          <a:xfrm>
            <a:off x="365760" y="502920"/>
            <a:ext cx="11430000" cy="5355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1" i="0" lang="sl-SI" sz="3300" u="none" cap="none" strike="noStrike">
                <a:solidFill>
                  <a:srgbClr val="193D73"/>
                </a:solidFill>
                <a:latin typeface="Arial"/>
                <a:ea typeface="Arial"/>
                <a:cs typeface="Arial"/>
                <a:sym typeface="Arial"/>
              </a:rPr>
              <a:t>Generation evaluation</a:t>
            </a:r>
            <a:endParaRPr/>
          </a:p>
        </p:txBody>
      </p:sp>
      <p:sp>
        <p:nvSpPr>
          <p:cNvPr id="293" name="Google Shape;293;p34"/>
          <p:cNvSpPr txBox="1"/>
          <p:nvPr/>
        </p:nvSpPr>
        <p:spPr>
          <a:xfrm>
            <a:off x="438912" y="1280160"/>
            <a:ext cx="10698600" cy="351000"/>
          </a:xfrm>
          <a:prstGeom prst="rect">
            <a:avLst/>
          </a:prstGeom>
          <a:noFill/>
          <a:ln>
            <a:noFill/>
          </a:ln>
        </p:spPr>
        <p:txBody>
          <a:bodyPr anchorCtr="0" anchor="t" bIns="9125" lIns="18275" spcFirstLastPara="1" rIns="18275" wrap="square" tIns="18275">
            <a:spAutoFit/>
          </a:bodyPr>
          <a:lstStyle/>
          <a:p>
            <a:pPr indent="0" lvl="0" marL="0" rtl="0" algn="l">
              <a:lnSpc>
                <a:spcPct val="115000"/>
              </a:lnSpc>
              <a:spcBef>
                <a:spcPts val="1200"/>
              </a:spcBef>
              <a:spcAft>
                <a:spcPts val="1200"/>
              </a:spcAft>
              <a:buSzPts val="1100"/>
              <a:buNone/>
            </a:pPr>
            <a:r>
              <a:rPr lang="sl-SI" sz="2100">
                <a:solidFill>
                  <a:srgbClr val="5D6875"/>
                </a:solidFill>
              </a:rPr>
              <a:t>Different methods capture different aspects of answer quality</a:t>
            </a:r>
            <a:endParaRPr sz="2100">
              <a:solidFill>
                <a:srgbClr val="5D6875"/>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5"/>
          <p:cNvSpPr txBox="1"/>
          <p:nvPr/>
        </p:nvSpPr>
        <p:spPr>
          <a:xfrm>
            <a:off x="365760" y="502920"/>
            <a:ext cx="11430000" cy="5355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1" i="0" lang="sl-SI" sz="3300" u="none" cap="none" strike="noStrike">
                <a:solidFill>
                  <a:srgbClr val="193D73"/>
                </a:solidFill>
                <a:latin typeface="Arial"/>
                <a:ea typeface="Arial"/>
                <a:cs typeface="Arial"/>
                <a:sym typeface="Arial"/>
              </a:rPr>
              <a:t>Generation evaluation</a:t>
            </a:r>
            <a:endParaRPr/>
          </a:p>
        </p:txBody>
      </p:sp>
      <p:sp>
        <p:nvSpPr>
          <p:cNvPr id="299" name="Google Shape;299;p35"/>
          <p:cNvSpPr txBox="1"/>
          <p:nvPr/>
        </p:nvSpPr>
        <p:spPr>
          <a:xfrm>
            <a:off x="438912" y="1280160"/>
            <a:ext cx="10698600" cy="3510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0" i="0" lang="sl-SI" sz="2100" u="none" cap="none" strike="noStrike">
                <a:solidFill>
                  <a:srgbClr val="5D6875"/>
                </a:solidFill>
                <a:latin typeface="Arial"/>
                <a:ea typeface="Arial"/>
                <a:cs typeface="Arial"/>
                <a:sym typeface="Arial"/>
              </a:rPr>
              <a:t>No single agreed standard</a:t>
            </a:r>
            <a:endParaRPr/>
          </a:p>
        </p:txBody>
      </p:sp>
      <p:sp>
        <p:nvSpPr>
          <p:cNvPr id="300" name="Google Shape;300;p35"/>
          <p:cNvSpPr/>
          <p:nvPr/>
        </p:nvSpPr>
        <p:spPr>
          <a:xfrm>
            <a:off x="384048" y="1956816"/>
            <a:ext cx="3492900" cy="2560200"/>
          </a:xfrm>
          <a:prstGeom prst="roundRect">
            <a:avLst>
              <a:gd fmla="val 16667" name="adj"/>
            </a:avLst>
          </a:prstGeom>
          <a:solidFill>
            <a:srgbClr val="F7FAFD"/>
          </a:solidFill>
          <a:ln cap="flat" cmpd="sng" w="19050">
            <a:solidFill>
              <a:srgbClr val="D1E0ED"/>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01" name="Google Shape;301;p35"/>
          <p:cNvSpPr/>
          <p:nvPr/>
        </p:nvSpPr>
        <p:spPr>
          <a:xfrm>
            <a:off x="749808" y="2377440"/>
            <a:ext cx="475500" cy="73200"/>
          </a:xfrm>
          <a:prstGeom prst="rect">
            <a:avLst/>
          </a:prstGeom>
          <a:solidFill>
            <a:srgbClr val="0097AA"/>
          </a:solid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02" name="Google Shape;302;p35"/>
          <p:cNvSpPr txBox="1"/>
          <p:nvPr/>
        </p:nvSpPr>
        <p:spPr>
          <a:xfrm>
            <a:off x="740664" y="2642616"/>
            <a:ext cx="2779800" cy="4587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1" i="0" lang="sl-SI" sz="2800" u="none" cap="none" strike="noStrike">
                <a:solidFill>
                  <a:srgbClr val="193D73"/>
                </a:solidFill>
                <a:latin typeface="Arial"/>
                <a:ea typeface="Arial"/>
                <a:cs typeface="Arial"/>
                <a:sym typeface="Arial"/>
              </a:rPr>
              <a:t>Accuracy</a:t>
            </a:r>
            <a:endParaRPr/>
          </a:p>
        </p:txBody>
      </p:sp>
      <p:sp>
        <p:nvSpPr>
          <p:cNvPr id="303" name="Google Shape;303;p35"/>
          <p:cNvSpPr txBox="1"/>
          <p:nvPr/>
        </p:nvSpPr>
        <p:spPr>
          <a:xfrm>
            <a:off x="740664" y="3374136"/>
            <a:ext cx="2779800" cy="3354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0" i="0" lang="sl-SI" sz="2000" u="none" cap="none" strike="noStrike">
                <a:solidFill>
                  <a:srgbClr val="5D6875"/>
                </a:solidFill>
                <a:latin typeface="Arial"/>
                <a:ea typeface="Arial"/>
                <a:cs typeface="Arial"/>
                <a:sym typeface="Arial"/>
              </a:rPr>
              <a:t>Factual correctness</a:t>
            </a:r>
            <a:endParaRPr/>
          </a:p>
        </p:txBody>
      </p:sp>
      <p:sp>
        <p:nvSpPr>
          <p:cNvPr id="304" name="Google Shape;304;p35"/>
          <p:cNvSpPr/>
          <p:nvPr/>
        </p:nvSpPr>
        <p:spPr>
          <a:xfrm>
            <a:off x="4343400" y="1956816"/>
            <a:ext cx="3492900" cy="2560200"/>
          </a:xfrm>
          <a:prstGeom prst="roundRect">
            <a:avLst>
              <a:gd fmla="val 16667" name="adj"/>
            </a:avLst>
          </a:prstGeom>
          <a:solidFill>
            <a:srgbClr val="F7FAFD"/>
          </a:solidFill>
          <a:ln cap="flat" cmpd="sng" w="19050">
            <a:solidFill>
              <a:srgbClr val="D1E0ED"/>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05" name="Google Shape;305;p35"/>
          <p:cNvSpPr/>
          <p:nvPr/>
        </p:nvSpPr>
        <p:spPr>
          <a:xfrm>
            <a:off x="4709160" y="2377440"/>
            <a:ext cx="475500" cy="73200"/>
          </a:xfrm>
          <a:prstGeom prst="rect">
            <a:avLst/>
          </a:prstGeom>
          <a:solidFill>
            <a:srgbClr val="0097AA"/>
          </a:solid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06" name="Google Shape;306;p35"/>
          <p:cNvSpPr txBox="1"/>
          <p:nvPr/>
        </p:nvSpPr>
        <p:spPr>
          <a:xfrm>
            <a:off x="4700016" y="2642616"/>
            <a:ext cx="2779800" cy="4587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1" i="0" lang="sl-SI" sz="2800" u="none" cap="none" strike="noStrike">
                <a:solidFill>
                  <a:srgbClr val="193D73"/>
                </a:solidFill>
                <a:latin typeface="Arial"/>
                <a:ea typeface="Arial"/>
                <a:cs typeface="Arial"/>
                <a:sym typeface="Arial"/>
              </a:rPr>
              <a:t>Coverage</a:t>
            </a:r>
            <a:endParaRPr/>
          </a:p>
        </p:txBody>
      </p:sp>
      <p:sp>
        <p:nvSpPr>
          <p:cNvPr id="307" name="Google Shape;307;p35"/>
          <p:cNvSpPr txBox="1"/>
          <p:nvPr/>
        </p:nvSpPr>
        <p:spPr>
          <a:xfrm>
            <a:off x="4700016" y="3374136"/>
            <a:ext cx="2779800" cy="6435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0" i="0" lang="sl-SI" sz="2000" u="none" cap="none" strike="noStrike">
                <a:solidFill>
                  <a:srgbClr val="5D6875"/>
                </a:solidFill>
                <a:latin typeface="Arial"/>
                <a:ea typeface="Arial"/>
                <a:cs typeface="Arial"/>
                <a:sym typeface="Arial"/>
              </a:rPr>
              <a:t>Key information included</a:t>
            </a:r>
            <a:endParaRPr/>
          </a:p>
        </p:txBody>
      </p:sp>
      <p:sp>
        <p:nvSpPr>
          <p:cNvPr id="308" name="Google Shape;308;p35"/>
          <p:cNvSpPr/>
          <p:nvPr/>
        </p:nvSpPr>
        <p:spPr>
          <a:xfrm>
            <a:off x="8293608" y="1956816"/>
            <a:ext cx="3492900" cy="2560200"/>
          </a:xfrm>
          <a:prstGeom prst="roundRect">
            <a:avLst>
              <a:gd fmla="val 16667" name="adj"/>
            </a:avLst>
          </a:prstGeom>
          <a:solidFill>
            <a:srgbClr val="F7FAFD"/>
          </a:solidFill>
          <a:ln cap="flat" cmpd="sng" w="19050">
            <a:solidFill>
              <a:srgbClr val="D1E0ED"/>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09" name="Google Shape;309;p35"/>
          <p:cNvSpPr/>
          <p:nvPr/>
        </p:nvSpPr>
        <p:spPr>
          <a:xfrm>
            <a:off x="8659368" y="2377440"/>
            <a:ext cx="475500" cy="73200"/>
          </a:xfrm>
          <a:prstGeom prst="rect">
            <a:avLst/>
          </a:prstGeom>
          <a:solidFill>
            <a:srgbClr val="0097AA"/>
          </a:solid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10" name="Google Shape;310;p35"/>
          <p:cNvSpPr txBox="1"/>
          <p:nvPr/>
        </p:nvSpPr>
        <p:spPr>
          <a:xfrm>
            <a:off x="8650224" y="2642616"/>
            <a:ext cx="2779800" cy="4587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1" i="0" lang="sl-SI" sz="2800" u="none" cap="none" strike="noStrike">
                <a:solidFill>
                  <a:srgbClr val="193D73"/>
                </a:solidFill>
                <a:latin typeface="Arial"/>
                <a:ea typeface="Arial"/>
                <a:cs typeface="Arial"/>
                <a:sym typeface="Arial"/>
              </a:rPr>
              <a:t>Citations</a:t>
            </a:r>
            <a:endParaRPr/>
          </a:p>
        </p:txBody>
      </p:sp>
      <p:sp>
        <p:nvSpPr>
          <p:cNvPr id="311" name="Google Shape;311;p35"/>
          <p:cNvSpPr txBox="1"/>
          <p:nvPr/>
        </p:nvSpPr>
        <p:spPr>
          <a:xfrm>
            <a:off x="8650224" y="3374136"/>
            <a:ext cx="2779800" cy="643500"/>
          </a:xfrm>
          <a:prstGeom prst="rect">
            <a:avLst/>
          </a:prstGeom>
          <a:noFill/>
          <a:ln>
            <a:noFill/>
          </a:ln>
        </p:spPr>
        <p:txBody>
          <a:bodyPr anchorCtr="0" anchor="t" bIns="9125" lIns="18275" spcFirstLastPara="1" rIns="18275" wrap="square" tIns="18275">
            <a:spAutoFit/>
          </a:bodyPr>
          <a:lstStyle/>
          <a:p>
            <a:pPr indent="0" lvl="0" marL="0" marR="0" rtl="0" algn="l">
              <a:lnSpc>
                <a:spcPct val="100000"/>
              </a:lnSpc>
              <a:spcBef>
                <a:spcPts val="0"/>
              </a:spcBef>
              <a:spcAft>
                <a:spcPts val="0"/>
              </a:spcAft>
              <a:buNone/>
            </a:pPr>
            <a:r>
              <a:rPr b="0" i="0" lang="sl-SI" sz="2000" u="none" cap="none" strike="noStrike">
                <a:solidFill>
                  <a:srgbClr val="5D6875"/>
                </a:solidFill>
                <a:latin typeface="Arial"/>
                <a:ea typeface="Arial"/>
                <a:cs typeface="Arial"/>
                <a:sym typeface="Arial"/>
              </a:rPr>
              <a:t>Claims supported by evidence</a:t>
            </a:r>
            <a:endParaRPr/>
          </a:p>
        </p:txBody>
      </p:sp>
      <p:sp>
        <p:nvSpPr>
          <p:cNvPr id="312" name="Google Shape;312;p35"/>
          <p:cNvSpPr/>
          <p:nvPr/>
        </p:nvSpPr>
        <p:spPr>
          <a:xfrm>
            <a:off x="575708" y="5317661"/>
            <a:ext cx="5394900" cy="1234500"/>
          </a:xfrm>
          <a:prstGeom prst="roundRect">
            <a:avLst>
              <a:gd fmla="val 16667" name="adj"/>
            </a:avLst>
          </a:prstGeom>
          <a:solidFill>
            <a:srgbClr val="FAFCFD"/>
          </a:solidFill>
          <a:ln cap="flat" cmpd="sng" w="9525">
            <a:solidFill>
              <a:srgbClr val="D2E8EB"/>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13" name="Google Shape;313;p35"/>
          <p:cNvSpPr/>
          <p:nvPr/>
        </p:nvSpPr>
        <p:spPr>
          <a:xfrm>
            <a:off x="685436" y="5427389"/>
            <a:ext cx="440400" cy="440400"/>
          </a:xfrm>
          <a:prstGeom prst="ellipse">
            <a:avLst/>
          </a:prstGeom>
          <a:solidFill>
            <a:srgbClr val="388489"/>
          </a:solidFill>
          <a:ln cap="flat" cmpd="sng" w="9525">
            <a:solidFill>
              <a:srgbClr val="388489"/>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0" lIns="0" spcFirstLastPara="1" rIns="0" wrap="square" tIns="0">
            <a:noAutofit/>
          </a:bodyPr>
          <a:lstStyle/>
          <a:p>
            <a:pPr indent="0" lvl="0" marL="0" marR="0" rtl="0" algn="ctr">
              <a:lnSpc>
                <a:spcPct val="100000"/>
              </a:lnSpc>
              <a:spcBef>
                <a:spcPts val="0"/>
              </a:spcBef>
              <a:spcAft>
                <a:spcPts val="0"/>
              </a:spcAft>
              <a:buNone/>
            </a:pPr>
            <a:r>
              <a:rPr b="1" i="0" lang="sl-SI" sz="1400" u="none" cap="none" strike="noStrike">
                <a:solidFill>
                  <a:srgbClr val="FFFFFF"/>
                </a:solidFill>
                <a:latin typeface="Arial"/>
                <a:ea typeface="Arial"/>
                <a:cs typeface="Arial"/>
                <a:sym typeface="Arial"/>
              </a:rPr>
              <a:t>AI</a:t>
            </a:r>
            <a:endParaRPr/>
          </a:p>
        </p:txBody>
      </p:sp>
      <p:sp>
        <p:nvSpPr>
          <p:cNvPr id="314" name="Google Shape;314;p35"/>
          <p:cNvSpPr txBox="1"/>
          <p:nvPr/>
        </p:nvSpPr>
        <p:spPr>
          <a:xfrm>
            <a:off x="1122519" y="5409101"/>
            <a:ext cx="4756800" cy="384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sl-SI" sz="1900" u="none" cap="none" strike="noStrike">
                <a:solidFill>
                  <a:srgbClr val="224C66"/>
                </a:solidFill>
                <a:latin typeface="Arial"/>
                <a:ea typeface="Arial"/>
                <a:cs typeface="Arial"/>
                <a:sym typeface="Arial"/>
              </a:rPr>
              <a:t>LLM judges</a:t>
            </a:r>
            <a:endParaRPr/>
          </a:p>
        </p:txBody>
      </p:sp>
      <p:sp>
        <p:nvSpPr>
          <p:cNvPr id="315" name="Google Shape;315;p35"/>
          <p:cNvSpPr txBox="1"/>
          <p:nvPr/>
        </p:nvSpPr>
        <p:spPr>
          <a:xfrm>
            <a:off x="1122519" y="5756573"/>
            <a:ext cx="4756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sl-SI" sz="1600" u="none" cap="none" strike="noStrike">
                <a:solidFill>
                  <a:srgbClr val="5A5A5A"/>
                </a:solidFill>
                <a:latin typeface="Arial"/>
                <a:ea typeface="Arial"/>
                <a:cs typeface="Arial"/>
                <a:sym typeface="Arial"/>
              </a:rPr>
              <a:t>Increasingly used</a:t>
            </a:r>
            <a:endParaRPr/>
          </a:p>
        </p:txBody>
      </p:sp>
      <p:sp>
        <p:nvSpPr>
          <p:cNvPr id="316" name="Google Shape;316;p35"/>
          <p:cNvSpPr/>
          <p:nvPr/>
        </p:nvSpPr>
        <p:spPr>
          <a:xfrm>
            <a:off x="6290708" y="5317661"/>
            <a:ext cx="5394900" cy="1234500"/>
          </a:xfrm>
          <a:prstGeom prst="roundRect">
            <a:avLst>
              <a:gd fmla="val 16667" name="adj"/>
            </a:avLst>
          </a:prstGeom>
          <a:solidFill>
            <a:srgbClr val="FAFCFD"/>
          </a:solidFill>
          <a:ln cap="flat" cmpd="sng" w="9525">
            <a:solidFill>
              <a:srgbClr val="D2E8EB"/>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17" name="Google Shape;317;p35"/>
          <p:cNvSpPr/>
          <p:nvPr/>
        </p:nvSpPr>
        <p:spPr>
          <a:xfrm>
            <a:off x="6400436" y="5427389"/>
            <a:ext cx="345600" cy="345600"/>
          </a:xfrm>
          <a:prstGeom prst="ellipse">
            <a:avLst/>
          </a:prstGeom>
          <a:solidFill>
            <a:srgbClr val="C69D2D"/>
          </a:solidFill>
          <a:ln cap="flat" cmpd="sng" w="9525">
            <a:solidFill>
              <a:srgbClr val="C69D2D"/>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sl-SI" sz="2200" u="none" cap="none" strike="noStrike">
                <a:solidFill>
                  <a:srgbClr val="FFFFFF"/>
                </a:solidFill>
                <a:latin typeface="Arial"/>
                <a:ea typeface="Arial"/>
                <a:cs typeface="Arial"/>
                <a:sym typeface="Arial"/>
              </a:rPr>
              <a:t>★</a:t>
            </a:r>
            <a:endParaRPr/>
          </a:p>
        </p:txBody>
      </p:sp>
      <p:sp>
        <p:nvSpPr>
          <p:cNvPr id="318" name="Google Shape;318;p35"/>
          <p:cNvSpPr txBox="1"/>
          <p:nvPr/>
        </p:nvSpPr>
        <p:spPr>
          <a:xfrm>
            <a:off x="6837519" y="5409101"/>
            <a:ext cx="4756800" cy="384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sl-SI" sz="1900" u="none" cap="none" strike="noStrike">
                <a:solidFill>
                  <a:srgbClr val="224C66"/>
                </a:solidFill>
                <a:latin typeface="Arial"/>
                <a:ea typeface="Arial"/>
                <a:cs typeface="Arial"/>
                <a:sym typeface="Arial"/>
              </a:rPr>
              <a:t>Human evaluation</a:t>
            </a:r>
            <a:endParaRPr/>
          </a:p>
        </p:txBody>
      </p:sp>
      <p:sp>
        <p:nvSpPr>
          <p:cNvPr id="319" name="Google Shape;319;p35"/>
          <p:cNvSpPr txBox="1"/>
          <p:nvPr/>
        </p:nvSpPr>
        <p:spPr>
          <a:xfrm>
            <a:off x="6837519" y="5756573"/>
            <a:ext cx="4756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sl-SI" sz="1600" u="none" cap="none" strike="noStrike">
                <a:solidFill>
                  <a:srgbClr val="5A5A5A"/>
                </a:solidFill>
                <a:latin typeface="Arial"/>
                <a:ea typeface="Arial"/>
                <a:cs typeface="Arial"/>
                <a:sym typeface="Arial"/>
              </a:rPr>
              <a:t>Still the gold standard</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36"/>
          <p:cNvSpPr txBox="1"/>
          <p:nvPr>
            <p:ph type="ctrTitle"/>
          </p:nvPr>
        </p:nvSpPr>
        <p:spPr>
          <a:xfrm>
            <a:off x="1088800" y="2494251"/>
            <a:ext cx="10655400" cy="16779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sl-SI"/>
              <a:t>Inside AI literature tools</a:t>
            </a:r>
            <a:endParaRPr/>
          </a:p>
        </p:txBody>
      </p:sp>
      <p:pic>
        <p:nvPicPr>
          <p:cNvPr id="325" name="Google Shape;325;p36"/>
          <p:cNvPicPr preferRelativeResize="0"/>
          <p:nvPr/>
        </p:nvPicPr>
        <p:blipFill rotWithShape="1">
          <a:blip r:embed="rId3">
            <a:alphaModFix/>
          </a:blip>
          <a:srcRect b="11750" l="0" r="0" t="12836"/>
          <a:stretch/>
        </p:blipFill>
        <p:spPr>
          <a:xfrm>
            <a:off x="2343268" y="3659930"/>
            <a:ext cx="1862449" cy="810425"/>
          </a:xfrm>
          <a:prstGeom prst="rect">
            <a:avLst/>
          </a:prstGeom>
          <a:noFill/>
          <a:ln>
            <a:noFill/>
          </a:ln>
        </p:spPr>
      </p:pic>
      <p:pic>
        <p:nvPicPr>
          <p:cNvPr id="326" name="Google Shape;326;p36"/>
          <p:cNvPicPr preferRelativeResize="0"/>
          <p:nvPr/>
        </p:nvPicPr>
        <p:blipFill rotWithShape="1">
          <a:blip r:embed="rId4">
            <a:alphaModFix/>
          </a:blip>
          <a:srcRect b="33302" l="21951" r="19916" t="33352"/>
          <a:stretch/>
        </p:blipFill>
        <p:spPr>
          <a:xfrm>
            <a:off x="4303268" y="3709101"/>
            <a:ext cx="1862451" cy="71210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37"/>
          <p:cNvSpPr txBox="1"/>
          <p:nvPr>
            <p:ph type="ctrTitle"/>
          </p:nvPr>
        </p:nvSpPr>
        <p:spPr>
          <a:xfrm>
            <a:off x="768250" y="765176"/>
            <a:ext cx="10655400" cy="16779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37"/>
          <p:cNvSpPr txBox="1"/>
          <p:nvPr>
            <p:ph idx="1" type="subTitle"/>
          </p:nvPr>
        </p:nvSpPr>
        <p:spPr>
          <a:xfrm>
            <a:off x="768250" y="3341843"/>
            <a:ext cx="9144300" cy="16557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pic>
        <p:nvPicPr>
          <p:cNvPr id="333" name="Google Shape;333;p37"/>
          <p:cNvPicPr preferRelativeResize="0"/>
          <p:nvPr/>
        </p:nvPicPr>
        <p:blipFill>
          <a:blip r:embed="rId3">
            <a:alphaModFix/>
          </a:blip>
          <a:stretch>
            <a:fillRect/>
          </a:stretch>
        </p:blipFill>
        <p:spPr>
          <a:xfrm>
            <a:off x="3239" y="0"/>
            <a:ext cx="12185523" cy="685800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pic>
        <p:nvPicPr>
          <p:cNvPr id="338" name="Google Shape;338;p38"/>
          <p:cNvPicPr preferRelativeResize="0"/>
          <p:nvPr/>
        </p:nvPicPr>
        <p:blipFill>
          <a:blip r:embed="rId3">
            <a:alphaModFix/>
          </a:blip>
          <a:stretch>
            <a:fillRect/>
          </a:stretch>
        </p:blipFill>
        <p:spPr>
          <a:xfrm>
            <a:off x="3239" y="0"/>
            <a:ext cx="12185523" cy="6858001"/>
          </a:xfrm>
          <a:prstGeom prst="rect">
            <a:avLst/>
          </a:prstGeom>
          <a:noFill/>
          <a:ln>
            <a:noFill/>
          </a:ln>
        </p:spPr>
      </p:pic>
      <p:sp>
        <p:nvSpPr>
          <p:cNvPr id="339" name="Google Shape;339;p38"/>
          <p:cNvSpPr/>
          <p:nvPr/>
        </p:nvSpPr>
        <p:spPr>
          <a:xfrm>
            <a:off x="115357" y="578895"/>
            <a:ext cx="2403600" cy="2078100"/>
          </a:xfrm>
          <a:prstGeom prst="rect">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40" name="Google Shape;340;p38"/>
          <p:cNvSpPr/>
          <p:nvPr/>
        </p:nvSpPr>
        <p:spPr>
          <a:xfrm>
            <a:off x="2786875" y="1235300"/>
            <a:ext cx="5812800" cy="1875000"/>
          </a:xfrm>
          <a:prstGeom prst="rect">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pic>
        <p:nvPicPr>
          <p:cNvPr id="345" name="Google Shape;345;p39"/>
          <p:cNvPicPr preferRelativeResize="0"/>
          <p:nvPr/>
        </p:nvPicPr>
        <p:blipFill>
          <a:blip r:embed="rId3">
            <a:alphaModFix/>
          </a:blip>
          <a:stretch>
            <a:fillRect/>
          </a:stretch>
        </p:blipFill>
        <p:spPr>
          <a:xfrm>
            <a:off x="3239" y="0"/>
            <a:ext cx="12185523" cy="6858001"/>
          </a:xfrm>
          <a:prstGeom prst="rect">
            <a:avLst/>
          </a:prstGeom>
          <a:noFill/>
          <a:ln>
            <a:noFill/>
          </a:ln>
        </p:spPr>
      </p:pic>
      <p:sp>
        <p:nvSpPr>
          <p:cNvPr id="346" name="Google Shape;346;p39"/>
          <p:cNvSpPr/>
          <p:nvPr/>
        </p:nvSpPr>
        <p:spPr>
          <a:xfrm>
            <a:off x="65200" y="2897500"/>
            <a:ext cx="2403600" cy="3582000"/>
          </a:xfrm>
          <a:prstGeom prst="rect">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47" name="Google Shape;347;p39"/>
          <p:cNvSpPr/>
          <p:nvPr/>
        </p:nvSpPr>
        <p:spPr>
          <a:xfrm>
            <a:off x="2761800" y="3065100"/>
            <a:ext cx="5812800" cy="3582000"/>
          </a:xfrm>
          <a:prstGeom prst="rect">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40"/>
          <p:cNvSpPr txBox="1"/>
          <p:nvPr/>
        </p:nvSpPr>
        <p:spPr>
          <a:xfrm>
            <a:off x="420624" y="676656"/>
            <a:ext cx="10607100" cy="507900"/>
          </a:xfrm>
          <a:prstGeom prst="rect">
            <a:avLst/>
          </a:prstGeom>
          <a:no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None/>
            </a:pPr>
            <a:r>
              <a:rPr b="1" i="0" lang="sl-SI" sz="3300" u="none" cap="none" strike="noStrike">
                <a:solidFill>
                  <a:srgbClr val="161F2B"/>
                </a:solidFill>
              </a:rPr>
              <a:t>Summary</a:t>
            </a:r>
            <a:endParaRPr b="1"/>
          </a:p>
        </p:txBody>
      </p:sp>
      <p:sp>
        <p:nvSpPr>
          <p:cNvPr id="353" name="Google Shape;353;p40"/>
          <p:cNvSpPr/>
          <p:nvPr/>
        </p:nvSpPr>
        <p:spPr>
          <a:xfrm>
            <a:off x="420624" y="1719072"/>
            <a:ext cx="2715900" cy="3401700"/>
          </a:xfrm>
          <a:prstGeom prst="roundRect">
            <a:avLst>
              <a:gd fmla="val 16667" name="adj"/>
            </a:avLst>
          </a:prstGeom>
          <a:solidFill>
            <a:srgbClr val="F0F9FD"/>
          </a:solidFill>
          <a:ln cap="flat" cmpd="sng" w="12700">
            <a:solidFill>
              <a:srgbClr val="C9E4F1"/>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700" u="none" cap="none" strike="noStrike">
              <a:solidFill>
                <a:srgbClr val="000000"/>
              </a:solidFill>
              <a:latin typeface="Arial"/>
              <a:ea typeface="Arial"/>
              <a:cs typeface="Arial"/>
              <a:sym typeface="Arial"/>
            </a:endParaRPr>
          </a:p>
        </p:txBody>
      </p:sp>
      <p:sp>
        <p:nvSpPr>
          <p:cNvPr id="354" name="Google Shape;354;p40"/>
          <p:cNvSpPr/>
          <p:nvPr/>
        </p:nvSpPr>
        <p:spPr>
          <a:xfrm>
            <a:off x="585216" y="1828800"/>
            <a:ext cx="2386500" cy="50400"/>
          </a:xfrm>
          <a:prstGeom prst="rect">
            <a:avLst/>
          </a:prstGeom>
          <a:solidFill>
            <a:srgbClr val="1077AB"/>
          </a:solid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55" name="Google Shape;355;p40"/>
          <p:cNvSpPr/>
          <p:nvPr/>
        </p:nvSpPr>
        <p:spPr>
          <a:xfrm>
            <a:off x="1495044" y="2633472"/>
            <a:ext cx="457200" cy="585300"/>
          </a:xfrm>
          <a:prstGeom prst="rect">
            <a:avLst/>
          </a:prstGeom>
          <a:solidFill>
            <a:srgbClr val="FFFFFF"/>
          </a:solidFill>
          <a:ln cap="flat" cmpd="sng" w="12700">
            <a:solidFill>
              <a:srgbClr val="1077AB"/>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56" name="Google Shape;356;p40"/>
          <p:cNvSpPr/>
          <p:nvPr/>
        </p:nvSpPr>
        <p:spPr>
          <a:xfrm>
            <a:off x="1595628" y="2523744"/>
            <a:ext cx="457200" cy="585300"/>
          </a:xfrm>
          <a:prstGeom prst="rect">
            <a:avLst/>
          </a:prstGeom>
          <a:solidFill>
            <a:srgbClr val="FFFFFF"/>
          </a:solidFill>
          <a:ln cap="flat" cmpd="sng" w="12700">
            <a:solidFill>
              <a:srgbClr val="1077AB"/>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57" name="Google Shape;357;p40"/>
          <p:cNvSpPr/>
          <p:nvPr/>
        </p:nvSpPr>
        <p:spPr>
          <a:xfrm>
            <a:off x="1696212" y="2432303"/>
            <a:ext cx="457200" cy="585300"/>
          </a:xfrm>
          <a:prstGeom prst="rect">
            <a:avLst/>
          </a:prstGeom>
          <a:solidFill>
            <a:srgbClr val="FFFFFF"/>
          </a:solidFill>
          <a:ln cap="flat" cmpd="sng" w="12700">
            <a:solidFill>
              <a:srgbClr val="1077AB"/>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cxnSp>
        <p:nvCxnSpPr>
          <p:cNvPr id="358" name="Google Shape;358;p40"/>
          <p:cNvCxnSpPr/>
          <p:nvPr/>
        </p:nvCxnSpPr>
        <p:spPr>
          <a:xfrm>
            <a:off x="1796796" y="2660903"/>
            <a:ext cx="246900" cy="0"/>
          </a:xfrm>
          <a:prstGeom prst="straightConnector1">
            <a:avLst/>
          </a:prstGeom>
          <a:noFill/>
          <a:ln cap="flat" cmpd="sng" w="20300">
            <a:solidFill>
              <a:srgbClr val="1077AB"/>
            </a:solidFill>
            <a:prstDash val="solid"/>
            <a:round/>
            <a:headEnd len="sm" w="sm" type="none"/>
            <a:tailEnd len="sm" w="sm" type="none"/>
          </a:ln>
          <a:effectLst>
            <a:outerShdw blurRad="40000" rotWithShape="0" dir="5400000" dist="20000">
              <a:srgbClr val="000000">
                <a:alpha val="38040"/>
              </a:srgbClr>
            </a:outerShdw>
          </a:effectLst>
        </p:spPr>
      </p:cxnSp>
      <p:cxnSp>
        <p:nvCxnSpPr>
          <p:cNvPr id="359" name="Google Shape;359;p40"/>
          <p:cNvCxnSpPr/>
          <p:nvPr/>
        </p:nvCxnSpPr>
        <p:spPr>
          <a:xfrm>
            <a:off x="1796796" y="2779775"/>
            <a:ext cx="246900" cy="0"/>
          </a:xfrm>
          <a:prstGeom prst="straightConnector1">
            <a:avLst/>
          </a:prstGeom>
          <a:noFill/>
          <a:ln cap="flat" cmpd="sng" w="20300">
            <a:solidFill>
              <a:srgbClr val="1077AB"/>
            </a:solidFill>
            <a:prstDash val="solid"/>
            <a:round/>
            <a:headEnd len="sm" w="sm" type="none"/>
            <a:tailEnd len="sm" w="sm" type="none"/>
          </a:ln>
          <a:effectLst>
            <a:outerShdw blurRad="40000" rotWithShape="0" dir="5400000" dist="20000">
              <a:srgbClr val="000000">
                <a:alpha val="38040"/>
              </a:srgbClr>
            </a:outerShdw>
          </a:effectLst>
        </p:spPr>
      </p:cxnSp>
      <p:cxnSp>
        <p:nvCxnSpPr>
          <p:cNvPr id="360" name="Google Shape;360;p40"/>
          <p:cNvCxnSpPr/>
          <p:nvPr/>
        </p:nvCxnSpPr>
        <p:spPr>
          <a:xfrm>
            <a:off x="1796796" y="2898648"/>
            <a:ext cx="246900" cy="0"/>
          </a:xfrm>
          <a:prstGeom prst="straightConnector1">
            <a:avLst/>
          </a:prstGeom>
          <a:noFill/>
          <a:ln cap="flat" cmpd="sng" w="20300">
            <a:solidFill>
              <a:srgbClr val="1077AB"/>
            </a:solidFill>
            <a:prstDash val="solid"/>
            <a:round/>
            <a:headEnd len="sm" w="sm" type="none"/>
            <a:tailEnd len="sm" w="sm" type="none"/>
          </a:ln>
          <a:effectLst>
            <a:outerShdw blurRad="40000" rotWithShape="0" dir="5400000" dist="20000">
              <a:srgbClr val="000000">
                <a:alpha val="38040"/>
              </a:srgbClr>
            </a:outerShdw>
          </a:effectLst>
        </p:spPr>
      </p:cxnSp>
      <p:sp>
        <p:nvSpPr>
          <p:cNvPr id="361" name="Google Shape;361;p40"/>
          <p:cNvSpPr txBox="1"/>
          <p:nvPr/>
        </p:nvSpPr>
        <p:spPr>
          <a:xfrm>
            <a:off x="557784" y="3703320"/>
            <a:ext cx="2441400" cy="354000"/>
          </a:xfrm>
          <a:prstGeom prst="rect">
            <a:avLst/>
          </a:prstGeom>
          <a:no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None/>
            </a:pPr>
            <a:r>
              <a:rPr b="1" i="0" lang="sl-SI" sz="2300" u="none" cap="none" strike="noStrike">
                <a:solidFill>
                  <a:srgbClr val="161F2B"/>
                </a:solidFill>
                <a:latin typeface="Arial"/>
                <a:ea typeface="Arial"/>
                <a:cs typeface="Arial"/>
                <a:sym typeface="Arial"/>
              </a:rPr>
              <a:t>Corpus</a:t>
            </a:r>
            <a:endParaRPr sz="1700"/>
          </a:p>
        </p:txBody>
      </p:sp>
      <p:sp>
        <p:nvSpPr>
          <p:cNvPr id="362" name="Google Shape;362;p40"/>
          <p:cNvSpPr txBox="1"/>
          <p:nvPr/>
        </p:nvSpPr>
        <p:spPr>
          <a:xfrm>
            <a:off x="548640" y="4443983"/>
            <a:ext cx="2459700" cy="277200"/>
          </a:xfrm>
          <a:prstGeom prst="rect">
            <a:avLst/>
          </a:prstGeom>
          <a:no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None/>
            </a:pPr>
            <a:r>
              <a:rPr b="0" i="0" lang="sl-SI" sz="1800" u="none" cap="none" strike="noStrike">
                <a:solidFill>
                  <a:srgbClr val="4E5B6F"/>
                </a:solidFill>
                <a:latin typeface="Arial"/>
                <a:ea typeface="Arial"/>
                <a:cs typeface="Arial"/>
                <a:sym typeface="Arial"/>
              </a:rPr>
              <a:t>Coverage matters</a:t>
            </a:r>
            <a:endParaRPr sz="1700"/>
          </a:p>
        </p:txBody>
      </p:sp>
      <p:sp>
        <p:nvSpPr>
          <p:cNvPr id="363" name="Google Shape;363;p40"/>
          <p:cNvSpPr/>
          <p:nvPr/>
        </p:nvSpPr>
        <p:spPr>
          <a:xfrm>
            <a:off x="3300984" y="1719072"/>
            <a:ext cx="2715900" cy="3401700"/>
          </a:xfrm>
          <a:prstGeom prst="roundRect">
            <a:avLst>
              <a:gd fmla="val 16667" name="adj"/>
            </a:avLst>
          </a:prstGeom>
          <a:solidFill>
            <a:srgbClr val="EFFAF5"/>
          </a:solidFill>
          <a:ln cap="flat" cmpd="sng" w="12700">
            <a:solidFill>
              <a:srgbClr val="C6E6D9"/>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700" u="none" cap="none" strike="noStrike">
              <a:solidFill>
                <a:srgbClr val="000000"/>
              </a:solidFill>
              <a:latin typeface="Arial"/>
              <a:ea typeface="Arial"/>
              <a:cs typeface="Arial"/>
              <a:sym typeface="Arial"/>
            </a:endParaRPr>
          </a:p>
        </p:txBody>
      </p:sp>
      <p:sp>
        <p:nvSpPr>
          <p:cNvPr id="364" name="Google Shape;364;p40"/>
          <p:cNvSpPr/>
          <p:nvPr/>
        </p:nvSpPr>
        <p:spPr>
          <a:xfrm>
            <a:off x="3465576" y="1828800"/>
            <a:ext cx="2386500" cy="50400"/>
          </a:xfrm>
          <a:prstGeom prst="rect">
            <a:avLst/>
          </a:prstGeom>
          <a:solidFill>
            <a:srgbClr val="178B6F"/>
          </a:solid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65" name="Google Shape;365;p40"/>
          <p:cNvSpPr/>
          <p:nvPr/>
        </p:nvSpPr>
        <p:spPr>
          <a:xfrm>
            <a:off x="4366260" y="2496312"/>
            <a:ext cx="502800" cy="502800"/>
          </a:xfrm>
          <a:prstGeom prst="ellipse">
            <a:avLst/>
          </a:prstGeom>
          <a:solidFill>
            <a:srgbClr val="FFFFFF"/>
          </a:solidFill>
          <a:ln cap="flat" cmpd="sng" w="26650">
            <a:solidFill>
              <a:srgbClr val="178B6F"/>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cxnSp>
        <p:nvCxnSpPr>
          <p:cNvPr id="366" name="Google Shape;366;p40"/>
          <p:cNvCxnSpPr/>
          <p:nvPr/>
        </p:nvCxnSpPr>
        <p:spPr>
          <a:xfrm>
            <a:off x="4768596" y="2898648"/>
            <a:ext cx="274200" cy="283500"/>
          </a:xfrm>
          <a:prstGeom prst="straightConnector1">
            <a:avLst/>
          </a:prstGeom>
          <a:noFill/>
          <a:ln cap="flat" cmpd="sng" w="50800">
            <a:solidFill>
              <a:srgbClr val="178B6F"/>
            </a:solidFill>
            <a:prstDash val="solid"/>
            <a:round/>
            <a:headEnd len="sm" w="sm" type="none"/>
            <a:tailEnd len="sm" w="sm" type="none"/>
          </a:ln>
          <a:effectLst>
            <a:outerShdw blurRad="40000" rotWithShape="0" dir="5400000" dist="20000">
              <a:srgbClr val="000000">
                <a:alpha val="38040"/>
              </a:srgbClr>
            </a:outerShdw>
          </a:effectLst>
        </p:spPr>
      </p:cxnSp>
      <p:cxnSp>
        <p:nvCxnSpPr>
          <p:cNvPr id="367" name="Google Shape;367;p40"/>
          <p:cNvCxnSpPr/>
          <p:nvPr/>
        </p:nvCxnSpPr>
        <p:spPr>
          <a:xfrm>
            <a:off x="4503420" y="2770632"/>
            <a:ext cx="109800" cy="109800"/>
          </a:xfrm>
          <a:prstGeom prst="straightConnector1">
            <a:avLst/>
          </a:prstGeom>
          <a:noFill/>
          <a:ln cap="flat" cmpd="sng" w="25400">
            <a:solidFill>
              <a:srgbClr val="178B6F"/>
            </a:solidFill>
            <a:prstDash val="solid"/>
            <a:round/>
            <a:headEnd len="sm" w="sm" type="none"/>
            <a:tailEnd len="sm" w="sm" type="none"/>
          </a:ln>
          <a:effectLst>
            <a:outerShdw blurRad="40000" rotWithShape="0" dir="5400000" dist="20000">
              <a:srgbClr val="000000">
                <a:alpha val="38040"/>
              </a:srgbClr>
            </a:outerShdw>
          </a:effectLst>
        </p:spPr>
      </p:cxnSp>
      <p:cxnSp>
        <p:nvCxnSpPr>
          <p:cNvPr id="368" name="Google Shape;368;p40"/>
          <p:cNvCxnSpPr/>
          <p:nvPr/>
        </p:nvCxnSpPr>
        <p:spPr>
          <a:xfrm flipH="1" rot="10800000">
            <a:off x="4613148" y="2660760"/>
            <a:ext cx="164700" cy="219600"/>
          </a:xfrm>
          <a:prstGeom prst="straightConnector1">
            <a:avLst/>
          </a:prstGeom>
          <a:noFill/>
          <a:ln cap="flat" cmpd="sng" w="25400">
            <a:solidFill>
              <a:srgbClr val="178B6F"/>
            </a:solidFill>
            <a:prstDash val="solid"/>
            <a:round/>
            <a:headEnd len="sm" w="sm" type="none"/>
            <a:tailEnd len="sm" w="sm" type="none"/>
          </a:ln>
          <a:effectLst>
            <a:outerShdw blurRad="40000" rotWithShape="0" dir="5400000" dist="20000">
              <a:srgbClr val="000000">
                <a:alpha val="38040"/>
              </a:srgbClr>
            </a:outerShdw>
          </a:effectLst>
        </p:spPr>
      </p:cxnSp>
      <p:sp>
        <p:nvSpPr>
          <p:cNvPr id="369" name="Google Shape;369;p40"/>
          <p:cNvSpPr txBox="1"/>
          <p:nvPr/>
        </p:nvSpPr>
        <p:spPr>
          <a:xfrm>
            <a:off x="3438144" y="3657600"/>
            <a:ext cx="2441400" cy="708000"/>
          </a:xfrm>
          <a:prstGeom prst="rect">
            <a:avLst/>
          </a:prstGeom>
          <a:no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None/>
            </a:pPr>
            <a:r>
              <a:rPr b="1" i="0" lang="sl-SI" sz="2300" u="none" cap="none" strike="noStrike">
                <a:solidFill>
                  <a:srgbClr val="161F2B"/>
                </a:solidFill>
                <a:latin typeface="Arial"/>
                <a:ea typeface="Arial"/>
                <a:cs typeface="Arial"/>
                <a:sym typeface="Arial"/>
              </a:rPr>
              <a:t>Retrieval &amp;</a:t>
            </a:r>
            <a:br>
              <a:rPr b="1" i="0" lang="sl-SI" sz="2300" u="none" cap="none" strike="noStrike">
                <a:solidFill>
                  <a:srgbClr val="161F2B"/>
                </a:solidFill>
                <a:latin typeface="Arial"/>
                <a:ea typeface="Arial"/>
                <a:cs typeface="Arial"/>
                <a:sym typeface="Arial"/>
              </a:rPr>
            </a:br>
            <a:r>
              <a:rPr b="1" i="0" lang="sl-SI" sz="2300" u="none" cap="none" strike="noStrike">
                <a:solidFill>
                  <a:srgbClr val="161F2B"/>
                </a:solidFill>
                <a:latin typeface="Arial"/>
                <a:ea typeface="Arial"/>
                <a:cs typeface="Arial"/>
                <a:sym typeface="Arial"/>
              </a:rPr>
              <a:t>reranking</a:t>
            </a:r>
            <a:endParaRPr sz="1700"/>
          </a:p>
        </p:txBody>
      </p:sp>
      <p:sp>
        <p:nvSpPr>
          <p:cNvPr id="370" name="Google Shape;370;p40"/>
          <p:cNvSpPr txBox="1"/>
          <p:nvPr/>
        </p:nvSpPr>
        <p:spPr>
          <a:xfrm>
            <a:off x="3429000" y="4443983"/>
            <a:ext cx="2459700" cy="277200"/>
          </a:xfrm>
          <a:prstGeom prst="rect">
            <a:avLst/>
          </a:prstGeom>
          <a:no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None/>
            </a:pPr>
            <a:r>
              <a:rPr b="0" i="0" lang="sl-SI" sz="1800" u="none" cap="none" strike="noStrike">
                <a:solidFill>
                  <a:srgbClr val="4E5B6F"/>
                </a:solidFill>
                <a:latin typeface="Arial"/>
                <a:ea typeface="Arial"/>
                <a:cs typeface="Arial"/>
                <a:sym typeface="Arial"/>
              </a:rPr>
              <a:t>Find the right evidence</a:t>
            </a:r>
            <a:endParaRPr sz="1700"/>
          </a:p>
        </p:txBody>
      </p:sp>
      <p:sp>
        <p:nvSpPr>
          <p:cNvPr id="371" name="Google Shape;371;p40"/>
          <p:cNvSpPr/>
          <p:nvPr/>
        </p:nvSpPr>
        <p:spPr>
          <a:xfrm>
            <a:off x="6181344" y="1719072"/>
            <a:ext cx="2715900" cy="3401700"/>
          </a:xfrm>
          <a:prstGeom prst="roundRect">
            <a:avLst>
              <a:gd fmla="val 16667" name="adj"/>
            </a:avLst>
          </a:prstGeom>
          <a:solidFill>
            <a:srgbClr val="FAF4FC"/>
          </a:solidFill>
          <a:ln cap="flat" cmpd="sng" w="12700">
            <a:solidFill>
              <a:srgbClr val="E8D3EA"/>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700" u="none" cap="none" strike="noStrike">
              <a:solidFill>
                <a:srgbClr val="000000"/>
              </a:solidFill>
              <a:latin typeface="Arial"/>
              <a:ea typeface="Arial"/>
              <a:cs typeface="Arial"/>
              <a:sym typeface="Arial"/>
            </a:endParaRPr>
          </a:p>
        </p:txBody>
      </p:sp>
      <p:sp>
        <p:nvSpPr>
          <p:cNvPr id="372" name="Google Shape;372;p40"/>
          <p:cNvSpPr/>
          <p:nvPr/>
        </p:nvSpPr>
        <p:spPr>
          <a:xfrm>
            <a:off x="6345936" y="1828800"/>
            <a:ext cx="2386500" cy="50400"/>
          </a:xfrm>
          <a:prstGeom prst="rect">
            <a:avLst/>
          </a:prstGeom>
          <a:solidFill>
            <a:srgbClr val="954599"/>
          </a:solid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73" name="Google Shape;373;p40"/>
          <p:cNvSpPr/>
          <p:nvPr/>
        </p:nvSpPr>
        <p:spPr>
          <a:xfrm>
            <a:off x="7237476" y="2432303"/>
            <a:ext cx="576000" cy="704100"/>
          </a:xfrm>
          <a:prstGeom prst="rect">
            <a:avLst/>
          </a:prstGeom>
          <a:solidFill>
            <a:srgbClr val="FFFFFF"/>
          </a:solidFill>
          <a:ln cap="flat" cmpd="sng" w="12700">
            <a:solidFill>
              <a:srgbClr val="954599"/>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cxnSp>
        <p:nvCxnSpPr>
          <p:cNvPr id="374" name="Google Shape;374;p40"/>
          <p:cNvCxnSpPr/>
          <p:nvPr/>
        </p:nvCxnSpPr>
        <p:spPr>
          <a:xfrm>
            <a:off x="7356348" y="2624327"/>
            <a:ext cx="347400" cy="0"/>
          </a:xfrm>
          <a:prstGeom prst="straightConnector1">
            <a:avLst/>
          </a:prstGeom>
          <a:noFill/>
          <a:ln cap="flat" cmpd="sng" w="25400">
            <a:solidFill>
              <a:srgbClr val="954599"/>
            </a:solidFill>
            <a:prstDash val="solid"/>
            <a:round/>
            <a:headEnd len="sm" w="sm" type="none"/>
            <a:tailEnd len="sm" w="sm" type="none"/>
          </a:ln>
          <a:effectLst>
            <a:outerShdw blurRad="40000" rotWithShape="0" dir="5400000" dist="20000">
              <a:srgbClr val="000000">
                <a:alpha val="38040"/>
              </a:srgbClr>
            </a:outerShdw>
          </a:effectLst>
        </p:spPr>
      </p:cxnSp>
      <p:cxnSp>
        <p:nvCxnSpPr>
          <p:cNvPr id="375" name="Google Shape;375;p40"/>
          <p:cNvCxnSpPr/>
          <p:nvPr/>
        </p:nvCxnSpPr>
        <p:spPr>
          <a:xfrm>
            <a:off x="7356348" y="2761487"/>
            <a:ext cx="347400" cy="0"/>
          </a:xfrm>
          <a:prstGeom prst="straightConnector1">
            <a:avLst/>
          </a:prstGeom>
          <a:noFill/>
          <a:ln cap="flat" cmpd="sng" w="25400">
            <a:solidFill>
              <a:srgbClr val="954599"/>
            </a:solidFill>
            <a:prstDash val="solid"/>
            <a:round/>
            <a:headEnd len="sm" w="sm" type="none"/>
            <a:tailEnd len="sm" w="sm" type="none"/>
          </a:ln>
          <a:effectLst>
            <a:outerShdw blurRad="40000" rotWithShape="0" dir="5400000" dist="20000">
              <a:srgbClr val="000000">
                <a:alpha val="38040"/>
              </a:srgbClr>
            </a:outerShdw>
          </a:effectLst>
        </p:spPr>
      </p:cxnSp>
      <p:cxnSp>
        <p:nvCxnSpPr>
          <p:cNvPr id="376" name="Google Shape;376;p40"/>
          <p:cNvCxnSpPr/>
          <p:nvPr/>
        </p:nvCxnSpPr>
        <p:spPr>
          <a:xfrm>
            <a:off x="7356348" y="2898647"/>
            <a:ext cx="347400" cy="0"/>
          </a:xfrm>
          <a:prstGeom prst="straightConnector1">
            <a:avLst/>
          </a:prstGeom>
          <a:noFill/>
          <a:ln cap="flat" cmpd="sng" w="25400">
            <a:solidFill>
              <a:srgbClr val="954599"/>
            </a:solidFill>
            <a:prstDash val="solid"/>
            <a:round/>
            <a:headEnd len="sm" w="sm" type="none"/>
            <a:tailEnd len="sm" w="sm" type="none"/>
          </a:ln>
          <a:effectLst>
            <a:outerShdw blurRad="40000" rotWithShape="0" dir="5400000" dist="20000">
              <a:srgbClr val="000000">
                <a:alpha val="38040"/>
              </a:srgbClr>
            </a:outerShdw>
          </a:effectLst>
        </p:spPr>
      </p:cxnSp>
      <p:cxnSp>
        <p:nvCxnSpPr>
          <p:cNvPr id="377" name="Google Shape;377;p40"/>
          <p:cNvCxnSpPr/>
          <p:nvPr/>
        </p:nvCxnSpPr>
        <p:spPr>
          <a:xfrm>
            <a:off x="7356348" y="3026663"/>
            <a:ext cx="210300" cy="0"/>
          </a:xfrm>
          <a:prstGeom prst="straightConnector1">
            <a:avLst/>
          </a:prstGeom>
          <a:noFill/>
          <a:ln cap="flat" cmpd="sng" w="25400">
            <a:solidFill>
              <a:srgbClr val="954599"/>
            </a:solidFill>
            <a:prstDash val="solid"/>
            <a:round/>
            <a:headEnd len="sm" w="sm" type="none"/>
            <a:tailEnd len="sm" w="sm" type="none"/>
          </a:ln>
          <a:effectLst>
            <a:outerShdw blurRad="40000" rotWithShape="0" dir="5400000" dist="20000">
              <a:srgbClr val="000000">
                <a:alpha val="38040"/>
              </a:srgbClr>
            </a:outerShdw>
          </a:effectLst>
        </p:spPr>
      </p:cxnSp>
      <p:sp>
        <p:nvSpPr>
          <p:cNvPr id="378" name="Google Shape;378;p40"/>
          <p:cNvSpPr txBox="1"/>
          <p:nvPr/>
        </p:nvSpPr>
        <p:spPr>
          <a:xfrm>
            <a:off x="6318504" y="3703320"/>
            <a:ext cx="2441400" cy="354000"/>
          </a:xfrm>
          <a:prstGeom prst="rect">
            <a:avLst/>
          </a:prstGeom>
          <a:no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None/>
            </a:pPr>
            <a:r>
              <a:rPr b="1" i="0" lang="sl-SI" sz="2300" u="none" cap="none" strike="noStrike">
                <a:solidFill>
                  <a:srgbClr val="161F2B"/>
                </a:solidFill>
                <a:latin typeface="Arial"/>
                <a:ea typeface="Arial"/>
                <a:cs typeface="Arial"/>
                <a:sym typeface="Arial"/>
              </a:rPr>
              <a:t>Generation</a:t>
            </a:r>
            <a:endParaRPr sz="1700"/>
          </a:p>
        </p:txBody>
      </p:sp>
      <p:sp>
        <p:nvSpPr>
          <p:cNvPr id="379" name="Google Shape;379;p40"/>
          <p:cNvSpPr txBox="1"/>
          <p:nvPr/>
        </p:nvSpPr>
        <p:spPr>
          <a:xfrm>
            <a:off x="6309360" y="4443983"/>
            <a:ext cx="2459700" cy="277200"/>
          </a:xfrm>
          <a:prstGeom prst="rect">
            <a:avLst/>
          </a:prstGeom>
          <a:no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None/>
            </a:pPr>
            <a:r>
              <a:rPr b="0" i="0" lang="sl-SI" sz="1800" u="none" cap="none" strike="noStrike">
                <a:solidFill>
                  <a:srgbClr val="4E5B6F"/>
                </a:solidFill>
                <a:latin typeface="Arial"/>
                <a:ea typeface="Arial"/>
                <a:cs typeface="Arial"/>
                <a:sym typeface="Arial"/>
              </a:rPr>
              <a:t>No single recipe</a:t>
            </a:r>
            <a:endParaRPr sz="1700"/>
          </a:p>
        </p:txBody>
      </p:sp>
      <p:sp>
        <p:nvSpPr>
          <p:cNvPr id="380" name="Google Shape;380;p40"/>
          <p:cNvSpPr/>
          <p:nvPr/>
        </p:nvSpPr>
        <p:spPr>
          <a:xfrm>
            <a:off x="9061704" y="1719072"/>
            <a:ext cx="2715900" cy="3401700"/>
          </a:xfrm>
          <a:prstGeom prst="roundRect">
            <a:avLst>
              <a:gd fmla="val 16667" name="adj"/>
            </a:avLst>
          </a:prstGeom>
          <a:solidFill>
            <a:srgbClr val="FFF7F2"/>
          </a:solidFill>
          <a:ln cap="flat" cmpd="sng" w="12700">
            <a:solidFill>
              <a:srgbClr val="F4DED3"/>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700" u="none" cap="none" strike="noStrike">
              <a:solidFill>
                <a:srgbClr val="000000"/>
              </a:solidFill>
              <a:latin typeface="Arial"/>
              <a:ea typeface="Arial"/>
              <a:cs typeface="Arial"/>
              <a:sym typeface="Arial"/>
            </a:endParaRPr>
          </a:p>
        </p:txBody>
      </p:sp>
      <p:sp>
        <p:nvSpPr>
          <p:cNvPr id="381" name="Google Shape;381;p40"/>
          <p:cNvSpPr/>
          <p:nvPr/>
        </p:nvSpPr>
        <p:spPr>
          <a:xfrm>
            <a:off x="9226296" y="1828800"/>
            <a:ext cx="2386500" cy="50400"/>
          </a:xfrm>
          <a:prstGeom prst="rect">
            <a:avLst/>
          </a:prstGeom>
          <a:solidFill>
            <a:srgbClr val="DC6548"/>
          </a:solidFill>
          <a:ln>
            <a:noFill/>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82" name="Google Shape;382;p40"/>
          <p:cNvSpPr/>
          <p:nvPr/>
        </p:nvSpPr>
        <p:spPr>
          <a:xfrm>
            <a:off x="10053828" y="2423160"/>
            <a:ext cx="731400" cy="731400"/>
          </a:xfrm>
          <a:prstGeom prst="ellipse">
            <a:avLst/>
          </a:prstGeom>
          <a:solidFill>
            <a:srgbClr val="FFFFFF"/>
          </a:solidFill>
          <a:ln cap="flat" cmpd="sng" w="26650">
            <a:solidFill>
              <a:srgbClr val="DC6548"/>
            </a:solidFill>
            <a:prstDash val="solid"/>
            <a:round/>
            <a:headEnd len="sm" w="sm" type="none"/>
            <a:tailEnd len="sm" w="sm" type="none"/>
          </a:ln>
          <a:effectLst>
            <a:outerShdw blurRad="40000" rotWithShape="0" dir="5400000" dist="23000">
              <a:srgbClr val="000000">
                <a:alpha val="349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cxnSp>
        <p:nvCxnSpPr>
          <p:cNvPr id="383" name="Google Shape;383;p40"/>
          <p:cNvCxnSpPr/>
          <p:nvPr/>
        </p:nvCxnSpPr>
        <p:spPr>
          <a:xfrm>
            <a:off x="10209276" y="2770632"/>
            <a:ext cx="146400" cy="164700"/>
          </a:xfrm>
          <a:prstGeom prst="straightConnector1">
            <a:avLst/>
          </a:prstGeom>
          <a:noFill/>
          <a:ln cap="flat" cmpd="sng" w="50800">
            <a:solidFill>
              <a:srgbClr val="DC6548"/>
            </a:solidFill>
            <a:prstDash val="solid"/>
            <a:round/>
            <a:headEnd len="sm" w="sm" type="none"/>
            <a:tailEnd len="sm" w="sm" type="none"/>
          </a:ln>
          <a:effectLst>
            <a:outerShdw blurRad="40000" rotWithShape="0" dir="5400000" dist="20000">
              <a:srgbClr val="000000">
                <a:alpha val="38040"/>
              </a:srgbClr>
            </a:outerShdw>
          </a:effectLst>
        </p:spPr>
      </p:cxnSp>
      <p:cxnSp>
        <p:nvCxnSpPr>
          <p:cNvPr id="384" name="Google Shape;384;p40"/>
          <p:cNvCxnSpPr/>
          <p:nvPr/>
        </p:nvCxnSpPr>
        <p:spPr>
          <a:xfrm flipH="1" rot="10800000">
            <a:off x="10355580" y="2587824"/>
            <a:ext cx="320100" cy="347400"/>
          </a:xfrm>
          <a:prstGeom prst="straightConnector1">
            <a:avLst/>
          </a:prstGeom>
          <a:noFill/>
          <a:ln cap="flat" cmpd="sng" w="50800">
            <a:solidFill>
              <a:srgbClr val="DC6548"/>
            </a:solidFill>
            <a:prstDash val="solid"/>
            <a:round/>
            <a:headEnd len="sm" w="sm" type="none"/>
            <a:tailEnd len="sm" w="sm" type="none"/>
          </a:ln>
          <a:effectLst>
            <a:outerShdw blurRad="40000" rotWithShape="0" dir="5400000" dist="20000">
              <a:srgbClr val="000000">
                <a:alpha val="38040"/>
              </a:srgbClr>
            </a:outerShdw>
          </a:effectLst>
        </p:spPr>
      </p:cxnSp>
      <p:sp>
        <p:nvSpPr>
          <p:cNvPr id="385" name="Google Shape;385;p40"/>
          <p:cNvSpPr txBox="1"/>
          <p:nvPr/>
        </p:nvSpPr>
        <p:spPr>
          <a:xfrm>
            <a:off x="9198864" y="3703320"/>
            <a:ext cx="2441400" cy="354000"/>
          </a:xfrm>
          <a:prstGeom prst="rect">
            <a:avLst/>
          </a:prstGeom>
          <a:no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None/>
            </a:pPr>
            <a:r>
              <a:rPr b="1" i="0" lang="sl-SI" sz="2300" u="none" cap="none" strike="noStrike">
                <a:solidFill>
                  <a:srgbClr val="161F2B"/>
                </a:solidFill>
                <a:latin typeface="Arial"/>
                <a:ea typeface="Arial"/>
                <a:cs typeface="Arial"/>
                <a:sym typeface="Arial"/>
              </a:rPr>
              <a:t>Evaluation</a:t>
            </a:r>
            <a:endParaRPr sz="1700"/>
          </a:p>
        </p:txBody>
      </p:sp>
      <p:sp>
        <p:nvSpPr>
          <p:cNvPr id="386" name="Google Shape;386;p40"/>
          <p:cNvSpPr txBox="1"/>
          <p:nvPr/>
        </p:nvSpPr>
        <p:spPr>
          <a:xfrm>
            <a:off x="9189720" y="4443983"/>
            <a:ext cx="2459700" cy="554100"/>
          </a:xfrm>
          <a:prstGeom prst="rect">
            <a:avLst/>
          </a:prstGeom>
          <a:no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None/>
            </a:pPr>
            <a:r>
              <a:rPr b="0" i="0" lang="sl-SI" sz="1800" u="none" cap="none" strike="noStrike">
                <a:solidFill>
                  <a:srgbClr val="4E5B6F"/>
                </a:solidFill>
                <a:latin typeface="Arial"/>
                <a:ea typeface="Arial"/>
                <a:cs typeface="Arial"/>
                <a:sym typeface="Arial"/>
              </a:rPr>
              <a:t>Check claims &amp; citations</a:t>
            </a:r>
            <a:endParaRPr sz="17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41"/>
          <p:cNvSpPr txBox="1"/>
          <p:nvPr>
            <p:ph type="ctrTitle"/>
          </p:nvPr>
        </p:nvSpPr>
        <p:spPr>
          <a:xfrm>
            <a:off x="700250" y="1994186"/>
            <a:ext cx="10655400" cy="16779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lt1"/>
              </a:buClr>
              <a:buSzPts val="5900"/>
              <a:buFont typeface="Inter"/>
              <a:buNone/>
            </a:pPr>
            <a:r>
              <a:rPr lang="sl-SI"/>
              <a:t>Thank you!</a:t>
            </a:r>
            <a:endParaRPr/>
          </a:p>
        </p:txBody>
      </p:sp>
      <p:pic>
        <p:nvPicPr>
          <p:cNvPr id="392" name="Google Shape;392;p41"/>
          <p:cNvPicPr preferRelativeResize="0"/>
          <p:nvPr/>
        </p:nvPicPr>
        <p:blipFill rotWithShape="1">
          <a:blip r:embed="rId3">
            <a:alphaModFix/>
          </a:blip>
          <a:srcRect b="0" l="0" r="0" t="0"/>
          <a:stretch/>
        </p:blipFill>
        <p:spPr>
          <a:xfrm>
            <a:off x="1376363" y="6127013"/>
            <a:ext cx="2444708" cy="506012"/>
          </a:xfrm>
          <a:prstGeom prst="rect">
            <a:avLst/>
          </a:prstGeom>
          <a:noFill/>
          <a:ln>
            <a:noFill/>
          </a:ln>
        </p:spPr>
      </p:pic>
      <p:pic>
        <p:nvPicPr>
          <p:cNvPr id="393" name="Google Shape;393;p41"/>
          <p:cNvPicPr preferRelativeResize="0"/>
          <p:nvPr/>
        </p:nvPicPr>
        <p:blipFill rotWithShape="1">
          <a:blip r:embed="rId4">
            <a:alphaModFix/>
          </a:blip>
          <a:srcRect b="0" l="0" r="0" t="0"/>
          <a:stretch/>
        </p:blipFill>
        <p:spPr>
          <a:xfrm>
            <a:off x="366564" y="5917794"/>
            <a:ext cx="926672" cy="84132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397" name="Shape 397"/>
        <p:cNvGrpSpPr/>
        <p:nvPr/>
      </p:nvGrpSpPr>
      <p:grpSpPr>
        <a:xfrm>
          <a:off x="0" y="0"/>
          <a:ext cx="0" cy="0"/>
          <a:chOff x="0" y="0"/>
          <a:chExt cx="0" cy="0"/>
        </a:xfrm>
      </p:grpSpPr>
      <p:sp>
        <p:nvSpPr>
          <p:cNvPr id="398" name="Google Shape;398;p42"/>
          <p:cNvSpPr txBox="1"/>
          <p:nvPr/>
        </p:nvSpPr>
        <p:spPr>
          <a:xfrm>
            <a:off x="7161250" y="6457800"/>
            <a:ext cx="6258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sl-SI"/>
              <a:t>He et al.,arXiv:2505.01146 (2025).</a:t>
            </a:r>
            <a:endParaRPr/>
          </a:p>
        </p:txBody>
      </p:sp>
      <p:sp>
        <p:nvSpPr>
          <p:cNvPr id="399" name="Google Shape;399;p42"/>
          <p:cNvSpPr txBox="1"/>
          <p:nvPr/>
        </p:nvSpPr>
        <p:spPr>
          <a:xfrm>
            <a:off x="3444025" y="1489675"/>
            <a:ext cx="8748000" cy="2990400"/>
          </a:xfrm>
          <a:prstGeom prst="rect">
            <a:avLst/>
          </a:prstGeom>
          <a:noFill/>
          <a:ln>
            <a:noFill/>
          </a:ln>
        </p:spPr>
        <p:txBody>
          <a:bodyPr anchorCtr="0" anchor="t" bIns="125575" lIns="125575" spcFirstLastPara="1" rIns="125575" wrap="square" tIns="125575">
            <a:spAutoFit/>
          </a:bodyPr>
          <a:lstStyle/>
          <a:p>
            <a:pPr indent="0" lvl="0" marL="0" rtl="0" algn="l">
              <a:lnSpc>
                <a:spcPct val="150000"/>
              </a:lnSpc>
              <a:spcBef>
                <a:spcPts val="0"/>
              </a:spcBef>
              <a:spcAft>
                <a:spcPts val="0"/>
              </a:spcAft>
              <a:buNone/>
            </a:pPr>
            <a:r>
              <a:rPr b="1" lang="sl-SI" sz="2647">
                <a:solidFill>
                  <a:srgbClr val="1C4587"/>
                </a:solidFill>
              </a:rPr>
              <a:t>Hybrid </a:t>
            </a:r>
            <a:r>
              <a:rPr b="1" lang="sl-SI" sz="2647">
                <a:solidFill>
                  <a:srgbClr val="1C4587"/>
                </a:solidFill>
              </a:rPr>
              <a:t>Retrieval com</a:t>
            </a:r>
            <a:r>
              <a:rPr b="1" lang="sl-SI" sz="2647">
                <a:solidFill>
                  <a:srgbClr val="1C4587"/>
                </a:solidFill>
              </a:rPr>
              <a:t>bines</a:t>
            </a:r>
            <a:endParaRPr b="1" sz="2647">
              <a:solidFill>
                <a:srgbClr val="1C4587"/>
              </a:solidFill>
            </a:endParaRPr>
          </a:p>
          <a:p>
            <a:pPr indent="-482065" lvl="0" marL="370843" rtl="0" algn="l">
              <a:lnSpc>
                <a:spcPct val="150000"/>
              </a:lnSpc>
              <a:spcBef>
                <a:spcPts val="0"/>
              </a:spcBef>
              <a:spcAft>
                <a:spcPts val="0"/>
              </a:spcAft>
              <a:buClr>
                <a:srgbClr val="1C4587"/>
              </a:buClr>
              <a:buSzPts val="2647"/>
              <a:buChar char="-"/>
            </a:pPr>
            <a:r>
              <a:rPr b="1" lang="sl-SI" sz="2647">
                <a:solidFill>
                  <a:srgbClr val="1C4587"/>
                </a:solidFill>
              </a:rPr>
              <a:t>Keyword search</a:t>
            </a:r>
            <a:r>
              <a:rPr b="1" lang="sl-SI" sz="2647">
                <a:solidFill>
                  <a:srgbClr val="1C4587"/>
                </a:solidFill>
              </a:rPr>
              <a:t>: </a:t>
            </a:r>
            <a:r>
              <a:rPr lang="sl-SI" sz="2647">
                <a:solidFill>
                  <a:srgbClr val="1C4587"/>
                </a:solidFill>
              </a:rPr>
              <a:t>matches words</a:t>
            </a:r>
            <a:endParaRPr sz="2647">
              <a:solidFill>
                <a:srgbClr val="1C4587"/>
              </a:solidFill>
            </a:endParaRPr>
          </a:p>
          <a:p>
            <a:pPr indent="0" lvl="0" marL="450000" rtl="0" algn="l">
              <a:lnSpc>
                <a:spcPct val="150000"/>
              </a:lnSpc>
              <a:spcBef>
                <a:spcPts val="0"/>
              </a:spcBef>
              <a:spcAft>
                <a:spcPts val="0"/>
              </a:spcAft>
              <a:buNone/>
            </a:pPr>
            <a:r>
              <a:rPr lang="sl-SI" sz="2347">
                <a:solidFill>
                  <a:srgbClr val="1C4587"/>
                </a:solidFill>
              </a:rPr>
              <a:t>e.g acute myocardial infarction -&gt; acute myocardial infarction</a:t>
            </a:r>
            <a:endParaRPr sz="2347">
              <a:solidFill>
                <a:srgbClr val="1C4587"/>
              </a:solidFill>
            </a:endParaRPr>
          </a:p>
          <a:p>
            <a:pPr indent="-482065" lvl="0" marL="370843" rtl="0" algn="l">
              <a:lnSpc>
                <a:spcPct val="150000"/>
              </a:lnSpc>
              <a:spcBef>
                <a:spcPts val="0"/>
              </a:spcBef>
              <a:spcAft>
                <a:spcPts val="0"/>
              </a:spcAft>
              <a:buClr>
                <a:srgbClr val="1C4587"/>
              </a:buClr>
              <a:buSzPts val="2647"/>
              <a:buChar char="-"/>
            </a:pPr>
            <a:r>
              <a:rPr b="1" lang="sl-SI" sz="2647">
                <a:solidFill>
                  <a:srgbClr val="1C4587"/>
                </a:solidFill>
              </a:rPr>
              <a:t>Semantic search: </a:t>
            </a:r>
            <a:r>
              <a:rPr lang="sl-SI" sz="2647">
                <a:solidFill>
                  <a:srgbClr val="1C4587"/>
                </a:solidFill>
              </a:rPr>
              <a:t>matches meaning</a:t>
            </a:r>
            <a:endParaRPr sz="2647">
              <a:solidFill>
                <a:srgbClr val="1C4587"/>
              </a:solidFill>
            </a:endParaRPr>
          </a:p>
          <a:p>
            <a:pPr indent="0" lvl="0" marL="450000" rtl="0" algn="l">
              <a:lnSpc>
                <a:spcPct val="150000"/>
              </a:lnSpc>
              <a:spcBef>
                <a:spcPts val="0"/>
              </a:spcBef>
              <a:spcAft>
                <a:spcPts val="0"/>
              </a:spcAft>
              <a:buNone/>
            </a:pPr>
            <a:r>
              <a:rPr lang="sl-SI" sz="2347">
                <a:solidFill>
                  <a:srgbClr val="1C4587"/>
                </a:solidFill>
              </a:rPr>
              <a:t>e.g </a:t>
            </a:r>
            <a:r>
              <a:rPr lang="sl-SI" sz="2347">
                <a:solidFill>
                  <a:srgbClr val="1C4587"/>
                </a:solidFill>
              </a:rPr>
              <a:t>acute myocardial infarction</a:t>
            </a:r>
            <a:r>
              <a:rPr lang="sl-SI" sz="2347">
                <a:solidFill>
                  <a:srgbClr val="1C4587"/>
                </a:solidFill>
              </a:rPr>
              <a:t> &lt;-&gt; </a:t>
            </a:r>
            <a:r>
              <a:rPr lang="sl-SI" sz="2347">
                <a:solidFill>
                  <a:srgbClr val="1C4587"/>
                </a:solidFill>
              </a:rPr>
              <a:t>heart attack</a:t>
            </a:r>
            <a:endParaRPr sz="2347">
              <a:solidFill>
                <a:srgbClr val="1C4587"/>
              </a:solidFill>
            </a:endParaRPr>
          </a:p>
        </p:txBody>
      </p:sp>
      <p:sp>
        <p:nvSpPr>
          <p:cNvPr id="400" name="Google Shape;400;p42"/>
          <p:cNvSpPr txBox="1"/>
          <p:nvPr>
            <p:ph type="ctrTitle"/>
          </p:nvPr>
        </p:nvSpPr>
        <p:spPr>
          <a:xfrm>
            <a:off x="437975" y="444625"/>
            <a:ext cx="11325900" cy="6240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sl-SI" sz="2747">
                <a:solidFill>
                  <a:srgbClr val="1C4587"/>
                </a:solidFill>
                <a:latin typeface="Arial"/>
                <a:ea typeface="Arial"/>
                <a:cs typeface="Arial"/>
                <a:sym typeface="Arial"/>
              </a:rPr>
              <a:t>①ⓐ </a:t>
            </a:r>
            <a:r>
              <a:rPr lang="sl-SI" sz="2800">
                <a:solidFill>
                  <a:srgbClr val="1C4587"/>
                </a:solidFill>
                <a:latin typeface="Arial"/>
                <a:ea typeface="Arial"/>
                <a:cs typeface="Arial"/>
                <a:sym typeface="Arial"/>
              </a:rPr>
              <a:t>Retrieval: finding candidate papers </a:t>
            </a:r>
            <a:r>
              <a:rPr lang="sl-SI" sz="2647">
                <a:solidFill>
                  <a:srgbClr val="1C4587"/>
                </a:solidFill>
                <a:latin typeface="Arial"/>
                <a:ea typeface="Arial"/>
                <a:cs typeface="Arial"/>
                <a:sym typeface="Arial"/>
              </a:rPr>
              <a:t>through prebuilt indexes</a:t>
            </a:r>
            <a:endParaRPr sz="2647">
              <a:solidFill>
                <a:srgbClr val="1C4587"/>
              </a:solidFill>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t/>
            </a:r>
            <a:endParaRPr sz="2800">
              <a:latin typeface="Arial"/>
              <a:ea typeface="Arial"/>
              <a:cs typeface="Arial"/>
              <a:sym typeface="Arial"/>
            </a:endParaRPr>
          </a:p>
          <a:p>
            <a:pPr indent="0" lvl="0" marL="0" rtl="0" algn="l">
              <a:spcBef>
                <a:spcPts val="0"/>
              </a:spcBef>
              <a:spcAft>
                <a:spcPts val="0"/>
              </a:spcAft>
              <a:buNone/>
            </a:pPr>
            <a:r>
              <a:t/>
            </a:r>
            <a:endParaRPr/>
          </a:p>
        </p:txBody>
      </p:sp>
      <p:pic>
        <p:nvPicPr>
          <p:cNvPr id="401" name="Google Shape;401;p42"/>
          <p:cNvPicPr preferRelativeResize="0"/>
          <p:nvPr/>
        </p:nvPicPr>
        <p:blipFill rotWithShape="1">
          <a:blip r:embed="rId3">
            <a:alphaModFix/>
          </a:blip>
          <a:srcRect b="13352" l="50584" r="4464" t="841"/>
          <a:stretch/>
        </p:blipFill>
        <p:spPr>
          <a:xfrm>
            <a:off x="254050" y="1068625"/>
            <a:ext cx="3189975" cy="5774400"/>
          </a:xfrm>
          <a:prstGeom prst="rect">
            <a:avLst/>
          </a:prstGeom>
          <a:noFill/>
          <a:ln>
            <a:noFill/>
          </a:ln>
        </p:spPr>
      </p:pic>
      <p:sp>
        <p:nvSpPr>
          <p:cNvPr id="402" name="Google Shape;402;p42"/>
          <p:cNvSpPr/>
          <p:nvPr/>
        </p:nvSpPr>
        <p:spPr>
          <a:xfrm>
            <a:off x="408900" y="2649675"/>
            <a:ext cx="2880300" cy="1375200"/>
          </a:xfrm>
          <a:prstGeom prst="rect">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406" name="Shape 406"/>
        <p:cNvGrpSpPr/>
        <p:nvPr/>
      </p:nvGrpSpPr>
      <p:grpSpPr>
        <a:xfrm>
          <a:off x="0" y="0"/>
          <a:ext cx="0" cy="0"/>
          <a:chOff x="0" y="0"/>
          <a:chExt cx="0" cy="0"/>
        </a:xfrm>
      </p:grpSpPr>
      <p:sp>
        <p:nvSpPr>
          <p:cNvPr id="407" name="Google Shape;407;p43"/>
          <p:cNvSpPr txBox="1"/>
          <p:nvPr/>
        </p:nvSpPr>
        <p:spPr>
          <a:xfrm>
            <a:off x="7161250" y="6457800"/>
            <a:ext cx="6258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sl-SI"/>
              <a:t>He et al.,arXiv:2505.01146 (2025).</a:t>
            </a:r>
            <a:endParaRPr/>
          </a:p>
        </p:txBody>
      </p:sp>
      <p:sp>
        <p:nvSpPr>
          <p:cNvPr id="408" name="Google Shape;408;p43"/>
          <p:cNvSpPr txBox="1"/>
          <p:nvPr>
            <p:ph type="ctrTitle"/>
          </p:nvPr>
        </p:nvSpPr>
        <p:spPr>
          <a:xfrm>
            <a:off x="437975" y="444626"/>
            <a:ext cx="10655400" cy="624000"/>
          </a:xfrm>
          <a:prstGeom prst="rect">
            <a:avLst/>
          </a:prstGeom>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sl-SI" sz="2747">
                <a:solidFill>
                  <a:srgbClr val="1C4587"/>
                </a:solidFill>
                <a:latin typeface="Arial"/>
                <a:ea typeface="Arial"/>
                <a:cs typeface="Arial"/>
                <a:sym typeface="Arial"/>
              </a:rPr>
              <a:t>①</a:t>
            </a:r>
            <a:r>
              <a:rPr lang="sl-SI" sz="2800">
                <a:solidFill>
                  <a:srgbClr val="1C4587"/>
                </a:solidFill>
                <a:latin typeface="Arial"/>
                <a:ea typeface="Arial"/>
                <a:cs typeface="Arial"/>
                <a:sym typeface="Arial"/>
              </a:rPr>
              <a:t>ⓑ Reranking: bringing the most relevant papers to the top</a:t>
            </a:r>
            <a:endParaRPr sz="2647">
              <a:solidFill>
                <a:srgbClr val="1C4587"/>
              </a:solidFill>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t/>
            </a:r>
            <a:endParaRPr sz="2800">
              <a:solidFill>
                <a:srgbClr val="1C4587"/>
              </a:solidFill>
              <a:latin typeface="Arial"/>
              <a:ea typeface="Arial"/>
              <a:cs typeface="Arial"/>
              <a:sym typeface="Arial"/>
            </a:endParaRPr>
          </a:p>
          <a:p>
            <a:pPr indent="0" lvl="0" marL="0" rtl="0" algn="l">
              <a:spcBef>
                <a:spcPts val="0"/>
              </a:spcBef>
              <a:spcAft>
                <a:spcPts val="0"/>
              </a:spcAft>
              <a:buNone/>
            </a:pPr>
            <a:r>
              <a:t/>
            </a:r>
            <a:endParaRPr/>
          </a:p>
        </p:txBody>
      </p:sp>
      <p:sp>
        <p:nvSpPr>
          <p:cNvPr id="409" name="Google Shape;409;p43"/>
          <p:cNvSpPr/>
          <p:nvPr/>
        </p:nvSpPr>
        <p:spPr>
          <a:xfrm>
            <a:off x="3912028" y="1594434"/>
            <a:ext cx="4333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lang="sl-SI" sz="1425">
                <a:solidFill>
                  <a:srgbClr val="686E74"/>
                </a:solidFill>
                <a:latin typeface="Arial"/>
                <a:ea typeface="Arial"/>
                <a:cs typeface="Arial"/>
                <a:sym typeface="Arial"/>
              </a:rPr>
              <a:t>EXAMPLE</a:t>
            </a:r>
            <a:endParaRPr/>
          </a:p>
        </p:txBody>
      </p:sp>
      <p:sp>
        <p:nvSpPr>
          <p:cNvPr id="410" name="Google Shape;410;p43"/>
          <p:cNvSpPr/>
          <p:nvPr/>
        </p:nvSpPr>
        <p:spPr>
          <a:xfrm>
            <a:off x="3912028" y="2184984"/>
            <a:ext cx="4476900" cy="495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lang="sl-SI" sz="2550">
                <a:solidFill>
                  <a:srgbClr val="234F90"/>
                </a:solidFill>
                <a:latin typeface="Arial"/>
                <a:ea typeface="Arial"/>
                <a:cs typeface="Arial"/>
                <a:sym typeface="Arial"/>
              </a:rPr>
              <a:t>100 candidate papers</a:t>
            </a:r>
            <a:endParaRPr/>
          </a:p>
        </p:txBody>
      </p:sp>
      <p:sp>
        <p:nvSpPr>
          <p:cNvPr id="411" name="Google Shape;411;p43"/>
          <p:cNvSpPr/>
          <p:nvPr/>
        </p:nvSpPr>
        <p:spPr>
          <a:xfrm>
            <a:off x="3912028" y="2642184"/>
            <a:ext cx="4381500" cy="3429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lang="sl-SI" sz="1800">
                <a:solidFill>
                  <a:srgbClr val="454B51"/>
                </a:solidFill>
                <a:latin typeface="Arial"/>
                <a:ea typeface="Arial"/>
                <a:cs typeface="Arial"/>
                <a:sym typeface="Arial"/>
              </a:rPr>
              <a:t>Found by retrieval</a:t>
            </a:r>
            <a:endParaRPr/>
          </a:p>
        </p:txBody>
      </p:sp>
      <p:sp>
        <p:nvSpPr>
          <p:cNvPr id="412" name="Google Shape;412;p43"/>
          <p:cNvSpPr/>
          <p:nvPr/>
        </p:nvSpPr>
        <p:spPr>
          <a:xfrm>
            <a:off x="4131103" y="3156534"/>
            <a:ext cx="171600" cy="371400"/>
          </a:xfrm>
          <a:prstGeom prst="downArrow">
            <a:avLst>
              <a:gd fmla="val 50000" name="adj1"/>
              <a:gd fmla="val 50000" name="adj2"/>
            </a:avLst>
          </a:prstGeom>
          <a:solidFill>
            <a:srgbClr val="929B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43"/>
          <p:cNvSpPr/>
          <p:nvPr/>
        </p:nvSpPr>
        <p:spPr>
          <a:xfrm>
            <a:off x="3912028" y="3708984"/>
            <a:ext cx="4286400"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lang="sl-SI" sz="2700">
                <a:solidFill>
                  <a:srgbClr val="234F90"/>
                </a:solidFill>
                <a:latin typeface="Arial"/>
                <a:ea typeface="Arial"/>
                <a:cs typeface="Arial"/>
                <a:sym typeface="Arial"/>
              </a:rPr>
              <a:t>Rerank</a:t>
            </a:r>
            <a:endParaRPr/>
          </a:p>
        </p:txBody>
      </p:sp>
      <p:sp>
        <p:nvSpPr>
          <p:cNvPr id="414" name="Google Shape;414;p43"/>
          <p:cNvSpPr/>
          <p:nvPr/>
        </p:nvSpPr>
        <p:spPr>
          <a:xfrm>
            <a:off x="3912028" y="4185234"/>
            <a:ext cx="4476900" cy="333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lang="sl-SI" sz="1800">
                <a:solidFill>
                  <a:srgbClr val="454B51"/>
                </a:solidFill>
                <a:latin typeface="Arial"/>
                <a:ea typeface="Arial"/>
                <a:cs typeface="Arial"/>
                <a:sym typeface="Arial"/>
              </a:rPr>
              <a:t>Assess relevance more closely</a:t>
            </a:r>
            <a:endParaRPr/>
          </a:p>
        </p:txBody>
      </p:sp>
      <p:sp>
        <p:nvSpPr>
          <p:cNvPr id="415" name="Google Shape;415;p43"/>
          <p:cNvSpPr/>
          <p:nvPr/>
        </p:nvSpPr>
        <p:spPr>
          <a:xfrm>
            <a:off x="4131103" y="4699584"/>
            <a:ext cx="171600" cy="371400"/>
          </a:xfrm>
          <a:prstGeom prst="downArrow">
            <a:avLst>
              <a:gd fmla="val 50000" name="adj1"/>
              <a:gd fmla="val 50000" name="adj2"/>
            </a:avLst>
          </a:prstGeom>
          <a:solidFill>
            <a:srgbClr val="929B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43"/>
          <p:cNvSpPr/>
          <p:nvPr/>
        </p:nvSpPr>
        <p:spPr>
          <a:xfrm>
            <a:off x="3912028" y="5252034"/>
            <a:ext cx="4476900" cy="476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lang="sl-SI" sz="2550">
                <a:solidFill>
                  <a:srgbClr val="234F90"/>
                </a:solidFill>
                <a:latin typeface="Arial"/>
                <a:ea typeface="Arial"/>
                <a:cs typeface="Arial"/>
                <a:sym typeface="Arial"/>
              </a:rPr>
              <a:t>Top </a:t>
            </a:r>
            <a:r>
              <a:rPr lang="sl-SI" sz="2550">
                <a:solidFill>
                  <a:srgbClr val="234F90"/>
                </a:solidFill>
              </a:rPr>
              <a:t>20</a:t>
            </a:r>
            <a:r>
              <a:rPr b="0" lang="sl-SI" sz="2550">
                <a:solidFill>
                  <a:srgbClr val="234F90"/>
                </a:solidFill>
                <a:latin typeface="Arial"/>
                <a:ea typeface="Arial"/>
                <a:cs typeface="Arial"/>
                <a:sym typeface="Arial"/>
              </a:rPr>
              <a:t> for generation</a:t>
            </a:r>
            <a:endParaRPr/>
          </a:p>
        </p:txBody>
      </p:sp>
      <p:pic>
        <p:nvPicPr>
          <p:cNvPr id="417" name="Google Shape;417;p43"/>
          <p:cNvPicPr preferRelativeResize="0"/>
          <p:nvPr/>
        </p:nvPicPr>
        <p:blipFill rotWithShape="1">
          <a:blip r:embed="rId3">
            <a:alphaModFix/>
          </a:blip>
          <a:srcRect b="13352" l="50584" r="4464" t="841"/>
          <a:stretch/>
        </p:blipFill>
        <p:spPr>
          <a:xfrm>
            <a:off x="254050" y="1068625"/>
            <a:ext cx="3189975" cy="5774400"/>
          </a:xfrm>
          <a:prstGeom prst="rect">
            <a:avLst/>
          </a:prstGeom>
          <a:noFill/>
          <a:ln>
            <a:noFill/>
          </a:ln>
        </p:spPr>
      </p:pic>
      <p:sp>
        <p:nvSpPr>
          <p:cNvPr id="418" name="Google Shape;418;p43"/>
          <p:cNvSpPr/>
          <p:nvPr/>
        </p:nvSpPr>
        <p:spPr>
          <a:xfrm>
            <a:off x="437975" y="4029075"/>
            <a:ext cx="2880300" cy="1280400"/>
          </a:xfrm>
          <a:prstGeom prst="rect">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44"/>
          <p:cNvSpPr txBox="1"/>
          <p:nvPr>
            <p:ph type="ctrTitle"/>
          </p:nvPr>
        </p:nvSpPr>
        <p:spPr>
          <a:xfrm>
            <a:off x="768250" y="765176"/>
            <a:ext cx="10655400" cy="16779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4" name="Google Shape;424;p44"/>
          <p:cNvSpPr txBox="1"/>
          <p:nvPr>
            <p:ph idx="1" type="subTitle"/>
          </p:nvPr>
        </p:nvSpPr>
        <p:spPr>
          <a:xfrm>
            <a:off x="768250" y="3341843"/>
            <a:ext cx="9144300" cy="16557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pic>
        <p:nvPicPr>
          <p:cNvPr id="425" name="Google Shape;425;p44"/>
          <p:cNvPicPr preferRelativeResize="0"/>
          <p:nvPr/>
        </p:nvPicPr>
        <p:blipFill>
          <a:blip r:embed="rId3">
            <a:alphaModFix/>
          </a:blip>
          <a:stretch>
            <a:fillRect/>
          </a:stretch>
        </p:blipFill>
        <p:spPr>
          <a:xfrm>
            <a:off x="204750" y="437475"/>
            <a:ext cx="9829051" cy="6217499"/>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p45"/>
          <p:cNvSpPr txBox="1"/>
          <p:nvPr>
            <p:ph idx="1" type="subTitle"/>
          </p:nvPr>
        </p:nvSpPr>
        <p:spPr>
          <a:xfrm>
            <a:off x="768250" y="3341843"/>
            <a:ext cx="9144300" cy="16557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pic>
        <p:nvPicPr>
          <p:cNvPr id="431" name="Google Shape;431;p45"/>
          <p:cNvPicPr preferRelativeResize="0"/>
          <p:nvPr/>
        </p:nvPicPr>
        <p:blipFill>
          <a:blip r:embed="rId3">
            <a:alphaModFix/>
          </a:blip>
          <a:stretch>
            <a:fillRect/>
          </a:stretch>
        </p:blipFill>
        <p:spPr>
          <a:xfrm>
            <a:off x="123133" y="2048000"/>
            <a:ext cx="11360800" cy="3719961"/>
          </a:xfrm>
          <a:prstGeom prst="rect">
            <a:avLst/>
          </a:prstGeom>
          <a:noFill/>
          <a:ln>
            <a:noFill/>
          </a:ln>
        </p:spPr>
      </p:pic>
      <p:sp>
        <p:nvSpPr>
          <p:cNvPr id="432" name="Google Shape;432;p45"/>
          <p:cNvSpPr txBox="1"/>
          <p:nvPr/>
        </p:nvSpPr>
        <p:spPr>
          <a:xfrm>
            <a:off x="184767" y="171600"/>
            <a:ext cx="11642400" cy="1876500"/>
          </a:xfrm>
          <a:prstGeom prst="rect">
            <a:avLst/>
          </a:prstGeom>
          <a:noFill/>
          <a:ln>
            <a:noFill/>
          </a:ln>
        </p:spPr>
        <p:txBody>
          <a:bodyPr anchorCtr="0" anchor="t" bIns="49925" lIns="99900" spcFirstLastPara="1" rIns="99900" wrap="square" tIns="49925">
            <a:noAutofit/>
          </a:bodyPr>
          <a:lstStyle/>
          <a:p>
            <a:pPr indent="0" lvl="0" marL="0" rtl="0" algn="l">
              <a:lnSpc>
                <a:spcPct val="115000"/>
              </a:lnSpc>
              <a:spcBef>
                <a:spcPts val="0"/>
              </a:spcBef>
              <a:spcAft>
                <a:spcPts val="0"/>
              </a:spcAft>
              <a:buNone/>
            </a:pPr>
            <a:r>
              <a:rPr b="1" lang="sl-SI" sz="3100">
                <a:solidFill>
                  <a:srgbClr val="1C4587"/>
                </a:solidFill>
              </a:rPr>
              <a:t>Two-stage retrieval: retrieval and reranking</a:t>
            </a:r>
            <a:endParaRPr b="1" sz="3100">
              <a:solidFill>
                <a:srgbClr val="1C4587"/>
              </a:solidFill>
            </a:endParaRPr>
          </a:p>
          <a:p>
            <a:pPr indent="0" lvl="0" marL="0" rtl="0" algn="l">
              <a:lnSpc>
                <a:spcPct val="115000"/>
              </a:lnSpc>
              <a:spcBef>
                <a:spcPts val="0"/>
              </a:spcBef>
              <a:spcAft>
                <a:spcPts val="0"/>
              </a:spcAft>
              <a:buNone/>
            </a:pPr>
            <a:r>
              <a:rPr b="1" lang="sl-SI" sz="3100">
                <a:solidFill>
                  <a:srgbClr val="1C4587"/>
                </a:solidFill>
              </a:rPr>
              <a:t>Our pipeline follows this design</a:t>
            </a:r>
            <a:endParaRPr b="1" sz="3100">
              <a:solidFill>
                <a:srgbClr val="1C4587"/>
              </a:solidFill>
            </a:endParaRPr>
          </a:p>
          <a:p>
            <a:pPr indent="0" lvl="0" marL="0" rtl="0" algn="l">
              <a:lnSpc>
                <a:spcPct val="115000"/>
              </a:lnSpc>
              <a:spcBef>
                <a:spcPts val="0"/>
              </a:spcBef>
              <a:spcAft>
                <a:spcPts val="0"/>
              </a:spcAft>
              <a:buNone/>
            </a:pPr>
            <a:r>
              <a:t/>
            </a:r>
            <a:endParaRPr b="1" sz="3100">
              <a:solidFill>
                <a:srgbClr val="1C4587"/>
              </a:solidFill>
            </a:endParaRPr>
          </a:p>
          <a:p>
            <a:pPr indent="0" lvl="0" marL="0" rtl="0" algn="l">
              <a:lnSpc>
                <a:spcPct val="115000"/>
              </a:lnSpc>
              <a:spcBef>
                <a:spcPts val="0"/>
              </a:spcBef>
              <a:spcAft>
                <a:spcPts val="0"/>
              </a:spcAft>
              <a:buNone/>
            </a:pPr>
            <a:r>
              <a:t/>
            </a:r>
            <a:endParaRPr b="1" sz="6600">
              <a:solidFill>
                <a:srgbClr val="000000"/>
              </a:solidFill>
              <a:latin typeface="Inter"/>
              <a:ea typeface="Inter"/>
              <a:cs typeface="Inter"/>
              <a:sym typeface="Inter"/>
            </a:endParaRPr>
          </a:p>
        </p:txBody>
      </p:sp>
      <p:sp>
        <p:nvSpPr>
          <p:cNvPr id="433" name="Google Shape;433;p45"/>
          <p:cNvSpPr txBox="1"/>
          <p:nvPr/>
        </p:nvSpPr>
        <p:spPr>
          <a:xfrm>
            <a:off x="237467" y="6258167"/>
            <a:ext cx="3450000" cy="677100"/>
          </a:xfrm>
          <a:prstGeom prst="rect">
            <a:avLst/>
          </a:prstGeom>
          <a:noFill/>
          <a:ln>
            <a:noFill/>
          </a:ln>
        </p:spPr>
        <p:txBody>
          <a:bodyPr anchorCtr="0" anchor="t" bIns="121900" lIns="121900" spcFirstLastPara="1" rIns="121900" wrap="square" tIns="121900">
            <a:spAutoFit/>
          </a:bodyPr>
          <a:lstStyle/>
          <a:p>
            <a:pPr indent="0" lvl="0" marL="0" rtl="0" algn="l">
              <a:spcBef>
                <a:spcPts val="0"/>
              </a:spcBef>
              <a:spcAft>
                <a:spcPts val="0"/>
              </a:spcAft>
              <a:buNone/>
            </a:pPr>
            <a:r>
              <a:rPr b="1" lang="sl-SI" sz="1400">
                <a:solidFill>
                  <a:srgbClr val="000000"/>
                </a:solidFill>
              </a:rPr>
              <a:t>github.com/fulaibaowang/RAG-scripts</a:t>
            </a:r>
            <a:endParaRPr b="1" sz="1400">
              <a:solidFill>
                <a:srgbClr val="00000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437" name="Shape 437"/>
        <p:cNvGrpSpPr/>
        <p:nvPr/>
      </p:nvGrpSpPr>
      <p:grpSpPr>
        <a:xfrm>
          <a:off x="0" y="0"/>
          <a:ext cx="0" cy="0"/>
          <a:chOff x="0" y="0"/>
          <a:chExt cx="0" cy="0"/>
        </a:xfrm>
      </p:grpSpPr>
      <p:pic>
        <p:nvPicPr>
          <p:cNvPr id="438" name="Google Shape;438;p46"/>
          <p:cNvPicPr preferRelativeResize="0"/>
          <p:nvPr/>
        </p:nvPicPr>
        <p:blipFill rotWithShape="1">
          <a:blip r:embed="rId3">
            <a:alphaModFix/>
          </a:blip>
          <a:srcRect b="11750" l="0" r="0" t="12836"/>
          <a:stretch/>
        </p:blipFill>
        <p:spPr>
          <a:xfrm>
            <a:off x="1290300" y="1573650"/>
            <a:ext cx="2491625" cy="1084201"/>
          </a:xfrm>
          <a:prstGeom prst="rect">
            <a:avLst/>
          </a:prstGeom>
          <a:noFill/>
          <a:ln>
            <a:noFill/>
          </a:ln>
        </p:spPr>
      </p:pic>
      <p:pic>
        <p:nvPicPr>
          <p:cNvPr id="439" name="Google Shape;439;p46"/>
          <p:cNvPicPr preferRelativeResize="0"/>
          <p:nvPr/>
        </p:nvPicPr>
        <p:blipFill rotWithShape="1">
          <a:blip r:embed="rId4">
            <a:alphaModFix/>
          </a:blip>
          <a:srcRect b="31119" l="0" r="0" t="32835"/>
          <a:stretch/>
        </p:blipFill>
        <p:spPr>
          <a:xfrm>
            <a:off x="1809050" y="3215300"/>
            <a:ext cx="1697700" cy="611976"/>
          </a:xfrm>
          <a:prstGeom prst="rect">
            <a:avLst/>
          </a:prstGeom>
          <a:noFill/>
          <a:ln>
            <a:noFill/>
          </a:ln>
        </p:spPr>
      </p:pic>
      <p:pic>
        <p:nvPicPr>
          <p:cNvPr id="440" name="Google Shape;440;p46"/>
          <p:cNvPicPr preferRelativeResize="0"/>
          <p:nvPr/>
        </p:nvPicPr>
        <p:blipFill rotWithShape="1">
          <a:blip r:embed="rId5">
            <a:alphaModFix/>
          </a:blip>
          <a:srcRect b="33302" l="21951" r="19916" t="33352"/>
          <a:stretch/>
        </p:blipFill>
        <p:spPr>
          <a:xfrm>
            <a:off x="5721475" y="2515900"/>
            <a:ext cx="2311900" cy="883950"/>
          </a:xfrm>
          <a:prstGeom prst="rect">
            <a:avLst/>
          </a:prstGeom>
          <a:noFill/>
          <a:ln>
            <a:noFill/>
          </a:ln>
        </p:spPr>
      </p:pic>
      <p:pic>
        <p:nvPicPr>
          <p:cNvPr id="441" name="Google Shape;441;p46"/>
          <p:cNvPicPr preferRelativeResize="0"/>
          <p:nvPr/>
        </p:nvPicPr>
        <p:blipFill rotWithShape="1">
          <a:blip r:embed="rId6">
            <a:alphaModFix/>
          </a:blip>
          <a:srcRect b="9544" l="0" r="0" t="24998"/>
          <a:stretch/>
        </p:blipFill>
        <p:spPr>
          <a:xfrm>
            <a:off x="4366075" y="1301650"/>
            <a:ext cx="3154249" cy="825676"/>
          </a:xfrm>
          <a:prstGeom prst="rect">
            <a:avLst/>
          </a:prstGeom>
          <a:noFill/>
          <a:ln>
            <a:noFill/>
          </a:ln>
        </p:spPr>
      </p:pic>
      <p:pic>
        <p:nvPicPr>
          <p:cNvPr id="442" name="Google Shape;442;p46"/>
          <p:cNvPicPr preferRelativeResize="0"/>
          <p:nvPr/>
        </p:nvPicPr>
        <p:blipFill rotWithShape="1">
          <a:blip r:embed="rId7">
            <a:alphaModFix/>
          </a:blip>
          <a:srcRect b="38669" l="0" r="0" t="36882"/>
          <a:stretch/>
        </p:blipFill>
        <p:spPr>
          <a:xfrm>
            <a:off x="8185775" y="1573650"/>
            <a:ext cx="3853826" cy="942251"/>
          </a:xfrm>
          <a:prstGeom prst="rect">
            <a:avLst/>
          </a:prstGeom>
          <a:noFill/>
          <a:ln>
            <a:noFill/>
          </a:ln>
        </p:spPr>
      </p:pic>
      <p:pic>
        <p:nvPicPr>
          <p:cNvPr id="443" name="Google Shape;443;p46"/>
          <p:cNvPicPr preferRelativeResize="0"/>
          <p:nvPr/>
        </p:nvPicPr>
        <p:blipFill rotWithShape="1">
          <a:blip r:embed="rId8">
            <a:alphaModFix/>
          </a:blip>
          <a:srcRect b="23377" l="0" r="0" t="16910"/>
          <a:stretch/>
        </p:blipFill>
        <p:spPr>
          <a:xfrm>
            <a:off x="181550" y="4847225"/>
            <a:ext cx="2882123" cy="942250"/>
          </a:xfrm>
          <a:prstGeom prst="rect">
            <a:avLst/>
          </a:prstGeom>
          <a:noFill/>
          <a:ln>
            <a:noFill/>
          </a:ln>
        </p:spPr>
      </p:pic>
      <p:pic>
        <p:nvPicPr>
          <p:cNvPr id="444" name="Google Shape;444;p46"/>
          <p:cNvPicPr preferRelativeResize="0"/>
          <p:nvPr/>
        </p:nvPicPr>
        <p:blipFill>
          <a:blip r:embed="rId9">
            <a:alphaModFix/>
          </a:blip>
          <a:stretch>
            <a:fillRect/>
          </a:stretch>
        </p:blipFill>
        <p:spPr>
          <a:xfrm>
            <a:off x="3293000" y="4796863"/>
            <a:ext cx="2311901" cy="1042969"/>
          </a:xfrm>
          <a:prstGeom prst="rect">
            <a:avLst/>
          </a:prstGeom>
          <a:noFill/>
          <a:ln>
            <a:noFill/>
          </a:ln>
        </p:spPr>
      </p:pic>
      <p:pic>
        <p:nvPicPr>
          <p:cNvPr id="445" name="Google Shape;445;p46"/>
          <p:cNvPicPr preferRelativeResize="0"/>
          <p:nvPr/>
        </p:nvPicPr>
        <p:blipFill rotWithShape="1">
          <a:blip r:embed="rId10">
            <a:alphaModFix/>
          </a:blip>
          <a:srcRect b="26313" l="0" r="0" t="24569"/>
          <a:stretch/>
        </p:blipFill>
        <p:spPr>
          <a:xfrm>
            <a:off x="9016000" y="3215300"/>
            <a:ext cx="1799650" cy="883950"/>
          </a:xfrm>
          <a:prstGeom prst="rect">
            <a:avLst/>
          </a:prstGeom>
          <a:noFill/>
          <a:ln>
            <a:noFill/>
          </a:ln>
        </p:spPr>
      </p:pic>
      <p:pic>
        <p:nvPicPr>
          <p:cNvPr id="446" name="Google Shape;446;p46"/>
          <p:cNvPicPr preferRelativeResize="0"/>
          <p:nvPr/>
        </p:nvPicPr>
        <p:blipFill rotWithShape="1">
          <a:blip r:embed="rId11">
            <a:alphaModFix/>
          </a:blip>
          <a:srcRect b="17471" l="0" r="0" t="0"/>
          <a:stretch/>
        </p:blipFill>
        <p:spPr>
          <a:xfrm>
            <a:off x="5834225" y="4572825"/>
            <a:ext cx="2816525" cy="163435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450" name="Shape 450"/>
        <p:cNvGrpSpPr/>
        <p:nvPr/>
      </p:nvGrpSpPr>
      <p:grpSpPr>
        <a:xfrm>
          <a:off x="0" y="0"/>
          <a:ext cx="0" cy="0"/>
          <a:chOff x="0" y="0"/>
          <a:chExt cx="0" cy="0"/>
        </a:xfrm>
      </p:grpSpPr>
      <p:sp>
        <p:nvSpPr>
          <p:cNvPr id="451" name="Google Shape;451;p47"/>
          <p:cNvSpPr txBox="1"/>
          <p:nvPr>
            <p:ph type="ctrTitle"/>
          </p:nvPr>
        </p:nvSpPr>
        <p:spPr>
          <a:xfrm>
            <a:off x="768250" y="765176"/>
            <a:ext cx="10655400" cy="16779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2" name="Google Shape;452;p47"/>
          <p:cNvSpPr txBox="1"/>
          <p:nvPr>
            <p:ph idx="1" type="subTitle"/>
          </p:nvPr>
        </p:nvSpPr>
        <p:spPr>
          <a:xfrm>
            <a:off x="768250" y="3341843"/>
            <a:ext cx="9144300" cy="16557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pic>
        <p:nvPicPr>
          <p:cNvPr id="453" name="Google Shape;453;p47"/>
          <p:cNvPicPr preferRelativeResize="0"/>
          <p:nvPr/>
        </p:nvPicPr>
        <p:blipFill>
          <a:blip r:embed="rId3">
            <a:alphaModFix/>
          </a:blip>
          <a:stretch>
            <a:fillRect/>
          </a:stretch>
        </p:blipFill>
        <p:spPr>
          <a:xfrm>
            <a:off x="3239" y="0"/>
            <a:ext cx="12185523" cy="6858001"/>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48"/>
          <p:cNvSpPr txBox="1"/>
          <p:nvPr/>
        </p:nvSpPr>
        <p:spPr>
          <a:xfrm>
            <a:off x="128800" y="703808"/>
            <a:ext cx="9015300" cy="57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sl-SI" sz="3420"/>
              <a:t>Summary</a:t>
            </a:r>
            <a:endParaRPr sz="3420">
              <a:solidFill>
                <a:srgbClr val="000000"/>
              </a:solidFill>
            </a:endParaRPr>
          </a:p>
        </p:txBody>
      </p:sp>
      <p:sp>
        <p:nvSpPr>
          <p:cNvPr id="459" name="Google Shape;459;p48"/>
          <p:cNvSpPr txBox="1"/>
          <p:nvPr/>
        </p:nvSpPr>
        <p:spPr>
          <a:xfrm>
            <a:off x="311700" y="1605500"/>
            <a:ext cx="10975800" cy="40188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200"/>
              </a:spcBef>
              <a:spcAft>
                <a:spcPts val="0"/>
              </a:spcAft>
              <a:buClr>
                <a:schemeClr val="dk1"/>
              </a:buClr>
              <a:buSzPts val="1100"/>
              <a:buFont typeface="Arial"/>
              <a:buNone/>
            </a:pPr>
            <a:r>
              <a:rPr b="1" lang="sl-SI" sz="2400">
                <a:solidFill>
                  <a:schemeClr val="dk1"/>
                </a:solidFill>
              </a:rPr>
              <a:t>Corpus</a:t>
            </a:r>
            <a:br>
              <a:rPr b="1" lang="sl-SI" sz="2400">
                <a:solidFill>
                  <a:schemeClr val="dk1"/>
                </a:solidFill>
              </a:rPr>
            </a:br>
            <a:r>
              <a:rPr b="1" lang="sl-SI" sz="2400">
                <a:solidFill>
                  <a:schemeClr val="dk1"/>
                </a:solidFill>
              </a:rPr>
              <a:t>	</a:t>
            </a:r>
            <a:r>
              <a:rPr lang="sl-SI" sz="2400">
                <a:solidFill>
                  <a:schemeClr val="dk1"/>
                </a:solidFill>
              </a:rPr>
              <a:t>What can the tool search? Coverage and full-text access matter.</a:t>
            </a:r>
            <a:endParaRPr sz="2400">
              <a:solidFill>
                <a:schemeClr val="dk1"/>
              </a:solidFill>
            </a:endParaRPr>
          </a:p>
          <a:p>
            <a:pPr indent="0" lvl="0" marL="0" rtl="0" algn="l">
              <a:lnSpc>
                <a:spcPct val="150000"/>
              </a:lnSpc>
              <a:spcBef>
                <a:spcPts val="1200"/>
              </a:spcBef>
              <a:spcAft>
                <a:spcPts val="0"/>
              </a:spcAft>
              <a:buClr>
                <a:schemeClr val="dk1"/>
              </a:buClr>
              <a:buSzPts val="1100"/>
              <a:buFont typeface="Arial"/>
              <a:buNone/>
            </a:pPr>
            <a:r>
              <a:rPr b="1" lang="sl-SI" sz="2400">
                <a:solidFill>
                  <a:schemeClr val="dk1"/>
                </a:solidFill>
              </a:rPr>
              <a:t>Retrieval and reranking</a:t>
            </a:r>
            <a:br>
              <a:rPr b="1" lang="sl-SI" sz="2400">
                <a:solidFill>
                  <a:schemeClr val="dk1"/>
                </a:solidFill>
              </a:rPr>
            </a:br>
            <a:r>
              <a:rPr b="1" lang="sl-SI" sz="2400">
                <a:solidFill>
                  <a:schemeClr val="dk1"/>
                </a:solidFill>
              </a:rPr>
              <a:t>	</a:t>
            </a:r>
            <a:r>
              <a:rPr lang="sl-SI" sz="2400">
                <a:solidFill>
                  <a:schemeClr val="dk1"/>
                </a:solidFill>
              </a:rPr>
              <a:t>Well-established methods for finding and prioritising relevant evidence.</a:t>
            </a:r>
            <a:endParaRPr sz="2400">
              <a:solidFill>
                <a:schemeClr val="dk1"/>
              </a:solidFill>
            </a:endParaRPr>
          </a:p>
          <a:p>
            <a:pPr indent="0" lvl="0" marL="0" rtl="0" algn="l">
              <a:lnSpc>
                <a:spcPct val="150000"/>
              </a:lnSpc>
              <a:spcBef>
                <a:spcPts val="1200"/>
              </a:spcBef>
              <a:spcAft>
                <a:spcPts val="0"/>
              </a:spcAft>
              <a:buClr>
                <a:schemeClr val="dk1"/>
              </a:buClr>
              <a:buSzPts val="1100"/>
              <a:buFont typeface="Arial"/>
              <a:buNone/>
            </a:pPr>
            <a:r>
              <a:rPr b="1" lang="sl-SI" sz="2400">
                <a:solidFill>
                  <a:schemeClr val="dk1"/>
                </a:solidFill>
              </a:rPr>
              <a:t>Generation</a:t>
            </a:r>
            <a:br>
              <a:rPr b="1" lang="sl-SI" sz="2400">
                <a:solidFill>
                  <a:schemeClr val="dk1"/>
                </a:solidFill>
              </a:rPr>
            </a:br>
            <a:r>
              <a:rPr b="1" lang="sl-SI" sz="2400">
                <a:solidFill>
                  <a:schemeClr val="dk1"/>
                </a:solidFill>
              </a:rPr>
              <a:t>	</a:t>
            </a:r>
            <a:r>
              <a:rPr lang="sl-SI" sz="2400">
                <a:solidFill>
                  <a:schemeClr val="dk1"/>
                </a:solidFill>
              </a:rPr>
              <a:t>Different ways to turn evidence into answers; no single recipe or agreed measure of quality.</a:t>
            </a:r>
            <a:endParaRPr sz="2400">
              <a:solidFill>
                <a:schemeClr val="dk1"/>
              </a:solidFill>
            </a:endParaRPr>
          </a:p>
          <a:p>
            <a:pPr indent="0" lvl="0" marL="0" rtl="0" algn="l">
              <a:lnSpc>
                <a:spcPct val="150000"/>
              </a:lnSpc>
              <a:spcBef>
                <a:spcPts val="1200"/>
              </a:spcBef>
              <a:spcAft>
                <a:spcPts val="1200"/>
              </a:spcAft>
              <a:buClr>
                <a:schemeClr val="dk1"/>
              </a:buClr>
              <a:buSzPts val="1100"/>
              <a:buFont typeface="Arial"/>
              <a:buNone/>
            </a:pPr>
            <a:r>
              <a:t/>
            </a:r>
            <a:endParaRPr sz="2400">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mash Title Slid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ext pages - grey">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