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9"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8288000" cy="10287000"/>
  <p:notesSz cx="10287000" cy="18288000"/>
  <p:embeddedFontLst>
    <p:embeddedFont>
      <p:font typeface="IBM Plex Mono" panose="020B0509050203000203" pitchFamily="49" charset="77"/>
      <p:regular r:id="rId14"/>
      <p:bold r:id="rId15"/>
      <p:italic r:id="rId16"/>
      <p:boldItalic r:id="rId17"/>
    </p:embeddedFont>
    <p:embeddedFont>
      <p:font typeface="Inter" panose="02000503000000020004" pitchFamily="2" charset="0"/>
      <p:regular r:id="rId18"/>
      <p:bold r:id="rId19"/>
      <p:italic r:id="rId20"/>
      <p:boldItalic r:id="rId21"/>
    </p:embeddedFont>
    <p:embeddedFont>
      <p:font typeface="Inter Black" panose="02000503000000020004" pitchFamily="2" charset="0"/>
      <p:bold r:id="rId22"/>
      <p:italic r:id="rId23"/>
      <p:boldItalic r:id="rId24"/>
    </p:embeddedFont>
    <p:embeddedFont>
      <p:font typeface="Inter ExtraBold" panose="02000503000000020004" pitchFamily="2" charset="0"/>
      <p:bold r:id="rId25"/>
      <p:italic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C5EE591-A661-4D5C-ABC9-A3A1DD45FCD9}">
  <a:tblStyle styleId="{8C5EE591-A661-4D5C-ABC9-A3A1DD45FCD9}" styleName="Table_0">
    <a:wholeTbl>
      <a:tcTxStyle>
        <a:font>
          <a:latin typeface="Arial"/>
          <a:ea typeface="Arial"/>
          <a:cs typeface="Arial"/>
        </a:font>
        <a:srgbClr val="000000"/>
      </a:tcTxStyle>
      <a:tcStyle>
        <a:tcBdr>
          <a:left>
            <a:ln w="6350" cap="flat" cmpd="sng">
              <a:solidFill>
                <a:srgbClr val="D9D9D9"/>
              </a:solidFill>
              <a:prstDash val="solid"/>
              <a:round/>
              <a:headEnd type="none" w="sm" len="sm"/>
              <a:tailEnd type="none" w="sm" len="sm"/>
            </a:ln>
          </a:left>
          <a:right>
            <a:ln w="6350" cap="flat" cmpd="sng">
              <a:solidFill>
                <a:srgbClr val="D9D9D9"/>
              </a:solidFill>
              <a:prstDash val="solid"/>
              <a:round/>
              <a:headEnd type="none" w="sm" len="sm"/>
              <a:tailEnd type="none" w="sm" len="sm"/>
            </a:ln>
          </a:right>
          <a:top>
            <a:ln w="6350" cap="flat" cmpd="sng">
              <a:solidFill>
                <a:srgbClr val="D9D9D9"/>
              </a:solidFill>
              <a:prstDash val="solid"/>
              <a:round/>
              <a:headEnd type="none" w="sm" len="sm"/>
              <a:tailEnd type="none" w="sm" len="sm"/>
            </a:ln>
          </a:top>
          <a:bottom>
            <a:ln w="6350" cap="flat" cmpd="sng">
              <a:solidFill>
                <a:srgbClr val="D9D9D9"/>
              </a:solidFill>
              <a:prstDash val="solid"/>
              <a:round/>
              <a:headEnd type="none" w="sm" len="sm"/>
              <a:tailEnd type="none" w="sm" len="sm"/>
            </a:ln>
          </a:bottom>
          <a:insideH>
            <a:ln w="6350" cap="flat" cmpd="sng">
              <a:solidFill>
                <a:srgbClr val="D9D9D9"/>
              </a:solidFill>
              <a:prstDash val="solid"/>
              <a:round/>
              <a:headEnd type="none" w="sm" len="sm"/>
              <a:tailEnd type="none" w="sm" len="sm"/>
            </a:ln>
          </a:insideH>
          <a:insideV>
            <a:ln w="6350" cap="flat" cmpd="sng">
              <a:solidFill>
                <a:srgbClr val="D9D9D9"/>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75"/>
  </p:normalViewPr>
  <p:slideViewPr>
    <p:cSldViewPr snapToGrid="0">
      <p:cViewPr varScale="1">
        <p:scale>
          <a:sx n="79" d="100"/>
          <a:sy n="79" d="100"/>
        </p:scale>
        <p:origin x="488" y="2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6.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font" Target="fonts/font14.fnt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
        <p:cNvGrpSpPr/>
        <p:nvPr/>
      </p:nvGrpSpPr>
      <p:grpSpPr>
        <a:xfrm>
          <a:off x="0" y="0"/>
          <a:ext cx="0" cy="0"/>
          <a:chOff x="0" y="0"/>
          <a:chExt cx="0" cy="0"/>
        </a:xfrm>
      </p:grpSpPr>
      <p:sp>
        <p:nvSpPr>
          <p:cNvPr id="12" name="Google Shape;12;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 name="Google Shape;13;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Good morning. Today I will present RiverTiles, an open geospatial platform for hyperspatial river imagery and geomorphological annotations. I want to start from a practical observation. In my still limited experience with geomorphological studies, I have repeatedly come back to the same issue: scale is often one of the main limiting factors. What we can say about a river is strongly conditioned by the data we are able to collect, at the spatial resolution, extent, and timing we need. Over the last five or six years I have been flying drones for river surveys, and I have seen this technology evolve very quickly. Drones became smaller, sensors improved, flight autonomy increased, and even the practical and legal side of flying has become more manageable in many contexts. So today, collecting centimeter-scale imagery of rivers is no longer exceptional. The potential for river science is huge, and UAV imagery is already widely used in geomorphology. But while data acquisition has evolved quickly, the tools for organizing and analyzing these data efficiently have not evolved at the same pace. RiverTiles is a small initial step in that direction.</a:t>
            </a:r>
            <a:endParaRPr/>
          </a:p>
        </p:txBody>
      </p:sp>
      <p:sp>
        <p:nvSpPr>
          <p:cNvPr id="14" name="Google Shape;14;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
        <p:cNvGrpSpPr/>
        <p:nvPr/>
      </p:nvGrpSpPr>
      <p:grpSpPr>
        <a:xfrm>
          <a:off x="0" y="0"/>
          <a:ext cx="0" cy="0"/>
          <a:chOff x="0" y="0"/>
          <a:chExt cx="0" cy="0"/>
        </a:xfrm>
      </p:grpSpPr>
      <p:sp>
        <p:nvSpPr>
          <p:cNvPr id="28" name="Google Shape;2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 name="Google Shape;2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100"/>
              <a:buFont typeface="Arial"/>
              <a:buNone/>
            </a:pPr>
            <a:r>
              <a:rPr lang="en-US"/>
              <a:t>To explain the motivation behind RiverTiles, I want to start with scale. Rivers are hierarchical systems: we can study them at the scale of a catchment, a river corridor, a reach, a geomorphic unit, or even a sediment patch or piece of large wood. The type of question we can ask depends strongly on the scale and resolution of the data. At coarse resolution we can describe broad channel patterns or regional changes, but we cannot reliably identify small bars, secondary channels, wood accumulations, vegetation dynamics, or local sediment structures, which is why processes at smaller scales are much difficult to study. This is why hyperspatial imagery is so attractive for river science: it lets us observe the river at the scale where many geomorphological and ecological processes are actually expressed. Scale is also about extent and timing, not only resolution. Ideally data are detailed enough, cover enough of the corridor, and can be repeated after floods, restoration interventions, or low-flow periods. And here is the point I want to leave you with before the next slide. Acquiring this kind of data is no longer the hard part. Drones are cheap, photogrammetry is routine, and I would guess that many of you in this room have flown a river reach at centimetre resolution in the last year or two. Collectively, our community has already surveyed an enormous amount of river.</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But almost none of it is used twice. Those surveys sit on institutional drives and personal disks; they are rarely published, because there is nowhere natural to publish them. When they are published, they come without enough context, an orthomosaic alone tells you very little unless you already know that river. And when they are annotated, everyone uses their own classes and their own definitions, so two datasets cannot be compared even when both are open.</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So the limitation in hyperspatial river science today is not resolution, and it is not volume. It is that we cannot see each other's rivers, and when we can, we cannot compare them. Every study starts from zero. We have thousands of excellent local case studies and almost no way to generalize across them.</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That is the gap RiverTiles was built to close.</a:t>
            </a:r>
            <a:endParaRPr/>
          </a:p>
          <a:p>
            <a:pPr marL="0" lvl="0" indent="0" algn="l" rtl="0">
              <a:spcBef>
                <a:spcPts val="0"/>
              </a:spcBef>
              <a:spcAft>
                <a:spcPts val="0"/>
              </a:spcAft>
              <a:buNone/>
            </a:pPr>
            <a:endParaRPr/>
          </a:p>
        </p:txBody>
      </p:sp>
      <p:sp>
        <p:nvSpPr>
          <p:cNvPr id="30" name="Google Shape;3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f72883bfc0_1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g3f72883bfc0_1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7" name="Google Shape;87;g3f72883bfc0_1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5" name="Google Shape;105;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To organize these data scientifically, RiverTiles uses the hierarchical logic of the Geomorphic Units Survey framework proposed by Belletti et al. 2017. At the broadest level, we annotate macro-units such as water edge, exposed sediment, and vegetation, directly visible in RGB orthomosaics. At an intermediate level, the framework includes geomorphic and hydromorphological units such as riffles, pools, bars, islands, side channels, and backwaters. At finer levels it includes localized features such as gravel patches, boulders, large wood accumulations, rootwads, and anthropogenic structures. The important point is that this is not a rigid taxonomy applied blindly. Some classes are directly observable, while others require expert interpretation, terrain information, flow context, or field validation. </a:t>
            </a:r>
            <a:endParaRPr/>
          </a:p>
          <a:p>
            <a:pPr marL="0" lvl="0" indent="0" algn="l" rtl="0">
              <a:spcBef>
                <a:spcPts val="0"/>
              </a:spcBef>
              <a:spcAft>
                <a:spcPts val="0"/>
              </a:spcAft>
              <a:buNone/>
            </a:pPr>
            <a:endParaRPr/>
          </a:p>
          <a:p>
            <a:pPr marL="0" lvl="0" indent="0" algn="l" rtl="0">
              <a:spcBef>
                <a:spcPts val="0"/>
              </a:spcBef>
              <a:spcAft>
                <a:spcPts val="0"/>
              </a:spcAft>
              <a:buNone/>
            </a:pPr>
            <a:r>
              <a:rPr lang="en-US"/>
              <a:t>RiverTiles therefore applies the hierarchy at the finest reliable level supported by the available data.</a:t>
            </a:r>
            <a:endParaRPr/>
          </a:p>
        </p:txBody>
      </p:sp>
      <p:sp>
        <p:nvSpPr>
          <p:cNvPr id="106" name="Google Shape;106;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6" name="Google Shape;116;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100"/>
              <a:buFont typeface="Arial"/>
              <a:buNone/>
            </a:pPr>
            <a:r>
              <a:rPr lang="en-US"/>
              <a:t>So how does a dataset make its way into RiverTiles? This slide is really about the curation workflow</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It starts with the community. The datasets come from researchers, practitioners, and organizations already collecting drone imagery over rivers. Currently, contributions happen through direct collaboration with us but we’re on our way of implementing a user-authenticated uploads</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The second step is annotation. The imagery is annotated using a shared geomorphological dictionary, with features delineated manually or with AI assistance and checked for consistency. This is what makes a pool, a riffle, or a gravel bar mean the same thing across different rivers, so the datasets become directly comparable.</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Finally, every dataset is documented and published. We register the acquisition details, coordinate reference system, licence, contributors, and other metadata, and the dataset is published in RiverTiles with full attribution. If it hasn’t already been deposited elsewhere, we also archive it in our Zenodo community so it receives a DOI and can be cited independently.</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The goal is that every dataset follows the same workflow before it reaches the archive. That takes a bit more effort, but it means the data are consistent, well documented, and ready to be reused by others.</a:t>
            </a:r>
            <a:endParaRPr/>
          </a:p>
          <a:p>
            <a:pPr marL="0" lvl="0" indent="0" algn="l" rtl="0">
              <a:spcBef>
                <a:spcPts val="0"/>
              </a:spcBef>
              <a:spcAft>
                <a:spcPts val="0"/>
              </a:spcAft>
              <a:buNone/>
            </a:pPr>
            <a:endParaRPr/>
          </a:p>
        </p:txBody>
      </p:sp>
      <p:sp>
        <p:nvSpPr>
          <p:cNvPr id="117" name="Google Shape;117;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4" name="Google Shape;144;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Cover scientific and machine-learning opportunities: comparative research, multi-temporal analysis, and benchmark datasets.</a:t>
            </a:r>
            <a:endParaRPr/>
          </a:p>
        </p:txBody>
      </p:sp>
      <p:sp>
        <p:nvSpPr>
          <p:cNvPr id="145" name="Google Shape;145;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5" name="Google Shape;165;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Walk through the interactive interface: map exploration, orthophoto view, DEM visualization, and hierarchical annotation overlays.</a:t>
            </a:r>
            <a:endParaRPr/>
          </a:p>
        </p:txBody>
      </p:sp>
      <p:sp>
        <p:nvSpPr>
          <p:cNvPr id="166" name="Google Shape;166;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2" name="Google Shape;182;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Give the scale of the current repository: 35 orthomosaic datasets, 22 terrain products, 14 reaches, 5 countries, 1.8 TB.</a:t>
            </a:r>
            <a:endParaRPr/>
          </a:p>
        </p:txBody>
      </p:sp>
      <p:sp>
        <p:nvSpPr>
          <p:cNvPr id="183" name="Google Shape;183;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g3f7108bd92a_0_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4" name="Google Shape;204;g3f7108bd92a_0_3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Good morning. Today I will present RiverTiles, an open geospatial platform for hyperspatial river imagery and geomorphological annotations. I want to start from a practical observation. In my still limited experience with geomorphological studies, I have repeatedly come back to the same issue: scale is often one of the main limiting factors. What we can say about a river is strongly conditioned by the data we are able to collect, at the spatial resolution, extent, and timing we need. Over the last five or six years I have been flying drones for river surveys, and I have seen this technology evolve very quickly. Drones became smaller, sensors improved, flight autonomy increased, and even the practical and legal side of flying has become more manageable in many contexts. So today, collecting centimeter-scale imagery of rivers is no longer exceptional. The potential for river science is huge, and UAV imagery is already widely used in geomorphology. But while data acquisition has evolved quickly, the tools for organizing and analyzing these data efficiently have not evolved at the same pace. RiverTiles is a small initial step in that direction.</a:t>
            </a:r>
            <a:endParaRPr/>
          </a:p>
        </p:txBody>
      </p:sp>
      <p:sp>
        <p:nvSpPr>
          <p:cNvPr id="205" name="Google Shape;205;g3f7108bd92a_0_3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4" name="Google Shape;224;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100"/>
              <a:buFont typeface="Arial"/>
              <a:buNone/>
            </a:pPr>
            <a:r>
              <a:rPr lang="en-US"/>
              <a:t>A quick word on how this works under the hood. The problem is simple to state. A single orthomosaic of one river reach at centimetre resolution is several gigabytes. You cannot send that to a browser. The classical solution is to pre-cut the whole image into millions of small tiles in advance, which is slow, and has to be redone every time a dataset is added or changed.</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RiverTiles does it the other way around, and the chain has four links. At the front is the browser client React, Vite, MapLibre. That is what you see: pan, zoom, switch layers on and off. Nothing to install, no GIS software, it runs on a laptop or a phone.</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When you move the map, the client asks a tile service:  TiTiler, for exactly the piece of image it needs at the zoom level you are looking at. TiTiler cuts that piece on the fly. Nothing is prepared in advance.</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It cuts it from the storage layer, where the imagery sits as Cloud Optimized GeoTIFFs on S3-compatible object storage. The trick of that format is that the file is internally organized so you can read a small window out of a huge image without downloading the rest. So a five-gigabyte mosaic costs you a few hundred kb to look at.</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And alongside it there is a metadata registry, following the STAC standard, which records what each dataset is, where and when it was flown, and who contributed it. That is what makes the archive searchable rather than just a folder of files.</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The practical workflow for you adding a new dataset means uploading the file and its metadata. No tile generation, no pipeline to rerun. </a:t>
            </a:r>
            <a:endParaRPr/>
          </a:p>
          <a:p>
            <a:pPr marL="0" lvl="0" indent="0" algn="l" rtl="0">
              <a:spcBef>
                <a:spcPts val="0"/>
              </a:spcBef>
              <a:spcAft>
                <a:spcPts val="0"/>
              </a:spcAft>
              <a:buNone/>
            </a:pPr>
            <a:endParaRPr/>
          </a:p>
        </p:txBody>
      </p:sp>
      <p:sp>
        <p:nvSpPr>
          <p:cNvPr id="225" name="Google Shape;225;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4" name="Google Shape;254;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100"/>
              <a:buFont typeface="Arial"/>
              <a:buNone/>
            </a:pPr>
            <a:r>
              <a:rPr lang="en-US"/>
              <a:t>And this is what you actually get when you open a RiverTiles dataset.</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At the core is the RGB orthomosaic. This is the original centimetre-scale imagery, which is the visual representation of the river reach,f rom which everything else is built. At this resolution you can distinguish boundaries, vegetation patches, woody debris, and many other geomorphic features.</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On top of that comes the annotation layer. These are the mapped geomorphic classes, following the shared hierarchy I introduced earlier. Because the imagery and the annotations are co-registered, you can immediately use them for visualization, quantitative analysis, or as training data for computer vision models.</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The third component is the metadata. Every dataset includes detailed information about the acquisition itself,things like the platform, coordinate reference system, georeferencing method, spatial resolution, as well as hydromorphological descriptors of the river, contributor information, licensing, and citation details.</a:t>
            </a:r>
            <a:endParaRPr/>
          </a:p>
          <a:p>
            <a:pPr marL="0" lvl="0" indent="0" algn="l" rtl="0">
              <a:spcBef>
                <a:spcPts val="0"/>
              </a:spcBef>
              <a:spcAft>
                <a:spcPts val="0"/>
              </a:spcAft>
              <a:buClr>
                <a:schemeClr val="dk1"/>
              </a:buClr>
              <a:buSzPts val="1100"/>
              <a:buFont typeface="Arial"/>
              <a:buNone/>
            </a:pPr>
            <a:endParaRPr/>
          </a:p>
          <a:p>
            <a:pPr marL="0" lvl="0" indent="0" algn="l" rtl="0">
              <a:spcBef>
                <a:spcPts val="0"/>
              </a:spcBef>
              <a:spcAft>
                <a:spcPts val="0"/>
              </a:spcAft>
              <a:buClr>
                <a:schemeClr val="dk1"/>
              </a:buClr>
              <a:buSzPts val="1100"/>
              <a:buFont typeface="Arial"/>
              <a:buNone/>
            </a:pPr>
            <a:r>
              <a:rPr lang="en-US"/>
              <a:t>Together, these three components form a complete dataset package: the imagery, the interpretation of that imagery, and the information needed to understand, reproduce, and properly reuse the data.</a:t>
            </a:r>
            <a:endParaRPr/>
          </a:p>
          <a:p>
            <a:pPr marL="0" lvl="0" indent="0" algn="l" rtl="0">
              <a:spcBef>
                <a:spcPts val="0"/>
              </a:spcBef>
              <a:spcAft>
                <a:spcPts val="0"/>
              </a:spcAft>
              <a:buNone/>
            </a:pPr>
            <a:endParaRPr/>
          </a:p>
        </p:txBody>
      </p:sp>
      <p:sp>
        <p:nvSpPr>
          <p:cNvPr id="255" name="Google Shape;255;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EFAULT">
  <p:cSld name="DEFAULT">
    <p:bg>
      <p:bgPr>
        <a:solidFill>
          <a:schemeClr val="lt1"/>
        </a:solidFill>
        <a:effectLst/>
      </p:bgPr>
    </p:bg>
    <p:spTree>
      <p:nvGrpSpPr>
        <p:cNvPr id="1" name="Shape 10"/>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Shape 9"/>
        <p:cNvGrpSpPr/>
        <p:nvPr/>
      </p:nvGrpSpPr>
      <p:grpSpPr>
        <a:xfrm>
          <a:off x="0" y="0"/>
          <a:ext cx="0" cy="0"/>
          <a:chOff x="0" y="0"/>
          <a:chExt cx="0" cy="0"/>
        </a:xfrm>
      </p:grpSpPr>
    </p:spTree>
  </p:cSld>
  <p:clrMap bg1="lt1" tx1="dk1" bg2="dk2" tx2="lt2" accent1="accent1" accent2="accent2" accent3="accent3" accent4="accent4" accent5="accent5" accent6="accent6" hlink="hlink" folHlink="folHlink"/>
  <p:sldLayoutIdLst>
    <p:sldLayoutId id="2147483648"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7.jpg"/><Relationship Id="rId7"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2.png"/><Relationship Id="rId7"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F487A"/>
        </a:solidFill>
        <a:effectLst/>
      </p:bgPr>
    </p:bg>
    <p:spTree>
      <p:nvGrpSpPr>
        <p:cNvPr id="1" name="Shape 15"/>
        <p:cNvGrpSpPr/>
        <p:nvPr/>
      </p:nvGrpSpPr>
      <p:grpSpPr>
        <a:xfrm>
          <a:off x="0" y="0"/>
          <a:ext cx="0" cy="0"/>
          <a:chOff x="0" y="0"/>
          <a:chExt cx="0" cy="0"/>
        </a:xfrm>
      </p:grpSpPr>
      <p:sp>
        <p:nvSpPr>
          <p:cNvPr id="16" name="Google Shape;16;p3"/>
          <p:cNvSpPr/>
          <p:nvPr/>
        </p:nvSpPr>
        <p:spPr>
          <a:xfrm>
            <a:off x="0" y="0"/>
            <a:ext cx="18288000" cy="10287000"/>
          </a:xfrm>
          <a:prstGeom prst="rect">
            <a:avLst/>
          </a:prstGeom>
          <a:solidFill>
            <a:srgbClr val="F2F3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7" name="Google Shape;17;p3"/>
          <p:cNvPicPr preferRelativeResize="0"/>
          <p:nvPr/>
        </p:nvPicPr>
        <p:blipFill>
          <a:blip r:embed="rId3">
            <a:alphaModFix amt="5000"/>
          </a:blip>
          <a:stretch>
            <a:fillRect/>
          </a:stretch>
        </p:blipFill>
        <p:spPr>
          <a:xfrm>
            <a:off x="8382000" y="1718376"/>
            <a:ext cx="11921924" cy="11045124"/>
          </a:xfrm>
          <a:prstGeom prst="rect">
            <a:avLst/>
          </a:prstGeom>
          <a:noFill/>
          <a:ln>
            <a:noFill/>
          </a:ln>
        </p:spPr>
      </p:pic>
      <p:graphicFrame>
        <p:nvGraphicFramePr>
          <p:cNvPr id="18" name="Google Shape;18;p3"/>
          <p:cNvGraphicFramePr/>
          <p:nvPr/>
        </p:nvGraphicFramePr>
        <p:xfrm>
          <a:off x="0" y="24902"/>
          <a:ext cx="18288000" cy="10287000"/>
        </p:xfrm>
        <a:graphic>
          <a:graphicData uri="http://schemas.openxmlformats.org/drawingml/2006/table">
            <a:tbl>
              <a:tblPr>
                <a:noFill/>
                <a:tableStyleId>{8C5EE591-A661-4D5C-ABC9-A3A1DD45FCD9}</a:tableStyleId>
              </a:tblPr>
              <a:tblGrid>
                <a:gridCol w="762000">
                  <a:extLst>
                    <a:ext uri="{9D8B030D-6E8A-4147-A177-3AD203B41FA5}">
                      <a16:colId xmlns:a16="http://schemas.microsoft.com/office/drawing/2014/main" val="20000"/>
                    </a:ext>
                  </a:extLst>
                </a:gridCol>
                <a:gridCol w="762000">
                  <a:extLst>
                    <a:ext uri="{9D8B030D-6E8A-4147-A177-3AD203B41FA5}">
                      <a16:colId xmlns:a16="http://schemas.microsoft.com/office/drawing/2014/main" val="20001"/>
                    </a:ext>
                  </a:extLst>
                </a:gridCol>
                <a:gridCol w="762000">
                  <a:extLst>
                    <a:ext uri="{9D8B030D-6E8A-4147-A177-3AD203B41FA5}">
                      <a16:colId xmlns:a16="http://schemas.microsoft.com/office/drawing/2014/main" val="20002"/>
                    </a:ext>
                  </a:extLst>
                </a:gridCol>
                <a:gridCol w="762000">
                  <a:extLst>
                    <a:ext uri="{9D8B030D-6E8A-4147-A177-3AD203B41FA5}">
                      <a16:colId xmlns:a16="http://schemas.microsoft.com/office/drawing/2014/main" val="20003"/>
                    </a:ext>
                  </a:extLst>
                </a:gridCol>
                <a:gridCol w="762000">
                  <a:extLst>
                    <a:ext uri="{9D8B030D-6E8A-4147-A177-3AD203B41FA5}">
                      <a16:colId xmlns:a16="http://schemas.microsoft.com/office/drawing/2014/main" val="20004"/>
                    </a:ext>
                  </a:extLst>
                </a:gridCol>
                <a:gridCol w="762000">
                  <a:extLst>
                    <a:ext uri="{9D8B030D-6E8A-4147-A177-3AD203B41FA5}">
                      <a16:colId xmlns:a16="http://schemas.microsoft.com/office/drawing/2014/main" val="20005"/>
                    </a:ext>
                  </a:extLst>
                </a:gridCol>
                <a:gridCol w="762000">
                  <a:extLst>
                    <a:ext uri="{9D8B030D-6E8A-4147-A177-3AD203B41FA5}">
                      <a16:colId xmlns:a16="http://schemas.microsoft.com/office/drawing/2014/main" val="20006"/>
                    </a:ext>
                  </a:extLst>
                </a:gridCol>
                <a:gridCol w="762000">
                  <a:extLst>
                    <a:ext uri="{9D8B030D-6E8A-4147-A177-3AD203B41FA5}">
                      <a16:colId xmlns:a16="http://schemas.microsoft.com/office/drawing/2014/main" val="20007"/>
                    </a:ext>
                  </a:extLst>
                </a:gridCol>
                <a:gridCol w="762000">
                  <a:extLst>
                    <a:ext uri="{9D8B030D-6E8A-4147-A177-3AD203B41FA5}">
                      <a16:colId xmlns:a16="http://schemas.microsoft.com/office/drawing/2014/main" val="20008"/>
                    </a:ext>
                  </a:extLst>
                </a:gridCol>
                <a:gridCol w="762000">
                  <a:extLst>
                    <a:ext uri="{9D8B030D-6E8A-4147-A177-3AD203B41FA5}">
                      <a16:colId xmlns:a16="http://schemas.microsoft.com/office/drawing/2014/main" val="20009"/>
                    </a:ext>
                  </a:extLst>
                </a:gridCol>
                <a:gridCol w="762000">
                  <a:extLst>
                    <a:ext uri="{9D8B030D-6E8A-4147-A177-3AD203B41FA5}">
                      <a16:colId xmlns:a16="http://schemas.microsoft.com/office/drawing/2014/main" val="20010"/>
                    </a:ext>
                  </a:extLst>
                </a:gridCol>
                <a:gridCol w="762000">
                  <a:extLst>
                    <a:ext uri="{9D8B030D-6E8A-4147-A177-3AD203B41FA5}">
                      <a16:colId xmlns:a16="http://schemas.microsoft.com/office/drawing/2014/main" val="20011"/>
                    </a:ext>
                  </a:extLst>
                </a:gridCol>
                <a:gridCol w="762000">
                  <a:extLst>
                    <a:ext uri="{9D8B030D-6E8A-4147-A177-3AD203B41FA5}">
                      <a16:colId xmlns:a16="http://schemas.microsoft.com/office/drawing/2014/main" val="20012"/>
                    </a:ext>
                  </a:extLst>
                </a:gridCol>
                <a:gridCol w="762000">
                  <a:extLst>
                    <a:ext uri="{9D8B030D-6E8A-4147-A177-3AD203B41FA5}">
                      <a16:colId xmlns:a16="http://schemas.microsoft.com/office/drawing/2014/main" val="20013"/>
                    </a:ext>
                  </a:extLst>
                </a:gridCol>
                <a:gridCol w="762000">
                  <a:extLst>
                    <a:ext uri="{9D8B030D-6E8A-4147-A177-3AD203B41FA5}">
                      <a16:colId xmlns:a16="http://schemas.microsoft.com/office/drawing/2014/main" val="20014"/>
                    </a:ext>
                  </a:extLst>
                </a:gridCol>
                <a:gridCol w="762000">
                  <a:extLst>
                    <a:ext uri="{9D8B030D-6E8A-4147-A177-3AD203B41FA5}">
                      <a16:colId xmlns:a16="http://schemas.microsoft.com/office/drawing/2014/main" val="20015"/>
                    </a:ext>
                  </a:extLst>
                </a:gridCol>
                <a:gridCol w="762000">
                  <a:extLst>
                    <a:ext uri="{9D8B030D-6E8A-4147-A177-3AD203B41FA5}">
                      <a16:colId xmlns:a16="http://schemas.microsoft.com/office/drawing/2014/main" val="20016"/>
                    </a:ext>
                  </a:extLst>
                </a:gridCol>
                <a:gridCol w="762000">
                  <a:extLst>
                    <a:ext uri="{9D8B030D-6E8A-4147-A177-3AD203B41FA5}">
                      <a16:colId xmlns:a16="http://schemas.microsoft.com/office/drawing/2014/main" val="20017"/>
                    </a:ext>
                  </a:extLst>
                </a:gridCol>
                <a:gridCol w="762000">
                  <a:extLst>
                    <a:ext uri="{9D8B030D-6E8A-4147-A177-3AD203B41FA5}">
                      <a16:colId xmlns:a16="http://schemas.microsoft.com/office/drawing/2014/main" val="20018"/>
                    </a:ext>
                  </a:extLst>
                </a:gridCol>
                <a:gridCol w="762000">
                  <a:extLst>
                    <a:ext uri="{9D8B030D-6E8A-4147-A177-3AD203B41FA5}">
                      <a16:colId xmlns:a16="http://schemas.microsoft.com/office/drawing/2014/main" val="20019"/>
                    </a:ext>
                  </a:extLst>
                </a:gridCol>
                <a:gridCol w="762000">
                  <a:extLst>
                    <a:ext uri="{9D8B030D-6E8A-4147-A177-3AD203B41FA5}">
                      <a16:colId xmlns:a16="http://schemas.microsoft.com/office/drawing/2014/main" val="20020"/>
                    </a:ext>
                  </a:extLst>
                </a:gridCol>
                <a:gridCol w="762000">
                  <a:extLst>
                    <a:ext uri="{9D8B030D-6E8A-4147-A177-3AD203B41FA5}">
                      <a16:colId xmlns:a16="http://schemas.microsoft.com/office/drawing/2014/main" val="20021"/>
                    </a:ext>
                  </a:extLst>
                </a:gridCol>
                <a:gridCol w="762000">
                  <a:extLst>
                    <a:ext uri="{9D8B030D-6E8A-4147-A177-3AD203B41FA5}">
                      <a16:colId xmlns:a16="http://schemas.microsoft.com/office/drawing/2014/main" val="20022"/>
                    </a:ext>
                  </a:extLst>
                </a:gridCol>
                <a:gridCol w="762000">
                  <a:extLst>
                    <a:ext uri="{9D8B030D-6E8A-4147-A177-3AD203B41FA5}">
                      <a16:colId xmlns:a16="http://schemas.microsoft.com/office/drawing/2014/main" val="20023"/>
                    </a:ext>
                  </a:extLst>
                </a:gridCol>
              </a:tblGrid>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00"/>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01"/>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02"/>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03"/>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04"/>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05"/>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06"/>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07"/>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08"/>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09"/>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10"/>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11"/>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12"/>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13"/>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14"/>
                  </a:ext>
                </a:extLst>
              </a:tr>
            </a:tbl>
          </a:graphicData>
        </a:graphic>
      </p:graphicFrame>
      <p:sp>
        <p:nvSpPr>
          <p:cNvPr id="19" name="Google Shape;19;p3"/>
          <p:cNvSpPr/>
          <p:nvPr/>
        </p:nvSpPr>
        <p:spPr>
          <a:xfrm>
            <a:off x="1047750" y="3875704"/>
            <a:ext cx="14716200" cy="2321400"/>
          </a:xfrm>
          <a:prstGeom prst="rect">
            <a:avLst/>
          </a:prstGeom>
          <a:noFill/>
          <a:ln>
            <a:noFill/>
          </a:ln>
        </p:spPr>
        <p:txBody>
          <a:bodyPr spcFirstLastPara="1" wrap="square" lIns="25400" tIns="25400" rIns="25400" bIns="25400" anchor="t" anchorCtr="0">
            <a:noAutofit/>
          </a:bodyPr>
          <a:lstStyle/>
          <a:p>
            <a:pPr marL="0" marR="0" lvl="0" indent="0" algn="l" rtl="0">
              <a:lnSpc>
                <a:spcPct val="94024"/>
              </a:lnSpc>
              <a:spcBef>
                <a:spcPts val="0"/>
              </a:spcBef>
              <a:spcAft>
                <a:spcPts val="0"/>
              </a:spcAft>
              <a:buClr>
                <a:srgbClr val="FFFFFF"/>
              </a:buClr>
              <a:buSzPts val="5550"/>
              <a:buFont typeface="Arial"/>
              <a:buNone/>
            </a:pPr>
            <a:r>
              <a:rPr lang="en-US" sz="5550">
                <a:solidFill>
                  <a:srgbClr val="1F487A"/>
                </a:solidFill>
                <a:latin typeface="Inter ExtraBold"/>
                <a:ea typeface="Inter ExtraBold"/>
                <a:cs typeface="Inter ExtraBold"/>
                <a:sym typeface="Inter ExtraBold"/>
              </a:rPr>
              <a:t>An Open Geospatial Infrastructure for Ultra-High-Resolution River Imagery </a:t>
            </a:r>
            <a:endParaRPr sz="5550">
              <a:solidFill>
                <a:srgbClr val="1F487A"/>
              </a:solidFill>
              <a:latin typeface="Inter ExtraBold"/>
              <a:ea typeface="Inter ExtraBold"/>
              <a:cs typeface="Inter ExtraBold"/>
              <a:sym typeface="Inter ExtraBold"/>
            </a:endParaRPr>
          </a:p>
          <a:p>
            <a:pPr marL="0" marR="0" lvl="0" indent="0" algn="l" rtl="0">
              <a:lnSpc>
                <a:spcPct val="94024"/>
              </a:lnSpc>
              <a:spcBef>
                <a:spcPts val="0"/>
              </a:spcBef>
              <a:spcAft>
                <a:spcPts val="0"/>
              </a:spcAft>
              <a:buClr>
                <a:srgbClr val="FFFFFF"/>
              </a:buClr>
              <a:buSzPts val="5550"/>
              <a:buFont typeface="Arial"/>
              <a:buNone/>
            </a:pPr>
            <a:r>
              <a:rPr lang="en-US" sz="5550">
                <a:solidFill>
                  <a:srgbClr val="1F487A"/>
                </a:solidFill>
                <a:latin typeface="Inter ExtraBold"/>
                <a:ea typeface="Inter ExtraBold"/>
                <a:cs typeface="Inter ExtraBold"/>
                <a:sym typeface="Inter ExtraBold"/>
              </a:rPr>
              <a:t>and Geomorphological Annotations</a:t>
            </a:r>
            <a:endParaRPr sz="5550" i="0" u="none" strike="noStrike" cap="none">
              <a:solidFill>
                <a:srgbClr val="1F487A"/>
              </a:solidFill>
              <a:latin typeface="Inter ExtraBold"/>
              <a:ea typeface="Inter ExtraBold"/>
              <a:cs typeface="Inter ExtraBold"/>
              <a:sym typeface="Inter ExtraBold"/>
            </a:endParaRPr>
          </a:p>
        </p:txBody>
      </p:sp>
      <p:sp>
        <p:nvSpPr>
          <p:cNvPr id="20" name="Google Shape;20;p3"/>
          <p:cNvSpPr/>
          <p:nvPr/>
        </p:nvSpPr>
        <p:spPr>
          <a:xfrm>
            <a:off x="1047750" y="8469900"/>
            <a:ext cx="6117900" cy="4704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FFFFFF"/>
              </a:buClr>
              <a:buSzPts val="3000"/>
              <a:buFont typeface="Arial"/>
              <a:buNone/>
            </a:pPr>
            <a:r>
              <a:rPr lang="en-US" sz="2600" b="1" i="0" u="none" strike="noStrike" cap="none">
                <a:solidFill>
                  <a:srgbClr val="1F487A"/>
                </a:solidFill>
                <a:latin typeface="Inter"/>
                <a:ea typeface="Inter"/>
                <a:cs typeface="Inter"/>
                <a:sym typeface="Inter"/>
              </a:rPr>
              <a:t>Tulio Soto Parra</a:t>
            </a:r>
            <a:r>
              <a:rPr lang="en-US" sz="2600" i="0" u="none" strike="noStrike" cap="none">
                <a:solidFill>
                  <a:srgbClr val="1F487A"/>
                </a:solidFill>
                <a:latin typeface="Inter"/>
                <a:ea typeface="Inter"/>
                <a:cs typeface="Inter"/>
                <a:sym typeface="Inter"/>
              </a:rPr>
              <a:t>, </a:t>
            </a:r>
            <a:r>
              <a:rPr lang="en-US" sz="2600">
                <a:solidFill>
                  <a:srgbClr val="1F487A"/>
                </a:solidFill>
                <a:latin typeface="Inter"/>
                <a:ea typeface="Inter"/>
                <a:cs typeface="Inter"/>
                <a:sym typeface="Inter"/>
              </a:rPr>
              <a:t>Luka Čehovin Zajc</a:t>
            </a:r>
            <a:endParaRPr sz="2600" i="0" u="none" strike="noStrike" cap="none">
              <a:solidFill>
                <a:srgbClr val="1F487A"/>
              </a:solidFill>
              <a:latin typeface="Inter"/>
              <a:ea typeface="Inter"/>
              <a:cs typeface="Inter"/>
              <a:sym typeface="Inter"/>
            </a:endParaRPr>
          </a:p>
        </p:txBody>
      </p:sp>
      <p:pic>
        <p:nvPicPr>
          <p:cNvPr id="21" name="Google Shape;21;p3" title="logo.png"/>
          <p:cNvPicPr preferRelativeResize="0"/>
          <p:nvPr/>
        </p:nvPicPr>
        <p:blipFill>
          <a:blip r:embed="rId4">
            <a:alphaModFix/>
          </a:blip>
          <a:stretch>
            <a:fillRect/>
          </a:stretch>
        </p:blipFill>
        <p:spPr>
          <a:xfrm>
            <a:off x="882894" y="1001742"/>
            <a:ext cx="7946573" cy="1881881"/>
          </a:xfrm>
          <a:prstGeom prst="rect">
            <a:avLst/>
          </a:prstGeom>
          <a:noFill/>
          <a:ln>
            <a:noFill/>
          </a:ln>
        </p:spPr>
      </p:pic>
      <p:pic>
        <p:nvPicPr>
          <p:cNvPr id="22" name="Google Shape;22;p3" title="eufunded.png"/>
          <p:cNvPicPr preferRelativeResize="0"/>
          <p:nvPr/>
        </p:nvPicPr>
        <p:blipFill>
          <a:blip r:embed="rId5">
            <a:alphaModFix/>
          </a:blip>
          <a:stretch>
            <a:fillRect/>
          </a:stretch>
        </p:blipFill>
        <p:spPr>
          <a:xfrm>
            <a:off x="10864754" y="9529844"/>
            <a:ext cx="2520735" cy="664643"/>
          </a:xfrm>
          <a:prstGeom prst="rect">
            <a:avLst/>
          </a:prstGeom>
          <a:noFill/>
          <a:ln>
            <a:noFill/>
          </a:ln>
        </p:spPr>
      </p:pic>
      <p:pic>
        <p:nvPicPr>
          <p:cNvPr id="23" name="Google Shape;23;p3" title="smash.png"/>
          <p:cNvPicPr preferRelativeResize="0"/>
          <p:nvPr/>
        </p:nvPicPr>
        <p:blipFill>
          <a:blip r:embed="rId6">
            <a:alphaModFix/>
          </a:blip>
          <a:stretch>
            <a:fillRect/>
          </a:stretch>
        </p:blipFill>
        <p:spPr>
          <a:xfrm>
            <a:off x="8263879" y="9540722"/>
            <a:ext cx="2407025" cy="642893"/>
          </a:xfrm>
          <a:prstGeom prst="rect">
            <a:avLst/>
          </a:prstGeom>
          <a:noFill/>
          <a:ln>
            <a:noFill/>
          </a:ln>
        </p:spPr>
      </p:pic>
      <p:pic>
        <p:nvPicPr>
          <p:cNvPr id="24" name="Google Shape;24;p3"/>
          <p:cNvPicPr preferRelativeResize="0"/>
          <p:nvPr/>
        </p:nvPicPr>
        <p:blipFill>
          <a:blip r:embed="rId7">
            <a:alphaModFix/>
          </a:blip>
          <a:stretch>
            <a:fillRect/>
          </a:stretch>
        </p:blipFill>
        <p:spPr>
          <a:xfrm>
            <a:off x="6828145" y="9547772"/>
            <a:ext cx="1375032" cy="628784"/>
          </a:xfrm>
          <a:prstGeom prst="rect">
            <a:avLst/>
          </a:prstGeom>
          <a:noFill/>
          <a:ln>
            <a:noFill/>
          </a:ln>
        </p:spPr>
      </p:pic>
      <p:pic>
        <p:nvPicPr>
          <p:cNvPr id="25" name="Google Shape;25;p3"/>
          <p:cNvPicPr preferRelativeResize="0"/>
          <p:nvPr/>
        </p:nvPicPr>
        <p:blipFill>
          <a:blip r:embed="rId8">
            <a:alphaModFix/>
          </a:blip>
          <a:stretch>
            <a:fillRect/>
          </a:stretch>
        </p:blipFill>
        <p:spPr>
          <a:xfrm>
            <a:off x="4902513" y="9287998"/>
            <a:ext cx="2100818" cy="1148319"/>
          </a:xfrm>
          <a:prstGeom prst="rect">
            <a:avLst/>
          </a:prstGeom>
          <a:noFill/>
          <a:ln>
            <a:noFill/>
          </a:ln>
        </p:spPr>
      </p:pic>
      <p:sp>
        <p:nvSpPr>
          <p:cNvPr id="26" name="Google Shape;26;p3"/>
          <p:cNvSpPr/>
          <p:nvPr/>
        </p:nvSpPr>
        <p:spPr>
          <a:xfrm>
            <a:off x="10503300" y="8469900"/>
            <a:ext cx="7784700" cy="4704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FFFFFF"/>
              </a:buClr>
              <a:buSzPts val="3000"/>
              <a:buFont typeface="Arial"/>
              <a:buNone/>
            </a:pPr>
            <a:r>
              <a:rPr lang="en-US" sz="2600">
                <a:solidFill>
                  <a:srgbClr val="1F487A"/>
                </a:solidFill>
                <a:latin typeface="Inter"/>
                <a:ea typeface="Inter"/>
                <a:cs typeface="Inter"/>
                <a:sym typeface="Inter"/>
              </a:rPr>
              <a:t>2nd SMASHING WORKSHOP, Vipava, 2026</a:t>
            </a:r>
            <a:endParaRPr sz="2600">
              <a:solidFill>
                <a:srgbClr val="1F487A"/>
              </a:solidFill>
              <a:latin typeface="Inter"/>
              <a:ea typeface="Inter"/>
              <a:cs typeface="Inter"/>
              <a:sym typeface="Inter"/>
            </a:endParaRPr>
          </a:p>
          <a:p>
            <a:pPr marL="0" marR="0" lvl="0" indent="0" algn="l" rtl="0">
              <a:spcBef>
                <a:spcPts val="0"/>
              </a:spcBef>
              <a:spcAft>
                <a:spcPts val="0"/>
              </a:spcAft>
              <a:buClr>
                <a:srgbClr val="FFFFFF"/>
              </a:buClr>
              <a:buSzPts val="3000"/>
              <a:buFont typeface="Arial"/>
              <a:buNone/>
            </a:pPr>
            <a:endParaRPr sz="2600" b="1">
              <a:solidFill>
                <a:srgbClr val="1F487A"/>
              </a:solidFill>
              <a:latin typeface="Inter"/>
              <a:ea typeface="Inter"/>
              <a:cs typeface="Inter"/>
              <a:sym typeface="Inte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31"/>
        <p:cNvGrpSpPr/>
        <p:nvPr/>
      </p:nvGrpSpPr>
      <p:grpSpPr>
        <a:xfrm>
          <a:off x="0" y="0"/>
          <a:ext cx="0" cy="0"/>
          <a:chOff x="0" y="0"/>
          <a:chExt cx="0" cy="0"/>
        </a:xfrm>
      </p:grpSpPr>
      <p:sp>
        <p:nvSpPr>
          <p:cNvPr id="32" name="Google Shape;32;p4"/>
          <p:cNvSpPr/>
          <p:nvPr/>
        </p:nvSpPr>
        <p:spPr>
          <a:xfrm>
            <a:off x="1047750" y="952500"/>
            <a:ext cx="17811750" cy="3429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1800"/>
              <a:buFont typeface="IBM Plex Mono"/>
              <a:buNone/>
            </a:pPr>
            <a:r>
              <a:rPr lang="en-US" sz="1900" i="0" u="none" strike="noStrike" cap="none" dirty="0">
                <a:solidFill>
                  <a:srgbClr val="33506E"/>
                </a:solidFill>
                <a:latin typeface="IBM Plex Mono"/>
                <a:ea typeface="IBM Plex Mono"/>
                <a:cs typeface="IBM Plex Mono"/>
                <a:sym typeface="IBM Plex Mono"/>
              </a:rPr>
              <a:t>MOTIVATION</a:t>
            </a:r>
            <a:endParaRPr sz="1900" i="0" u="none" strike="noStrike" cap="none" dirty="0">
              <a:solidFill>
                <a:srgbClr val="33506E"/>
              </a:solidFill>
              <a:latin typeface="Calibri"/>
              <a:ea typeface="Calibri"/>
              <a:cs typeface="Calibri"/>
              <a:sym typeface="Calibri"/>
            </a:endParaRPr>
          </a:p>
        </p:txBody>
      </p:sp>
      <p:sp>
        <p:nvSpPr>
          <p:cNvPr id="33" name="Google Shape;33;p4"/>
          <p:cNvSpPr/>
          <p:nvPr/>
        </p:nvSpPr>
        <p:spPr>
          <a:xfrm>
            <a:off x="1047750" y="1447800"/>
            <a:ext cx="15716250" cy="619125"/>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3900"/>
              <a:buFont typeface="Arial"/>
              <a:buNone/>
            </a:pPr>
            <a:r>
              <a:rPr lang="en-US" sz="3800" i="0" u="none" strike="noStrike" cap="none">
                <a:solidFill>
                  <a:srgbClr val="1F487A"/>
                </a:solidFill>
                <a:latin typeface="Inter ExtraBold"/>
                <a:ea typeface="Inter ExtraBold"/>
                <a:cs typeface="Inter ExtraBold"/>
                <a:sym typeface="Inter ExtraBold"/>
              </a:rPr>
              <a:t>Scale determines what we can see</a:t>
            </a:r>
            <a:endParaRPr sz="3800" i="0" u="none" strike="noStrike" cap="none">
              <a:solidFill>
                <a:schemeClr val="dk1"/>
              </a:solidFill>
              <a:latin typeface="Inter ExtraBold"/>
              <a:ea typeface="Inter ExtraBold"/>
              <a:cs typeface="Inter ExtraBold"/>
              <a:sym typeface="Inter ExtraBold"/>
            </a:endParaRPr>
          </a:p>
        </p:txBody>
      </p:sp>
      <p:sp>
        <p:nvSpPr>
          <p:cNvPr id="34" name="Google Shape;34;p4"/>
          <p:cNvSpPr/>
          <p:nvPr/>
        </p:nvSpPr>
        <p:spPr>
          <a:xfrm>
            <a:off x="1484832" y="2485686"/>
            <a:ext cx="2047500" cy="342900"/>
          </a:xfrm>
          <a:prstGeom prst="rect">
            <a:avLst/>
          </a:prstGeom>
          <a:noFill/>
          <a:ln>
            <a:noFill/>
          </a:ln>
        </p:spPr>
        <p:txBody>
          <a:bodyPr spcFirstLastPara="1" wrap="square" lIns="25400" tIns="25400" rIns="25400" bIns="25400" anchor="t" anchorCtr="0">
            <a:noAutofit/>
          </a:bodyPr>
          <a:lstStyle/>
          <a:p>
            <a:pPr marL="0" marR="0" lvl="0" indent="0" algn="ctr" rtl="0">
              <a:spcBef>
                <a:spcPts val="0"/>
              </a:spcBef>
              <a:spcAft>
                <a:spcPts val="0"/>
              </a:spcAft>
              <a:buClr>
                <a:srgbClr val="1F487A"/>
              </a:buClr>
              <a:buSzPts val="1800"/>
              <a:buFont typeface="IBM Plex Mono"/>
              <a:buNone/>
            </a:pPr>
            <a:r>
              <a:rPr lang="en-US" sz="1800" b="0" i="0" u="none" strike="noStrike" cap="none">
                <a:solidFill>
                  <a:srgbClr val="1F487A"/>
                </a:solidFill>
                <a:latin typeface="IBM Plex Mono"/>
                <a:ea typeface="IBM Plex Mono"/>
                <a:cs typeface="IBM Plex Mono"/>
                <a:sym typeface="IBM Plex Mono"/>
              </a:rPr>
              <a:t>10²–10⁵ KM²</a:t>
            </a:r>
            <a:endParaRPr sz="1800" b="0" i="0" u="none" strike="noStrike" cap="none">
              <a:solidFill>
                <a:schemeClr val="dk1"/>
              </a:solidFill>
              <a:latin typeface="Calibri"/>
              <a:ea typeface="Calibri"/>
              <a:cs typeface="Calibri"/>
              <a:sym typeface="Calibri"/>
            </a:endParaRPr>
          </a:p>
        </p:txBody>
      </p:sp>
      <p:sp>
        <p:nvSpPr>
          <p:cNvPr id="35" name="Google Shape;35;p4"/>
          <p:cNvSpPr/>
          <p:nvPr/>
        </p:nvSpPr>
        <p:spPr>
          <a:xfrm>
            <a:off x="1780505" y="5611337"/>
            <a:ext cx="1527900" cy="3525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2100"/>
              <a:buFont typeface="Arial"/>
              <a:buNone/>
            </a:pPr>
            <a:r>
              <a:rPr lang="en-US" sz="2100" b="1" i="0" u="none" strike="noStrike" cap="none">
                <a:solidFill>
                  <a:srgbClr val="1F487A"/>
                </a:solidFill>
                <a:latin typeface="Arial"/>
                <a:ea typeface="Arial"/>
                <a:cs typeface="Arial"/>
                <a:sym typeface="Arial"/>
              </a:rPr>
              <a:t>Catchment</a:t>
            </a:r>
            <a:endParaRPr sz="2100" b="0" i="0" u="none" strike="noStrike" cap="none">
              <a:solidFill>
                <a:schemeClr val="dk1"/>
              </a:solidFill>
              <a:latin typeface="Calibri"/>
              <a:ea typeface="Calibri"/>
              <a:cs typeface="Calibri"/>
              <a:sym typeface="Calibri"/>
            </a:endParaRPr>
          </a:p>
        </p:txBody>
      </p:sp>
      <p:sp>
        <p:nvSpPr>
          <p:cNvPr id="36" name="Google Shape;36;p4"/>
          <p:cNvSpPr/>
          <p:nvPr/>
        </p:nvSpPr>
        <p:spPr>
          <a:xfrm>
            <a:off x="4029413" y="2386005"/>
            <a:ext cx="390300" cy="4476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6FABD7"/>
              </a:buClr>
              <a:buSzPts val="2700"/>
              <a:buFont typeface="Arial"/>
              <a:buNone/>
            </a:pPr>
            <a:r>
              <a:rPr lang="en-US" sz="2700" b="0" i="0" u="none" strike="noStrike" cap="none">
                <a:solidFill>
                  <a:srgbClr val="6FABD7"/>
                </a:solidFill>
                <a:latin typeface="Arial"/>
                <a:ea typeface="Arial"/>
                <a:cs typeface="Arial"/>
                <a:sym typeface="Arial"/>
              </a:rPr>
              <a:t>→</a:t>
            </a:r>
            <a:endParaRPr sz="2700" b="0" i="0" u="none" strike="noStrike" cap="none">
              <a:solidFill>
                <a:schemeClr val="dk1"/>
              </a:solidFill>
              <a:latin typeface="Calibri"/>
              <a:ea typeface="Calibri"/>
              <a:cs typeface="Calibri"/>
              <a:sym typeface="Calibri"/>
            </a:endParaRPr>
          </a:p>
        </p:txBody>
      </p:sp>
      <p:sp>
        <p:nvSpPr>
          <p:cNvPr id="37" name="Google Shape;37;p4"/>
          <p:cNvSpPr/>
          <p:nvPr/>
        </p:nvSpPr>
        <p:spPr>
          <a:xfrm>
            <a:off x="4940192" y="2485686"/>
            <a:ext cx="2047500" cy="342900"/>
          </a:xfrm>
          <a:prstGeom prst="rect">
            <a:avLst/>
          </a:prstGeom>
          <a:noFill/>
          <a:ln>
            <a:noFill/>
          </a:ln>
        </p:spPr>
        <p:txBody>
          <a:bodyPr spcFirstLastPara="1" wrap="square" lIns="25400" tIns="25400" rIns="25400" bIns="25400" anchor="t" anchorCtr="0">
            <a:noAutofit/>
          </a:bodyPr>
          <a:lstStyle/>
          <a:p>
            <a:pPr marL="0" marR="0" lvl="0" indent="0" algn="ctr" rtl="0">
              <a:spcBef>
                <a:spcPts val="0"/>
              </a:spcBef>
              <a:spcAft>
                <a:spcPts val="0"/>
              </a:spcAft>
              <a:buClr>
                <a:srgbClr val="1F487A"/>
              </a:buClr>
              <a:buSzPts val="1800"/>
              <a:buFont typeface="IBM Plex Mono"/>
              <a:buNone/>
            </a:pPr>
            <a:r>
              <a:rPr lang="en-US" sz="1800" b="0" i="0" u="none" strike="noStrike" cap="none">
                <a:solidFill>
                  <a:srgbClr val="1F487A"/>
                </a:solidFill>
                <a:latin typeface="IBM Plex Mono"/>
                <a:ea typeface="IBM Plex Mono"/>
                <a:cs typeface="IBM Plex Mono"/>
                <a:sym typeface="IBM Plex Mono"/>
              </a:rPr>
              <a:t>10⁻¹–10¹ KM</a:t>
            </a:r>
            <a:endParaRPr sz="1800" b="0" i="0" u="none" strike="noStrike" cap="none">
              <a:solidFill>
                <a:schemeClr val="dk1"/>
              </a:solidFill>
              <a:latin typeface="Calibri"/>
              <a:ea typeface="Calibri"/>
              <a:cs typeface="Calibri"/>
              <a:sym typeface="Calibri"/>
            </a:endParaRPr>
          </a:p>
        </p:txBody>
      </p:sp>
      <p:sp>
        <p:nvSpPr>
          <p:cNvPr id="38" name="Google Shape;38;p4"/>
          <p:cNvSpPr/>
          <p:nvPr/>
        </p:nvSpPr>
        <p:spPr>
          <a:xfrm>
            <a:off x="5461511" y="5611337"/>
            <a:ext cx="859200" cy="3525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2100"/>
              <a:buFont typeface="Arial"/>
              <a:buNone/>
            </a:pPr>
            <a:r>
              <a:rPr lang="en-US" sz="2100" b="1" i="0" u="none" strike="noStrike" cap="none">
                <a:solidFill>
                  <a:srgbClr val="1F487A"/>
                </a:solidFill>
                <a:latin typeface="Arial"/>
                <a:ea typeface="Arial"/>
                <a:cs typeface="Arial"/>
                <a:sym typeface="Arial"/>
              </a:rPr>
              <a:t>Reach</a:t>
            </a:r>
            <a:endParaRPr sz="2100" b="0" i="0" u="none" strike="noStrike" cap="none">
              <a:solidFill>
                <a:schemeClr val="dk1"/>
              </a:solidFill>
              <a:latin typeface="Calibri"/>
              <a:ea typeface="Calibri"/>
              <a:cs typeface="Calibri"/>
              <a:sym typeface="Calibri"/>
            </a:endParaRPr>
          </a:p>
        </p:txBody>
      </p:sp>
      <p:sp>
        <p:nvSpPr>
          <p:cNvPr id="39" name="Google Shape;39;p4"/>
          <p:cNvSpPr/>
          <p:nvPr/>
        </p:nvSpPr>
        <p:spPr>
          <a:xfrm>
            <a:off x="10833859" y="2386005"/>
            <a:ext cx="390300" cy="4476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6FABD7"/>
              </a:buClr>
              <a:buSzPts val="2700"/>
              <a:buFont typeface="Arial"/>
              <a:buNone/>
            </a:pPr>
            <a:r>
              <a:rPr lang="en-US" sz="2700" b="0" i="0" u="none" strike="noStrike" cap="none">
                <a:solidFill>
                  <a:srgbClr val="6FABD7"/>
                </a:solidFill>
                <a:latin typeface="Arial"/>
                <a:ea typeface="Arial"/>
                <a:cs typeface="Arial"/>
                <a:sym typeface="Arial"/>
              </a:rPr>
              <a:t>→</a:t>
            </a:r>
            <a:endParaRPr sz="2700" b="0" i="0" u="none" strike="noStrike" cap="none">
              <a:solidFill>
                <a:schemeClr val="dk1"/>
              </a:solidFill>
              <a:latin typeface="Calibri"/>
              <a:ea typeface="Calibri"/>
              <a:cs typeface="Calibri"/>
              <a:sym typeface="Calibri"/>
            </a:endParaRPr>
          </a:p>
        </p:txBody>
      </p:sp>
      <p:sp>
        <p:nvSpPr>
          <p:cNvPr id="40" name="Google Shape;40;p4"/>
          <p:cNvSpPr/>
          <p:nvPr/>
        </p:nvSpPr>
        <p:spPr>
          <a:xfrm>
            <a:off x="8535625" y="2485686"/>
            <a:ext cx="1675200" cy="342900"/>
          </a:xfrm>
          <a:prstGeom prst="rect">
            <a:avLst/>
          </a:prstGeom>
          <a:noFill/>
          <a:ln>
            <a:noFill/>
          </a:ln>
        </p:spPr>
        <p:txBody>
          <a:bodyPr spcFirstLastPara="1" wrap="square" lIns="25400" tIns="25400" rIns="25400" bIns="25400" anchor="t" anchorCtr="0">
            <a:noAutofit/>
          </a:bodyPr>
          <a:lstStyle/>
          <a:p>
            <a:pPr marL="0" marR="0" lvl="0" indent="0" algn="ctr" rtl="0">
              <a:spcBef>
                <a:spcPts val="0"/>
              </a:spcBef>
              <a:spcAft>
                <a:spcPts val="0"/>
              </a:spcAft>
              <a:buClr>
                <a:srgbClr val="1F487A"/>
              </a:buClr>
              <a:buSzPts val="1800"/>
              <a:buFont typeface="IBM Plex Mono"/>
              <a:buNone/>
            </a:pPr>
            <a:r>
              <a:rPr lang="en-US" sz="1800" b="0" i="0" u="none" strike="noStrike" cap="none">
                <a:solidFill>
                  <a:srgbClr val="1F487A"/>
                </a:solidFill>
                <a:latin typeface="IBM Plex Mono"/>
                <a:ea typeface="IBM Plex Mono"/>
                <a:cs typeface="IBM Plex Mono"/>
                <a:sym typeface="IBM Plex Mono"/>
              </a:rPr>
              <a:t>10⁰–10² M</a:t>
            </a:r>
            <a:endParaRPr sz="1800" b="0" i="0" u="none" strike="noStrike" cap="none">
              <a:solidFill>
                <a:schemeClr val="dk1"/>
              </a:solidFill>
              <a:latin typeface="Calibri"/>
              <a:ea typeface="Calibri"/>
              <a:cs typeface="Calibri"/>
              <a:sym typeface="Calibri"/>
            </a:endParaRPr>
          </a:p>
        </p:txBody>
      </p:sp>
      <p:sp>
        <p:nvSpPr>
          <p:cNvPr id="41" name="Google Shape;41;p4"/>
          <p:cNvSpPr/>
          <p:nvPr/>
        </p:nvSpPr>
        <p:spPr>
          <a:xfrm>
            <a:off x="7995589" y="5611337"/>
            <a:ext cx="2279400" cy="3525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2100"/>
              <a:buFont typeface="Arial"/>
              <a:buNone/>
            </a:pPr>
            <a:r>
              <a:rPr lang="en-US" sz="2100" b="1" i="0" u="none" strike="noStrike" cap="none">
                <a:solidFill>
                  <a:srgbClr val="1F487A"/>
                </a:solidFill>
                <a:latin typeface="Arial"/>
                <a:ea typeface="Arial"/>
                <a:cs typeface="Arial"/>
                <a:sym typeface="Arial"/>
              </a:rPr>
              <a:t>Geomorphic unit</a:t>
            </a:r>
            <a:endParaRPr sz="2100" b="0" i="0" u="none" strike="noStrike" cap="none">
              <a:solidFill>
                <a:schemeClr val="dk1"/>
              </a:solidFill>
              <a:latin typeface="Calibri"/>
              <a:ea typeface="Calibri"/>
              <a:cs typeface="Calibri"/>
              <a:sym typeface="Calibri"/>
            </a:endParaRPr>
          </a:p>
        </p:txBody>
      </p:sp>
      <p:sp>
        <p:nvSpPr>
          <p:cNvPr id="42" name="Google Shape;42;p4"/>
          <p:cNvSpPr/>
          <p:nvPr/>
        </p:nvSpPr>
        <p:spPr>
          <a:xfrm>
            <a:off x="14214978" y="2386005"/>
            <a:ext cx="390300" cy="4476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6FABD7"/>
              </a:buClr>
              <a:buSzPts val="2700"/>
              <a:buFont typeface="Arial"/>
              <a:buNone/>
            </a:pPr>
            <a:r>
              <a:rPr lang="en-US" sz="2700" b="0" i="0" u="none" strike="noStrike" cap="none">
                <a:solidFill>
                  <a:srgbClr val="6FABD7"/>
                </a:solidFill>
                <a:latin typeface="Arial"/>
                <a:ea typeface="Arial"/>
                <a:cs typeface="Arial"/>
                <a:sym typeface="Arial"/>
              </a:rPr>
              <a:t>→</a:t>
            </a:r>
            <a:endParaRPr sz="2700" b="0" i="0" u="none" strike="noStrike" cap="none">
              <a:solidFill>
                <a:schemeClr val="dk1"/>
              </a:solidFill>
              <a:latin typeface="Calibri"/>
              <a:ea typeface="Calibri"/>
              <a:cs typeface="Calibri"/>
              <a:sym typeface="Calibri"/>
            </a:endParaRPr>
          </a:p>
        </p:txBody>
      </p:sp>
      <p:sp>
        <p:nvSpPr>
          <p:cNvPr id="43" name="Google Shape;43;p4"/>
          <p:cNvSpPr/>
          <p:nvPr/>
        </p:nvSpPr>
        <p:spPr>
          <a:xfrm>
            <a:off x="11814789" y="2485686"/>
            <a:ext cx="1861500" cy="342900"/>
          </a:xfrm>
          <a:prstGeom prst="rect">
            <a:avLst/>
          </a:prstGeom>
          <a:noFill/>
          <a:ln>
            <a:noFill/>
          </a:ln>
        </p:spPr>
        <p:txBody>
          <a:bodyPr spcFirstLastPara="1" wrap="square" lIns="25400" tIns="25400" rIns="25400" bIns="25400" anchor="t" anchorCtr="0">
            <a:noAutofit/>
          </a:bodyPr>
          <a:lstStyle/>
          <a:p>
            <a:pPr marL="0" marR="0" lvl="0" indent="0" algn="ctr" rtl="0">
              <a:spcBef>
                <a:spcPts val="0"/>
              </a:spcBef>
              <a:spcAft>
                <a:spcPts val="0"/>
              </a:spcAft>
              <a:buClr>
                <a:srgbClr val="1F487A"/>
              </a:buClr>
              <a:buSzPts val="1800"/>
              <a:buFont typeface="IBM Plex Mono"/>
              <a:buNone/>
            </a:pPr>
            <a:r>
              <a:rPr lang="en-US" sz="1800" b="0" i="0" u="none" strike="noStrike" cap="none">
                <a:solidFill>
                  <a:srgbClr val="1F487A"/>
                </a:solidFill>
                <a:latin typeface="IBM Plex Mono"/>
                <a:ea typeface="IBM Plex Mono"/>
                <a:cs typeface="IBM Plex Mono"/>
                <a:sym typeface="IBM Plex Mono"/>
              </a:rPr>
              <a:t>10⁻¹–10¹ M</a:t>
            </a:r>
            <a:endParaRPr sz="1800" b="0" i="0" u="none" strike="noStrike" cap="none">
              <a:solidFill>
                <a:schemeClr val="dk1"/>
              </a:solidFill>
              <a:latin typeface="Calibri"/>
              <a:ea typeface="Calibri"/>
              <a:cs typeface="Calibri"/>
              <a:sym typeface="Calibri"/>
            </a:endParaRPr>
          </a:p>
        </p:txBody>
      </p:sp>
      <p:sp>
        <p:nvSpPr>
          <p:cNvPr id="44" name="Google Shape;44;p4"/>
          <p:cNvSpPr/>
          <p:nvPr/>
        </p:nvSpPr>
        <p:spPr>
          <a:xfrm>
            <a:off x="11688951" y="5611337"/>
            <a:ext cx="1902900" cy="3525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2100"/>
              <a:buFont typeface="Arial"/>
              <a:buNone/>
            </a:pPr>
            <a:r>
              <a:rPr lang="en-US" sz="2100" b="1" i="0" u="none" strike="noStrike" cap="none">
                <a:solidFill>
                  <a:srgbClr val="1F487A"/>
                </a:solidFill>
                <a:latin typeface="Arial"/>
                <a:ea typeface="Arial"/>
                <a:cs typeface="Arial"/>
                <a:sym typeface="Arial"/>
              </a:rPr>
              <a:t>Hydraulic unit</a:t>
            </a:r>
            <a:endParaRPr sz="2100" b="0" i="0" u="none" strike="noStrike" cap="none">
              <a:solidFill>
                <a:schemeClr val="dk1"/>
              </a:solidFill>
              <a:latin typeface="Calibri"/>
              <a:ea typeface="Calibri"/>
              <a:cs typeface="Calibri"/>
              <a:sym typeface="Calibri"/>
            </a:endParaRPr>
          </a:p>
        </p:txBody>
      </p:sp>
      <p:sp>
        <p:nvSpPr>
          <p:cNvPr id="45" name="Google Shape;45;p4"/>
          <p:cNvSpPr/>
          <p:nvPr/>
        </p:nvSpPr>
        <p:spPr>
          <a:xfrm>
            <a:off x="7422072" y="2386005"/>
            <a:ext cx="390300" cy="4476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6FABD7"/>
              </a:buClr>
              <a:buSzPts val="2700"/>
              <a:buFont typeface="Arial"/>
              <a:buNone/>
            </a:pPr>
            <a:r>
              <a:rPr lang="en-US" sz="2700" b="0" i="0" u="none" strike="noStrike" cap="none">
                <a:solidFill>
                  <a:srgbClr val="6FABD7"/>
                </a:solidFill>
                <a:latin typeface="Arial"/>
                <a:ea typeface="Arial"/>
                <a:cs typeface="Arial"/>
                <a:sym typeface="Arial"/>
              </a:rPr>
              <a:t>→</a:t>
            </a:r>
            <a:endParaRPr sz="2700" b="0" i="0" u="none" strike="noStrike" cap="none">
              <a:solidFill>
                <a:schemeClr val="dk1"/>
              </a:solidFill>
              <a:latin typeface="Calibri"/>
              <a:ea typeface="Calibri"/>
              <a:cs typeface="Calibri"/>
              <a:sym typeface="Calibri"/>
            </a:endParaRPr>
          </a:p>
        </p:txBody>
      </p:sp>
      <p:sp>
        <p:nvSpPr>
          <p:cNvPr id="46" name="Google Shape;46;p4"/>
          <p:cNvSpPr/>
          <p:nvPr/>
        </p:nvSpPr>
        <p:spPr>
          <a:xfrm>
            <a:off x="15196208" y="2514161"/>
            <a:ext cx="1861800" cy="342900"/>
          </a:xfrm>
          <a:prstGeom prst="rect">
            <a:avLst/>
          </a:prstGeom>
          <a:noFill/>
          <a:ln>
            <a:noFill/>
          </a:ln>
        </p:spPr>
        <p:txBody>
          <a:bodyPr spcFirstLastPara="1" wrap="square" lIns="25400" tIns="25400" rIns="25400" bIns="25400" anchor="t" anchorCtr="0">
            <a:noAutofit/>
          </a:bodyPr>
          <a:lstStyle/>
          <a:p>
            <a:pPr marL="0" marR="0" lvl="0" indent="0" algn="ctr" rtl="0">
              <a:spcBef>
                <a:spcPts val="0"/>
              </a:spcBef>
              <a:spcAft>
                <a:spcPts val="0"/>
              </a:spcAft>
              <a:buClr>
                <a:srgbClr val="1F487A"/>
              </a:buClr>
              <a:buSzPts val="1800"/>
              <a:buFont typeface="IBM Plex Mono"/>
              <a:buNone/>
            </a:pPr>
            <a:r>
              <a:rPr lang="en-US" sz="1800" b="0" i="0" u="none" strike="noStrike" cap="none">
                <a:solidFill>
                  <a:srgbClr val="1F487A"/>
                </a:solidFill>
                <a:latin typeface="IBM Plex Mono"/>
                <a:ea typeface="IBM Plex Mono"/>
                <a:cs typeface="IBM Plex Mono"/>
                <a:sym typeface="IBM Plex Mono"/>
              </a:rPr>
              <a:t>10⁻²–10⁰ M</a:t>
            </a:r>
            <a:endParaRPr sz="1800" b="0" i="0" u="none" strike="noStrike" cap="none">
              <a:solidFill>
                <a:schemeClr val="dk1"/>
              </a:solidFill>
              <a:latin typeface="Calibri"/>
              <a:ea typeface="Calibri"/>
              <a:cs typeface="Calibri"/>
              <a:sym typeface="Calibri"/>
            </a:endParaRPr>
          </a:p>
        </p:txBody>
      </p:sp>
      <p:sp>
        <p:nvSpPr>
          <p:cNvPr id="47" name="Google Shape;47;p4"/>
          <p:cNvSpPr/>
          <p:nvPr/>
        </p:nvSpPr>
        <p:spPr>
          <a:xfrm>
            <a:off x="15190063" y="5611337"/>
            <a:ext cx="1874100" cy="3525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2100"/>
              <a:buFont typeface="Arial"/>
              <a:buNone/>
            </a:pPr>
            <a:r>
              <a:rPr lang="en-US" sz="2100" b="1" i="0" u="none" strike="noStrike" cap="none">
                <a:solidFill>
                  <a:srgbClr val="1F487A"/>
                </a:solidFill>
                <a:latin typeface="Arial"/>
                <a:ea typeface="Arial"/>
                <a:cs typeface="Arial"/>
                <a:sym typeface="Arial"/>
              </a:rPr>
              <a:t>River element</a:t>
            </a:r>
            <a:endParaRPr sz="2100" b="0" i="0" u="none" strike="noStrike" cap="none">
              <a:solidFill>
                <a:schemeClr val="dk1"/>
              </a:solidFill>
              <a:latin typeface="Calibri"/>
              <a:ea typeface="Calibri"/>
              <a:cs typeface="Calibri"/>
              <a:sym typeface="Calibri"/>
            </a:endParaRPr>
          </a:p>
        </p:txBody>
      </p:sp>
      <p:sp>
        <p:nvSpPr>
          <p:cNvPr id="48" name="Google Shape;48;p4"/>
          <p:cNvSpPr/>
          <p:nvPr/>
        </p:nvSpPr>
        <p:spPr>
          <a:xfrm>
            <a:off x="3321444" y="6728364"/>
            <a:ext cx="2203500" cy="731400"/>
          </a:xfrm>
          <a:prstGeom prst="roundRect">
            <a:avLst>
              <a:gd name="adj" fmla="val 50000"/>
            </a:avLst>
          </a:prstGeom>
          <a:solidFill>
            <a:srgbClr val="FFFFFF">
              <a:alpha val="85098"/>
            </a:srgbClr>
          </a:solidFill>
          <a:ln w="19050" cap="flat" cmpd="sng">
            <a:solidFill>
              <a:srgbClr val="6FABD7"/>
            </a:solidFill>
            <a:prstDash val="dash"/>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2000">
                <a:solidFill>
                  <a:srgbClr val="4A5B6C"/>
                </a:solidFill>
                <a:latin typeface="Inter"/>
                <a:ea typeface="Inter"/>
                <a:cs typeface="Inter"/>
                <a:sym typeface="Inter"/>
              </a:rPr>
              <a:t>Sediment dynamics</a:t>
            </a:r>
            <a:endParaRPr sz="2000">
              <a:solidFill>
                <a:srgbClr val="4A5B6C"/>
              </a:solidFill>
              <a:latin typeface="Inter"/>
              <a:ea typeface="Inter"/>
              <a:cs typeface="Inter"/>
              <a:sym typeface="Inter"/>
            </a:endParaRPr>
          </a:p>
        </p:txBody>
      </p:sp>
      <p:sp>
        <p:nvSpPr>
          <p:cNvPr id="49" name="Google Shape;49;p4"/>
          <p:cNvSpPr/>
          <p:nvPr/>
        </p:nvSpPr>
        <p:spPr>
          <a:xfrm>
            <a:off x="929599" y="8160081"/>
            <a:ext cx="6438900" cy="7620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2400"/>
              <a:buFont typeface="Arial"/>
              <a:buNone/>
            </a:pPr>
            <a:r>
              <a:rPr lang="en-US" sz="2500">
                <a:solidFill>
                  <a:srgbClr val="1F487A"/>
                </a:solidFill>
                <a:latin typeface="Inter ExtraBold"/>
                <a:ea typeface="Inter ExtraBold"/>
                <a:cs typeface="Inter ExtraBold"/>
                <a:sym typeface="Inter ExtraBold"/>
              </a:rPr>
              <a:t>UAVs already resolve the finest scales.</a:t>
            </a:r>
            <a:endParaRPr sz="2500" i="0" u="none" strike="noStrike" cap="none">
              <a:solidFill>
                <a:schemeClr val="dk1"/>
              </a:solidFill>
              <a:latin typeface="Inter ExtraBold"/>
              <a:ea typeface="Inter ExtraBold"/>
              <a:cs typeface="Inter ExtraBold"/>
              <a:sym typeface="Inter ExtraBold"/>
            </a:endParaRPr>
          </a:p>
        </p:txBody>
      </p:sp>
      <p:sp>
        <p:nvSpPr>
          <p:cNvPr id="50" name="Google Shape;50;p4"/>
          <p:cNvSpPr/>
          <p:nvPr/>
        </p:nvSpPr>
        <p:spPr>
          <a:xfrm>
            <a:off x="960333" y="6728364"/>
            <a:ext cx="2249400" cy="731400"/>
          </a:xfrm>
          <a:prstGeom prst="roundRect">
            <a:avLst>
              <a:gd name="adj" fmla="val 50000"/>
            </a:avLst>
          </a:prstGeom>
          <a:solidFill>
            <a:srgbClr val="FFFFFF">
              <a:alpha val="85100"/>
            </a:srgbClr>
          </a:solidFill>
          <a:ln w="19050" cap="flat" cmpd="sng">
            <a:solidFill>
              <a:srgbClr val="6FABD7"/>
            </a:solidFill>
            <a:prstDash val="dash"/>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2000">
                <a:solidFill>
                  <a:srgbClr val="4A5B6C"/>
                </a:solidFill>
                <a:latin typeface="Inter"/>
                <a:ea typeface="Inter"/>
                <a:cs typeface="Inter"/>
                <a:sym typeface="Inter"/>
              </a:rPr>
              <a:t>Hydrological dynamics</a:t>
            </a:r>
            <a:endParaRPr sz="2000">
              <a:solidFill>
                <a:srgbClr val="4A5B6C"/>
              </a:solidFill>
              <a:latin typeface="Inter"/>
              <a:ea typeface="Inter"/>
              <a:cs typeface="Inter"/>
              <a:sym typeface="Inter"/>
            </a:endParaRPr>
          </a:p>
        </p:txBody>
      </p:sp>
      <p:sp>
        <p:nvSpPr>
          <p:cNvPr id="51" name="Google Shape;51;p4"/>
          <p:cNvSpPr/>
          <p:nvPr/>
        </p:nvSpPr>
        <p:spPr>
          <a:xfrm>
            <a:off x="13258732" y="6728364"/>
            <a:ext cx="2002500" cy="731400"/>
          </a:xfrm>
          <a:prstGeom prst="roundRect">
            <a:avLst>
              <a:gd name="adj" fmla="val 50000"/>
            </a:avLst>
          </a:prstGeom>
          <a:solidFill>
            <a:srgbClr val="FFFFFF">
              <a:alpha val="85100"/>
            </a:srgbClr>
          </a:solidFill>
          <a:ln w="19050" cap="flat" cmpd="sng">
            <a:solidFill>
              <a:srgbClr val="6FABD7"/>
            </a:solidFill>
            <a:prstDash val="dash"/>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2000">
                <a:solidFill>
                  <a:srgbClr val="4A5B6C"/>
                </a:solidFill>
                <a:latin typeface="Inter"/>
                <a:ea typeface="Inter"/>
                <a:cs typeface="Inter"/>
                <a:sym typeface="Inter"/>
              </a:rPr>
              <a:t>Riparian dynamics</a:t>
            </a:r>
            <a:endParaRPr sz="2000">
              <a:solidFill>
                <a:srgbClr val="4A5B6C"/>
              </a:solidFill>
              <a:latin typeface="Inter"/>
              <a:ea typeface="Inter"/>
              <a:cs typeface="Inter"/>
              <a:sym typeface="Inter"/>
            </a:endParaRPr>
          </a:p>
        </p:txBody>
      </p:sp>
      <p:sp>
        <p:nvSpPr>
          <p:cNvPr id="52" name="Google Shape;52;p4"/>
          <p:cNvSpPr/>
          <p:nvPr/>
        </p:nvSpPr>
        <p:spPr>
          <a:xfrm>
            <a:off x="11016433" y="6728364"/>
            <a:ext cx="2130600" cy="735300"/>
          </a:xfrm>
          <a:prstGeom prst="roundRect">
            <a:avLst>
              <a:gd name="adj" fmla="val 50000"/>
            </a:avLst>
          </a:prstGeom>
          <a:solidFill>
            <a:srgbClr val="FFFFFF">
              <a:alpha val="85100"/>
            </a:srgbClr>
          </a:solidFill>
          <a:ln w="19050" cap="flat" cmpd="sng">
            <a:solidFill>
              <a:srgbClr val="6FABD7"/>
            </a:solidFill>
            <a:prstDash val="dash"/>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2000">
                <a:solidFill>
                  <a:srgbClr val="4A5B6C"/>
                </a:solidFill>
                <a:latin typeface="Inter"/>
                <a:ea typeface="Inter"/>
                <a:cs typeface="Inter"/>
                <a:sym typeface="Inter"/>
              </a:rPr>
              <a:t>Hydraulic variability</a:t>
            </a:r>
            <a:endParaRPr sz="2000">
              <a:solidFill>
                <a:srgbClr val="4A5B6C"/>
              </a:solidFill>
              <a:latin typeface="Inter"/>
              <a:ea typeface="Inter"/>
              <a:cs typeface="Inter"/>
              <a:sym typeface="Inter"/>
            </a:endParaRPr>
          </a:p>
        </p:txBody>
      </p:sp>
      <p:sp>
        <p:nvSpPr>
          <p:cNvPr id="53" name="Google Shape;53;p4"/>
          <p:cNvSpPr/>
          <p:nvPr/>
        </p:nvSpPr>
        <p:spPr>
          <a:xfrm>
            <a:off x="15372933" y="6728364"/>
            <a:ext cx="1911000" cy="731400"/>
          </a:xfrm>
          <a:prstGeom prst="roundRect">
            <a:avLst>
              <a:gd name="adj" fmla="val 50000"/>
            </a:avLst>
          </a:prstGeom>
          <a:solidFill>
            <a:srgbClr val="FFFFFF">
              <a:alpha val="85100"/>
            </a:srgbClr>
          </a:solidFill>
          <a:ln w="19050" cap="flat" cmpd="sng">
            <a:solidFill>
              <a:srgbClr val="6FABD7"/>
            </a:solidFill>
            <a:prstDash val="dash"/>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2000">
                <a:solidFill>
                  <a:srgbClr val="4A5B6C"/>
                </a:solidFill>
                <a:latin typeface="Inter"/>
                <a:ea typeface="Inter"/>
                <a:cs typeface="Inter"/>
                <a:sym typeface="Inter"/>
              </a:rPr>
              <a:t>Habitat </a:t>
            </a:r>
            <a:endParaRPr sz="2000">
              <a:solidFill>
                <a:srgbClr val="4A5B6C"/>
              </a:solidFill>
              <a:latin typeface="Inter"/>
              <a:ea typeface="Inter"/>
              <a:cs typeface="Inter"/>
              <a:sym typeface="Inter"/>
            </a:endParaRPr>
          </a:p>
          <a:p>
            <a:pPr marL="0" lvl="0" indent="0" algn="ctr" rtl="0">
              <a:spcBef>
                <a:spcPts val="0"/>
              </a:spcBef>
              <a:spcAft>
                <a:spcPts val="0"/>
              </a:spcAft>
              <a:buNone/>
            </a:pPr>
            <a:r>
              <a:rPr lang="en-US" sz="2000">
                <a:solidFill>
                  <a:srgbClr val="4A5B6C"/>
                </a:solidFill>
                <a:latin typeface="Inter"/>
                <a:ea typeface="Inter"/>
                <a:cs typeface="Inter"/>
                <a:sym typeface="Inter"/>
              </a:rPr>
              <a:t>structure</a:t>
            </a:r>
            <a:endParaRPr sz="2000">
              <a:solidFill>
                <a:srgbClr val="4A5B6C"/>
              </a:solidFill>
              <a:latin typeface="Inter"/>
              <a:ea typeface="Inter"/>
              <a:cs typeface="Inter"/>
              <a:sym typeface="Inter"/>
            </a:endParaRPr>
          </a:p>
        </p:txBody>
      </p:sp>
      <p:sp>
        <p:nvSpPr>
          <p:cNvPr id="54" name="Google Shape;54;p4"/>
          <p:cNvSpPr/>
          <p:nvPr/>
        </p:nvSpPr>
        <p:spPr>
          <a:xfrm>
            <a:off x="5636634" y="6728364"/>
            <a:ext cx="2730900" cy="731400"/>
          </a:xfrm>
          <a:prstGeom prst="roundRect">
            <a:avLst>
              <a:gd name="adj" fmla="val 50000"/>
            </a:avLst>
          </a:prstGeom>
          <a:solidFill>
            <a:srgbClr val="FFFFFF">
              <a:alpha val="85100"/>
            </a:srgbClr>
          </a:solidFill>
          <a:ln w="19050" cap="flat" cmpd="sng">
            <a:solidFill>
              <a:srgbClr val="6FABD7"/>
            </a:solidFill>
            <a:prstDash val="dash"/>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2000">
                <a:solidFill>
                  <a:srgbClr val="4A5B6C"/>
                </a:solidFill>
                <a:latin typeface="Inter"/>
                <a:ea typeface="Inter"/>
                <a:cs typeface="Inter"/>
                <a:sym typeface="Inter"/>
              </a:rPr>
              <a:t>Channel morphodynamics</a:t>
            </a:r>
            <a:endParaRPr sz="2000">
              <a:solidFill>
                <a:srgbClr val="4A5B6C"/>
              </a:solidFill>
              <a:latin typeface="Inter"/>
              <a:ea typeface="Inter"/>
              <a:cs typeface="Inter"/>
              <a:sym typeface="Inter"/>
            </a:endParaRPr>
          </a:p>
        </p:txBody>
      </p:sp>
      <p:sp>
        <p:nvSpPr>
          <p:cNvPr id="55" name="Google Shape;55;p4"/>
          <p:cNvSpPr/>
          <p:nvPr/>
        </p:nvSpPr>
        <p:spPr>
          <a:xfrm>
            <a:off x="8479233" y="6728364"/>
            <a:ext cx="2425500" cy="762000"/>
          </a:xfrm>
          <a:prstGeom prst="roundRect">
            <a:avLst>
              <a:gd name="adj" fmla="val 50000"/>
            </a:avLst>
          </a:prstGeom>
          <a:solidFill>
            <a:srgbClr val="FFFFFF">
              <a:alpha val="85100"/>
            </a:srgbClr>
          </a:solidFill>
          <a:ln w="19050" cap="flat" cmpd="sng">
            <a:solidFill>
              <a:srgbClr val="6FABD7"/>
            </a:solidFill>
            <a:prstDash val="dash"/>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2000">
                <a:solidFill>
                  <a:srgbClr val="4A5B6C"/>
                </a:solidFill>
                <a:latin typeface="Inter"/>
                <a:ea typeface="Inter"/>
                <a:cs typeface="Inter"/>
                <a:sym typeface="Inter"/>
              </a:rPr>
              <a:t>Morphological diversity</a:t>
            </a:r>
            <a:endParaRPr sz="2000">
              <a:solidFill>
                <a:srgbClr val="4A5B6C"/>
              </a:solidFill>
              <a:latin typeface="Inter"/>
              <a:ea typeface="Inter"/>
              <a:cs typeface="Inter"/>
              <a:sym typeface="Inter"/>
            </a:endParaRPr>
          </a:p>
        </p:txBody>
      </p:sp>
      <p:cxnSp>
        <p:nvCxnSpPr>
          <p:cNvPr id="56" name="Google Shape;56;p4"/>
          <p:cNvCxnSpPr>
            <a:stCxn id="35" idx="2"/>
            <a:endCxn id="50" idx="0"/>
          </p:cNvCxnSpPr>
          <p:nvPr/>
        </p:nvCxnSpPr>
        <p:spPr>
          <a:xfrm flipH="1">
            <a:off x="2085155" y="5963837"/>
            <a:ext cx="459300" cy="764400"/>
          </a:xfrm>
          <a:prstGeom prst="straightConnector1">
            <a:avLst/>
          </a:prstGeom>
          <a:noFill/>
          <a:ln w="9525" cap="flat" cmpd="sng">
            <a:solidFill>
              <a:schemeClr val="dk2"/>
            </a:solidFill>
            <a:prstDash val="solid"/>
            <a:round/>
            <a:headEnd type="none" w="med" len="med"/>
            <a:tailEnd type="none" w="med" len="med"/>
          </a:ln>
        </p:spPr>
      </p:cxnSp>
      <p:cxnSp>
        <p:nvCxnSpPr>
          <p:cNvPr id="57" name="Google Shape;57;p4"/>
          <p:cNvCxnSpPr>
            <a:stCxn id="35" idx="2"/>
            <a:endCxn id="48" idx="0"/>
          </p:cNvCxnSpPr>
          <p:nvPr/>
        </p:nvCxnSpPr>
        <p:spPr>
          <a:xfrm>
            <a:off x="2544455" y="5963837"/>
            <a:ext cx="1878600" cy="764400"/>
          </a:xfrm>
          <a:prstGeom prst="straightConnector1">
            <a:avLst/>
          </a:prstGeom>
          <a:noFill/>
          <a:ln w="9525" cap="flat" cmpd="sng">
            <a:solidFill>
              <a:schemeClr val="dk2"/>
            </a:solidFill>
            <a:prstDash val="solid"/>
            <a:round/>
            <a:headEnd type="none" w="med" len="med"/>
            <a:tailEnd type="none" w="med" len="med"/>
          </a:ln>
        </p:spPr>
      </p:cxnSp>
      <p:cxnSp>
        <p:nvCxnSpPr>
          <p:cNvPr id="58" name="Google Shape;58;p4"/>
          <p:cNvCxnSpPr>
            <a:stCxn id="38" idx="2"/>
            <a:endCxn id="48" idx="0"/>
          </p:cNvCxnSpPr>
          <p:nvPr/>
        </p:nvCxnSpPr>
        <p:spPr>
          <a:xfrm flipH="1">
            <a:off x="4423211" y="5963837"/>
            <a:ext cx="1467900" cy="764400"/>
          </a:xfrm>
          <a:prstGeom prst="straightConnector1">
            <a:avLst/>
          </a:prstGeom>
          <a:noFill/>
          <a:ln w="9525" cap="flat" cmpd="sng">
            <a:solidFill>
              <a:schemeClr val="dk2"/>
            </a:solidFill>
            <a:prstDash val="solid"/>
            <a:round/>
            <a:headEnd type="none" w="med" len="med"/>
            <a:tailEnd type="none" w="med" len="med"/>
          </a:ln>
        </p:spPr>
      </p:cxnSp>
      <p:cxnSp>
        <p:nvCxnSpPr>
          <p:cNvPr id="59" name="Google Shape;59;p4"/>
          <p:cNvCxnSpPr>
            <a:stCxn id="38" idx="2"/>
            <a:endCxn id="54" idx="0"/>
          </p:cNvCxnSpPr>
          <p:nvPr/>
        </p:nvCxnSpPr>
        <p:spPr>
          <a:xfrm>
            <a:off x="5891111" y="5963837"/>
            <a:ext cx="1110900" cy="764400"/>
          </a:xfrm>
          <a:prstGeom prst="straightConnector1">
            <a:avLst/>
          </a:prstGeom>
          <a:noFill/>
          <a:ln w="9525" cap="flat" cmpd="sng">
            <a:solidFill>
              <a:schemeClr val="dk2"/>
            </a:solidFill>
            <a:prstDash val="solid"/>
            <a:round/>
            <a:headEnd type="none" w="med" len="med"/>
            <a:tailEnd type="none" w="med" len="med"/>
          </a:ln>
        </p:spPr>
      </p:cxnSp>
      <p:cxnSp>
        <p:nvCxnSpPr>
          <p:cNvPr id="60" name="Google Shape;60;p4"/>
          <p:cNvCxnSpPr>
            <a:stCxn id="41" idx="2"/>
            <a:endCxn id="54" idx="0"/>
          </p:cNvCxnSpPr>
          <p:nvPr/>
        </p:nvCxnSpPr>
        <p:spPr>
          <a:xfrm flipH="1">
            <a:off x="7001989" y="5963837"/>
            <a:ext cx="2133300" cy="764400"/>
          </a:xfrm>
          <a:prstGeom prst="straightConnector1">
            <a:avLst/>
          </a:prstGeom>
          <a:noFill/>
          <a:ln w="9525" cap="flat" cmpd="sng">
            <a:solidFill>
              <a:schemeClr val="dk2"/>
            </a:solidFill>
            <a:prstDash val="solid"/>
            <a:round/>
            <a:headEnd type="none" w="med" len="med"/>
            <a:tailEnd type="none" w="med" len="med"/>
          </a:ln>
        </p:spPr>
      </p:cxnSp>
      <p:cxnSp>
        <p:nvCxnSpPr>
          <p:cNvPr id="61" name="Google Shape;61;p4"/>
          <p:cNvCxnSpPr>
            <a:stCxn id="41" idx="2"/>
            <a:endCxn id="55" idx="0"/>
          </p:cNvCxnSpPr>
          <p:nvPr/>
        </p:nvCxnSpPr>
        <p:spPr>
          <a:xfrm>
            <a:off x="9135289" y="5963837"/>
            <a:ext cx="556800" cy="764400"/>
          </a:xfrm>
          <a:prstGeom prst="straightConnector1">
            <a:avLst/>
          </a:prstGeom>
          <a:noFill/>
          <a:ln w="9525" cap="flat" cmpd="sng">
            <a:solidFill>
              <a:schemeClr val="dk2"/>
            </a:solidFill>
            <a:prstDash val="solid"/>
            <a:round/>
            <a:headEnd type="none" w="med" len="med"/>
            <a:tailEnd type="none" w="med" len="med"/>
          </a:ln>
        </p:spPr>
      </p:cxnSp>
      <p:cxnSp>
        <p:nvCxnSpPr>
          <p:cNvPr id="62" name="Google Shape;62;p4"/>
          <p:cNvCxnSpPr>
            <a:stCxn id="55" idx="0"/>
            <a:endCxn id="38" idx="2"/>
          </p:cNvCxnSpPr>
          <p:nvPr/>
        </p:nvCxnSpPr>
        <p:spPr>
          <a:xfrm rot="10800000">
            <a:off x="5890983" y="5963964"/>
            <a:ext cx="3801000" cy="764400"/>
          </a:xfrm>
          <a:prstGeom prst="straightConnector1">
            <a:avLst/>
          </a:prstGeom>
          <a:noFill/>
          <a:ln w="9525" cap="flat" cmpd="sng">
            <a:solidFill>
              <a:schemeClr val="dk2"/>
            </a:solidFill>
            <a:prstDash val="solid"/>
            <a:round/>
            <a:headEnd type="none" w="med" len="med"/>
            <a:tailEnd type="none" w="med" len="med"/>
          </a:ln>
        </p:spPr>
      </p:cxnSp>
      <p:cxnSp>
        <p:nvCxnSpPr>
          <p:cNvPr id="63" name="Google Shape;63;p4"/>
          <p:cNvCxnSpPr>
            <a:stCxn id="44" idx="2"/>
            <a:endCxn id="55" idx="0"/>
          </p:cNvCxnSpPr>
          <p:nvPr/>
        </p:nvCxnSpPr>
        <p:spPr>
          <a:xfrm flipH="1">
            <a:off x="9692001" y="5963837"/>
            <a:ext cx="2948400" cy="764400"/>
          </a:xfrm>
          <a:prstGeom prst="straightConnector1">
            <a:avLst/>
          </a:prstGeom>
          <a:noFill/>
          <a:ln w="9525" cap="flat" cmpd="sng">
            <a:solidFill>
              <a:schemeClr val="dk2"/>
            </a:solidFill>
            <a:prstDash val="solid"/>
            <a:round/>
            <a:headEnd type="none" w="med" len="med"/>
            <a:tailEnd type="none" w="med" len="med"/>
          </a:ln>
        </p:spPr>
      </p:cxnSp>
      <p:cxnSp>
        <p:nvCxnSpPr>
          <p:cNvPr id="64" name="Google Shape;64;p4"/>
          <p:cNvCxnSpPr>
            <a:stCxn id="52" idx="0"/>
            <a:endCxn id="41" idx="2"/>
          </p:cNvCxnSpPr>
          <p:nvPr/>
        </p:nvCxnSpPr>
        <p:spPr>
          <a:xfrm rot="10800000">
            <a:off x="9135433" y="5963964"/>
            <a:ext cx="2946300" cy="764400"/>
          </a:xfrm>
          <a:prstGeom prst="straightConnector1">
            <a:avLst/>
          </a:prstGeom>
          <a:noFill/>
          <a:ln w="9525" cap="flat" cmpd="sng">
            <a:solidFill>
              <a:schemeClr val="dk2"/>
            </a:solidFill>
            <a:prstDash val="solid"/>
            <a:round/>
            <a:headEnd type="none" w="med" len="med"/>
            <a:tailEnd type="none" w="med" len="med"/>
          </a:ln>
        </p:spPr>
      </p:cxnSp>
      <p:cxnSp>
        <p:nvCxnSpPr>
          <p:cNvPr id="65" name="Google Shape;65;p4"/>
          <p:cNvCxnSpPr>
            <a:stCxn id="44" idx="2"/>
            <a:endCxn id="52" idx="0"/>
          </p:cNvCxnSpPr>
          <p:nvPr/>
        </p:nvCxnSpPr>
        <p:spPr>
          <a:xfrm flipH="1">
            <a:off x="12081801" y="5963837"/>
            <a:ext cx="558600" cy="764400"/>
          </a:xfrm>
          <a:prstGeom prst="straightConnector1">
            <a:avLst/>
          </a:prstGeom>
          <a:noFill/>
          <a:ln w="9525" cap="flat" cmpd="sng">
            <a:solidFill>
              <a:schemeClr val="dk2"/>
            </a:solidFill>
            <a:prstDash val="solid"/>
            <a:round/>
            <a:headEnd type="none" w="med" len="med"/>
            <a:tailEnd type="none" w="med" len="med"/>
          </a:ln>
        </p:spPr>
      </p:cxnSp>
      <p:cxnSp>
        <p:nvCxnSpPr>
          <p:cNvPr id="66" name="Google Shape;66;p4"/>
          <p:cNvCxnSpPr>
            <a:stCxn id="52" idx="0"/>
            <a:endCxn id="47" idx="2"/>
          </p:cNvCxnSpPr>
          <p:nvPr/>
        </p:nvCxnSpPr>
        <p:spPr>
          <a:xfrm rot="10800000" flipH="1">
            <a:off x="12081733" y="5963964"/>
            <a:ext cx="4045500" cy="764400"/>
          </a:xfrm>
          <a:prstGeom prst="straightConnector1">
            <a:avLst/>
          </a:prstGeom>
          <a:noFill/>
          <a:ln w="9525" cap="flat" cmpd="sng">
            <a:solidFill>
              <a:schemeClr val="dk2"/>
            </a:solidFill>
            <a:prstDash val="solid"/>
            <a:round/>
            <a:headEnd type="none" w="med" len="med"/>
            <a:tailEnd type="none" w="med" len="med"/>
          </a:ln>
        </p:spPr>
      </p:cxnSp>
      <p:cxnSp>
        <p:nvCxnSpPr>
          <p:cNvPr id="67" name="Google Shape;67;p4"/>
          <p:cNvCxnSpPr>
            <a:stCxn id="51" idx="0"/>
            <a:endCxn id="41" idx="2"/>
          </p:cNvCxnSpPr>
          <p:nvPr/>
        </p:nvCxnSpPr>
        <p:spPr>
          <a:xfrm rot="10800000">
            <a:off x="9135382" y="5963964"/>
            <a:ext cx="5124600" cy="764400"/>
          </a:xfrm>
          <a:prstGeom prst="straightConnector1">
            <a:avLst/>
          </a:prstGeom>
          <a:noFill/>
          <a:ln w="9525" cap="flat" cmpd="sng">
            <a:solidFill>
              <a:schemeClr val="dk2"/>
            </a:solidFill>
            <a:prstDash val="solid"/>
            <a:round/>
            <a:headEnd type="none" w="med" len="med"/>
            <a:tailEnd type="none" w="med" len="med"/>
          </a:ln>
        </p:spPr>
      </p:cxnSp>
      <p:cxnSp>
        <p:nvCxnSpPr>
          <p:cNvPr id="68" name="Google Shape;68;p4"/>
          <p:cNvCxnSpPr>
            <a:stCxn id="51" idx="0"/>
            <a:endCxn id="44" idx="2"/>
          </p:cNvCxnSpPr>
          <p:nvPr/>
        </p:nvCxnSpPr>
        <p:spPr>
          <a:xfrm rot="10800000">
            <a:off x="12640282" y="5963964"/>
            <a:ext cx="1619700" cy="764400"/>
          </a:xfrm>
          <a:prstGeom prst="straightConnector1">
            <a:avLst/>
          </a:prstGeom>
          <a:noFill/>
          <a:ln w="9525" cap="flat" cmpd="sng">
            <a:solidFill>
              <a:schemeClr val="dk2"/>
            </a:solidFill>
            <a:prstDash val="solid"/>
            <a:round/>
            <a:headEnd type="none" w="med" len="med"/>
            <a:tailEnd type="none" w="med" len="med"/>
          </a:ln>
        </p:spPr>
      </p:cxnSp>
      <p:cxnSp>
        <p:nvCxnSpPr>
          <p:cNvPr id="69" name="Google Shape;69;p4"/>
          <p:cNvCxnSpPr>
            <a:stCxn id="51" idx="0"/>
            <a:endCxn id="47" idx="2"/>
          </p:cNvCxnSpPr>
          <p:nvPr/>
        </p:nvCxnSpPr>
        <p:spPr>
          <a:xfrm rot="10800000" flipH="1">
            <a:off x="14259982" y="5963964"/>
            <a:ext cx="1867200" cy="764400"/>
          </a:xfrm>
          <a:prstGeom prst="straightConnector1">
            <a:avLst/>
          </a:prstGeom>
          <a:noFill/>
          <a:ln w="9525" cap="flat" cmpd="sng">
            <a:solidFill>
              <a:schemeClr val="dk2"/>
            </a:solidFill>
            <a:prstDash val="solid"/>
            <a:round/>
            <a:headEnd type="none" w="med" len="med"/>
            <a:tailEnd type="none" w="med" len="med"/>
          </a:ln>
        </p:spPr>
      </p:cxnSp>
      <p:cxnSp>
        <p:nvCxnSpPr>
          <p:cNvPr id="70" name="Google Shape;70;p4"/>
          <p:cNvCxnSpPr>
            <a:stCxn id="41" idx="2"/>
            <a:endCxn id="53" idx="0"/>
          </p:cNvCxnSpPr>
          <p:nvPr/>
        </p:nvCxnSpPr>
        <p:spPr>
          <a:xfrm>
            <a:off x="9135289" y="5963837"/>
            <a:ext cx="7193100" cy="764400"/>
          </a:xfrm>
          <a:prstGeom prst="straightConnector1">
            <a:avLst/>
          </a:prstGeom>
          <a:noFill/>
          <a:ln w="9525" cap="flat" cmpd="sng">
            <a:solidFill>
              <a:schemeClr val="dk2"/>
            </a:solidFill>
            <a:prstDash val="solid"/>
            <a:round/>
            <a:headEnd type="none" w="med" len="med"/>
            <a:tailEnd type="none" w="med" len="med"/>
          </a:ln>
        </p:spPr>
      </p:cxnSp>
      <p:cxnSp>
        <p:nvCxnSpPr>
          <p:cNvPr id="71" name="Google Shape;71;p4"/>
          <p:cNvCxnSpPr>
            <a:stCxn id="53" idx="0"/>
            <a:endCxn id="44" idx="2"/>
          </p:cNvCxnSpPr>
          <p:nvPr/>
        </p:nvCxnSpPr>
        <p:spPr>
          <a:xfrm rot="10800000">
            <a:off x="12640533" y="5963964"/>
            <a:ext cx="3687900" cy="764400"/>
          </a:xfrm>
          <a:prstGeom prst="straightConnector1">
            <a:avLst/>
          </a:prstGeom>
          <a:noFill/>
          <a:ln w="9525" cap="flat" cmpd="sng">
            <a:solidFill>
              <a:schemeClr val="dk2"/>
            </a:solidFill>
            <a:prstDash val="solid"/>
            <a:round/>
            <a:headEnd type="none" w="med" len="med"/>
            <a:tailEnd type="none" w="med" len="med"/>
          </a:ln>
        </p:spPr>
      </p:cxnSp>
      <p:cxnSp>
        <p:nvCxnSpPr>
          <p:cNvPr id="72" name="Google Shape;72;p4"/>
          <p:cNvCxnSpPr>
            <a:stCxn id="53" idx="0"/>
            <a:endCxn id="47" idx="2"/>
          </p:cNvCxnSpPr>
          <p:nvPr/>
        </p:nvCxnSpPr>
        <p:spPr>
          <a:xfrm rot="10800000">
            <a:off x="16127133" y="5963964"/>
            <a:ext cx="201300" cy="764400"/>
          </a:xfrm>
          <a:prstGeom prst="straightConnector1">
            <a:avLst/>
          </a:prstGeom>
          <a:noFill/>
          <a:ln w="9525" cap="flat" cmpd="sng">
            <a:solidFill>
              <a:schemeClr val="dk2"/>
            </a:solidFill>
            <a:prstDash val="solid"/>
            <a:round/>
            <a:headEnd type="none" w="med" len="med"/>
            <a:tailEnd type="none" w="med" len="med"/>
          </a:ln>
        </p:spPr>
      </p:cxnSp>
      <p:pic>
        <p:nvPicPr>
          <p:cNvPr id="73" name="Google Shape;73;p4" title="257daccf-d201-4a50-8965-b5959f704ae5.jpeg"/>
          <p:cNvPicPr preferRelativeResize="0"/>
          <p:nvPr/>
        </p:nvPicPr>
        <p:blipFill rotWithShape="1">
          <a:blip r:embed="rId3">
            <a:alphaModFix/>
          </a:blip>
          <a:srcRect t="14097"/>
          <a:stretch/>
        </p:blipFill>
        <p:spPr>
          <a:xfrm>
            <a:off x="4366554" y="2857075"/>
            <a:ext cx="3120010" cy="2680228"/>
          </a:xfrm>
          <a:prstGeom prst="rect">
            <a:avLst/>
          </a:prstGeom>
          <a:noFill/>
          <a:ln>
            <a:noFill/>
          </a:ln>
        </p:spPr>
      </p:pic>
      <p:pic>
        <p:nvPicPr>
          <p:cNvPr id="74" name="Google Shape;74;p4" title="Gemini_Generated_Image_ufwa2mufwa2mufwa.png"/>
          <p:cNvPicPr preferRelativeResize="0"/>
          <p:nvPr/>
        </p:nvPicPr>
        <p:blipFill rotWithShape="1">
          <a:blip r:embed="rId4">
            <a:alphaModFix/>
          </a:blip>
          <a:srcRect t="14097"/>
          <a:stretch/>
        </p:blipFill>
        <p:spPr>
          <a:xfrm>
            <a:off x="966376" y="2857075"/>
            <a:ext cx="3120010" cy="2680228"/>
          </a:xfrm>
          <a:prstGeom prst="rect">
            <a:avLst/>
          </a:prstGeom>
          <a:noFill/>
          <a:ln>
            <a:noFill/>
          </a:ln>
        </p:spPr>
      </p:pic>
      <p:pic>
        <p:nvPicPr>
          <p:cNvPr id="75" name="Google Shape;75;p4" title="Gemini_Generated_Image_ljjqrbljjqrbljjq.png"/>
          <p:cNvPicPr preferRelativeResize="0"/>
          <p:nvPr/>
        </p:nvPicPr>
        <p:blipFill rotWithShape="1">
          <a:blip r:embed="rId5">
            <a:alphaModFix/>
          </a:blip>
          <a:srcRect t="14097"/>
          <a:stretch/>
        </p:blipFill>
        <p:spPr>
          <a:xfrm>
            <a:off x="7766732" y="2857075"/>
            <a:ext cx="3120010" cy="2680228"/>
          </a:xfrm>
          <a:prstGeom prst="rect">
            <a:avLst/>
          </a:prstGeom>
          <a:noFill/>
          <a:ln>
            <a:noFill/>
          </a:ln>
        </p:spPr>
      </p:pic>
      <p:pic>
        <p:nvPicPr>
          <p:cNvPr id="76" name="Google Shape;76;p4" title="Gemini_Generated_Image_l1iicgl1iicgl1ii.png"/>
          <p:cNvPicPr preferRelativeResize="0"/>
          <p:nvPr/>
        </p:nvPicPr>
        <p:blipFill rotWithShape="1">
          <a:blip r:embed="rId6">
            <a:alphaModFix/>
          </a:blip>
          <a:srcRect t="14097"/>
          <a:stretch/>
        </p:blipFill>
        <p:spPr>
          <a:xfrm>
            <a:off x="11166910" y="2857075"/>
            <a:ext cx="3120010" cy="2680228"/>
          </a:xfrm>
          <a:prstGeom prst="rect">
            <a:avLst/>
          </a:prstGeom>
          <a:noFill/>
          <a:ln>
            <a:noFill/>
          </a:ln>
        </p:spPr>
      </p:pic>
      <p:pic>
        <p:nvPicPr>
          <p:cNvPr id="77" name="Google Shape;77;p4" title="Gemini_Generated_Image_p4nyp7p4nyp7p4ny.png"/>
          <p:cNvPicPr preferRelativeResize="0"/>
          <p:nvPr/>
        </p:nvPicPr>
        <p:blipFill rotWithShape="1">
          <a:blip r:embed="rId7">
            <a:alphaModFix/>
          </a:blip>
          <a:srcRect t="14097"/>
          <a:stretch/>
        </p:blipFill>
        <p:spPr>
          <a:xfrm>
            <a:off x="14567088" y="2857075"/>
            <a:ext cx="3120010" cy="2680228"/>
          </a:xfrm>
          <a:prstGeom prst="rect">
            <a:avLst/>
          </a:prstGeom>
          <a:noFill/>
          <a:ln>
            <a:noFill/>
          </a:ln>
        </p:spPr>
      </p:pic>
      <p:sp>
        <p:nvSpPr>
          <p:cNvPr id="78" name="Google Shape;78;p4"/>
          <p:cNvSpPr/>
          <p:nvPr/>
        </p:nvSpPr>
        <p:spPr>
          <a:xfrm>
            <a:off x="9661239" y="8160081"/>
            <a:ext cx="6438900" cy="7620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2400"/>
              <a:buFont typeface="Arial"/>
              <a:buNone/>
            </a:pPr>
            <a:r>
              <a:rPr lang="en-US" sz="2500">
                <a:solidFill>
                  <a:srgbClr val="1F487A"/>
                </a:solidFill>
                <a:latin typeface="Inter ExtraBold"/>
                <a:ea typeface="Inter ExtraBold"/>
                <a:cs typeface="Inter ExtraBold"/>
                <a:sym typeface="Inter ExtraBold"/>
              </a:rPr>
              <a:t>The bottleneck shifted</a:t>
            </a:r>
            <a:endParaRPr sz="2500" i="0" u="none" strike="noStrike" cap="none">
              <a:solidFill>
                <a:schemeClr val="dk1"/>
              </a:solidFill>
              <a:latin typeface="Inter ExtraBold"/>
              <a:ea typeface="Inter ExtraBold"/>
              <a:cs typeface="Inter ExtraBold"/>
              <a:sym typeface="Inter ExtraBold"/>
            </a:endParaRPr>
          </a:p>
        </p:txBody>
      </p:sp>
      <p:cxnSp>
        <p:nvCxnSpPr>
          <p:cNvPr id="79" name="Google Shape;79;p4"/>
          <p:cNvCxnSpPr/>
          <p:nvPr/>
        </p:nvCxnSpPr>
        <p:spPr>
          <a:xfrm>
            <a:off x="9123502" y="8257477"/>
            <a:ext cx="0" cy="1228200"/>
          </a:xfrm>
          <a:prstGeom prst="straightConnector1">
            <a:avLst/>
          </a:prstGeom>
          <a:noFill/>
          <a:ln w="28575" cap="flat" cmpd="sng">
            <a:solidFill>
              <a:srgbClr val="DCEBF7"/>
            </a:solidFill>
            <a:prstDash val="solid"/>
            <a:round/>
            <a:headEnd type="none" w="med" len="med"/>
            <a:tailEnd type="none" w="med" len="med"/>
          </a:ln>
        </p:spPr>
      </p:cxnSp>
      <p:sp>
        <p:nvSpPr>
          <p:cNvPr id="80" name="Google Shape;80;p4"/>
          <p:cNvSpPr/>
          <p:nvPr/>
        </p:nvSpPr>
        <p:spPr>
          <a:xfrm>
            <a:off x="947025" y="8599572"/>
            <a:ext cx="7453800" cy="609600"/>
          </a:xfrm>
          <a:prstGeom prst="rect">
            <a:avLst/>
          </a:prstGeom>
          <a:noFill/>
          <a:ln>
            <a:noFill/>
          </a:ln>
        </p:spPr>
        <p:txBody>
          <a:bodyPr spcFirstLastPara="1" wrap="square" lIns="25400" tIns="25400" rIns="25400" bIns="25400" anchor="t" anchorCtr="0">
            <a:noAutofit/>
          </a:bodyPr>
          <a:lstStyle/>
          <a:p>
            <a:pPr marL="0" marR="0" lvl="0" indent="0" algn="just" rtl="0">
              <a:spcBef>
                <a:spcPts val="0"/>
              </a:spcBef>
              <a:spcAft>
                <a:spcPts val="0"/>
              </a:spcAft>
              <a:buClr>
                <a:srgbClr val="4A5B6C"/>
              </a:buClr>
              <a:buSzPts val="1950"/>
              <a:buFont typeface="Arial"/>
              <a:buNone/>
            </a:pPr>
            <a:r>
              <a:rPr lang="en-US" sz="2400">
                <a:solidFill>
                  <a:srgbClr val="4A5B6C"/>
                </a:solidFill>
                <a:latin typeface="Inter"/>
                <a:ea typeface="Inter"/>
                <a:cs typeface="Inter"/>
                <a:sym typeface="Inter"/>
              </a:rPr>
              <a:t>Acquiring hyperspatial river data is no longer the hard part.</a:t>
            </a:r>
            <a:endParaRPr sz="2400" i="0" u="none" strike="noStrike" cap="none">
              <a:solidFill>
                <a:schemeClr val="dk1"/>
              </a:solidFill>
              <a:latin typeface="Inter"/>
              <a:ea typeface="Inter"/>
              <a:cs typeface="Inter"/>
              <a:sym typeface="Inter"/>
            </a:endParaRPr>
          </a:p>
        </p:txBody>
      </p:sp>
      <p:sp>
        <p:nvSpPr>
          <p:cNvPr id="81" name="Google Shape;81;p4"/>
          <p:cNvSpPr/>
          <p:nvPr/>
        </p:nvSpPr>
        <p:spPr>
          <a:xfrm>
            <a:off x="9661773" y="8568846"/>
            <a:ext cx="7453800" cy="1228200"/>
          </a:xfrm>
          <a:prstGeom prst="rect">
            <a:avLst/>
          </a:prstGeom>
          <a:noFill/>
          <a:ln>
            <a:noFill/>
          </a:ln>
        </p:spPr>
        <p:txBody>
          <a:bodyPr spcFirstLastPara="1" wrap="square" lIns="25400" tIns="25400" rIns="25400" bIns="25400" anchor="t" anchorCtr="0">
            <a:noAutofit/>
          </a:bodyPr>
          <a:lstStyle/>
          <a:p>
            <a:pPr marL="0" marR="0" lvl="0" indent="0" algn="just" rtl="0">
              <a:spcBef>
                <a:spcPts val="0"/>
              </a:spcBef>
              <a:spcAft>
                <a:spcPts val="0"/>
              </a:spcAft>
              <a:buClr>
                <a:srgbClr val="4A5B6C"/>
              </a:buClr>
              <a:buSzPts val="1950"/>
              <a:buFont typeface="Arial"/>
              <a:buNone/>
            </a:pPr>
            <a:r>
              <a:rPr lang="en-US" sz="2400">
                <a:solidFill>
                  <a:srgbClr val="4A5B6C"/>
                </a:solidFill>
                <a:latin typeface="Inter"/>
                <a:ea typeface="Inter"/>
                <a:cs typeface="Inter"/>
                <a:sym typeface="Inter"/>
              </a:rPr>
              <a:t>These surveys stay private, unlabelled, and described in incompatible terms, so almost none of them can be compared with each other.</a:t>
            </a:r>
            <a:endParaRPr sz="2400" i="0" u="none" strike="noStrike" cap="none">
              <a:solidFill>
                <a:schemeClr val="dk1"/>
              </a:solidFill>
              <a:latin typeface="Inter"/>
              <a:ea typeface="Inter"/>
              <a:cs typeface="Inter"/>
              <a:sym typeface="Inter"/>
            </a:endParaRPr>
          </a:p>
        </p:txBody>
      </p:sp>
      <p:pic>
        <p:nvPicPr>
          <p:cNvPr id="82" name="Google Shape;82;p4" title="logo.png"/>
          <p:cNvPicPr preferRelativeResize="0"/>
          <p:nvPr/>
        </p:nvPicPr>
        <p:blipFill>
          <a:blip r:embed="rId8">
            <a:alphaModFix/>
          </a:blip>
          <a:stretch>
            <a:fillRect/>
          </a:stretch>
        </p:blipFill>
        <p:spPr>
          <a:xfrm>
            <a:off x="-12" y="9909937"/>
            <a:ext cx="2130601" cy="504562"/>
          </a:xfrm>
          <a:prstGeom prst="rect">
            <a:avLst/>
          </a:prstGeom>
          <a:noFill/>
          <a:ln>
            <a:noFill/>
          </a:ln>
        </p:spPr>
      </p:pic>
      <p:sp>
        <p:nvSpPr>
          <p:cNvPr id="83" name="Google Shape;83;p4"/>
          <p:cNvSpPr/>
          <p:nvPr/>
        </p:nvSpPr>
        <p:spPr>
          <a:xfrm>
            <a:off x="14190184" y="10040552"/>
            <a:ext cx="4075200" cy="504600"/>
          </a:xfrm>
          <a:prstGeom prst="rect">
            <a:avLst/>
          </a:prstGeom>
          <a:noFill/>
          <a:ln>
            <a:noFill/>
          </a:ln>
        </p:spPr>
        <p:txBody>
          <a:bodyPr spcFirstLastPara="1" wrap="square" lIns="25400" tIns="25400" rIns="25400" bIns="25400" anchor="t" anchorCtr="0">
            <a:noAutofit/>
          </a:bodyPr>
          <a:lstStyle/>
          <a:p>
            <a:pPr marL="0" marR="0" lvl="0" indent="0" algn="r" rtl="0">
              <a:spcBef>
                <a:spcPts val="0"/>
              </a:spcBef>
              <a:spcAft>
                <a:spcPts val="0"/>
              </a:spcAft>
              <a:buClr>
                <a:srgbClr val="1F487A"/>
              </a:buClr>
              <a:buSzPts val="1800"/>
              <a:buFont typeface="IBM Plex Mono"/>
              <a:buNone/>
            </a:pPr>
            <a:r>
              <a:rPr lang="en-US" sz="1300">
                <a:solidFill>
                  <a:srgbClr val="1F487A"/>
                </a:solidFill>
                <a:latin typeface="IBM Plex Mono"/>
                <a:ea typeface="IBM Plex Mono"/>
                <a:cs typeface="IBM Plex Mono"/>
                <a:sym typeface="IBM Plex Mono"/>
              </a:rPr>
              <a:t>Tulio Soto Parra |</a:t>
            </a:r>
            <a:r>
              <a:rPr lang="en-US" sz="1300" b="1">
                <a:solidFill>
                  <a:srgbClr val="1F487A"/>
                </a:solidFill>
                <a:latin typeface="IBM Plex Mono"/>
                <a:ea typeface="IBM Plex Mono"/>
                <a:cs typeface="IBM Plex Mono"/>
                <a:sym typeface="IBM Plex Mono"/>
              </a:rPr>
              <a:t> </a:t>
            </a:r>
            <a:r>
              <a:rPr lang="en-US" sz="1300">
                <a:solidFill>
                  <a:srgbClr val="1F487A"/>
                </a:solidFill>
                <a:latin typeface="IBM Plex Mono"/>
                <a:ea typeface="IBM Plex Mono"/>
                <a:cs typeface="IBM Plex Mono"/>
                <a:sym typeface="IBM Plex Mono"/>
              </a:rPr>
              <a:t>Vipava, 19.10.2026</a:t>
            </a:r>
            <a:endParaRPr sz="1300">
              <a:solidFill>
                <a:srgbClr val="1F487A"/>
              </a:solidFill>
              <a:latin typeface="IBM Plex Mono"/>
              <a:ea typeface="IBM Plex Mono"/>
              <a:cs typeface="IBM Plex Mono"/>
              <a:sym typeface="IBM Plex Mono"/>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1F487A"/>
        </a:solidFill>
        <a:effectLst/>
      </p:bgPr>
    </p:bg>
    <p:spTree>
      <p:nvGrpSpPr>
        <p:cNvPr id="1" name="Shape 88"/>
        <p:cNvGrpSpPr/>
        <p:nvPr/>
      </p:nvGrpSpPr>
      <p:grpSpPr>
        <a:xfrm>
          <a:off x="0" y="0"/>
          <a:ext cx="0" cy="0"/>
          <a:chOff x="0" y="0"/>
          <a:chExt cx="0" cy="0"/>
        </a:xfrm>
      </p:grpSpPr>
      <p:sp>
        <p:nvSpPr>
          <p:cNvPr id="89" name="Google Shape;89;p5"/>
          <p:cNvSpPr/>
          <p:nvPr/>
        </p:nvSpPr>
        <p:spPr>
          <a:xfrm>
            <a:off x="1047750" y="952500"/>
            <a:ext cx="17811900" cy="3429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6FABD7"/>
              </a:buClr>
              <a:buSzPts val="1800"/>
              <a:buFont typeface="IBM Plex Mono"/>
              <a:buNone/>
            </a:pPr>
            <a:r>
              <a:rPr lang="en-US" sz="1900" b="0" i="0" u="none" strike="noStrike" cap="none">
                <a:solidFill>
                  <a:srgbClr val="6FABD7"/>
                </a:solidFill>
                <a:latin typeface="IBM Plex Mono"/>
                <a:ea typeface="IBM Plex Mono"/>
                <a:cs typeface="IBM Plex Mono"/>
                <a:sym typeface="IBM Plex Mono"/>
              </a:rPr>
              <a:t>THE </a:t>
            </a:r>
            <a:r>
              <a:rPr lang="en-US" sz="1900">
                <a:solidFill>
                  <a:srgbClr val="6FABD7"/>
                </a:solidFill>
                <a:latin typeface="IBM Plex Mono"/>
                <a:ea typeface="IBM Plex Mono"/>
                <a:cs typeface="IBM Plex Mono"/>
                <a:sym typeface="IBM Plex Mono"/>
              </a:rPr>
              <a:t>PROJECT</a:t>
            </a:r>
            <a:endParaRPr sz="1900" b="0" i="0" u="none" strike="noStrike" cap="none">
              <a:solidFill>
                <a:schemeClr val="dk1"/>
              </a:solidFill>
              <a:latin typeface="Calibri"/>
              <a:ea typeface="Calibri"/>
              <a:cs typeface="Calibri"/>
              <a:sym typeface="Calibri"/>
            </a:endParaRPr>
          </a:p>
        </p:txBody>
      </p:sp>
      <p:sp>
        <p:nvSpPr>
          <p:cNvPr id="90" name="Google Shape;90;p5"/>
          <p:cNvSpPr/>
          <p:nvPr/>
        </p:nvSpPr>
        <p:spPr>
          <a:xfrm>
            <a:off x="1047750" y="1447800"/>
            <a:ext cx="12753900" cy="12003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FFFFFF"/>
              </a:buClr>
              <a:buSzPts val="3900"/>
              <a:buFont typeface="Arial"/>
              <a:buNone/>
            </a:pPr>
            <a:r>
              <a:rPr lang="en-US" sz="3800">
                <a:solidFill>
                  <a:srgbClr val="FFFFFF"/>
                </a:solidFill>
                <a:latin typeface="Inter ExtraBold"/>
                <a:ea typeface="Inter ExtraBold"/>
                <a:cs typeface="Inter ExtraBold"/>
                <a:sym typeface="Inter ExtraBold"/>
              </a:rPr>
              <a:t>r</a:t>
            </a:r>
            <a:r>
              <a:rPr lang="en-US" sz="3800" i="0" u="none" strike="noStrike" cap="none">
                <a:solidFill>
                  <a:srgbClr val="FFFFFF"/>
                </a:solidFill>
                <a:latin typeface="Inter ExtraBold"/>
                <a:ea typeface="Inter ExtraBold"/>
                <a:cs typeface="Inter ExtraBold"/>
                <a:sym typeface="Inter ExtraBold"/>
              </a:rPr>
              <a:t>iver</a:t>
            </a:r>
            <a:r>
              <a:rPr lang="en-US" sz="3800">
                <a:solidFill>
                  <a:srgbClr val="FFFFFF"/>
                </a:solidFill>
                <a:latin typeface="Inter ExtraBold"/>
                <a:ea typeface="Inter ExtraBold"/>
                <a:cs typeface="Inter ExtraBold"/>
                <a:sym typeface="Inter ExtraBold"/>
              </a:rPr>
              <a:t>t</a:t>
            </a:r>
            <a:r>
              <a:rPr lang="en-US" sz="3800" i="0" u="none" strike="noStrike" cap="none">
                <a:solidFill>
                  <a:srgbClr val="FFFFFF"/>
                </a:solidFill>
                <a:latin typeface="Inter ExtraBold"/>
                <a:ea typeface="Inter ExtraBold"/>
                <a:cs typeface="Inter ExtraBold"/>
                <a:sym typeface="Inter ExtraBold"/>
              </a:rPr>
              <a:t>iles: an open geospatial platform for hyperspatial river data</a:t>
            </a:r>
            <a:endParaRPr sz="3800" i="0" u="none" strike="noStrike" cap="none">
              <a:solidFill>
                <a:schemeClr val="dk1"/>
              </a:solidFill>
              <a:latin typeface="Inter ExtraBold"/>
              <a:ea typeface="Inter ExtraBold"/>
              <a:cs typeface="Inter ExtraBold"/>
              <a:sym typeface="Inter ExtraBold"/>
            </a:endParaRPr>
          </a:p>
        </p:txBody>
      </p:sp>
      <p:sp>
        <p:nvSpPr>
          <p:cNvPr id="91" name="Google Shape;91;p5"/>
          <p:cNvSpPr/>
          <p:nvPr/>
        </p:nvSpPr>
        <p:spPr>
          <a:xfrm>
            <a:off x="1047750" y="2876550"/>
            <a:ext cx="14534100" cy="1409700"/>
          </a:xfrm>
          <a:prstGeom prst="rect">
            <a:avLst/>
          </a:prstGeom>
          <a:noFill/>
          <a:ln>
            <a:noFill/>
          </a:ln>
        </p:spPr>
        <p:txBody>
          <a:bodyPr spcFirstLastPara="1" wrap="square" lIns="25400" tIns="25400" rIns="25400" bIns="25400" anchor="t" anchorCtr="0">
            <a:noAutofit/>
          </a:bodyPr>
          <a:lstStyle/>
          <a:p>
            <a:pPr marL="0" marR="0" lvl="0" indent="0" algn="l" rtl="0">
              <a:lnSpc>
                <a:spcPct val="129729"/>
              </a:lnSpc>
              <a:spcBef>
                <a:spcPts val="0"/>
              </a:spcBef>
              <a:spcAft>
                <a:spcPts val="0"/>
              </a:spcAft>
              <a:buClr>
                <a:srgbClr val="DCEBF7"/>
              </a:buClr>
              <a:buSzPts val="2400"/>
              <a:buFont typeface="Arial"/>
              <a:buNone/>
            </a:pPr>
            <a:r>
              <a:rPr lang="en-US" sz="2400">
                <a:solidFill>
                  <a:srgbClr val="DCEBF7"/>
                </a:solidFill>
                <a:latin typeface="Inter"/>
                <a:ea typeface="Inter"/>
                <a:cs typeface="Inter"/>
                <a:sym typeface="Inter"/>
              </a:rPr>
              <a:t>A platform to publish ultra-high-resolution river imagery and its geomorphological annotations.</a:t>
            </a:r>
            <a:endParaRPr sz="2400" i="0" u="none" strike="noStrike" cap="none">
              <a:solidFill>
                <a:schemeClr val="dk1"/>
              </a:solidFill>
              <a:latin typeface="Inter"/>
              <a:ea typeface="Inter"/>
              <a:cs typeface="Inter"/>
              <a:sym typeface="Inter"/>
            </a:endParaRPr>
          </a:p>
        </p:txBody>
      </p:sp>
      <p:sp>
        <p:nvSpPr>
          <p:cNvPr id="92" name="Google Shape;92;p5"/>
          <p:cNvSpPr/>
          <p:nvPr/>
        </p:nvSpPr>
        <p:spPr>
          <a:xfrm>
            <a:off x="3005675" y="3877225"/>
            <a:ext cx="5143500" cy="5647800"/>
          </a:xfrm>
          <a:prstGeom prst="roundRect">
            <a:avLst>
              <a:gd name="adj" fmla="val 816"/>
            </a:avLst>
          </a:prstGeom>
          <a:solidFill>
            <a:srgbClr val="FFFFFF">
              <a:alpha val="5880"/>
            </a:srgbClr>
          </a:solidFill>
          <a:ln w="9525" cap="flat" cmpd="sng">
            <a:solidFill>
              <a:srgbClr val="FFFFFF">
                <a:alpha val="18040"/>
              </a:srgbClr>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93;p5"/>
          <p:cNvSpPr/>
          <p:nvPr/>
        </p:nvSpPr>
        <p:spPr>
          <a:xfrm>
            <a:off x="3396200" y="4211731"/>
            <a:ext cx="4798800" cy="3906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6FABD7"/>
              </a:buClr>
              <a:buSzPts val="2100"/>
              <a:buFont typeface="IBM Plex Mono"/>
              <a:buNone/>
            </a:pPr>
            <a:r>
              <a:rPr lang="en-US" sz="2100" b="1" i="0" u="none" strike="noStrike" cap="none">
                <a:solidFill>
                  <a:srgbClr val="6FABD7"/>
                </a:solidFill>
                <a:latin typeface="IBM Plex Mono"/>
                <a:ea typeface="IBM Plex Mono"/>
                <a:cs typeface="IBM Plex Mono"/>
                <a:sym typeface="IBM Plex Mono"/>
              </a:rPr>
              <a:t>01</a:t>
            </a:r>
            <a:endParaRPr sz="2100" b="1" i="0" u="none" strike="noStrike" cap="none">
              <a:solidFill>
                <a:schemeClr val="dk1"/>
              </a:solidFill>
              <a:latin typeface="Calibri"/>
              <a:ea typeface="Calibri"/>
              <a:cs typeface="Calibri"/>
              <a:sym typeface="Calibri"/>
            </a:endParaRPr>
          </a:p>
        </p:txBody>
      </p:sp>
      <p:sp>
        <p:nvSpPr>
          <p:cNvPr id="94" name="Google Shape;94;p5"/>
          <p:cNvSpPr/>
          <p:nvPr/>
        </p:nvSpPr>
        <p:spPr>
          <a:xfrm>
            <a:off x="3396200" y="4660527"/>
            <a:ext cx="4798800" cy="3714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FFFFFF"/>
              </a:buClr>
              <a:buSzPts val="2250"/>
              <a:buFont typeface="Arial"/>
              <a:buNone/>
            </a:pPr>
            <a:r>
              <a:rPr lang="en-US" sz="2950">
                <a:solidFill>
                  <a:srgbClr val="FFFFFF"/>
                </a:solidFill>
                <a:latin typeface="Inter Black"/>
                <a:ea typeface="Inter Black"/>
                <a:cs typeface="Inter Black"/>
                <a:sym typeface="Inter Black"/>
              </a:rPr>
              <a:t>Open, with credit</a:t>
            </a:r>
            <a:endParaRPr sz="2950" i="0" u="none" strike="noStrike" cap="none">
              <a:solidFill>
                <a:schemeClr val="dk1"/>
              </a:solidFill>
              <a:latin typeface="Inter Black"/>
              <a:ea typeface="Inter Black"/>
              <a:cs typeface="Inter Black"/>
              <a:sym typeface="Inter Black"/>
            </a:endParaRPr>
          </a:p>
        </p:txBody>
      </p:sp>
      <p:sp>
        <p:nvSpPr>
          <p:cNvPr id="95" name="Google Shape;95;p5"/>
          <p:cNvSpPr/>
          <p:nvPr/>
        </p:nvSpPr>
        <p:spPr>
          <a:xfrm>
            <a:off x="3368185" y="5426449"/>
            <a:ext cx="4493400" cy="3286200"/>
          </a:xfrm>
          <a:prstGeom prst="rect">
            <a:avLst/>
          </a:prstGeom>
          <a:noFill/>
          <a:ln>
            <a:noFill/>
          </a:ln>
        </p:spPr>
        <p:txBody>
          <a:bodyPr spcFirstLastPara="1" wrap="square" lIns="25400" tIns="25400" rIns="25400" bIns="25400" anchor="t" anchorCtr="0">
            <a:noAutofit/>
          </a:bodyPr>
          <a:lstStyle/>
          <a:p>
            <a:pPr marL="0" marR="0" lvl="0" indent="0" algn="l" rtl="0">
              <a:lnSpc>
                <a:spcPct val="125806"/>
              </a:lnSpc>
              <a:spcBef>
                <a:spcPts val="0"/>
              </a:spcBef>
              <a:spcAft>
                <a:spcPts val="0"/>
              </a:spcAft>
              <a:buClr>
                <a:srgbClr val="DCEBF7"/>
              </a:buClr>
              <a:buSzPts val="1950"/>
              <a:buFont typeface="Arial"/>
              <a:buNone/>
            </a:pPr>
            <a:r>
              <a:rPr lang="en-US" sz="2100">
                <a:solidFill>
                  <a:srgbClr val="DCEBF7"/>
                </a:solidFill>
                <a:latin typeface="Inter"/>
                <a:ea typeface="Inter"/>
                <a:cs typeface="Inter"/>
                <a:sym typeface="Inter"/>
              </a:rPr>
              <a:t>Data available to everyone;</a:t>
            </a:r>
            <a:endParaRPr sz="2100">
              <a:solidFill>
                <a:srgbClr val="DCEBF7"/>
              </a:solidFill>
              <a:latin typeface="Inter"/>
              <a:ea typeface="Inter"/>
              <a:cs typeface="Inter"/>
              <a:sym typeface="Inter"/>
            </a:endParaRPr>
          </a:p>
          <a:p>
            <a:pPr marL="0" marR="0" lvl="0" indent="0" algn="l" rtl="0">
              <a:lnSpc>
                <a:spcPct val="125806"/>
              </a:lnSpc>
              <a:spcBef>
                <a:spcPts val="0"/>
              </a:spcBef>
              <a:spcAft>
                <a:spcPts val="0"/>
              </a:spcAft>
              <a:buClr>
                <a:srgbClr val="DCEBF7"/>
              </a:buClr>
              <a:buSzPts val="1950"/>
              <a:buFont typeface="Arial"/>
              <a:buNone/>
            </a:pPr>
            <a:r>
              <a:rPr lang="en-US" sz="2100">
                <a:solidFill>
                  <a:srgbClr val="DCEBF7"/>
                </a:solidFill>
                <a:latin typeface="Inter"/>
                <a:ea typeface="Inter"/>
                <a:cs typeface="Inter"/>
                <a:sym typeface="Inter"/>
              </a:rPr>
              <a:t>and attributed to the people who collected it</a:t>
            </a:r>
            <a:endParaRPr sz="2100">
              <a:solidFill>
                <a:srgbClr val="DCEBF7"/>
              </a:solidFill>
              <a:latin typeface="Inter"/>
              <a:ea typeface="Inter"/>
              <a:cs typeface="Inter"/>
              <a:sym typeface="Inter"/>
            </a:endParaRPr>
          </a:p>
        </p:txBody>
      </p:sp>
      <p:sp>
        <p:nvSpPr>
          <p:cNvPr id="96" name="Google Shape;96;p5"/>
          <p:cNvSpPr/>
          <p:nvPr/>
        </p:nvSpPr>
        <p:spPr>
          <a:xfrm>
            <a:off x="10481475" y="3877225"/>
            <a:ext cx="5143500" cy="5647800"/>
          </a:xfrm>
          <a:prstGeom prst="roundRect">
            <a:avLst>
              <a:gd name="adj" fmla="val 816"/>
            </a:avLst>
          </a:prstGeom>
          <a:solidFill>
            <a:srgbClr val="FFFFFF">
              <a:alpha val="5880"/>
            </a:srgbClr>
          </a:solidFill>
          <a:ln w="9525" cap="flat" cmpd="sng">
            <a:solidFill>
              <a:srgbClr val="FFFFFF">
                <a:alpha val="18040"/>
              </a:srgbClr>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5"/>
          <p:cNvSpPr/>
          <p:nvPr/>
        </p:nvSpPr>
        <p:spPr>
          <a:xfrm>
            <a:off x="10872000" y="4211756"/>
            <a:ext cx="4798800" cy="3906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6FABD7"/>
              </a:buClr>
              <a:buSzPts val="2100"/>
              <a:buFont typeface="IBM Plex Mono"/>
              <a:buNone/>
            </a:pPr>
            <a:r>
              <a:rPr lang="en-US" sz="2100" b="1" i="0" u="none" strike="noStrike" cap="none">
                <a:solidFill>
                  <a:srgbClr val="6FABD7"/>
                </a:solidFill>
                <a:latin typeface="IBM Plex Mono"/>
                <a:ea typeface="IBM Plex Mono"/>
                <a:cs typeface="IBM Plex Mono"/>
                <a:sym typeface="IBM Plex Mono"/>
              </a:rPr>
              <a:t>02</a:t>
            </a:r>
            <a:endParaRPr sz="2100" b="1" i="0" u="none" strike="noStrike" cap="none">
              <a:solidFill>
                <a:schemeClr val="dk1"/>
              </a:solidFill>
              <a:latin typeface="Calibri"/>
              <a:ea typeface="Calibri"/>
              <a:cs typeface="Calibri"/>
              <a:sym typeface="Calibri"/>
            </a:endParaRPr>
          </a:p>
        </p:txBody>
      </p:sp>
      <p:sp>
        <p:nvSpPr>
          <p:cNvPr id="98" name="Google Shape;98;p5"/>
          <p:cNvSpPr/>
          <p:nvPr/>
        </p:nvSpPr>
        <p:spPr>
          <a:xfrm>
            <a:off x="10872000" y="4660552"/>
            <a:ext cx="4798800" cy="3714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FFFFFF"/>
              </a:buClr>
              <a:buSzPts val="2250"/>
              <a:buFont typeface="Arial"/>
              <a:buNone/>
            </a:pPr>
            <a:r>
              <a:rPr lang="en-US" sz="2950">
                <a:solidFill>
                  <a:srgbClr val="FFFFFF"/>
                </a:solidFill>
                <a:latin typeface="Inter Black"/>
                <a:ea typeface="Inter Black"/>
                <a:cs typeface="Inter Black"/>
                <a:sym typeface="Inter Black"/>
              </a:rPr>
              <a:t>A shared vocabulary</a:t>
            </a:r>
            <a:endParaRPr sz="2950" i="0" u="none" strike="noStrike" cap="none">
              <a:solidFill>
                <a:schemeClr val="dk1"/>
              </a:solidFill>
              <a:latin typeface="Inter Black"/>
              <a:ea typeface="Inter Black"/>
              <a:cs typeface="Inter Black"/>
              <a:sym typeface="Inter Black"/>
            </a:endParaRPr>
          </a:p>
        </p:txBody>
      </p:sp>
      <p:sp>
        <p:nvSpPr>
          <p:cNvPr id="99" name="Google Shape;99;p5"/>
          <p:cNvSpPr/>
          <p:nvPr/>
        </p:nvSpPr>
        <p:spPr>
          <a:xfrm>
            <a:off x="10759941" y="5426475"/>
            <a:ext cx="4683000" cy="1152600"/>
          </a:xfrm>
          <a:prstGeom prst="rect">
            <a:avLst/>
          </a:prstGeom>
          <a:noFill/>
          <a:ln>
            <a:noFill/>
          </a:ln>
        </p:spPr>
        <p:txBody>
          <a:bodyPr spcFirstLastPara="1" wrap="square" lIns="25400" tIns="25400" rIns="25400" bIns="25400" anchor="t" anchorCtr="0">
            <a:noAutofit/>
          </a:bodyPr>
          <a:lstStyle/>
          <a:p>
            <a:pPr marL="0" marR="0" lvl="0" indent="0" algn="l" rtl="0">
              <a:lnSpc>
                <a:spcPct val="125806"/>
              </a:lnSpc>
              <a:spcBef>
                <a:spcPts val="0"/>
              </a:spcBef>
              <a:spcAft>
                <a:spcPts val="0"/>
              </a:spcAft>
              <a:buClr>
                <a:srgbClr val="DCEBF7"/>
              </a:buClr>
              <a:buSzPts val="1950"/>
              <a:buFont typeface="Arial"/>
              <a:buNone/>
            </a:pPr>
            <a:r>
              <a:rPr lang="en-US" sz="2100">
                <a:solidFill>
                  <a:srgbClr val="DCEBF7"/>
                </a:solidFill>
                <a:latin typeface="Inter"/>
                <a:ea typeface="Inter"/>
                <a:cs typeface="Inter"/>
                <a:sym typeface="Inter"/>
              </a:rPr>
              <a:t>One catalog of geomorphological classes, applied the same way at every site.</a:t>
            </a:r>
            <a:endParaRPr sz="2100" i="0" u="none" strike="noStrike" cap="none">
              <a:solidFill>
                <a:schemeClr val="dk1"/>
              </a:solidFill>
              <a:latin typeface="Inter"/>
              <a:ea typeface="Inter"/>
              <a:cs typeface="Inter"/>
              <a:sym typeface="Inter"/>
            </a:endParaRPr>
          </a:p>
        </p:txBody>
      </p:sp>
      <p:sp>
        <p:nvSpPr>
          <p:cNvPr id="101" name="Google Shape;101;p5"/>
          <p:cNvSpPr/>
          <p:nvPr/>
        </p:nvSpPr>
        <p:spPr>
          <a:xfrm>
            <a:off x="14190184" y="10040552"/>
            <a:ext cx="4075200" cy="504600"/>
          </a:xfrm>
          <a:prstGeom prst="rect">
            <a:avLst/>
          </a:prstGeom>
          <a:noFill/>
          <a:ln>
            <a:noFill/>
          </a:ln>
        </p:spPr>
        <p:txBody>
          <a:bodyPr spcFirstLastPara="1" wrap="square" lIns="25400" tIns="25400" rIns="25400" bIns="25400" anchor="t" anchorCtr="0">
            <a:noAutofit/>
          </a:bodyPr>
          <a:lstStyle/>
          <a:p>
            <a:pPr marL="0" marR="0" lvl="0" indent="0" algn="r" rtl="0">
              <a:spcBef>
                <a:spcPts val="0"/>
              </a:spcBef>
              <a:spcAft>
                <a:spcPts val="0"/>
              </a:spcAft>
              <a:buClr>
                <a:srgbClr val="1F487A"/>
              </a:buClr>
              <a:buSzPts val="1800"/>
              <a:buFont typeface="IBM Plex Mono"/>
              <a:buNone/>
            </a:pPr>
            <a:r>
              <a:rPr lang="en-US" sz="1300">
                <a:solidFill>
                  <a:schemeClr val="lt1"/>
                </a:solidFill>
                <a:latin typeface="IBM Plex Mono"/>
                <a:ea typeface="IBM Plex Mono"/>
                <a:cs typeface="IBM Plex Mono"/>
                <a:sym typeface="IBM Plex Mono"/>
              </a:rPr>
              <a:t>Tulio Soto Parra |</a:t>
            </a:r>
            <a:r>
              <a:rPr lang="en-US" sz="1300" b="1">
                <a:solidFill>
                  <a:schemeClr val="lt1"/>
                </a:solidFill>
                <a:latin typeface="IBM Plex Mono"/>
                <a:ea typeface="IBM Plex Mono"/>
                <a:cs typeface="IBM Plex Mono"/>
                <a:sym typeface="IBM Plex Mono"/>
              </a:rPr>
              <a:t> </a:t>
            </a:r>
            <a:r>
              <a:rPr lang="en-US" sz="1300">
                <a:solidFill>
                  <a:schemeClr val="lt1"/>
                </a:solidFill>
                <a:latin typeface="IBM Plex Mono"/>
                <a:ea typeface="IBM Plex Mono"/>
                <a:cs typeface="IBM Plex Mono"/>
                <a:sym typeface="IBM Plex Mono"/>
              </a:rPr>
              <a:t>Vipava, 19.10.2026</a:t>
            </a:r>
            <a:endParaRPr sz="1300">
              <a:solidFill>
                <a:schemeClr val="lt1"/>
              </a:solidFill>
              <a:latin typeface="IBM Plex Mono"/>
              <a:ea typeface="IBM Plex Mono"/>
              <a:cs typeface="IBM Plex Mono"/>
              <a:sym typeface="IBM Plex Mono"/>
            </a:endParaRPr>
          </a:p>
        </p:txBody>
      </p:sp>
      <p:pic>
        <p:nvPicPr>
          <p:cNvPr id="102" name="Google Shape;102;p5" title="logo_white.png"/>
          <p:cNvPicPr preferRelativeResize="0"/>
          <p:nvPr/>
        </p:nvPicPr>
        <p:blipFill>
          <a:blip r:embed="rId3">
            <a:alphaModFix/>
          </a:blip>
          <a:stretch>
            <a:fillRect/>
          </a:stretch>
        </p:blipFill>
        <p:spPr>
          <a:xfrm>
            <a:off x="0" y="9852838"/>
            <a:ext cx="2130601" cy="50456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07"/>
        <p:cNvGrpSpPr/>
        <p:nvPr/>
      </p:nvGrpSpPr>
      <p:grpSpPr>
        <a:xfrm>
          <a:off x="0" y="0"/>
          <a:ext cx="0" cy="0"/>
          <a:chOff x="0" y="0"/>
          <a:chExt cx="0" cy="0"/>
        </a:xfrm>
      </p:grpSpPr>
      <p:sp>
        <p:nvSpPr>
          <p:cNvPr id="108" name="Google Shape;108;p6"/>
          <p:cNvSpPr/>
          <p:nvPr/>
        </p:nvSpPr>
        <p:spPr>
          <a:xfrm>
            <a:off x="1047750" y="952500"/>
            <a:ext cx="17811750" cy="3429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1800"/>
              <a:buFont typeface="IBM Plex Mono"/>
              <a:buNone/>
            </a:pPr>
            <a:r>
              <a:rPr lang="en-US" sz="1900" b="0" i="0" u="none" strike="noStrike" cap="none">
                <a:solidFill>
                  <a:srgbClr val="1F487A"/>
                </a:solidFill>
                <a:latin typeface="IBM Plex Mono"/>
                <a:ea typeface="IBM Plex Mono"/>
                <a:cs typeface="IBM Plex Mono"/>
                <a:sym typeface="IBM Plex Mono"/>
              </a:rPr>
              <a:t>ANNOTATION FRAMEWORK</a:t>
            </a:r>
            <a:r>
              <a:rPr lang="en-US" sz="1900">
                <a:solidFill>
                  <a:srgbClr val="1F487A"/>
                </a:solidFill>
                <a:latin typeface="IBM Plex Mono"/>
                <a:ea typeface="IBM Plex Mono"/>
                <a:cs typeface="IBM Plex Mono"/>
                <a:sym typeface="IBM Plex Mono"/>
              </a:rPr>
              <a:t>: A SHARED VOCABULARY</a:t>
            </a:r>
            <a:endParaRPr sz="1900" b="0" i="0" u="none" strike="noStrike" cap="none">
              <a:solidFill>
                <a:schemeClr val="dk1"/>
              </a:solidFill>
              <a:latin typeface="Calibri"/>
              <a:ea typeface="Calibri"/>
              <a:cs typeface="Calibri"/>
              <a:sym typeface="Calibri"/>
            </a:endParaRPr>
          </a:p>
        </p:txBody>
      </p:sp>
      <p:sp>
        <p:nvSpPr>
          <p:cNvPr id="109" name="Google Shape;109;p6"/>
          <p:cNvSpPr/>
          <p:nvPr/>
        </p:nvSpPr>
        <p:spPr>
          <a:xfrm>
            <a:off x="1047750" y="1447800"/>
            <a:ext cx="15716250" cy="619125"/>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3900"/>
              <a:buFont typeface="Arial"/>
              <a:buNone/>
            </a:pPr>
            <a:r>
              <a:rPr lang="en-US" sz="3800" i="0" u="none" strike="noStrike" cap="none">
                <a:solidFill>
                  <a:srgbClr val="1F487A"/>
                </a:solidFill>
                <a:latin typeface="Inter ExtraBold"/>
                <a:ea typeface="Inter ExtraBold"/>
                <a:cs typeface="Inter ExtraBold"/>
                <a:sym typeface="Inter ExtraBold"/>
              </a:rPr>
              <a:t>A hierarchy built on the </a:t>
            </a:r>
            <a:r>
              <a:rPr lang="en-US" sz="3800">
                <a:solidFill>
                  <a:srgbClr val="1F487A"/>
                </a:solidFill>
                <a:latin typeface="Inter ExtraBold"/>
                <a:ea typeface="Inter ExtraBold"/>
                <a:cs typeface="Inter ExtraBold"/>
                <a:sym typeface="Inter ExtraBold"/>
              </a:rPr>
              <a:t>Geomorphic Units Survey </a:t>
            </a:r>
            <a:endParaRPr sz="3800">
              <a:solidFill>
                <a:srgbClr val="1F487A"/>
              </a:solidFill>
              <a:latin typeface="Inter ExtraBold"/>
              <a:ea typeface="Inter ExtraBold"/>
              <a:cs typeface="Inter ExtraBold"/>
              <a:sym typeface="Inter ExtraBold"/>
            </a:endParaRPr>
          </a:p>
          <a:p>
            <a:pPr marL="0" marR="0" lvl="0" indent="0" algn="l" rtl="0">
              <a:spcBef>
                <a:spcPts val="0"/>
              </a:spcBef>
              <a:spcAft>
                <a:spcPts val="0"/>
              </a:spcAft>
              <a:buClr>
                <a:srgbClr val="1F487A"/>
              </a:buClr>
              <a:buSzPts val="3900"/>
              <a:buFont typeface="Arial"/>
              <a:buNone/>
            </a:pPr>
            <a:r>
              <a:rPr lang="en-US" sz="3800">
                <a:solidFill>
                  <a:srgbClr val="1F487A"/>
                </a:solidFill>
                <a:latin typeface="Inter ExtraBold"/>
                <a:ea typeface="Inter ExtraBold"/>
                <a:cs typeface="Inter ExtraBold"/>
                <a:sym typeface="Inter ExtraBold"/>
              </a:rPr>
              <a:t>and Classification System </a:t>
            </a:r>
            <a:br>
              <a:rPr lang="en-US" sz="3800">
                <a:solidFill>
                  <a:srgbClr val="1F487A"/>
                </a:solidFill>
                <a:latin typeface="Inter ExtraBold"/>
                <a:ea typeface="Inter ExtraBold"/>
                <a:cs typeface="Inter ExtraBold"/>
                <a:sym typeface="Inter ExtraBold"/>
              </a:rPr>
            </a:br>
            <a:endParaRPr sz="2000" i="0" u="none" strike="noStrike" cap="none">
              <a:solidFill>
                <a:srgbClr val="434343"/>
              </a:solidFill>
              <a:latin typeface="Inter"/>
              <a:ea typeface="Inter"/>
              <a:cs typeface="Inter"/>
              <a:sym typeface="Inter"/>
            </a:endParaRPr>
          </a:p>
        </p:txBody>
      </p:sp>
      <p:pic>
        <p:nvPicPr>
          <p:cNvPr id="110" name="Google Shape;110;p6" title="ise-gus.png"/>
          <p:cNvPicPr preferRelativeResize="0"/>
          <p:nvPr/>
        </p:nvPicPr>
        <p:blipFill>
          <a:blip r:embed="rId3">
            <a:alphaModFix/>
          </a:blip>
          <a:stretch>
            <a:fillRect/>
          </a:stretch>
        </p:blipFill>
        <p:spPr>
          <a:xfrm>
            <a:off x="1047750" y="3047076"/>
            <a:ext cx="15716250" cy="6008658"/>
          </a:xfrm>
          <a:prstGeom prst="rect">
            <a:avLst/>
          </a:prstGeom>
          <a:noFill/>
          <a:ln>
            <a:noFill/>
          </a:ln>
        </p:spPr>
      </p:pic>
      <p:sp>
        <p:nvSpPr>
          <p:cNvPr id="111" name="Google Shape;111;p6"/>
          <p:cNvSpPr/>
          <p:nvPr/>
        </p:nvSpPr>
        <p:spPr>
          <a:xfrm>
            <a:off x="9826188" y="9081470"/>
            <a:ext cx="6937800" cy="507600"/>
          </a:xfrm>
          <a:prstGeom prst="rect">
            <a:avLst/>
          </a:prstGeom>
          <a:noFill/>
          <a:ln>
            <a:noFill/>
          </a:ln>
        </p:spPr>
        <p:txBody>
          <a:bodyPr spcFirstLastPara="1" wrap="square" lIns="25400" tIns="25400" rIns="25400" bIns="25400" anchor="t" anchorCtr="0">
            <a:noAutofit/>
          </a:bodyPr>
          <a:lstStyle/>
          <a:p>
            <a:pPr marL="0" marR="0" lvl="0" indent="0" algn="r" rtl="0">
              <a:lnSpc>
                <a:spcPct val="129729"/>
              </a:lnSpc>
              <a:spcBef>
                <a:spcPts val="0"/>
              </a:spcBef>
              <a:spcAft>
                <a:spcPts val="0"/>
              </a:spcAft>
              <a:buClr>
                <a:srgbClr val="4A5B6C"/>
              </a:buClr>
              <a:buSzPts val="2400"/>
              <a:buFont typeface="Arial"/>
              <a:buNone/>
            </a:pPr>
            <a:r>
              <a:rPr lang="en-US" sz="1900" i="1">
                <a:solidFill>
                  <a:srgbClr val="4A5B6C"/>
                </a:solidFill>
                <a:latin typeface="Inter"/>
                <a:ea typeface="Inter"/>
                <a:cs typeface="Inter"/>
                <a:sym typeface="Inter"/>
              </a:rPr>
              <a:t>(Fryirs and Brierley, 2013; Belletti et al. 2017)</a:t>
            </a:r>
            <a:endParaRPr sz="1900" i="1" u="none" strike="noStrike" cap="none">
              <a:solidFill>
                <a:schemeClr val="dk1"/>
              </a:solidFill>
              <a:latin typeface="Inter"/>
              <a:ea typeface="Inter"/>
              <a:cs typeface="Inter"/>
              <a:sym typeface="Inter"/>
            </a:endParaRPr>
          </a:p>
        </p:txBody>
      </p:sp>
      <p:pic>
        <p:nvPicPr>
          <p:cNvPr id="112" name="Google Shape;112;p6" title="logo.png"/>
          <p:cNvPicPr preferRelativeResize="0"/>
          <p:nvPr/>
        </p:nvPicPr>
        <p:blipFill>
          <a:blip r:embed="rId4">
            <a:alphaModFix/>
          </a:blip>
          <a:stretch>
            <a:fillRect/>
          </a:stretch>
        </p:blipFill>
        <p:spPr>
          <a:xfrm>
            <a:off x="-12" y="9909937"/>
            <a:ext cx="2130601" cy="504562"/>
          </a:xfrm>
          <a:prstGeom prst="rect">
            <a:avLst/>
          </a:prstGeom>
          <a:noFill/>
          <a:ln>
            <a:noFill/>
          </a:ln>
        </p:spPr>
      </p:pic>
      <p:sp>
        <p:nvSpPr>
          <p:cNvPr id="113" name="Google Shape;113;p6"/>
          <p:cNvSpPr/>
          <p:nvPr/>
        </p:nvSpPr>
        <p:spPr>
          <a:xfrm>
            <a:off x="14190184" y="10040552"/>
            <a:ext cx="4075200" cy="504600"/>
          </a:xfrm>
          <a:prstGeom prst="rect">
            <a:avLst/>
          </a:prstGeom>
          <a:noFill/>
          <a:ln>
            <a:noFill/>
          </a:ln>
        </p:spPr>
        <p:txBody>
          <a:bodyPr spcFirstLastPara="1" wrap="square" lIns="25400" tIns="25400" rIns="25400" bIns="25400" anchor="t" anchorCtr="0">
            <a:noAutofit/>
          </a:bodyPr>
          <a:lstStyle/>
          <a:p>
            <a:pPr marL="0" marR="0" lvl="0" indent="0" algn="r" rtl="0">
              <a:spcBef>
                <a:spcPts val="0"/>
              </a:spcBef>
              <a:spcAft>
                <a:spcPts val="0"/>
              </a:spcAft>
              <a:buClr>
                <a:srgbClr val="1F487A"/>
              </a:buClr>
              <a:buSzPts val="1800"/>
              <a:buFont typeface="IBM Plex Mono"/>
              <a:buNone/>
            </a:pPr>
            <a:r>
              <a:rPr lang="en-US" sz="1300">
                <a:solidFill>
                  <a:srgbClr val="1F487A"/>
                </a:solidFill>
                <a:latin typeface="IBM Plex Mono"/>
                <a:ea typeface="IBM Plex Mono"/>
                <a:cs typeface="IBM Plex Mono"/>
                <a:sym typeface="IBM Plex Mono"/>
              </a:rPr>
              <a:t>Tulio Soto Parra |</a:t>
            </a:r>
            <a:r>
              <a:rPr lang="en-US" sz="1300" b="1">
                <a:solidFill>
                  <a:srgbClr val="1F487A"/>
                </a:solidFill>
                <a:latin typeface="IBM Plex Mono"/>
                <a:ea typeface="IBM Plex Mono"/>
                <a:cs typeface="IBM Plex Mono"/>
                <a:sym typeface="IBM Plex Mono"/>
              </a:rPr>
              <a:t> </a:t>
            </a:r>
            <a:r>
              <a:rPr lang="en-US" sz="1300">
                <a:solidFill>
                  <a:srgbClr val="1F487A"/>
                </a:solidFill>
                <a:latin typeface="IBM Plex Mono"/>
                <a:ea typeface="IBM Plex Mono"/>
                <a:cs typeface="IBM Plex Mono"/>
                <a:sym typeface="IBM Plex Mono"/>
              </a:rPr>
              <a:t>Vipava, 19.10.2026</a:t>
            </a:r>
            <a:endParaRPr sz="1300">
              <a:solidFill>
                <a:srgbClr val="1F487A"/>
              </a:solidFill>
              <a:latin typeface="IBM Plex Mono"/>
              <a:ea typeface="IBM Plex Mono"/>
              <a:cs typeface="IBM Plex Mono"/>
              <a:sym typeface="IBM Plex Mono"/>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8"/>
        <p:cNvGrpSpPr/>
        <p:nvPr/>
      </p:nvGrpSpPr>
      <p:grpSpPr>
        <a:xfrm>
          <a:off x="0" y="0"/>
          <a:ext cx="0" cy="0"/>
          <a:chOff x="0" y="0"/>
          <a:chExt cx="0" cy="0"/>
        </a:xfrm>
      </p:grpSpPr>
      <p:sp>
        <p:nvSpPr>
          <p:cNvPr id="119" name="Google Shape;119;p7"/>
          <p:cNvSpPr/>
          <p:nvPr/>
        </p:nvSpPr>
        <p:spPr>
          <a:xfrm>
            <a:off x="6664550" y="2353248"/>
            <a:ext cx="5074200" cy="5647800"/>
          </a:xfrm>
          <a:prstGeom prst="roundRect">
            <a:avLst>
              <a:gd name="adj" fmla="val 4728"/>
            </a:avLst>
          </a:prstGeom>
          <a:solidFill>
            <a:srgbClr val="DCEB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7"/>
          <p:cNvSpPr/>
          <p:nvPr/>
        </p:nvSpPr>
        <p:spPr>
          <a:xfrm>
            <a:off x="12357550" y="2353250"/>
            <a:ext cx="5074200" cy="5647800"/>
          </a:xfrm>
          <a:prstGeom prst="roundRect">
            <a:avLst>
              <a:gd name="adj" fmla="val 4728"/>
            </a:avLst>
          </a:prstGeom>
          <a:solidFill>
            <a:srgbClr val="DCEB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7"/>
          <p:cNvSpPr/>
          <p:nvPr/>
        </p:nvSpPr>
        <p:spPr>
          <a:xfrm>
            <a:off x="1009650" y="2353248"/>
            <a:ext cx="5074200" cy="5647800"/>
          </a:xfrm>
          <a:prstGeom prst="roundRect">
            <a:avLst>
              <a:gd name="adj" fmla="val 4728"/>
            </a:avLst>
          </a:prstGeom>
          <a:solidFill>
            <a:srgbClr val="DCEB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7"/>
          <p:cNvSpPr/>
          <p:nvPr/>
        </p:nvSpPr>
        <p:spPr>
          <a:xfrm>
            <a:off x="1047750" y="952500"/>
            <a:ext cx="17811900" cy="3429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1800"/>
              <a:buFont typeface="IBM Plex Mono"/>
              <a:buNone/>
            </a:pPr>
            <a:r>
              <a:rPr lang="en-US" sz="1900" b="0" i="0" u="none" strike="noStrike" cap="none">
                <a:solidFill>
                  <a:srgbClr val="1F487A"/>
                </a:solidFill>
                <a:latin typeface="IBM Plex Mono"/>
                <a:ea typeface="IBM Plex Mono"/>
                <a:cs typeface="IBM Plex Mono"/>
                <a:sym typeface="IBM Plex Mono"/>
              </a:rPr>
              <a:t>DATA CURATION</a:t>
            </a:r>
            <a:endParaRPr sz="1900" b="0" i="0" u="none" strike="noStrike" cap="none">
              <a:solidFill>
                <a:schemeClr val="dk1"/>
              </a:solidFill>
              <a:latin typeface="Calibri"/>
              <a:ea typeface="Calibri"/>
              <a:cs typeface="Calibri"/>
              <a:sym typeface="Calibri"/>
            </a:endParaRPr>
          </a:p>
        </p:txBody>
      </p:sp>
      <p:sp>
        <p:nvSpPr>
          <p:cNvPr id="123" name="Google Shape;123;p7"/>
          <p:cNvSpPr/>
          <p:nvPr/>
        </p:nvSpPr>
        <p:spPr>
          <a:xfrm>
            <a:off x="1047750" y="1447800"/>
            <a:ext cx="15716100" cy="6192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3900"/>
              <a:buFont typeface="Arial"/>
              <a:buNone/>
            </a:pPr>
            <a:r>
              <a:rPr lang="en-US" sz="3900" b="1">
                <a:solidFill>
                  <a:srgbClr val="1F487A"/>
                </a:solidFill>
                <a:latin typeface="Inter"/>
                <a:ea typeface="Inter"/>
                <a:cs typeface="Inter"/>
                <a:sym typeface="Inter"/>
              </a:rPr>
              <a:t>How a dataset gets in</a:t>
            </a:r>
            <a:endParaRPr sz="3900" b="1" i="0" u="none" strike="noStrike" cap="none">
              <a:solidFill>
                <a:schemeClr val="dk1"/>
              </a:solidFill>
              <a:latin typeface="Inter"/>
              <a:ea typeface="Inter"/>
              <a:cs typeface="Inter"/>
              <a:sym typeface="Inter"/>
            </a:endParaRPr>
          </a:p>
        </p:txBody>
      </p:sp>
      <p:sp>
        <p:nvSpPr>
          <p:cNvPr id="124" name="Google Shape;124;p7"/>
          <p:cNvSpPr/>
          <p:nvPr/>
        </p:nvSpPr>
        <p:spPr>
          <a:xfrm>
            <a:off x="1170653" y="2576973"/>
            <a:ext cx="533400" cy="533400"/>
          </a:xfrm>
          <a:prstGeom prst="ellipse">
            <a:avLst/>
          </a:prstGeom>
          <a:solidFill>
            <a:srgbClr val="1F48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125;p7"/>
          <p:cNvSpPr/>
          <p:nvPr/>
        </p:nvSpPr>
        <p:spPr>
          <a:xfrm>
            <a:off x="1132553" y="2561854"/>
            <a:ext cx="609600" cy="571500"/>
          </a:xfrm>
          <a:prstGeom prst="rect">
            <a:avLst/>
          </a:prstGeom>
          <a:noFill/>
          <a:ln>
            <a:noFill/>
          </a:ln>
        </p:spPr>
        <p:txBody>
          <a:bodyPr spcFirstLastPara="1" wrap="square" lIns="25400" tIns="25400" rIns="25400" bIns="25400" anchor="ctr" anchorCtr="0">
            <a:noAutofit/>
          </a:bodyPr>
          <a:lstStyle/>
          <a:p>
            <a:pPr marL="0" marR="0" lvl="0" indent="0" algn="ctr" rtl="0">
              <a:spcBef>
                <a:spcPts val="0"/>
              </a:spcBef>
              <a:spcAft>
                <a:spcPts val="0"/>
              </a:spcAft>
              <a:buClr>
                <a:srgbClr val="1F487A"/>
              </a:buClr>
              <a:buSzPts val="1950"/>
              <a:buFont typeface="IBM Plex Mono"/>
              <a:buNone/>
            </a:pPr>
            <a:r>
              <a:rPr lang="en-US" sz="2500" b="1">
                <a:solidFill>
                  <a:schemeClr val="lt1"/>
                </a:solidFill>
                <a:latin typeface="IBM Plex Mono"/>
                <a:ea typeface="IBM Plex Mono"/>
                <a:cs typeface="IBM Plex Mono"/>
                <a:sym typeface="IBM Plex Mono"/>
              </a:rPr>
              <a:t>1</a:t>
            </a:r>
            <a:endParaRPr sz="2500" b="0" i="0" u="none" strike="noStrike" cap="none">
              <a:solidFill>
                <a:schemeClr val="lt1"/>
              </a:solidFill>
              <a:latin typeface="Calibri"/>
              <a:ea typeface="Calibri"/>
              <a:cs typeface="Calibri"/>
              <a:sym typeface="Calibri"/>
            </a:endParaRPr>
          </a:p>
        </p:txBody>
      </p:sp>
      <p:sp>
        <p:nvSpPr>
          <p:cNvPr id="126" name="Google Shape;126;p7"/>
          <p:cNvSpPr/>
          <p:nvPr/>
        </p:nvSpPr>
        <p:spPr>
          <a:xfrm>
            <a:off x="1317653" y="3262350"/>
            <a:ext cx="5629800" cy="3714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2250"/>
              <a:buFont typeface="Arial"/>
              <a:buNone/>
            </a:pPr>
            <a:r>
              <a:rPr lang="en-US" sz="2950">
                <a:solidFill>
                  <a:srgbClr val="1F487A"/>
                </a:solidFill>
                <a:latin typeface="Inter Black"/>
                <a:ea typeface="Inter Black"/>
                <a:cs typeface="Inter Black"/>
                <a:sym typeface="Inter Black"/>
              </a:rPr>
              <a:t>Contributed</a:t>
            </a:r>
            <a:endParaRPr sz="2950" i="0" u="none" strike="noStrike" cap="none">
              <a:solidFill>
                <a:schemeClr val="dk1"/>
              </a:solidFill>
              <a:latin typeface="Inter Black"/>
              <a:ea typeface="Inter Black"/>
              <a:cs typeface="Inter Black"/>
              <a:sym typeface="Inter Black"/>
            </a:endParaRPr>
          </a:p>
        </p:txBody>
      </p:sp>
      <p:sp>
        <p:nvSpPr>
          <p:cNvPr id="127" name="Google Shape;127;p7"/>
          <p:cNvSpPr/>
          <p:nvPr/>
        </p:nvSpPr>
        <p:spPr>
          <a:xfrm>
            <a:off x="1317653" y="3985845"/>
            <a:ext cx="4704000" cy="2063400"/>
          </a:xfrm>
          <a:prstGeom prst="rect">
            <a:avLst/>
          </a:prstGeom>
          <a:noFill/>
          <a:ln>
            <a:noFill/>
          </a:ln>
        </p:spPr>
        <p:txBody>
          <a:bodyPr spcFirstLastPara="1" wrap="square" lIns="25400" tIns="25400" rIns="25400" bIns="25400" anchor="t" anchorCtr="0">
            <a:noAutofit/>
          </a:bodyPr>
          <a:lstStyle/>
          <a:p>
            <a:pPr marL="0" marR="0" lvl="0" indent="0" algn="l" rtl="0">
              <a:lnSpc>
                <a:spcPct val="130000"/>
              </a:lnSpc>
              <a:spcBef>
                <a:spcPts val="0"/>
              </a:spcBef>
              <a:spcAft>
                <a:spcPts val="0"/>
              </a:spcAft>
              <a:buClr>
                <a:srgbClr val="4A5B6C"/>
              </a:buClr>
              <a:buSzPts val="1950"/>
              <a:buFont typeface="Arial"/>
              <a:buNone/>
            </a:pPr>
            <a:r>
              <a:rPr lang="en-US" sz="2100">
                <a:solidFill>
                  <a:srgbClr val="4A5B6C"/>
                </a:solidFill>
                <a:latin typeface="Inter"/>
                <a:ea typeface="Inter"/>
                <a:cs typeface="Inter"/>
                <a:sym typeface="Inter"/>
              </a:rPr>
              <a:t>River surveys are contributed by researchers, practitioners and organizations collecting geospatial data on rivers.</a:t>
            </a:r>
            <a:endParaRPr sz="2100" i="0" u="none" strike="noStrike" cap="none">
              <a:solidFill>
                <a:schemeClr val="dk1"/>
              </a:solidFill>
              <a:latin typeface="Inter"/>
              <a:ea typeface="Inter"/>
              <a:cs typeface="Inter"/>
              <a:sym typeface="Inter"/>
            </a:endParaRPr>
          </a:p>
        </p:txBody>
      </p:sp>
      <p:sp>
        <p:nvSpPr>
          <p:cNvPr id="128" name="Google Shape;128;p7"/>
          <p:cNvSpPr/>
          <p:nvPr/>
        </p:nvSpPr>
        <p:spPr>
          <a:xfrm>
            <a:off x="6991231" y="3262350"/>
            <a:ext cx="5629800" cy="3714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2250"/>
              <a:buFont typeface="Arial"/>
              <a:buNone/>
            </a:pPr>
            <a:r>
              <a:rPr lang="en-US" sz="2950">
                <a:solidFill>
                  <a:srgbClr val="1F487A"/>
                </a:solidFill>
                <a:latin typeface="Inter Black"/>
                <a:ea typeface="Inter Black"/>
                <a:cs typeface="Inter Black"/>
                <a:sym typeface="Inter Black"/>
              </a:rPr>
              <a:t>Curated &amp; annotated</a:t>
            </a:r>
            <a:endParaRPr sz="2950" i="0" u="none" strike="noStrike" cap="none">
              <a:solidFill>
                <a:schemeClr val="dk1"/>
              </a:solidFill>
              <a:latin typeface="Inter Black"/>
              <a:ea typeface="Inter Black"/>
              <a:cs typeface="Inter Black"/>
              <a:sym typeface="Inter Black"/>
            </a:endParaRPr>
          </a:p>
        </p:txBody>
      </p:sp>
      <p:sp>
        <p:nvSpPr>
          <p:cNvPr id="129" name="Google Shape;129;p7"/>
          <p:cNvSpPr/>
          <p:nvPr/>
        </p:nvSpPr>
        <p:spPr>
          <a:xfrm>
            <a:off x="6991231" y="3985845"/>
            <a:ext cx="4704000" cy="1303800"/>
          </a:xfrm>
          <a:prstGeom prst="rect">
            <a:avLst/>
          </a:prstGeom>
          <a:noFill/>
          <a:ln>
            <a:noFill/>
          </a:ln>
        </p:spPr>
        <p:txBody>
          <a:bodyPr spcFirstLastPara="1" wrap="square" lIns="25400" tIns="25400" rIns="25400" bIns="25400" anchor="t" anchorCtr="0">
            <a:noAutofit/>
          </a:bodyPr>
          <a:lstStyle/>
          <a:p>
            <a:pPr marL="0" marR="0" lvl="0" indent="0" algn="l" rtl="0">
              <a:lnSpc>
                <a:spcPct val="130000"/>
              </a:lnSpc>
              <a:spcBef>
                <a:spcPts val="0"/>
              </a:spcBef>
              <a:spcAft>
                <a:spcPts val="0"/>
              </a:spcAft>
              <a:buClr>
                <a:srgbClr val="4A5B6C"/>
              </a:buClr>
              <a:buSzPts val="1950"/>
              <a:buFont typeface="Arial"/>
              <a:buNone/>
            </a:pPr>
            <a:r>
              <a:rPr lang="en-US" sz="2100">
                <a:solidFill>
                  <a:srgbClr val="4A5B6C"/>
                </a:solidFill>
                <a:latin typeface="Inter"/>
                <a:ea typeface="Inter"/>
                <a:cs typeface="Inter"/>
                <a:sym typeface="Inter"/>
              </a:rPr>
              <a:t>Datasets are standardized using a shared geomorphological dictionary. </a:t>
            </a:r>
            <a:endParaRPr sz="2100" i="0" u="none" strike="noStrike" cap="none">
              <a:solidFill>
                <a:schemeClr val="dk1"/>
              </a:solidFill>
              <a:latin typeface="Inter"/>
              <a:ea typeface="Inter"/>
              <a:cs typeface="Inter"/>
              <a:sym typeface="Inter"/>
            </a:endParaRPr>
          </a:p>
        </p:txBody>
      </p:sp>
      <p:sp>
        <p:nvSpPr>
          <p:cNvPr id="130" name="Google Shape;130;p7"/>
          <p:cNvSpPr/>
          <p:nvPr/>
        </p:nvSpPr>
        <p:spPr>
          <a:xfrm>
            <a:off x="12718887" y="3262350"/>
            <a:ext cx="5629800" cy="3714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2250"/>
              <a:buFont typeface="Arial"/>
              <a:buNone/>
            </a:pPr>
            <a:r>
              <a:rPr lang="en-US" sz="2950">
                <a:solidFill>
                  <a:srgbClr val="1F487A"/>
                </a:solidFill>
                <a:latin typeface="Inter Black"/>
                <a:ea typeface="Inter Black"/>
                <a:cs typeface="Inter Black"/>
                <a:sym typeface="Inter Black"/>
              </a:rPr>
              <a:t>Published &amp; preserved</a:t>
            </a:r>
            <a:endParaRPr sz="2950" i="0" u="none" strike="noStrike" cap="none">
              <a:solidFill>
                <a:schemeClr val="dk1"/>
              </a:solidFill>
              <a:latin typeface="Inter Black"/>
              <a:ea typeface="Inter Black"/>
              <a:cs typeface="Inter Black"/>
              <a:sym typeface="Inter Black"/>
            </a:endParaRPr>
          </a:p>
        </p:txBody>
      </p:sp>
      <p:sp>
        <p:nvSpPr>
          <p:cNvPr id="131" name="Google Shape;131;p7"/>
          <p:cNvSpPr/>
          <p:nvPr/>
        </p:nvSpPr>
        <p:spPr>
          <a:xfrm>
            <a:off x="12718875" y="3985850"/>
            <a:ext cx="4370700" cy="1412400"/>
          </a:xfrm>
          <a:prstGeom prst="rect">
            <a:avLst/>
          </a:prstGeom>
          <a:noFill/>
          <a:ln>
            <a:noFill/>
          </a:ln>
        </p:spPr>
        <p:txBody>
          <a:bodyPr spcFirstLastPara="1" wrap="square" lIns="25400" tIns="25400" rIns="25400" bIns="25400" anchor="t" anchorCtr="0">
            <a:noAutofit/>
          </a:bodyPr>
          <a:lstStyle/>
          <a:p>
            <a:pPr marL="0" marR="0" lvl="0" indent="0" algn="l" rtl="0">
              <a:lnSpc>
                <a:spcPct val="130000"/>
              </a:lnSpc>
              <a:spcBef>
                <a:spcPts val="0"/>
              </a:spcBef>
              <a:spcAft>
                <a:spcPts val="0"/>
              </a:spcAft>
              <a:buClr>
                <a:srgbClr val="4A5B6C"/>
              </a:buClr>
              <a:buSzPts val="1950"/>
              <a:buFont typeface="Arial"/>
              <a:buNone/>
            </a:pPr>
            <a:r>
              <a:rPr lang="en-US" sz="2100">
                <a:solidFill>
                  <a:srgbClr val="4A5B6C"/>
                </a:solidFill>
                <a:latin typeface="Inter"/>
                <a:ea typeface="Inter"/>
                <a:cs typeface="Inter"/>
                <a:sym typeface="Inter"/>
              </a:rPr>
              <a:t>Each dataset is published in rivertiles with complete metadata and contributor attribution.</a:t>
            </a:r>
            <a:endParaRPr sz="2100" i="0" u="none" strike="noStrike" cap="none">
              <a:solidFill>
                <a:schemeClr val="dk1"/>
              </a:solidFill>
              <a:latin typeface="Inter"/>
              <a:ea typeface="Inter"/>
              <a:cs typeface="Inter"/>
              <a:sym typeface="Inter"/>
            </a:endParaRPr>
          </a:p>
        </p:txBody>
      </p:sp>
      <p:sp>
        <p:nvSpPr>
          <p:cNvPr id="132" name="Google Shape;132;p7"/>
          <p:cNvSpPr/>
          <p:nvPr/>
        </p:nvSpPr>
        <p:spPr>
          <a:xfrm>
            <a:off x="6861432" y="2552727"/>
            <a:ext cx="533400" cy="533400"/>
          </a:xfrm>
          <a:prstGeom prst="ellipse">
            <a:avLst/>
          </a:prstGeom>
          <a:solidFill>
            <a:srgbClr val="1F48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7"/>
          <p:cNvSpPr/>
          <p:nvPr/>
        </p:nvSpPr>
        <p:spPr>
          <a:xfrm>
            <a:off x="6823332" y="2537608"/>
            <a:ext cx="609600" cy="571500"/>
          </a:xfrm>
          <a:prstGeom prst="rect">
            <a:avLst/>
          </a:prstGeom>
          <a:noFill/>
          <a:ln>
            <a:noFill/>
          </a:ln>
        </p:spPr>
        <p:txBody>
          <a:bodyPr spcFirstLastPara="1" wrap="square" lIns="25400" tIns="25400" rIns="25400" bIns="25400" anchor="ctr" anchorCtr="0">
            <a:noAutofit/>
          </a:bodyPr>
          <a:lstStyle/>
          <a:p>
            <a:pPr marL="0" marR="0" lvl="0" indent="0" algn="ctr" rtl="0">
              <a:spcBef>
                <a:spcPts val="0"/>
              </a:spcBef>
              <a:spcAft>
                <a:spcPts val="0"/>
              </a:spcAft>
              <a:buClr>
                <a:srgbClr val="1F487A"/>
              </a:buClr>
              <a:buSzPts val="1950"/>
              <a:buFont typeface="IBM Plex Mono"/>
              <a:buNone/>
            </a:pPr>
            <a:r>
              <a:rPr lang="en-US" sz="2500" b="1">
                <a:solidFill>
                  <a:schemeClr val="lt1"/>
                </a:solidFill>
                <a:latin typeface="IBM Plex Mono"/>
                <a:ea typeface="IBM Plex Mono"/>
                <a:cs typeface="IBM Plex Mono"/>
                <a:sym typeface="IBM Plex Mono"/>
              </a:rPr>
              <a:t>2</a:t>
            </a:r>
            <a:endParaRPr sz="2500" b="0" i="0" u="none" strike="noStrike" cap="none">
              <a:solidFill>
                <a:schemeClr val="lt1"/>
              </a:solidFill>
              <a:latin typeface="Calibri"/>
              <a:ea typeface="Calibri"/>
              <a:cs typeface="Calibri"/>
              <a:sym typeface="Calibri"/>
            </a:endParaRPr>
          </a:p>
        </p:txBody>
      </p:sp>
      <p:sp>
        <p:nvSpPr>
          <p:cNvPr id="134" name="Google Shape;134;p7"/>
          <p:cNvSpPr/>
          <p:nvPr/>
        </p:nvSpPr>
        <p:spPr>
          <a:xfrm>
            <a:off x="12582937" y="2575660"/>
            <a:ext cx="533400" cy="533400"/>
          </a:xfrm>
          <a:prstGeom prst="ellipse">
            <a:avLst/>
          </a:prstGeom>
          <a:solidFill>
            <a:srgbClr val="1F48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35;p7"/>
          <p:cNvSpPr/>
          <p:nvPr/>
        </p:nvSpPr>
        <p:spPr>
          <a:xfrm>
            <a:off x="12544837" y="2560541"/>
            <a:ext cx="609600" cy="571500"/>
          </a:xfrm>
          <a:prstGeom prst="rect">
            <a:avLst/>
          </a:prstGeom>
          <a:noFill/>
          <a:ln>
            <a:noFill/>
          </a:ln>
        </p:spPr>
        <p:txBody>
          <a:bodyPr spcFirstLastPara="1" wrap="square" lIns="25400" tIns="25400" rIns="25400" bIns="25400" anchor="ctr" anchorCtr="0">
            <a:noAutofit/>
          </a:bodyPr>
          <a:lstStyle/>
          <a:p>
            <a:pPr marL="0" marR="0" lvl="0" indent="0" algn="ctr" rtl="0">
              <a:spcBef>
                <a:spcPts val="0"/>
              </a:spcBef>
              <a:spcAft>
                <a:spcPts val="0"/>
              </a:spcAft>
              <a:buClr>
                <a:srgbClr val="1F487A"/>
              </a:buClr>
              <a:buSzPts val="1950"/>
              <a:buFont typeface="IBM Plex Mono"/>
              <a:buNone/>
            </a:pPr>
            <a:r>
              <a:rPr lang="en-US" sz="2500" b="1">
                <a:solidFill>
                  <a:schemeClr val="lt1"/>
                </a:solidFill>
                <a:latin typeface="IBM Plex Mono"/>
                <a:ea typeface="IBM Plex Mono"/>
                <a:cs typeface="IBM Plex Mono"/>
                <a:sym typeface="IBM Plex Mono"/>
              </a:rPr>
              <a:t>3</a:t>
            </a:r>
            <a:endParaRPr sz="2500" b="0" i="0" u="none" strike="noStrike" cap="none">
              <a:solidFill>
                <a:schemeClr val="lt1"/>
              </a:solidFill>
              <a:latin typeface="Calibri"/>
              <a:ea typeface="Calibri"/>
              <a:cs typeface="Calibri"/>
              <a:sym typeface="Calibri"/>
            </a:endParaRPr>
          </a:p>
        </p:txBody>
      </p:sp>
      <p:cxnSp>
        <p:nvCxnSpPr>
          <p:cNvPr id="136" name="Google Shape;136;p7"/>
          <p:cNvCxnSpPr/>
          <p:nvPr/>
        </p:nvCxnSpPr>
        <p:spPr>
          <a:xfrm rot="10800000">
            <a:off x="1194775" y="7208550"/>
            <a:ext cx="4680000" cy="24300"/>
          </a:xfrm>
          <a:prstGeom prst="straightConnector1">
            <a:avLst/>
          </a:prstGeom>
          <a:noFill/>
          <a:ln w="28575" cap="flat" cmpd="sng">
            <a:solidFill>
              <a:srgbClr val="CDCDCD"/>
            </a:solidFill>
            <a:prstDash val="solid"/>
            <a:round/>
            <a:headEnd type="none" w="med" len="med"/>
            <a:tailEnd type="none" w="med" len="med"/>
          </a:ln>
        </p:spPr>
      </p:cxnSp>
      <p:cxnSp>
        <p:nvCxnSpPr>
          <p:cNvPr id="137" name="Google Shape;137;p7"/>
          <p:cNvCxnSpPr/>
          <p:nvPr/>
        </p:nvCxnSpPr>
        <p:spPr>
          <a:xfrm rot="10800000">
            <a:off x="6880700" y="7208550"/>
            <a:ext cx="4680000" cy="24300"/>
          </a:xfrm>
          <a:prstGeom prst="straightConnector1">
            <a:avLst/>
          </a:prstGeom>
          <a:noFill/>
          <a:ln w="28575" cap="flat" cmpd="sng">
            <a:solidFill>
              <a:srgbClr val="CDCDCD"/>
            </a:solidFill>
            <a:prstDash val="solid"/>
            <a:round/>
            <a:headEnd type="none" w="med" len="med"/>
            <a:tailEnd type="none" w="med" len="med"/>
          </a:ln>
        </p:spPr>
      </p:cxnSp>
      <p:cxnSp>
        <p:nvCxnSpPr>
          <p:cNvPr id="138" name="Google Shape;138;p7"/>
          <p:cNvCxnSpPr/>
          <p:nvPr/>
        </p:nvCxnSpPr>
        <p:spPr>
          <a:xfrm rot="10800000">
            <a:off x="12596975" y="7208550"/>
            <a:ext cx="4680000" cy="24300"/>
          </a:xfrm>
          <a:prstGeom prst="straightConnector1">
            <a:avLst/>
          </a:prstGeom>
          <a:noFill/>
          <a:ln w="28575" cap="flat" cmpd="sng">
            <a:solidFill>
              <a:srgbClr val="CDCDCD"/>
            </a:solidFill>
            <a:prstDash val="solid"/>
            <a:round/>
            <a:headEnd type="none" w="med" len="med"/>
            <a:tailEnd type="none" w="med" len="med"/>
          </a:ln>
        </p:spPr>
      </p:cxnSp>
      <p:sp>
        <p:nvSpPr>
          <p:cNvPr id="139" name="Google Shape;139;p7"/>
          <p:cNvSpPr/>
          <p:nvPr/>
        </p:nvSpPr>
        <p:spPr>
          <a:xfrm>
            <a:off x="1009645" y="8445257"/>
            <a:ext cx="15477000" cy="981900"/>
          </a:xfrm>
          <a:prstGeom prst="rect">
            <a:avLst/>
          </a:prstGeom>
          <a:noFill/>
          <a:ln>
            <a:noFill/>
          </a:ln>
        </p:spPr>
        <p:txBody>
          <a:bodyPr spcFirstLastPara="1" wrap="square" lIns="25400" tIns="25400" rIns="25400" bIns="25400" anchor="t" anchorCtr="0">
            <a:noAutofit/>
          </a:bodyPr>
          <a:lstStyle/>
          <a:p>
            <a:pPr marL="0" lvl="0" indent="0" algn="l" rtl="0">
              <a:lnSpc>
                <a:spcPct val="130000"/>
              </a:lnSpc>
              <a:spcBef>
                <a:spcPts val="0"/>
              </a:spcBef>
              <a:spcAft>
                <a:spcPts val="0"/>
              </a:spcAft>
              <a:buClr>
                <a:schemeClr val="dk1"/>
              </a:buClr>
              <a:buSzPts val="1100"/>
              <a:buFont typeface="Arial"/>
              <a:buNone/>
            </a:pPr>
            <a:r>
              <a:rPr lang="en-US" sz="2600">
                <a:solidFill>
                  <a:srgbClr val="1F487A"/>
                </a:solidFill>
                <a:latin typeface="Inter ExtraBold"/>
                <a:ea typeface="Inter ExtraBold"/>
                <a:cs typeface="Inter ExtraBold"/>
                <a:sym typeface="Inter ExtraBold"/>
              </a:rPr>
              <a:t>From river survey to shared dataset.</a:t>
            </a:r>
            <a:endParaRPr sz="2600">
              <a:solidFill>
                <a:srgbClr val="1F487A"/>
              </a:solidFill>
              <a:latin typeface="Inter ExtraBold"/>
              <a:ea typeface="Inter ExtraBold"/>
              <a:cs typeface="Inter ExtraBold"/>
              <a:sym typeface="Inter ExtraBold"/>
            </a:endParaRPr>
          </a:p>
          <a:p>
            <a:pPr marL="0" lvl="0" indent="0" algn="l" rtl="0">
              <a:lnSpc>
                <a:spcPct val="130000"/>
              </a:lnSpc>
              <a:spcBef>
                <a:spcPts val="0"/>
              </a:spcBef>
              <a:spcAft>
                <a:spcPts val="0"/>
              </a:spcAft>
              <a:buClr>
                <a:schemeClr val="dk1"/>
              </a:buClr>
              <a:buSzPts val="1100"/>
              <a:buFont typeface="Arial"/>
              <a:buNone/>
            </a:pPr>
            <a:r>
              <a:rPr lang="en-US" sz="2400">
                <a:solidFill>
                  <a:srgbClr val="4A5B6C"/>
                </a:solidFill>
                <a:latin typeface="Inter"/>
                <a:ea typeface="Inter"/>
                <a:cs typeface="Inter"/>
                <a:sym typeface="Inter"/>
              </a:rPr>
              <a:t>Every contribution is checked, documented and made ready for reuse.</a:t>
            </a:r>
            <a:endParaRPr sz="2400">
              <a:solidFill>
                <a:srgbClr val="4A5B6C"/>
              </a:solidFill>
              <a:latin typeface="Inter"/>
              <a:ea typeface="Inter"/>
              <a:cs typeface="Inter"/>
              <a:sym typeface="Inter"/>
            </a:endParaRPr>
          </a:p>
          <a:p>
            <a:pPr marL="0" marR="0" lvl="0" indent="0" algn="l" rtl="0">
              <a:lnSpc>
                <a:spcPct val="130000"/>
              </a:lnSpc>
              <a:spcBef>
                <a:spcPts val="0"/>
              </a:spcBef>
              <a:spcAft>
                <a:spcPts val="0"/>
              </a:spcAft>
              <a:buClr>
                <a:srgbClr val="4A5B6C"/>
              </a:buClr>
              <a:buSzPts val="1950"/>
              <a:buFont typeface="Arial"/>
              <a:buNone/>
            </a:pPr>
            <a:endParaRPr sz="2400">
              <a:solidFill>
                <a:srgbClr val="4A5B6C"/>
              </a:solidFill>
              <a:latin typeface="Inter"/>
              <a:ea typeface="Inter"/>
              <a:cs typeface="Inter"/>
              <a:sym typeface="Inter"/>
            </a:endParaRPr>
          </a:p>
        </p:txBody>
      </p:sp>
      <p:pic>
        <p:nvPicPr>
          <p:cNvPr id="140" name="Google Shape;140;p7" title="logo.png"/>
          <p:cNvPicPr preferRelativeResize="0"/>
          <p:nvPr/>
        </p:nvPicPr>
        <p:blipFill>
          <a:blip r:embed="rId3">
            <a:alphaModFix/>
          </a:blip>
          <a:stretch>
            <a:fillRect/>
          </a:stretch>
        </p:blipFill>
        <p:spPr>
          <a:xfrm>
            <a:off x="-12" y="9909937"/>
            <a:ext cx="2130601" cy="504562"/>
          </a:xfrm>
          <a:prstGeom prst="rect">
            <a:avLst/>
          </a:prstGeom>
          <a:noFill/>
          <a:ln>
            <a:noFill/>
          </a:ln>
        </p:spPr>
      </p:pic>
      <p:sp>
        <p:nvSpPr>
          <p:cNvPr id="141" name="Google Shape;141;p7"/>
          <p:cNvSpPr/>
          <p:nvPr/>
        </p:nvSpPr>
        <p:spPr>
          <a:xfrm>
            <a:off x="14190184" y="10040552"/>
            <a:ext cx="4075200" cy="504600"/>
          </a:xfrm>
          <a:prstGeom prst="rect">
            <a:avLst/>
          </a:prstGeom>
          <a:noFill/>
          <a:ln>
            <a:noFill/>
          </a:ln>
        </p:spPr>
        <p:txBody>
          <a:bodyPr spcFirstLastPara="1" wrap="square" lIns="25400" tIns="25400" rIns="25400" bIns="25400" anchor="t" anchorCtr="0">
            <a:noAutofit/>
          </a:bodyPr>
          <a:lstStyle/>
          <a:p>
            <a:pPr marL="0" marR="0" lvl="0" indent="0" algn="r" rtl="0">
              <a:spcBef>
                <a:spcPts val="0"/>
              </a:spcBef>
              <a:spcAft>
                <a:spcPts val="0"/>
              </a:spcAft>
              <a:buClr>
                <a:srgbClr val="1F487A"/>
              </a:buClr>
              <a:buSzPts val="1800"/>
              <a:buFont typeface="IBM Plex Mono"/>
              <a:buNone/>
            </a:pPr>
            <a:r>
              <a:rPr lang="en-US" sz="1300">
                <a:solidFill>
                  <a:srgbClr val="1F487A"/>
                </a:solidFill>
                <a:latin typeface="IBM Plex Mono"/>
                <a:ea typeface="IBM Plex Mono"/>
                <a:cs typeface="IBM Plex Mono"/>
                <a:sym typeface="IBM Plex Mono"/>
              </a:rPr>
              <a:t>Tulio Soto Parra |</a:t>
            </a:r>
            <a:r>
              <a:rPr lang="en-US" sz="1300" b="1">
                <a:solidFill>
                  <a:srgbClr val="1F487A"/>
                </a:solidFill>
                <a:latin typeface="IBM Plex Mono"/>
                <a:ea typeface="IBM Plex Mono"/>
                <a:cs typeface="IBM Plex Mono"/>
                <a:sym typeface="IBM Plex Mono"/>
              </a:rPr>
              <a:t> </a:t>
            </a:r>
            <a:r>
              <a:rPr lang="en-US" sz="1300">
                <a:solidFill>
                  <a:srgbClr val="1F487A"/>
                </a:solidFill>
                <a:latin typeface="IBM Plex Mono"/>
                <a:ea typeface="IBM Plex Mono"/>
                <a:cs typeface="IBM Plex Mono"/>
                <a:sym typeface="IBM Plex Mono"/>
              </a:rPr>
              <a:t>Vipava, 19.10.2026</a:t>
            </a:r>
            <a:endParaRPr sz="1300">
              <a:solidFill>
                <a:srgbClr val="1F487A"/>
              </a:solidFill>
              <a:latin typeface="IBM Plex Mono"/>
              <a:ea typeface="IBM Plex Mono"/>
              <a:cs typeface="IBM Plex Mono"/>
              <a:sym typeface="IBM Plex Mono"/>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46"/>
        <p:cNvGrpSpPr/>
        <p:nvPr/>
      </p:nvGrpSpPr>
      <p:grpSpPr>
        <a:xfrm>
          <a:off x="0" y="0"/>
          <a:ext cx="0" cy="0"/>
          <a:chOff x="0" y="0"/>
          <a:chExt cx="0" cy="0"/>
        </a:xfrm>
      </p:grpSpPr>
      <p:sp>
        <p:nvSpPr>
          <p:cNvPr id="147" name="Google Shape;147;p8"/>
          <p:cNvSpPr/>
          <p:nvPr/>
        </p:nvSpPr>
        <p:spPr>
          <a:xfrm>
            <a:off x="1047750" y="952500"/>
            <a:ext cx="17811750" cy="3429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1800"/>
              <a:buFont typeface="IBM Plex Mono"/>
              <a:buNone/>
            </a:pPr>
            <a:r>
              <a:rPr lang="en-US" sz="1900" b="0" i="0" u="none" strike="noStrike" cap="none">
                <a:solidFill>
                  <a:srgbClr val="1F487A"/>
                </a:solidFill>
                <a:latin typeface="IBM Plex Mono"/>
                <a:ea typeface="IBM Plex Mono"/>
                <a:cs typeface="IBM Plex Mono"/>
                <a:sym typeface="IBM Plex Mono"/>
              </a:rPr>
              <a:t>WHAT IT ENABLES</a:t>
            </a:r>
            <a:endParaRPr sz="1900" b="0" i="0" u="none" strike="noStrike" cap="none">
              <a:solidFill>
                <a:schemeClr val="dk1"/>
              </a:solidFill>
              <a:latin typeface="Calibri"/>
              <a:ea typeface="Calibri"/>
              <a:cs typeface="Calibri"/>
              <a:sym typeface="Calibri"/>
            </a:endParaRPr>
          </a:p>
        </p:txBody>
      </p:sp>
      <p:sp>
        <p:nvSpPr>
          <p:cNvPr id="148" name="Google Shape;148;p8"/>
          <p:cNvSpPr/>
          <p:nvPr/>
        </p:nvSpPr>
        <p:spPr>
          <a:xfrm>
            <a:off x="1047750" y="1447800"/>
            <a:ext cx="15716250" cy="619125"/>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3900"/>
              <a:buFont typeface="Arial"/>
              <a:buNone/>
            </a:pPr>
            <a:r>
              <a:rPr lang="en-US" sz="3800" i="0" u="none" strike="noStrike" cap="none">
                <a:solidFill>
                  <a:srgbClr val="1F487A"/>
                </a:solidFill>
                <a:latin typeface="Inter ExtraBold"/>
                <a:ea typeface="Inter ExtraBold"/>
                <a:cs typeface="Inter ExtraBold"/>
                <a:sym typeface="Inter ExtraBold"/>
              </a:rPr>
              <a:t>Scientific opportunities</a:t>
            </a:r>
            <a:endParaRPr sz="3800" i="0" u="none" strike="noStrike" cap="none">
              <a:solidFill>
                <a:schemeClr val="dk1"/>
              </a:solidFill>
              <a:latin typeface="Inter ExtraBold"/>
              <a:ea typeface="Inter ExtraBold"/>
              <a:cs typeface="Inter ExtraBold"/>
              <a:sym typeface="Inter ExtraBold"/>
            </a:endParaRPr>
          </a:p>
        </p:txBody>
      </p:sp>
      <p:sp>
        <p:nvSpPr>
          <p:cNvPr id="149" name="Google Shape;149;p8"/>
          <p:cNvSpPr/>
          <p:nvPr/>
        </p:nvSpPr>
        <p:spPr>
          <a:xfrm>
            <a:off x="1047750" y="2538136"/>
            <a:ext cx="67800" cy="933600"/>
          </a:xfrm>
          <a:prstGeom prst="roundRect">
            <a:avLst>
              <a:gd name="adj" fmla="val 50000"/>
            </a:avLst>
          </a:prstGeom>
          <a:solidFill>
            <a:srgbClr val="6FABD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8"/>
          <p:cNvSpPr/>
          <p:nvPr/>
        </p:nvSpPr>
        <p:spPr>
          <a:xfrm>
            <a:off x="1314450" y="2538151"/>
            <a:ext cx="8172000" cy="4002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2400"/>
              <a:buFont typeface="Arial"/>
              <a:buNone/>
            </a:pPr>
            <a:r>
              <a:rPr lang="en-US" sz="2400" b="1" i="0" u="none" strike="noStrike" cap="none">
                <a:solidFill>
                  <a:srgbClr val="1F487A"/>
                </a:solidFill>
                <a:latin typeface="Inter"/>
                <a:ea typeface="Inter"/>
                <a:cs typeface="Inter"/>
                <a:sym typeface="Inter"/>
              </a:rPr>
              <a:t>Comparative river research</a:t>
            </a:r>
            <a:endParaRPr sz="2400" i="0" u="none" strike="noStrike" cap="none">
              <a:solidFill>
                <a:schemeClr val="dk1"/>
              </a:solidFill>
              <a:latin typeface="Inter"/>
              <a:ea typeface="Inter"/>
              <a:cs typeface="Inter"/>
              <a:sym typeface="Inter"/>
            </a:endParaRPr>
          </a:p>
        </p:txBody>
      </p:sp>
      <p:sp>
        <p:nvSpPr>
          <p:cNvPr id="151" name="Google Shape;151;p8"/>
          <p:cNvSpPr/>
          <p:nvPr/>
        </p:nvSpPr>
        <p:spPr>
          <a:xfrm>
            <a:off x="1340193" y="2899951"/>
            <a:ext cx="7395300" cy="3240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4A5B6C"/>
              </a:buClr>
              <a:buSzPts val="1950"/>
              <a:buFont typeface="Arial"/>
              <a:buNone/>
            </a:pPr>
            <a:r>
              <a:rPr lang="en-US" sz="1950">
                <a:solidFill>
                  <a:srgbClr val="4A5B6C"/>
                </a:solidFill>
                <a:latin typeface="Inter"/>
                <a:ea typeface="Inter"/>
                <a:cs typeface="Inter"/>
                <a:sym typeface="Inter"/>
              </a:rPr>
              <a:t>Comparing geomorphic structure across river types, regions, or environmental gradients.</a:t>
            </a:r>
            <a:endParaRPr sz="1950" i="0" u="none" strike="noStrike" cap="none">
              <a:solidFill>
                <a:schemeClr val="dk1"/>
              </a:solidFill>
              <a:latin typeface="Inter"/>
              <a:ea typeface="Inter"/>
              <a:cs typeface="Inter"/>
              <a:sym typeface="Inter"/>
            </a:endParaRPr>
          </a:p>
        </p:txBody>
      </p:sp>
      <p:sp>
        <p:nvSpPr>
          <p:cNvPr id="152" name="Google Shape;152;p8"/>
          <p:cNvSpPr/>
          <p:nvPr/>
        </p:nvSpPr>
        <p:spPr>
          <a:xfrm>
            <a:off x="1047750" y="4058578"/>
            <a:ext cx="65400" cy="933600"/>
          </a:xfrm>
          <a:prstGeom prst="roundRect">
            <a:avLst>
              <a:gd name="adj" fmla="val 50000"/>
            </a:avLst>
          </a:prstGeom>
          <a:solidFill>
            <a:srgbClr val="6FABD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8"/>
          <p:cNvSpPr/>
          <p:nvPr/>
        </p:nvSpPr>
        <p:spPr>
          <a:xfrm>
            <a:off x="9667736" y="3996799"/>
            <a:ext cx="8331000" cy="4002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2400"/>
              <a:buFont typeface="Arial"/>
              <a:buNone/>
            </a:pPr>
            <a:r>
              <a:rPr lang="en-US" sz="2400" b="1">
                <a:solidFill>
                  <a:srgbClr val="1F487A"/>
                </a:solidFill>
                <a:latin typeface="Inter"/>
                <a:ea typeface="Inter"/>
                <a:cs typeface="Inter"/>
                <a:sym typeface="Inter"/>
              </a:rPr>
              <a:t>Deep learning for river mapping</a:t>
            </a:r>
            <a:endParaRPr sz="2400" i="0" u="none" strike="noStrike" cap="none">
              <a:solidFill>
                <a:schemeClr val="dk1"/>
              </a:solidFill>
              <a:latin typeface="Inter"/>
              <a:ea typeface="Inter"/>
              <a:cs typeface="Inter"/>
              <a:sym typeface="Inter"/>
            </a:endParaRPr>
          </a:p>
        </p:txBody>
      </p:sp>
      <p:sp>
        <p:nvSpPr>
          <p:cNvPr id="154" name="Google Shape;154;p8"/>
          <p:cNvSpPr/>
          <p:nvPr/>
        </p:nvSpPr>
        <p:spPr>
          <a:xfrm>
            <a:off x="9667736" y="4358749"/>
            <a:ext cx="7800900" cy="6096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4A5B6C"/>
              </a:buClr>
              <a:buSzPts val="1950"/>
              <a:buFont typeface="Arial"/>
              <a:buNone/>
            </a:pPr>
            <a:r>
              <a:rPr lang="en-US" sz="1950">
                <a:solidFill>
                  <a:srgbClr val="4A5B6C"/>
                </a:solidFill>
                <a:latin typeface="Inter"/>
                <a:ea typeface="Inter"/>
                <a:cs typeface="Inter"/>
                <a:sym typeface="Inter"/>
              </a:rPr>
              <a:t>Using the annotated archive to train models that automatically recognize and map river features.</a:t>
            </a:r>
            <a:endParaRPr sz="1950" i="0" u="none" strike="noStrike" cap="none">
              <a:solidFill>
                <a:schemeClr val="dk1"/>
              </a:solidFill>
              <a:latin typeface="Inter"/>
              <a:ea typeface="Inter"/>
              <a:cs typeface="Inter"/>
              <a:sym typeface="Inter"/>
            </a:endParaRPr>
          </a:p>
        </p:txBody>
      </p:sp>
      <p:sp>
        <p:nvSpPr>
          <p:cNvPr id="155" name="Google Shape;155;p8"/>
          <p:cNvSpPr/>
          <p:nvPr/>
        </p:nvSpPr>
        <p:spPr>
          <a:xfrm>
            <a:off x="9410700" y="2538151"/>
            <a:ext cx="67800" cy="933600"/>
          </a:xfrm>
          <a:prstGeom prst="roundRect">
            <a:avLst>
              <a:gd name="adj" fmla="val 50000"/>
            </a:avLst>
          </a:prstGeom>
          <a:solidFill>
            <a:srgbClr val="6FABD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8"/>
          <p:cNvSpPr/>
          <p:nvPr/>
        </p:nvSpPr>
        <p:spPr>
          <a:xfrm>
            <a:off x="9410700" y="4058578"/>
            <a:ext cx="61800" cy="933600"/>
          </a:xfrm>
          <a:prstGeom prst="roundRect">
            <a:avLst>
              <a:gd name="adj" fmla="val 50000"/>
            </a:avLst>
          </a:prstGeom>
          <a:solidFill>
            <a:srgbClr val="6FABD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8"/>
          <p:cNvSpPr/>
          <p:nvPr/>
        </p:nvSpPr>
        <p:spPr>
          <a:xfrm>
            <a:off x="9685338" y="2539603"/>
            <a:ext cx="8334900" cy="400200"/>
          </a:xfrm>
          <a:prstGeom prst="rect">
            <a:avLst/>
          </a:prstGeom>
          <a:noFill/>
          <a:ln>
            <a:noFill/>
          </a:ln>
        </p:spPr>
        <p:txBody>
          <a:bodyPr spcFirstLastPara="1" wrap="square" lIns="25400" tIns="25400" rIns="25400" bIns="25400" anchor="t" anchorCtr="0">
            <a:noAutofit/>
          </a:bodyPr>
          <a:lstStyle/>
          <a:p>
            <a:pPr marL="0" lvl="0" indent="0" algn="l" rtl="0">
              <a:spcBef>
                <a:spcPts val="0"/>
              </a:spcBef>
              <a:spcAft>
                <a:spcPts val="0"/>
              </a:spcAft>
              <a:buClr>
                <a:schemeClr val="dk1"/>
              </a:buClr>
              <a:buSzPts val="1100"/>
              <a:buFont typeface="Arial"/>
              <a:buNone/>
            </a:pPr>
            <a:r>
              <a:rPr lang="en-US" sz="2400" b="1">
                <a:solidFill>
                  <a:srgbClr val="1F487A"/>
                </a:solidFill>
                <a:latin typeface="Inter"/>
                <a:ea typeface="Inter"/>
                <a:cs typeface="Inter"/>
                <a:sym typeface="Inter"/>
              </a:rPr>
              <a:t>Reproducible benchmarking</a:t>
            </a:r>
            <a:endParaRPr sz="2400" b="1">
              <a:solidFill>
                <a:srgbClr val="1F487A"/>
              </a:solidFill>
              <a:latin typeface="Inter"/>
              <a:ea typeface="Inter"/>
              <a:cs typeface="Inter"/>
              <a:sym typeface="Inter"/>
            </a:endParaRPr>
          </a:p>
          <a:p>
            <a:pPr marL="0" lvl="0" indent="0" algn="l" rtl="0">
              <a:spcBef>
                <a:spcPts val="0"/>
              </a:spcBef>
              <a:spcAft>
                <a:spcPts val="0"/>
              </a:spcAft>
              <a:buClr>
                <a:schemeClr val="dk1"/>
              </a:buClr>
              <a:buSzPts val="1100"/>
              <a:buFont typeface="Arial"/>
              <a:buNone/>
            </a:pPr>
            <a:endParaRPr sz="2400" b="1">
              <a:solidFill>
                <a:srgbClr val="1F487A"/>
              </a:solidFill>
              <a:latin typeface="Inter"/>
              <a:ea typeface="Inter"/>
              <a:cs typeface="Inter"/>
              <a:sym typeface="Inter"/>
            </a:endParaRPr>
          </a:p>
          <a:p>
            <a:pPr marL="0" marR="0" lvl="0" indent="0" algn="l" rtl="0">
              <a:spcBef>
                <a:spcPts val="0"/>
              </a:spcBef>
              <a:spcAft>
                <a:spcPts val="0"/>
              </a:spcAft>
              <a:buClr>
                <a:srgbClr val="1F487A"/>
              </a:buClr>
              <a:buSzPts val="2400"/>
              <a:buFont typeface="Arial"/>
              <a:buNone/>
            </a:pPr>
            <a:endParaRPr sz="2400" b="1">
              <a:solidFill>
                <a:srgbClr val="1F487A"/>
              </a:solidFill>
              <a:latin typeface="Inter"/>
              <a:ea typeface="Inter"/>
              <a:cs typeface="Inter"/>
              <a:sym typeface="Inter"/>
            </a:endParaRPr>
          </a:p>
        </p:txBody>
      </p:sp>
      <p:sp>
        <p:nvSpPr>
          <p:cNvPr id="158" name="Google Shape;158;p8"/>
          <p:cNvSpPr/>
          <p:nvPr/>
        </p:nvSpPr>
        <p:spPr>
          <a:xfrm>
            <a:off x="9685338" y="2901553"/>
            <a:ext cx="7804500" cy="609600"/>
          </a:xfrm>
          <a:prstGeom prst="rect">
            <a:avLst/>
          </a:prstGeom>
          <a:noFill/>
          <a:ln>
            <a:noFill/>
          </a:ln>
        </p:spPr>
        <p:txBody>
          <a:bodyPr spcFirstLastPara="1" wrap="square" lIns="25400" tIns="25400" rIns="25400" bIns="25400" anchor="t" anchorCtr="0">
            <a:noAutofit/>
          </a:bodyPr>
          <a:lstStyle/>
          <a:p>
            <a:pPr marL="0" lvl="0" indent="0" algn="l" rtl="0">
              <a:spcBef>
                <a:spcPts val="0"/>
              </a:spcBef>
              <a:spcAft>
                <a:spcPts val="0"/>
              </a:spcAft>
              <a:buClr>
                <a:schemeClr val="dk1"/>
              </a:buClr>
              <a:buSzPts val="1100"/>
              <a:buFont typeface="Arial"/>
              <a:buNone/>
            </a:pPr>
            <a:r>
              <a:rPr lang="en-US" sz="1950">
                <a:solidFill>
                  <a:srgbClr val="4A5B6C"/>
                </a:solidFill>
                <a:latin typeface="Inter"/>
                <a:ea typeface="Inter"/>
                <a:cs typeface="Inter"/>
                <a:sym typeface="Inter"/>
              </a:rPr>
              <a:t>Common reference datasets for comparing methods across studies.</a:t>
            </a:r>
            <a:endParaRPr sz="1950">
              <a:solidFill>
                <a:srgbClr val="4A5B6C"/>
              </a:solidFill>
              <a:latin typeface="Inter"/>
              <a:ea typeface="Inter"/>
              <a:cs typeface="Inter"/>
              <a:sym typeface="Inter"/>
            </a:endParaRPr>
          </a:p>
          <a:p>
            <a:pPr marL="0" lvl="0" indent="0" algn="l" rtl="0">
              <a:spcBef>
                <a:spcPts val="0"/>
              </a:spcBef>
              <a:spcAft>
                <a:spcPts val="0"/>
              </a:spcAft>
              <a:buClr>
                <a:schemeClr val="dk1"/>
              </a:buClr>
              <a:buSzPts val="1100"/>
              <a:buFont typeface="Arial"/>
              <a:buNone/>
            </a:pPr>
            <a:endParaRPr sz="1950">
              <a:solidFill>
                <a:srgbClr val="4A5B6C"/>
              </a:solidFill>
              <a:latin typeface="Inter"/>
              <a:ea typeface="Inter"/>
              <a:cs typeface="Inter"/>
              <a:sym typeface="Inter"/>
            </a:endParaRPr>
          </a:p>
          <a:p>
            <a:pPr marL="0" marR="0" lvl="0" indent="0" algn="l" rtl="0">
              <a:spcBef>
                <a:spcPts val="0"/>
              </a:spcBef>
              <a:spcAft>
                <a:spcPts val="0"/>
              </a:spcAft>
              <a:buClr>
                <a:srgbClr val="4A5B6C"/>
              </a:buClr>
              <a:buSzPts val="1950"/>
              <a:buFont typeface="Arial"/>
              <a:buNone/>
            </a:pPr>
            <a:endParaRPr sz="1950">
              <a:solidFill>
                <a:srgbClr val="4A5B6C"/>
              </a:solidFill>
              <a:latin typeface="Inter"/>
              <a:ea typeface="Inter"/>
              <a:cs typeface="Inter"/>
              <a:sym typeface="Inter"/>
            </a:endParaRPr>
          </a:p>
        </p:txBody>
      </p:sp>
      <p:sp>
        <p:nvSpPr>
          <p:cNvPr id="159" name="Google Shape;159;p8"/>
          <p:cNvSpPr/>
          <p:nvPr/>
        </p:nvSpPr>
        <p:spPr>
          <a:xfrm>
            <a:off x="1305100" y="3999233"/>
            <a:ext cx="8172000" cy="4002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2400"/>
              <a:buFont typeface="Arial"/>
              <a:buNone/>
            </a:pPr>
            <a:r>
              <a:rPr lang="en-US" sz="2400" b="1">
                <a:solidFill>
                  <a:srgbClr val="1F487A"/>
                </a:solidFill>
                <a:latin typeface="Inter"/>
                <a:ea typeface="Inter"/>
                <a:cs typeface="Inter"/>
                <a:sym typeface="Inter"/>
              </a:rPr>
              <a:t>Cross-scale analyses</a:t>
            </a:r>
            <a:endParaRPr sz="2400" i="0" u="none" strike="noStrike" cap="none">
              <a:solidFill>
                <a:schemeClr val="dk1"/>
              </a:solidFill>
              <a:latin typeface="Inter"/>
              <a:ea typeface="Inter"/>
              <a:cs typeface="Inter"/>
              <a:sym typeface="Inter"/>
            </a:endParaRPr>
          </a:p>
        </p:txBody>
      </p:sp>
      <p:sp>
        <p:nvSpPr>
          <p:cNvPr id="160" name="Google Shape;160;p8"/>
          <p:cNvSpPr/>
          <p:nvPr/>
        </p:nvSpPr>
        <p:spPr>
          <a:xfrm>
            <a:off x="1330850" y="4361176"/>
            <a:ext cx="7804500" cy="3240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4A5B6C"/>
              </a:buClr>
              <a:buSzPts val="1950"/>
              <a:buFont typeface="Arial"/>
              <a:buNone/>
            </a:pPr>
            <a:r>
              <a:rPr lang="en-US" sz="1950">
                <a:solidFill>
                  <a:srgbClr val="4A5B6C"/>
                </a:solidFill>
                <a:latin typeface="Inter"/>
                <a:ea typeface="Inter"/>
                <a:cs typeface="Inter"/>
                <a:sym typeface="Inter"/>
              </a:rPr>
              <a:t>Connecting centimetre-scale UAV observations with broader satellite observations.</a:t>
            </a:r>
            <a:endParaRPr sz="1950" i="0" u="none" strike="noStrike" cap="none">
              <a:solidFill>
                <a:schemeClr val="dk1"/>
              </a:solidFill>
              <a:latin typeface="Inter"/>
              <a:ea typeface="Inter"/>
              <a:cs typeface="Inter"/>
              <a:sym typeface="Inter"/>
            </a:endParaRPr>
          </a:p>
        </p:txBody>
      </p:sp>
      <p:pic>
        <p:nvPicPr>
          <p:cNvPr id="161" name="Google Shape;161;p8" title="logo.png"/>
          <p:cNvPicPr preferRelativeResize="0"/>
          <p:nvPr/>
        </p:nvPicPr>
        <p:blipFill>
          <a:blip r:embed="rId3">
            <a:alphaModFix/>
          </a:blip>
          <a:stretch>
            <a:fillRect/>
          </a:stretch>
        </p:blipFill>
        <p:spPr>
          <a:xfrm>
            <a:off x="-12" y="9909937"/>
            <a:ext cx="2130601" cy="504562"/>
          </a:xfrm>
          <a:prstGeom prst="rect">
            <a:avLst/>
          </a:prstGeom>
          <a:noFill/>
          <a:ln>
            <a:noFill/>
          </a:ln>
        </p:spPr>
      </p:pic>
      <p:sp>
        <p:nvSpPr>
          <p:cNvPr id="162" name="Google Shape;162;p8"/>
          <p:cNvSpPr/>
          <p:nvPr/>
        </p:nvSpPr>
        <p:spPr>
          <a:xfrm>
            <a:off x="14190184" y="10040552"/>
            <a:ext cx="4075200" cy="504600"/>
          </a:xfrm>
          <a:prstGeom prst="rect">
            <a:avLst/>
          </a:prstGeom>
          <a:noFill/>
          <a:ln>
            <a:noFill/>
          </a:ln>
        </p:spPr>
        <p:txBody>
          <a:bodyPr spcFirstLastPara="1" wrap="square" lIns="25400" tIns="25400" rIns="25400" bIns="25400" anchor="t" anchorCtr="0">
            <a:noAutofit/>
          </a:bodyPr>
          <a:lstStyle/>
          <a:p>
            <a:pPr marL="0" marR="0" lvl="0" indent="0" algn="r" rtl="0">
              <a:spcBef>
                <a:spcPts val="0"/>
              </a:spcBef>
              <a:spcAft>
                <a:spcPts val="0"/>
              </a:spcAft>
              <a:buClr>
                <a:srgbClr val="1F487A"/>
              </a:buClr>
              <a:buSzPts val="1800"/>
              <a:buFont typeface="IBM Plex Mono"/>
              <a:buNone/>
            </a:pPr>
            <a:r>
              <a:rPr lang="en-US" sz="1300">
                <a:solidFill>
                  <a:srgbClr val="1F487A"/>
                </a:solidFill>
                <a:latin typeface="IBM Plex Mono"/>
                <a:ea typeface="IBM Plex Mono"/>
                <a:cs typeface="IBM Plex Mono"/>
                <a:sym typeface="IBM Plex Mono"/>
              </a:rPr>
              <a:t>Tulio Soto Parra |</a:t>
            </a:r>
            <a:r>
              <a:rPr lang="en-US" sz="1300" b="1">
                <a:solidFill>
                  <a:srgbClr val="1F487A"/>
                </a:solidFill>
                <a:latin typeface="IBM Plex Mono"/>
                <a:ea typeface="IBM Plex Mono"/>
                <a:cs typeface="IBM Plex Mono"/>
                <a:sym typeface="IBM Plex Mono"/>
              </a:rPr>
              <a:t> </a:t>
            </a:r>
            <a:r>
              <a:rPr lang="en-US" sz="1300">
                <a:solidFill>
                  <a:srgbClr val="1F487A"/>
                </a:solidFill>
                <a:latin typeface="IBM Plex Mono"/>
                <a:ea typeface="IBM Plex Mono"/>
                <a:cs typeface="IBM Plex Mono"/>
                <a:sym typeface="IBM Plex Mono"/>
              </a:rPr>
              <a:t>Vipava, 19.10.2026</a:t>
            </a:r>
            <a:endParaRPr sz="1300">
              <a:solidFill>
                <a:srgbClr val="1F487A"/>
              </a:solidFill>
              <a:latin typeface="IBM Plex Mono"/>
              <a:ea typeface="IBM Plex Mono"/>
              <a:cs typeface="IBM Plex Mono"/>
              <a:sym typeface="IBM Plex Mono"/>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67"/>
        <p:cNvGrpSpPr/>
        <p:nvPr/>
      </p:nvGrpSpPr>
      <p:grpSpPr>
        <a:xfrm>
          <a:off x="0" y="0"/>
          <a:ext cx="0" cy="0"/>
          <a:chOff x="0" y="0"/>
          <a:chExt cx="0" cy="0"/>
        </a:xfrm>
      </p:grpSpPr>
      <p:sp>
        <p:nvSpPr>
          <p:cNvPr id="168" name="Google Shape;168;p9"/>
          <p:cNvSpPr/>
          <p:nvPr/>
        </p:nvSpPr>
        <p:spPr>
          <a:xfrm>
            <a:off x="2139625" y="2054975"/>
            <a:ext cx="13720200" cy="7804800"/>
          </a:xfrm>
          <a:prstGeom prst="rect">
            <a:avLst/>
          </a:prstGeom>
          <a:solidFill>
            <a:schemeClr val="lt2"/>
          </a:solidFill>
          <a:ln w="152400"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169" name="Google Shape;169;p9"/>
          <p:cNvSpPr/>
          <p:nvPr/>
        </p:nvSpPr>
        <p:spPr>
          <a:xfrm>
            <a:off x="21127474" y="1900700"/>
            <a:ext cx="2377200" cy="399900"/>
          </a:xfrm>
          <a:prstGeom prst="rect">
            <a:avLst/>
          </a:prstGeom>
          <a:solidFill>
            <a:schemeClr val="lt1"/>
          </a:solidFill>
          <a:ln>
            <a:noFill/>
          </a:ln>
        </p:spPr>
        <p:txBody>
          <a:bodyPr spcFirstLastPara="1" wrap="square" lIns="91425" tIns="91425" rIns="91425" bIns="91425" anchor="t" anchorCtr="0">
            <a:noAutofit/>
          </a:bodyPr>
          <a:lstStyle/>
          <a:p>
            <a:pPr marL="0" lvl="0" indent="0" algn="ctr" rtl="0">
              <a:spcBef>
                <a:spcPts val="0"/>
              </a:spcBef>
              <a:spcAft>
                <a:spcPts val="0"/>
              </a:spcAft>
              <a:buNone/>
            </a:pPr>
            <a:endParaRPr/>
          </a:p>
        </p:txBody>
      </p:sp>
      <p:pic>
        <p:nvPicPr>
          <p:cNvPr id="170" name="Google Shape;170;p9"/>
          <p:cNvPicPr preferRelativeResize="0"/>
          <p:nvPr/>
        </p:nvPicPr>
        <p:blipFill>
          <a:blip r:embed="rId3">
            <a:alphaModFix/>
          </a:blip>
          <a:stretch>
            <a:fillRect/>
          </a:stretch>
        </p:blipFill>
        <p:spPr>
          <a:xfrm>
            <a:off x="2139630" y="2055047"/>
            <a:ext cx="13720090" cy="7804661"/>
          </a:xfrm>
          <a:prstGeom prst="rect">
            <a:avLst/>
          </a:prstGeom>
          <a:noFill/>
          <a:ln>
            <a:noFill/>
          </a:ln>
        </p:spPr>
      </p:pic>
      <p:sp>
        <p:nvSpPr>
          <p:cNvPr id="171" name="Google Shape;171;p9"/>
          <p:cNvSpPr/>
          <p:nvPr/>
        </p:nvSpPr>
        <p:spPr>
          <a:xfrm>
            <a:off x="1047750" y="952500"/>
            <a:ext cx="17811900" cy="3429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1800"/>
              <a:buFont typeface="IBM Plex Mono"/>
              <a:buNone/>
            </a:pPr>
            <a:r>
              <a:rPr lang="en-US" sz="1900" b="0" i="0" u="none" strike="noStrike" cap="none">
                <a:solidFill>
                  <a:srgbClr val="1F487A"/>
                </a:solidFill>
                <a:latin typeface="IBM Plex Mono"/>
                <a:ea typeface="IBM Plex Mono"/>
                <a:cs typeface="IBM Plex Mono"/>
                <a:sym typeface="IBM Plex Mono"/>
              </a:rPr>
              <a:t>THE PLATFORM</a:t>
            </a:r>
            <a:endParaRPr sz="1900" b="0" i="0" u="none" strike="noStrike" cap="none">
              <a:solidFill>
                <a:schemeClr val="dk1"/>
              </a:solidFill>
              <a:latin typeface="Calibri"/>
              <a:ea typeface="Calibri"/>
              <a:cs typeface="Calibri"/>
              <a:sym typeface="Calibri"/>
            </a:endParaRPr>
          </a:p>
        </p:txBody>
      </p:sp>
      <p:pic>
        <p:nvPicPr>
          <p:cNvPr id="172" name="Google Shape;172;p9"/>
          <p:cNvPicPr preferRelativeResize="0"/>
          <p:nvPr/>
        </p:nvPicPr>
        <p:blipFill>
          <a:blip r:embed="rId4">
            <a:alphaModFix/>
          </a:blip>
          <a:stretch>
            <a:fillRect/>
          </a:stretch>
        </p:blipFill>
        <p:spPr>
          <a:xfrm>
            <a:off x="2139625" y="2067671"/>
            <a:ext cx="13720202" cy="7804682"/>
          </a:xfrm>
          <a:prstGeom prst="rect">
            <a:avLst/>
          </a:prstGeom>
          <a:noFill/>
          <a:ln>
            <a:noFill/>
          </a:ln>
        </p:spPr>
      </p:pic>
      <p:sp>
        <p:nvSpPr>
          <p:cNvPr id="173" name="Google Shape;173;p9"/>
          <p:cNvSpPr/>
          <p:nvPr/>
        </p:nvSpPr>
        <p:spPr>
          <a:xfrm>
            <a:off x="1047750" y="1320800"/>
            <a:ext cx="9759900" cy="6192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3900"/>
              <a:buFont typeface="Arial"/>
              <a:buNone/>
            </a:pPr>
            <a:r>
              <a:rPr lang="en-US" sz="3000">
                <a:solidFill>
                  <a:srgbClr val="1F487A"/>
                </a:solidFill>
                <a:latin typeface="Inter ExtraBold"/>
                <a:ea typeface="Inter ExtraBold"/>
                <a:cs typeface="Inter ExtraBold"/>
                <a:sym typeface="Inter ExtraBold"/>
              </a:rPr>
              <a:t>Map and data filtering</a:t>
            </a:r>
            <a:endParaRPr sz="3000" i="0" u="none" strike="noStrike" cap="none">
              <a:solidFill>
                <a:schemeClr val="dk1"/>
              </a:solidFill>
              <a:latin typeface="Inter ExtraBold"/>
              <a:ea typeface="Inter ExtraBold"/>
              <a:cs typeface="Inter ExtraBold"/>
              <a:sym typeface="Inter ExtraBold"/>
            </a:endParaRPr>
          </a:p>
        </p:txBody>
      </p:sp>
      <p:sp>
        <p:nvSpPr>
          <p:cNvPr id="174" name="Google Shape;174;p9"/>
          <p:cNvSpPr/>
          <p:nvPr/>
        </p:nvSpPr>
        <p:spPr>
          <a:xfrm>
            <a:off x="1047750" y="1365588"/>
            <a:ext cx="9759900" cy="6192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3900"/>
              <a:buFont typeface="Arial"/>
              <a:buNone/>
            </a:pPr>
            <a:r>
              <a:rPr lang="en-US" sz="3000">
                <a:solidFill>
                  <a:srgbClr val="1F487A"/>
                </a:solidFill>
                <a:latin typeface="Inter ExtraBold"/>
                <a:ea typeface="Inter ExtraBold"/>
                <a:cs typeface="Inter ExtraBold"/>
                <a:sym typeface="Inter ExtraBold"/>
              </a:rPr>
              <a:t>Data viewer</a:t>
            </a:r>
            <a:endParaRPr sz="3000" i="0" u="none" strike="noStrike" cap="none">
              <a:solidFill>
                <a:schemeClr val="dk1"/>
              </a:solidFill>
              <a:latin typeface="Inter ExtraBold"/>
              <a:ea typeface="Inter ExtraBold"/>
              <a:cs typeface="Inter ExtraBold"/>
              <a:sym typeface="Inter ExtraBold"/>
            </a:endParaRPr>
          </a:p>
        </p:txBody>
      </p:sp>
      <p:sp>
        <p:nvSpPr>
          <p:cNvPr id="175" name="Google Shape;175;p9"/>
          <p:cNvSpPr/>
          <p:nvPr/>
        </p:nvSpPr>
        <p:spPr>
          <a:xfrm>
            <a:off x="1047750" y="1365575"/>
            <a:ext cx="9759900" cy="6192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3900"/>
              <a:buFont typeface="Arial"/>
              <a:buNone/>
            </a:pPr>
            <a:r>
              <a:rPr lang="en-US" sz="3000">
                <a:solidFill>
                  <a:srgbClr val="1F487A"/>
                </a:solidFill>
                <a:latin typeface="Inter ExtraBold"/>
                <a:ea typeface="Inter ExtraBold"/>
                <a:cs typeface="Inter ExtraBold"/>
                <a:sym typeface="Inter ExtraBold"/>
              </a:rPr>
              <a:t>Elevation layer rendering</a:t>
            </a:r>
            <a:endParaRPr sz="3000" i="0" u="none" strike="noStrike" cap="none">
              <a:solidFill>
                <a:schemeClr val="dk1"/>
              </a:solidFill>
              <a:latin typeface="Inter ExtraBold"/>
              <a:ea typeface="Inter ExtraBold"/>
              <a:cs typeface="Inter ExtraBold"/>
              <a:sym typeface="Inter ExtraBold"/>
            </a:endParaRPr>
          </a:p>
        </p:txBody>
      </p:sp>
      <p:pic>
        <p:nvPicPr>
          <p:cNvPr id="176" name="Google Shape;176;p9"/>
          <p:cNvPicPr preferRelativeResize="0"/>
          <p:nvPr/>
        </p:nvPicPr>
        <p:blipFill rotWithShape="1">
          <a:blip r:embed="rId5">
            <a:alphaModFix/>
          </a:blip>
          <a:srcRect t="685"/>
          <a:stretch/>
        </p:blipFill>
        <p:spPr>
          <a:xfrm>
            <a:off x="2145675" y="2082359"/>
            <a:ext cx="13720100" cy="7757818"/>
          </a:xfrm>
          <a:prstGeom prst="rect">
            <a:avLst/>
          </a:prstGeom>
          <a:noFill/>
          <a:ln>
            <a:noFill/>
          </a:ln>
        </p:spPr>
      </p:pic>
      <p:sp>
        <p:nvSpPr>
          <p:cNvPr id="177" name="Google Shape;177;p9"/>
          <p:cNvSpPr/>
          <p:nvPr/>
        </p:nvSpPr>
        <p:spPr>
          <a:xfrm>
            <a:off x="1047750" y="1379275"/>
            <a:ext cx="9759900" cy="6192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3900"/>
              <a:buFont typeface="Arial"/>
              <a:buNone/>
            </a:pPr>
            <a:r>
              <a:rPr lang="en-US" sz="3000">
                <a:solidFill>
                  <a:srgbClr val="1F487A"/>
                </a:solidFill>
                <a:latin typeface="Inter ExtraBold"/>
                <a:ea typeface="Inter ExtraBold"/>
                <a:cs typeface="Inter ExtraBold"/>
                <a:sym typeface="Inter ExtraBold"/>
              </a:rPr>
              <a:t>Annotation overlays</a:t>
            </a:r>
            <a:endParaRPr sz="3000" i="0" u="none" strike="noStrike" cap="none">
              <a:solidFill>
                <a:schemeClr val="dk1"/>
              </a:solidFill>
              <a:latin typeface="Inter ExtraBold"/>
              <a:ea typeface="Inter ExtraBold"/>
              <a:cs typeface="Inter ExtraBold"/>
              <a:sym typeface="Inter ExtraBold"/>
            </a:endParaRPr>
          </a:p>
        </p:txBody>
      </p:sp>
      <p:pic>
        <p:nvPicPr>
          <p:cNvPr id="178" name="Google Shape;178;p9"/>
          <p:cNvPicPr preferRelativeResize="0"/>
          <p:nvPr/>
        </p:nvPicPr>
        <p:blipFill rotWithShape="1">
          <a:blip r:embed="rId6">
            <a:alphaModFix/>
          </a:blip>
          <a:srcRect t="685"/>
          <a:stretch/>
        </p:blipFill>
        <p:spPr>
          <a:xfrm>
            <a:off x="2145710" y="2082360"/>
            <a:ext cx="13720100" cy="7757844"/>
          </a:xfrm>
          <a:prstGeom prst="rect">
            <a:avLst/>
          </a:prstGeom>
          <a:noFill/>
          <a:ln>
            <a:noFill/>
          </a:ln>
        </p:spPr>
      </p:pic>
      <p:sp>
        <p:nvSpPr>
          <p:cNvPr id="179" name="Google Shape;179;p9"/>
          <p:cNvSpPr/>
          <p:nvPr/>
        </p:nvSpPr>
        <p:spPr>
          <a:xfrm>
            <a:off x="14190184" y="10040552"/>
            <a:ext cx="4075200" cy="504600"/>
          </a:xfrm>
          <a:prstGeom prst="rect">
            <a:avLst/>
          </a:prstGeom>
          <a:noFill/>
          <a:ln>
            <a:noFill/>
          </a:ln>
        </p:spPr>
        <p:txBody>
          <a:bodyPr spcFirstLastPara="1" wrap="square" lIns="25400" tIns="25400" rIns="25400" bIns="25400" anchor="t" anchorCtr="0">
            <a:noAutofit/>
          </a:bodyPr>
          <a:lstStyle/>
          <a:p>
            <a:pPr marL="0" marR="0" lvl="0" indent="0" algn="r" rtl="0">
              <a:spcBef>
                <a:spcPts val="0"/>
              </a:spcBef>
              <a:spcAft>
                <a:spcPts val="0"/>
              </a:spcAft>
              <a:buClr>
                <a:srgbClr val="1F487A"/>
              </a:buClr>
              <a:buSzPts val="1800"/>
              <a:buFont typeface="IBM Plex Mono"/>
              <a:buNone/>
            </a:pPr>
            <a:r>
              <a:rPr lang="en-US" sz="1300">
                <a:solidFill>
                  <a:srgbClr val="1F487A"/>
                </a:solidFill>
                <a:latin typeface="IBM Plex Mono"/>
                <a:ea typeface="IBM Plex Mono"/>
                <a:cs typeface="IBM Plex Mono"/>
                <a:sym typeface="IBM Plex Mono"/>
              </a:rPr>
              <a:t>Tulio Soto Parra |</a:t>
            </a:r>
            <a:r>
              <a:rPr lang="en-US" sz="1300" b="1">
                <a:solidFill>
                  <a:srgbClr val="1F487A"/>
                </a:solidFill>
                <a:latin typeface="IBM Plex Mono"/>
                <a:ea typeface="IBM Plex Mono"/>
                <a:cs typeface="IBM Plex Mono"/>
                <a:sym typeface="IBM Plex Mono"/>
              </a:rPr>
              <a:t> </a:t>
            </a:r>
            <a:r>
              <a:rPr lang="en-US" sz="1300">
                <a:solidFill>
                  <a:srgbClr val="1F487A"/>
                </a:solidFill>
                <a:latin typeface="IBM Plex Mono"/>
                <a:ea typeface="IBM Plex Mono"/>
                <a:cs typeface="IBM Plex Mono"/>
                <a:sym typeface="IBM Plex Mono"/>
              </a:rPr>
              <a:t>Vipava, 19.10.2026</a:t>
            </a:r>
            <a:endParaRPr sz="1300">
              <a:solidFill>
                <a:srgbClr val="1F487A"/>
              </a:solidFill>
              <a:latin typeface="IBM Plex Mono"/>
              <a:ea typeface="IBM Plex Mono"/>
              <a:cs typeface="IBM Plex Mono"/>
              <a:sym typeface="IBM Plex Mono"/>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7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7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7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7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1F487A"/>
        </a:solidFill>
        <a:effectLst/>
      </p:bgPr>
    </p:bg>
    <p:spTree>
      <p:nvGrpSpPr>
        <p:cNvPr id="1" name="Shape 184"/>
        <p:cNvGrpSpPr/>
        <p:nvPr/>
      </p:nvGrpSpPr>
      <p:grpSpPr>
        <a:xfrm>
          <a:off x="0" y="0"/>
          <a:ext cx="0" cy="0"/>
          <a:chOff x="0" y="0"/>
          <a:chExt cx="0" cy="0"/>
        </a:xfrm>
      </p:grpSpPr>
      <p:sp>
        <p:nvSpPr>
          <p:cNvPr id="185" name="Google Shape;185;p10"/>
          <p:cNvSpPr/>
          <p:nvPr/>
        </p:nvSpPr>
        <p:spPr>
          <a:xfrm>
            <a:off x="0" y="0"/>
            <a:ext cx="18288000" cy="10287000"/>
          </a:xfrm>
          <a:prstGeom prst="rect">
            <a:avLst/>
          </a:prstGeom>
          <a:gradFill>
            <a:gsLst>
              <a:gs pos="0">
                <a:srgbClr val="D7DEE6">
                  <a:alpha val="10196"/>
                </a:srgbClr>
              </a:gs>
              <a:gs pos="100000">
                <a:srgbClr val="D7DEE6">
                  <a:alpha val="0"/>
                </a:srgbClr>
              </a:gs>
            </a:gsLst>
            <a:lin ang="54000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10"/>
          <p:cNvSpPr/>
          <p:nvPr/>
        </p:nvSpPr>
        <p:spPr>
          <a:xfrm>
            <a:off x="1047750" y="952500"/>
            <a:ext cx="17811750" cy="3429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6FABD7"/>
              </a:buClr>
              <a:buSzPts val="1800"/>
              <a:buFont typeface="IBM Plex Mono"/>
              <a:buNone/>
            </a:pPr>
            <a:r>
              <a:rPr lang="en-US" sz="1900" b="0" i="0" u="none" strike="noStrike" cap="none">
                <a:solidFill>
                  <a:srgbClr val="6FABD7"/>
                </a:solidFill>
                <a:latin typeface="IBM Plex Mono"/>
                <a:ea typeface="IBM Plex Mono"/>
                <a:cs typeface="IBM Plex Mono"/>
                <a:sym typeface="IBM Plex Mono"/>
              </a:rPr>
              <a:t>CURRENT SCALE</a:t>
            </a:r>
            <a:endParaRPr sz="1900" b="0" i="0" u="none" strike="noStrike" cap="none">
              <a:solidFill>
                <a:schemeClr val="dk1"/>
              </a:solidFill>
              <a:latin typeface="Calibri"/>
              <a:ea typeface="Calibri"/>
              <a:cs typeface="Calibri"/>
              <a:sym typeface="Calibri"/>
            </a:endParaRPr>
          </a:p>
        </p:txBody>
      </p:sp>
      <p:sp>
        <p:nvSpPr>
          <p:cNvPr id="187" name="Google Shape;187;p10"/>
          <p:cNvSpPr/>
          <p:nvPr/>
        </p:nvSpPr>
        <p:spPr>
          <a:xfrm>
            <a:off x="1047750" y="1447800"/>
            <a:ext cx="17811750" cy="619125"/>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FFFFFF"/>
              </a:buClr>
              <a:buSzPts val="3900"/>
              <a:buFont typeface="Arial"/>
              <a:buNone/>
            </a:pPr>
            <a:r>
              <a:rPr lang="en-US" sz="3800" i="0" u="none" strike="noStrike" cap="none">
                <a:solidFill>
                  <a:srgbClr val="FFFFFF"/>
                </a:solidFill>
                <a:latin typeface="Inter ExtraBold"/>
                <a:ea typeface="Inter ExtraBold"/>
                <a:cs typeface="Inter ExtraBold"/>
                <a:sym typeface="Inter ExtraBold"/>
              </a:rPr>
              <a:t>The repository today</a:t>
            </a:r>
            <a:endParaRPr sz="3800" i="0" u="none" strike="noStrike" cap="none">
              <a:solidFill>
                <a:schemeClr val="dk1"/>
              </a:solidFill>
              <a:latin typeface="Inter ExtraBold"/>
              <a:ea typeface="Inter ExtraBold"/>
              <a:cs typeface="Inter ExtraBold"/>
              <a:sym typeface="Inter ExtraBold"/>
            </a:endParaRPr>
          </a:p>
        </p:txBody>
      </p:sp>
      <p:sp>
        <p:nvSpPr>
          <p:cNvPr id="188" name="Google Shape;188;p10"/>
          <p:cNvSpPr/>
          <p:nvPr/>
        </p:nvSpPr>
        <p:spPr>
          <a:xfrm>
            <a:off x="1047750" y="7102885"/>
            <a:ext cx="3294000" cy="10287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FFFFFF"/>
              </a:buClr>
              <a:buSzPts val="6600"/>
              <a:buFont typeface="Arial"/>
              <a:buNone/>
            </a:pPr>
            <a:r>
              <a:rPr lang="en-US" sz="6600" b="1">
                <a:solidFill>
                  <a:srgbClr val="FFFFFF"/>
                </a:solidFill>
              </a:rPr>
              <a:t>60</a:t>
            </a:r>
            <a:endParaRPr sz="6600" b="0" i="0" u="none" strike="noStrike" cap="none">
              <a:solidFill>
                <a:schemeClr val="dk1"/>
              </a:solidFill>
              <a:latin typeface="Calibri"/>
              <a:ea typeface="Calibri"/>
              <a:cs typeface="Calibri"/>
              <a:sym typeface="Calibri"/>
            </a:endParaRPr>
          </a:p>
        </p:txBody>
      </p:sp>
      <p:sp>
        <p:nvSpPr>
          <p:cNvPr id="189" name="Google Shape;189;p10"/>
          <p:cNvSpPr/>
          <p:nvPr/>
        </p:nvSpPr>
        <p:spPr>
          <a:xfrm>
            <a:off x="1047750" y="8207785"/>
            <a:ext cx="3294000" cy="3240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DCEBF7"/>
              </a:buClr>
              <a:buSzPts val="1950"/>
              <a:buFont typeface="Arial"/>
              <a:buNone/>
            </a:pPr>
            <a:r>
              <a:rPr lang="en-US" sz="1950" i="0" u="none" strike="noStrike" cap="none">
                <a:solidFill>
                  <a:srgbClr val="DCEBF7"/>
                </a:solidFill>
                <a:latin typeface="Inter"/>
                <a:ea typeface="Inter"/>
                <a:cs typeface="Inter"/>
                <a:sym typeface="Inter"/>
              </a:rPr>
              <a:t>Orthomosaic datasets</a:t>
            </a:r>
            <a:endParaRPr sz="1950" i="0" u="none" strike="noStrike" cap="none">
              <a:solidFill>
                <a:schemeClr val="dk1"/>
              </a:solidFill>
              <a:latin typeface="Inter"/>
              <a:ea typeface="Inter"/>
              <a:cs typeface="Inter"/>
              <a:sym typeface="Inter"/>
            </a:endParaRPr>
          </a:p>
        </p:txBody>
      </p:sp>
      <p:sp>
        <p:nvSpPr>
          <p:cNvPr id="190" name="Google Shape;190;p10"/>
          <p:cNvSpPr/>
          <p:nvPr/>
        </p:nvSpPr>
        <p:spPr>
          <a:xfrm>
            <a:off x="4347121" y="7102885"/>
            <a:ext cx="3294300" cy="10287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FFFFFF"/>
              </a:buClr>
              <a:buSzPts val="6600"/>
              <a:buFont typeface="Arial"/>
              <a:buNone/>
            </a:pPr>
            <a:r>
              <a:rPr lang="en-US" sz="6600" b="1">
                <a:solidFill>
                  <a:srgbClr val="FFFFFF"/>
                </a:solidFill>
              </a:rPr>
              <a:t>25</a:t>
            </a:r>
            <a:endParaRPr sz="6600" b="0" i="0" u="none" strike="noStrike" cap="none">
              <a:solidFill>
                <a:schemeClr val="dk1"/>
              </a:solidFill>
              <a:latin typeface="Calibri"/>
              <a:ea typeface="Calibri"/>
              <a:cs typeface="Calibri"/>
              <a:sym typeface="Calibri"/>
            </a:endParaRPr>
          </a:p>
        </p:txBody>
      </p:sp>
      <p:sp>
        <p:nvSpPr>
          <p:cNvPr id="191" name="Google Shape;191;p10"/>
          <p:cNvSpPr/>
          <p:nvPr/>
        </p:nvSpPr>
        <p:spPr>
          <a:xfrm>
            <a:off x="4347121" y="8207785"/>
            <a:ext cx="3294300" cy="3240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DCEBF7"/>
              </a:buClr>
              <a:buSzPts val="1950"/>
              <a:buFont typeface="Arial"/>
              <a:buNone/>
            </a:pPr>
            <a:r>
              <a:rPr lang="en-US" sz="1950" i="0" u="none" strike="noStrike" cap="none">
                <a:solidFill>
                  <a:srgbClr val="DCEBF7"/>
                </a:solidFill>
                <a:latin typeface="Inter"/>
                <a:ea typeface="Inter"/>
                <a:cs typeface="Inter"/>
                <a:sym typeface="Inter"/>
              </a:rPr>
              <a:t>Terrain products</a:t>
            </a:r>
            <a:endParaRPr sz="1950" i="0" u="none" strike="noStrike" cap="none">
              <a:solidFill>
                <a:schemeClr val="dk1"/>
              </a:solidFill>
              <a:latin typeface="Inter"/>
              <a:ea typeface="Inter"/>
              <a:cs typeface="Inter"/>
              <a:sym typeface="Inter"/>
            </a:endParaRPr>
          </a:p>
        </p:txBody>
      </p:sp>
      <p:sp>
        <p:nvSpPr>
          <p:cNvPr id="192" name="Google Shape;192;p10"/>
          <p:cNvSpPr/>
          <p:nvPr/>
        </p:nvSpPr>
        <p:spPr>
          <a:xfrm>
            <a:off x="7646640" y="7102885"/>
            <a:ext cx="3294000" cy="10287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FFFFFF"/>
              </a:buClr>
              <a:buSzPts val="6600"/>
              <a:buFont typeface="Arial"/>
              <a:buNone/>
            </a:pPr>
            <a:r>
              <a:rPr lang="en-US" sz="6600" b="1">
                <a:solidFill>
                  <a:srgbClr val="FFFFFF"/>
                </a:solidFill>
              </a:rPr>
              <a:t>34</a:t>
            </a:r>
            <a:endParaRPr sz="6600" b="0" i="0" u="none" strike="noStrike" cap="none">
              <a:solidFill>
                <a:schemeClr val="dk1"/>
              </a:solidFill>
              <a:latin typeface="Calibri"/>
              <a:ea typeface="Calibri"/>
              <a:cs typeface="Calibri"/>
              <a:sym typeface="Calibri"/>
            </a:endParaRPr>
          </a:p>
        </p:txBody>
      </p:sp>
      <p:sp>
        <p:nvSpPr>
          <p:cNvPr id="193" name="Google Shape;193;p10"/>
          <p:cNvSpPr/>
          <p:nvPr/>
        </p:nvSpPr>
        <p:spPr>
          <a:xfrm>
            <a:off x="7646640" y="8207785"/>
            <a:ext cx="3294000" cy="3240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DCEBF7"/>
              </a:buClr>
              <a:buSzPts val="1950"/>
              <a:buFont typeface="Arial"/>
              <a:buNone/>
            </a:pPr>
            <a:r>
              <a:rPr lang="en-US" sz="1950" i="0" u="none" strike="noStrike" cap="none">
                <a:solidFill>
                  <a:srgbClr val="DCEBF7"/>
                </a:solidFill>
                <a:latin typeface="Inter"/>
                <a:ea typeface="Inter"/>
                <a:cs typeface="Inter"/>
                <a:sym typeface="Inter"/>
              </a:rPr>
              <a:t>River reaches</a:t>
            </a:r>
            <a:endParaRPr sz="1950" i="0" u="none" strike="noStrike" cap="none">
              <a:solidFill>
                <a:schemeClr val="dk1"/>
              </a:solidFill>
              <a:latin typeface="Inter"/>
              <a:ea typeface="Inter"/>
              <a:cs typeface="Inter"/>
              <a:sym typeface="Inter"/>
            </a:endParaRPr>
          </a:p>
        </p:txBody>
      </p:sp>
      <p:sp>
        <p:nvSpPr>
          <p:cNvPr id="194" name="Google Shape;194;p10"/>
          <p:cNvSpPr/>
          <p:nvPr/>
        </p:nvSpPr>
        <p:spPr>
          <a:xfrm>
            <a:off x="10946011" y="7102885"/>
            <a:ext cx="3294300" cy="10287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FFFFFF"/>
              </a:buClr>
              <a:buSzPts val="6600"/>
              <a:buFont typeface="Arial"/>
              <a:buNone/>
            </a:pPr>
            <a:r>
              <a:rPr lang="en-US" sz="6600" b="1">
                <a:solidFill>
                  <a:srgbClr val="FFFFFF"/>
                </a:solidFill>
              </a:rPr>
              <a:t>6</a:t>
            </a:r>
            <a:endParaRPr sz="6600" b="0" i="0" u="none" strike="noStrike" cap="none">
              <a:solidFill>
                <a:schemeClr val="dk1"/>
              </a:solidFill>
              <a:latin typeface="Calibri"/>
              <a:ea typeface="Calibri"/>
              <a:cs typeface="Calibri"/>
              <a:sym typeface="Calibri"/>
            </a:endParaRPr>
          </a:p>
        </p:txBody>
      </p:sp>
      <p:sp>
        <p:nvSpPr>
          <p:cNvPr id="195" name="Google Shape;195;p10"/>
          <p:cNvSpPr/>
          <p:nvPr/>
        </p:nvSpPr>
        <p:spPr>
          <a:xfrm>
            <a:off x="10946011" y="8207785"/>
            <a:ext cx="3294300" cy="3240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DCEBF7"/>
              </a:buClr>
              <a:buSzPts val="1950"/>
              <a:buFont typeface="Arial"/>
              <a:buNone/>
            </a:pPr>
            <a:r>
              <a:rPr lang="en-US" sz="1950" i="0" u="none" strike="noStrike" cap="none">
                <a:solidFill>
                  <a:srgbClr val="DCEBF7"/>
                </a:solidFill>
                <a:latin typeface="Inter"/>
                <a:ea typeface="Inter"/>
                <a:cs typeface="Inter"/>
                <a:sym typeface="Inter"/>
              </a:rPr>
              <a:t>Countries</a:t>
            </a:r>
            <a:endParaRPr sz="1950" i="0" u="none" strike="noStrike" cap="none">
              <a:solidFill>
                <a:schemeClr val="dk1"/>
              </a:solidFill>
              <a:latin typeface="Inter"/>
              <a:ea typeface="Inter"/>
              <a:cs typeface="Inter"/>
              <a:sym typeface="Inter"/>
            </a:endParaRPr>
          </a:p>
        </p:txBody>
      </p:sp>
      <p:sp>
        <p:nvSpPr>
          <p:cNvPr id="196" name="Google Shape;196;p10"/>
          <p:cNvSpPr/>
          <p:nvPr/>
        </p:nvSpPr>
        <p:spPr>
          <a:xfrm>
            <a:off x="14007808" y="7102885"/>
            <a:ext cx="3478800" cy="10287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FFFFFF"/>
              </a:buClr>
              <a:buSzPts val="6600"/>
              <a:buFont typeface="Arial"/>
              <a:buNone/>
            </a:pPr>
            <a:r>
              <a:rPr lang="en-US" sz="6600" b="1">
                <a:solidFill>
                  <a:srgbClr val="FFFFFF"/>
                </a:solidFill>
              </a:rPr>
              <a:t>+150 GB</a:t>
            </a:r>
            <a:endParaRPr sz="6600" b="0" i="0" u="none" strike="noStrike" cap="none">
              <a:solidFill>
                <a:schemeClr val="dk1"/>
              </a:solidFill>
              <a:latin typeface="Calibri"/>
              <a:ea typeface="Calibri"/>
              <a:cs typeface="Calibri"/>
              <a:sym typeface="Calibri"/>
            </a:endParaRPr>
          </a:p>
        </p:txBody>
      </p:sp>
      <p:sp>
        <p:nvSpPr>
          <p:cNvPr id="197" name="Google Shape;197;p10"/>
          <p:cNvSpPr/>
          <p:nvPr/>
        </p:nvSpPr>
        <p:spPr>
          <a:xfrm>
            <a:off x="14245530" y="8207785"/>
            <a:ext cx="3294000" cy="3240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DCEBF7"/>
              </a:buClr>
              <a:buSzPts val="1950"/>
              <a:buFont typeface="Arial"/>
              <a:buNone/>
            </a:pPr>
            <a:r>
              <a:rPr lang="en-US" sz="1950" i="0" u="none" strike="noStrike" cap="none">
                <a:solidFill>
                  <a:srgbClr val="DCEBF7"/>
                </a:solidFill>
                <a:latin typeface="Inter"/>
                <a:ea typeface="Inter"/>
                <a:cs typeface="Inter"/>
                <a:sym typeface="Inter"/>
              </a:rPr>
              <a:t>Raster data hosted</a:t>
            </a:r>
            <a:endParaRPr sz="1950" i="0" u="none" strike="noStrike" cap="none">
              <a:solidFill>
                <a:schemeClr val="dk1"/>
              </a:solidFill>
              <a:latin typeface="Inter"/>
              <a:ea typeface="Inter"/>
              <a:cs typeface="Inter"/>
              <a:sym typeface="Inter"/>
            </a:endParaRPr>
          </a:p>
        </p:txBody>
      </p:sp>
      <p:sp>
        <p:nvSpPr>
          <p:cNvPr id="198" name="Google Shape;198;p10"/>
          <p:cNvSpPr/>
          <p:nvPr/>
        </p:nvSpPr>
        <p:spPr>
          <a:xfrm>
            <a:off x="1047750" y="8842580"/>
            <a:ext cx="16192500" cy="9600"/>
          </a:xfrm>
          <a:prstGeom prst="rect">
            <a:avLst/>
          </a:prstGeom>
          <a:solidFill>
            <a:srgbClr val="FFFFFF">
              <a:alpha val="20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0"/>
          <p:cNvSpPr/>
          <p:nvPr/>
        </p:nvSpPr>
        <p:spPr>
          <a:xfrm>
            <a:off x="1047750" y="9121736"/>
            <a:ext cx="16678200" cy="4002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FFFFFF"/>
              </a:buClr>
              <a:buSzPts val="2400"/>
              <a:buFont typeface="Arial"/>
              <a:buNone/>
            </a:pPr>
            <a:r>
              <a:rPr lang="en-US" sz="2200" i="0" u="none" strike="noStrike" cap="none">
                <a:solidFill>
                  <a:srgbClr val="FFFFFF"/>
                </a:solidFill>
                <a:latin typeface="Inter"/>
                <a:ea typeface="Inter"/>
                <a:cs typeface="Inter"/>
                <a:sym typeface="Inter"/>
              </a:rPr>
              <a:t>Spatial resolutions from </a:t>
            </a:r>
            <a:r>
              <a:rPr lang="en-US" sz="2200" b="1" i="0" u="none" strike="noStrike" cap="none">
                <a:solidFill>
                  <a:srgbClr val="6FABD7"/>
                </a:solidFill>
                <a:latin typeface="Inter"/>
                <a:ea typeface="Inter"/>
                <a:cs typeface="Inter"/>
                <a:sym typeface="Inter"/>
              </a:rPr>
              <a:t>0.5–5 cm </a:t>
            </a:r>
            <a:r>
              <a:rPr lang="en-US" sz="2200" i="0" u="none" strike="noStrike" cap="none">
                <a:solidFill>
                  <a:srgbClr val="FFFFFF"/>
                </a:solidFill>
                <a:latin typeface="Inter"/>
                <a:ea typeface="Inter"/>
                <a:cs typeface="Inter"/>
                <a:sym typeface="Inter"/>
              </a:rPr>
              <a:t>GSD, across braided alpine rivers, restored lowland channels, and gravel-bed systems.</a:t>
            </a:r>
            <a:endParaRPr sz="2200" i="0" u="none" strike="noStrike" cap="none">
              <a:solidFill>
                <a:schemeClr val="dk1"/>
              </a:solidFill>
              <a:latin typeface="Inter"/>
              <a:ea typeface="Inter"/>
              <a:cs typeface="Inter"/>
              <a:sym typeface="Inter"/>
            </a:endParaRPr>
          </a:p>
        </p:txBody>
      </p:sp>
      <p:sp>
        <p:nvSpPr>
          <p:cNvPr id="200" name="Google Shape;200;p10"/>
          <p:cNvSpPr/>
          <p:nvPr/>
        </p:nvSpPr>
        <p:spPr>
          <a:xfrm>
            <a:off x="14190184" y="10040552"/>
            <a:ext cx="4075200" cy="504600"/>
          </a:xfrm>
          <a:prstGeom prst="rect">
            <a:avLst/>
          </a:prstGeom>
          <a:noFill/>
          <a:ln>
            <a:noFill/>
          </a:ln>
        </p:spPr>
        <p:txBody>
          <a:bodyPr spcFirstLastPara="1" wrap="square" lIns="25400" tIns="25400" rIns="25400" bIns="25400" anchor="t" anchorCtr="0">
            <a:noAutofit/>
          </a:bodyPr>
          <a:lstStyle/>
          <a:p>
            <a:pPr marL="0" marR="0" lvl="0" indent="0" algn="r" rtl="0">
              <a:spcBef>
                <a:spcPts val="0"/>
              </a:spcBef>
              <a:spcAft>
                <a:spcPts val="0"/>
              </a:spcAft>
              <a:buClr>
                <a:srgbClr val="1F487A"/>
              </a:buClr>
              <a:buSzPts val="1800"/>
              <a:buFont typeface="IBM Plex Mono"/>
              <a:buNone/>
            </a:pPr>
            <a:r>
              <a:rPr lang="en-US" sz="1300">
                <a:solidFill>
                  <a:schemeClr val="lt1"/>
                </a:solidFill>
                <a:latin typeface="IBM Plex Mono"/>
                <a:ea typeface="IBM Plex Mono"/>
                <a:cs typeface="IBM Plex Mono"/>
                <a:sym typeface="IBM Plex Mono"/>
              </a:rPr>
              <a:t>Tulio Soto Parra |</a:t>
            </a:r>
            <a:r>
              <a:rPr lang="en-US" sz="1300" b="1">
                <a:solidFill>
                  <a:schemeClr val="lt1"/>
                </a:solidFill>
                <a:latin typeface="IBM Plex Mono"/>
                <a:ea typeface="IBM Plex Mono"/>
                <a:cs typeface="IBM Plex Mono"/>
                <a:sym typeface="IBM Plex Mono"/>
              </a:rPr>
              <a:t> </a:t>
            </a:r>
            <a:r>
              <a:rPr lang="en-US" sz="1300">
                <a:solidFill>
                  <a:schemeClr val="lt1"/>
                </a:solidFill>
                <a:latin typeface="IBM Plex Mono"/>
                <a:ea typeface="IBM Plex Mono"/>
                <a:cs typeface="IBM Plex Mono"/>
                <a:sym typeface="IBM Plex Mono"/>
              </a:rPr>
              <a:t>Vipava, 19.10.2026</a:t>
            </a:r>
            <a:endParaRPr sz="1300">
              <a:solidFill>
                <a:schemeClr val="lt1"/>
              </a:solidFill>
              <a:latin typeface="IBM Plex Mono"/>
              <a:ea typeface="IBM Plex Mono"/>
              <a:cs typeface="IBM Plex Mono"/>
              <a:sym typeface="IBM Plex Mono"/>
            </a:endParaRPr>
          </a:p>
        </p:txBody>
      </p:sp>
      <p:pic>
        <p:nvPicPr>
          <p:cNvPr id="201" name="Google Shape;201;p10" title="logo_white.png"/>
          <p:cNvPicPr preferRelativeResize="0"/>
          <p:nvPr/>
        </p:nvPicPr>
        <p:blipFill>
          <a:blip r:embed="rId3">
            <a:alphaModFix/>
          </a:blip>
          <a:stretch>
            <a:fillRect/>
          </a:stretch>
        </p:blipFill>
        <p:spPr>
          <a:xfrm>
            <a:off x="0" y="9852838"/>
            <a:ext cx="2130601" cy="50456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1F487A"/>
        </a:solidFill>
        <a:effectLst/>
      </p:bgPr>
    </p:bg>
    <p:spTree>
      <p:nvGrpSpPr>
        <p:cNvPr id="1" name="Shape 206"/>
        <p:cNvGrpSpPr/>
        <p:nvPr/>
      </p:nvGrpSpPr>
      <p:grpSpPr>
        <a:xfrm>
          <a:off x="0" y="0"/>
          <a:ext cx="0" cy="0"/>
          <a:chOff x="0" y="0"/>
          <a:chExt cx="0" cy="0"/>
        </a:xfrm>
      </p:grpSpPr>
      <p:sp>
        <p:nvSpPr>
          <p:cNvPr id="207" name="Google Shape;207;p11"/>
          <p:cNvSpPr/>
          <p:nvPr/>
        </p:nvSpPr>
        <p:spPr>
          <a:xfrm>
            <a:off x="0" y="0"/>
            <a:ext cx="18288000" cy="10287000"/>
          </a:xfrm>
          <a:prstGeom prst="rect">
            <a:avLst/>
          </a:prstGeom>
          <a:solidFill>
            <a:srgbClr val="F2F3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aphicFrame>
        <p:nvGraphicFramePr>
          <p:cNvPr id="208" name="Google Shape;208;p11"/>
          <p:cNvGraphicFramePr/>
          <p:nvPr/>
        </p:nvGraphicFramePr>
        <p:xfrm>
          <a:off x="0" y="24902"/>
          <a:ext cx="18288000" cy="10287000"/>
        </p:xfrm>
        <a:graphic>
          <a:graphicData uri="http://schemas.openxmlformats.org/drawingml/2006/table">
            <a:tbl>
              <a:tblPr>
                <a:noFill/>
                <a:tableStyleId>{8C5EE591-A661-4D5C-ABC9-A3A1DD45FCD9}</a:tableStyleId>
              </a:tblPr>
              <a:tblGrid>
                <a:gridCol w="762000">
                  <a:extLst>
                    <a:ext uri="{9D8B030D-6E8A-4147-A177-3AD203B41FA5}">
                      <a16:colId xmlns:a16="http://schemas.microsoft.com/office/drawing/2014/main" val="20000"/>
                    </a:ext>
                  </a:extLst>
                </a:gridCol>
                <a:gridCol w="762000">
                  <a:extLst>
                    <a:ext uri="{9D8B030D-6E8A-4147-A177-3AD203B41FA5}">
                      <a16:colId xmlns:a16="http://schemas.microsoft.com/office/drawing/2014/main" val="20001"/>
                    </a:ext>
                  </a:extLst>
                </a:gridCol>
                <a:gridCol w="762000">
                  <a:extLst>
                    <a:ext uri="{9D8B030D-6E8A-4147-A177-3AD203B41FA5}">
                      <a16:colId xmlns:a16="http://schemas.microsoft.com/office/drawing/2014/main" val="20002"/>
                    </a:ext>
                  </a:extLst>
                </a:gridCol>
                <a:gridCol w="762000">
                  <a:extLst>
                    <a:ext uri="{9D8B030D-6E8A-4147-A177-3AD203B41FA5}">
                      <a16:colId xmlns:a16="http://schemas.microsoft.com/office/drawing/2014/main" val="20003"/>
                    </a:ext>
                  </a:extLst>
                </a:gridCol>
                <a:gridCol w="762000">
                  <a:extLst>
                    <a:ext uri="{9D8B030D-6E8A-4147-A177-3AD203B41FA5}">
                      <a16:colId xmlns:a16="http://schemas.microsoft.com/office/drawing/2014/main" val="20004"/>
                    </a:ext>
                  </a:extLst>
                </a:gridCol>
                <a:gridCol w="762000">
                  <a:extLst>
                    <a:ext uri="{9D8B030D-6E8A-4147-A177-3AD203B41FA5}">
                      <a16:colId xmlns:a16="http://schemas.microsoft.com/office/drawing/2014/main" val="20005"/>
                    </a:ext>
                  </a:extLst>
                </a:gridCol>
                <a:gridCol w="762000">
                  <a:extLst>
                    <a:ext uri="{9D8B030D-6E8A-4147-A177-3AD203B41FA5}">
                      <a16:colId xmlns:a16="http://schemas.microsoft.com/office/drawing/2014/main" val="20006"/>
                    </a:ext>
                  </a:extLst>
                </a:gridCol>
                <a:gridCol w="762000">
                  <a:extLst>
                    <a:ext uri="{9D8B030D-6E8A-4147-A177-3AD203B41FA5}">
                      <a16:colId xmlns:a16="http://schemas.microsoft.com/office/drawing/2014/main" val="20007"/>
                    </a:ext>
                  </a:extLst>
                </a:gridCol>
                <a:gridCol w="762000">
                  <a:extLst>
                    <a:ext uri="{9D8B030D-6E8A-4147-A177-3AD203B41FA5}">
                      <a16:colId xmlns:a16="http://schemas.microsoft.com/office/drawing/2014/main" val="20008"/>
                    </a:ext>
                  </a:extLst>
                </a:gridCol>
                <a:gridCol w="762000">
                  <a:extLst>
                    <a:ext uri="{9D8B030D-6E8A-4147-A177-3AD203B41FA5}">
                      <a16:colId xmlns:a16="http://schemas.microsoft.com/office/drawing/2014/main" val="20009"/>
                    </a:ext>
                  </a:extLst>
                </a:gridCol>
                <a:gridCol w="762000">
                  <a:extLst>
                    <a:ext uri="{9D8B030D-6E8A-4147-A177-3AD203B41FA5}">
                      <a16:colId xmlns:a16="http://schemas.microsoft.com/office/drawing/2014/main" val="20010"/>
                    </a:ext>
                  </a:extLst>
                </a:gridCol>
                <a:gridCol w="762000">
                  <a:extLst>
                    <a:ext uri="{9D8B030D-6E8A-4147-A177-3AD203B41FA5}">
                      <a16:colId xmlns:a16="http://schemas.microsoft.com/office/drawing/2014/main" val="20011"/>
                    </a:ext>
                  </a:extLst>
                </a:gridCol>
                <a:gridCol w="762000">
                  <a:extLst>
                    <a:ext uri="{9D8B030D-6E8A-4147-A177-3AD203B41FA5}">
                      <a16:colId xmlns:a16="http://schemas.microsoft.com/office/drawing/2014/main" val="20012"/>
                    </a:ext>
                  </a:extLst>
                </a:gridCol>
                <a:gridCol w="762000">
                  <a:extLst>
                    <a:ext uri="{9D8B030D-6E8A-4147-A177-3AD203B41FA5}">
                      <a16:colId xmlns:a16="http://schemas.microsoft.com/office/drawing/2014/main" val="20013"/>
                    </a:ext>
                  </a:extLst>
                </a:gridCol>
                <a:gridCol w="762000">
                  <a:extLst>
                    <a:ext uri="{9D8B030D-6E8A-4147-A177-3AD203B41FA5}">
                      <a16:colId xmlns:a16="http://schemas.microsoft.com/office/drawing/2014/main" val="20014"/>
                    </a:ext>
                  </a:extLst>
                </a:gridCol>
                <a:gridCol w="762000">
                  <a:extLst>
                    <a:ext uri="{9D8B030D-6E8A-4147-A177-3AD203B41FA5}">
                      <a16:colId xmlns:a16="http://schemas.microsoft.com/office/drawing/2014/main" val="20015"/>
                    </a:ext>
                  </a:extLst>
                </a:gridCol>
                <a:gridCol w="762000">
                  <a:extLst>
                    <a:ext uri="{9D8B030D-6E8A-4147-A177-3AD203B41FA5}">
                      <a16:colId xmlns:a16="http://schemas.microsoft.com/office/drawing/2014/main" val="20016"/>
                    </a:ext>
                  </a:extLst>
                </a:gridCol>
                <a:gridCol w="762000">
                  <a:extLst>
                    <a:ext uri="{9D8B030D-6E8A-4147-A177-3AD203B41FA5}">
                      <a16:colId xmlns:a16="http://schemas.microsoft.com/office/drawing/2014/main" val="20017"/>
                    </a:ext>
                  </a:extLst>
                </a:gridCol>
                <a:gridCol w="762000">
                  <a:extLst>
                    <a:ext uri="{9D8B030D-6E8A-4147-A177-3AD203B41FA5}">
                      <a16:colId xmlns:a16="http://schemas.microsoft.com/office/drawing/2014/main" val="20018"/>
                    </a:ext>
                  </a:extLst>
                </a:gridCol>
                <a:gridCol w="762000">
                  <a:extLst>
                    <a:ext uri="{9D8B030D-6E8A-4147-A177-3AD203B41FA5}">
                      <a16:colId xmlns:a16="http://schemas.microsoft.com/office/drawing/2014/main" val="20019"/>
                    </a:ext>
                  </a:extLst>
                </a:gridCol>
                <a:gridCol w="762000">
                  <a:extLst>
                    <a:ext uri="{9D8B030D-6E8A-4147-A177-3AD203B41FA5}">
                      <a16:colId xmlns:a16="http://schemas.microsoft.com/office/drawing/2014/main" val="20020"/>
                    </a:ext>
                  </a:extLst>
                </a:gridCol>
                <a:gridCol w="762000">
                  <a:extLst>
                    <a:ext uri="{9D8B030D-6E8A-4147-A177-3AD203B41FA5}">
                      <a16:colId xmlns:a16="http://schemas.microsoft.com/office/drawing/2014/main" val="20021"/>
                    </a:ext>
                  </a:extLst>
                </a:gridCol>
                <a:gridCol w="762000">
                  <a:extLst>
                    <a:ext uri="{9D8B030D-6E8A-4147-A177-3AD203B41FA5}">
                      <a16:colId xmlns:a16="http://schemas.microsoft.com/office/drawing/2014/main" val="20022"/>
                    </a:ext>
                  </a:extLst>
                </a:gridCol>
                <a:gridCol w="762000">
                  <a:extLst>
                    <a:ext uri="{9D8B030D-6E8A-4147-A177-3AD203B41FA5}">
                      <a16:colId xmlns:a16="http://schemas.microsoft.com/office/drawing/2014/main" val="20023"/>
                    </a:ext>
                  </a:extLst>
                </a:gridCol>
              </a:tblGrid>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00"/>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01"/>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02"/>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03"/>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04"/>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05"/>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06"/>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07"/>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08"/>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09"/>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10"/>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11"/>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12"/>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13"/>
                  </a:ext>
                </a:extLst>
              </a:tr>
              <a:tr h="685800">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tc>
                  <a:txBody>
                    <a:bodyPr/>
                    <a:lstStyle/>
                    <a:p>
                      <a:pPr marL="0" lvl="0" indent="0" algn="l" rtl="0">
                        <a:spcBef>
                          <a:spcPts val="0"/>
                        </a:spcBef>
                        <a:spcAft>
                          <a:spcPts val="0"/>
                        </a:spcAft>
                        <a:buNone/>
                      </a:pPr>
                      <a:endParaRPr sz="1100">
                        <a:highlight>
                          <a:schemeClr val="dk2"/>
                        </a:highlight>
                      </a:endParaRPr>
                    </a:p>
                  </a:txBody>
                  <a:tcPr marL="63500" marR="63500" marT="63500" marB="63500">
                    <a:lnL w="6350" cap="flat" cmpd="sng">
                      <a:solidFill>
                        <a:srgbClr val="CDCDCD"/>
                      </a:solidFill>
                      <a:prstDash val="solid"/>
                      <a:round/>
                      <a:headEnd type="none" w="sm" len="sm"/>
                      <a:tailEnd type="none" w="sm" len="sm"/>
                    </a:lnL>
                    <a:lnR w="6350" cap="flat" cmpd="sng">
                      <a:solidFill>
                        <a:srgbClr val="CDCDCD"/>
                      </a:solidFill>
                      <a:prstDash val="solid"/>
                      <a:round/>
                      <a:headEnd type="none" w="sm" len="sm"/>
                      <a:tailEnd type="none" w="sm" len="sm"/>
                    </a:lnR>
                    <a:lnT w="6350" cap="flat" cmpd="sng">
                      <a:solidFill>
                        <a:srgbClr val="CDCDCD"/>
                      </a:solidFill>
                      <a:prstDash val="solid"/>
                      <a:round/>
                      <a:headEnd type="none" w="sm" len="sm"/>
                      <a:tailEnd type="none" w="sm" len="sm"/>
                    </a:lnT>
                    <a:lnB w="6350" cap="flat" cmpd="sng">
                      <a:solidFill>
                        <a:srgbClr val="CDCDCD"/>
                      </a:solidFill>
                      <a:prstDash val="solid"/>
                      <a:round/>
                      <a:headEnd type="none" w="sm" len="sm"/>
                      <a:tailEnd type="none" w="sm" len="sm"/>
                    </a:lnB>
                  </a:tcPr>
                </a:tc>
                <a:extLst>
                  <a:ext uri="{0D108BD9-81ED-4DB2-BD59-A6C34878D82A}">
                    <a16:rowId xmlns:a16="http://schemas.microsoft.com/office/drawing/2014/main" val="10014"/>
                  </a:ext>
                </a:extLst>
              </a:tr>
            </a:tbl>
          </a:graphicData>
        </a:graphic>
      </p:graphicFrame>
      <p:pic>
        <p:nvPicPr>
          <p:cNvPr id="209" name="Google Shape;209;p11" title="logo.png"/>
          <p:cNvPicPr preferRelativeResize="0"/>
          <p:nvPr/>
        </p:nvPicPr>
        <p:blipFill>
          <a:blip r:embed="rId3">
            <a:alphaModFix/>
          </a:blip>
          <a:stretch>
            <a:fillRect/>
          </a:stretch>
        </p:blipFill>
        <p:spPr>
          <a:xfrm>
            <a:off x="968376" y="3115750"/>
            <a:ext cx="3298765" cy="781200"/>
          </a:xfrm>
          <a:prstGeom prst="rect">
            <a:avLst/>
          </a:prstGeom>
          <a:noFill/>
          <a:ln>
            <a:noFill/>
          </a:ln>
        </p:spPr>
      </p:pic>
      <p:pic>
        <p:nvPicPr>
          <p:cNvPr id="210" name="Google Shape;210;p11" title="smash.png"/>
          <p:cNvPicPr preferRelativeResize="0"/>
          <p:nvPr/>
        </p:nvPicPr>
        <p:blipFill>
          <a:blip r:embed="rId4">
            <a:alphaModFix/>
          </a:blip>
          <a:stretch>
            <a:fillRect/>
          </a:stretch>
        </p:blipFill>
        <p:spPr>
          <a:xfrm>
            <a:off x="11442747" y="7244125"/>
            <a:ext cx="3876598" cy="1035434"/>
          </a:xfrm>
          <a:prstGeom prst="rect">
            <a:avLst/>
          </a:prstGeom>
          <a:noFill/>
          <a:ln>
            <a:noFill/>
          </a:ln>
        </p:spPr>
      </p:pic>
      <p:pic>
        <p:nvPicPr>
          <p:cNvPr id="211" name="Google Shape;211;p11"/>
          <p:cNvPicPr preferRelativeResize="0"/>
          <p:nvPr/>
        </p:nvPicPr>
        <p:blipFill>
          <a:blip r:embed="rId5">
            <a:alphaModFix/>
          </a:blip>
          <a:stretch>
            <a:fillRect/>
          </a:stretch>
        </p:blipFill>
        <p:spPr>
          <a:xfrm>
            <a:off x="13638399" y="6371468"/>
            <a:ext cx="1708315" cy="781200"/>
          </a:xfrm>
          <a:prstGeom prst="rect">
            <a:avLst/>
          </a:prstGeom>
          <a:noFill/>
          <a:ln>
            <a:noFill/>
          </a:ln>
        </p:spPr>
      </p:pic>
      <p:pic>
        <p:nvPicPr>
          <p:cNvPr id="212" name="Google Shape;212;p11"/>
          <p:cNvPicPr preferRelativeResize="0"/>
          <p:nvPr/>
        </p:nvPicPr>
        <p:blipFill>
          <a:blip r:embed="rId6">
            <a:alphaModFix/>
          </a:blip>
          <a:stretch>
            <a:fillRect/>
          </a:stretch>
        </p:blipFill>
        <p:spPr>
          <a:xfrm>
            <a:off x="11140722" y="5988051"/>
            <a:ext cx="2832075" cy="1548049"/>
          </a:xfrm>
          <a:prstGeom prst="rect">
            <a:avLst/>
          </a:prstGeom>
          <a:noFill/>
          <a:ln>
            <a:noFill/>
          </a:ln>
        </p:spPr>
      </p:pic>
      <p:sp>
        <p:nvSpPr>
          <p:cNvPr id="213" name="Google Shape;213;p11"/>
          <p:cNvSpPr/>
          <p:nvPr/>
        </p:nvSpPr>
        <p:spPr>
          <a:xfrm>
            <a:off x="1047750" y="952500"/>
            <a:ext cx="17811900" cy="3429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1800"/>
              <a:buFont typeface="IBM Plex Mono"/>
              <a:buNone/>
            </a:pPr>
            <a:r>
              <a:rPr lang="en-US" sz="1900">
                <a:solidFill>
                  <a:srgbClr val="1F487A"/>
                </a:solidFill>
                <a:latin typeface="IBM Plex Mono"/>
                <a:ea typeface="IBM Plex Mono"/>
                <a:cs typeface="IBM Plex Mono"/>
                <a:sym typeface="IBM Plex Mono"/>
              </a:rPr>
              <a:t>OUTLOOK</a:t>
            </a:r>
            <a:endParaRPr sz="1900">
              <a:solidFill>
                <a:srgbClr val="1F487A"/>
              </a:solidFill>
              <a:latin typeface="IBM Plex Mono"/>
              <a:ea typeface="IBM Plex Mono"/>
              <a:cs typeface="IBM Plex Mono"/>
              <a:sym typeface="IBM Plex Mono"/>
            </a:endParaRPr>
          </a:p>
          <a:p>
            <a:pPr marL="0" marR="0" lvl="0" indent="0" algn="l" rtl="0">
              <a:spcBef>
                <a:spcPts val="0"/>
              </a:spcBef>
              <a:spcAft>
                <a:spcPts val="0"/>
              </a:spcAft>
              <a:buClr>
                <a:srgbClr val="1F487A"/>
              </a:buClr>
              <a:buSzPts val="1800"/>
              <a:buFont typeface="IBM Plex Mono"/>
              <a:buNone/>
            </a:pPr>
            <a:endParaRPr sz="1900">
              <a:solidFill>
                <a:srgbClr val="1F487A"/>
              </a:solidFill>
              <a:latin typeface="IBM Plex Mono"/>
              <a:ea typeface="IBM Plex Mono"/>
              <a:cs typeface="IBM Plex Mono"/>
              <a:sym typeface="IBM Plex Mono"/>
            </a:endParaRPr>
          </a:p>
        </p:txBody>
      </p:sp>
      <p:sp>
        <p:nvSpPr>
          <p:cNvPr id="214" name="Google Shape;214;p11"/>
          <p:cNvSpPr/>
          <p:nvPr/>
        </p:nvSpPr>
        <p:spPr>
          <a:xfrm>
            <a:off x="1047750" y="1447800"/>
            <a:ext cx="15716100" cy="6192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3900"/>
              <a:buFont typeface="Arial"/>
              <a:buNone/>
            </a:pPr>
            <a:r>
              <a:rPr lang="en-US" sz="3800">
                <a:solidFill>
                  <a:srgbClr val="1F487A"/>
                </a:solidFill>
                <a:latin typeface="Inter ExtraBold"/>
                <a:ea typeface="Inter ExtraBold"/>
                <a:cs typeface="Inter ExtraBold"/>
                <a:sym typeface="Inter ExtraBold"/>
              </a:rPr>
              <a:t>Toward a growing river-science infrastructure</a:t>
            </a:r>
            <a:endParaRPr sz="3800">
              <a:solidFill>
                <a:srgbClr val="1F487A"/>
              </a:solidFill>
              <a:latin typeface="Inter ExtraBold"/>
              <a:ea typeface="Inter ExtraBold"/>
              <a:cs typeface="Inter ExtraBold"/>
              <a:sym typeface="Inter ExtraBold"/>
            </a:endParaRPr>
          </a:p>
          <a:p>
            <a:pPr marL="0" marR="0" lvl="0" indent="0" algn="l" rtl="0">
              <a:spcBef>
                <a:spcPts val="0"/>
              </a:spcBef>
              <a:spcAft>
                <a:spcPts val="0"/>
              </a:spcAft>
              <a:buClr>
                <a:srgbClr val="1F487A"/>
              </a:buClr>
              <a:buSzPts val="3900"/>
              <a:buFont typeface="Arial"/>
              <a:buNone/>
            </a:pPr>
            <a:endParaRPr sz="3800">
              <a:solidFill>
                <a:srgbClr val="1F487A"/>
              </a:solidFill>
              <a:latin typeface="Inter ExtraBold"/>
              <a:ea typeface="Inter ExtraBold"/>
              <a:cs typeface="Inter ExtraBold"/>
              <a:sym typeface="Inter ExtraBold"/>
            </a:endParaRPr>
          </a:p>
        </p:txBody>
      </p:sp>
      <p:sp>
        <p:nvSpPr>
          <p:cNvPr id="215" name="Google Shape;215;p11"/>
          <p:cNvSpPr/>
          <p:nvPr/>
        </p:nvSpPr>
        <p:spPr>
          <a:xfrm>
            <a:off x="3083203" y="3263531"/>
            <a:ext cx="14871300" cy="781200"/>
          </a:xfrm>
          <a:prstGeom prst="rect">
            <a:avLst/>
          </a:prstGeom>
          <a:noFill/>
          <a:ln>
            <a:noFill/>
          </a:ln>
        </p:spPr>
        <p:txBody>
          <a:bodyPr spcFirstLastPara="1" wrap="square" lIns="25400" tIns="25400" rIns="25400" bIns="25400" anchor="t" anchorCtr="0">
            <a:noAutofit/>
          </a:bodyPr>
          <a:lstStyle/>
          <a:p>
            <a:pPr marL="0" marR="0" lvl="0" indent="0" algn="l" rtl="0">
              <a:lnSpc>
                <a:spcPct val="124444"/>
              </a:lnSpc>
              <a:spcBef>
                <a:spcPts val="0"/>
              </a:spcBef>
              <a:spcAft>
                <a:spcPts val="0"/>
              </a:spcAft>
              <a:buClr>
                <a:srgbClr val="FFFFFF"/>
              </a:buClr>
              <a:buSzPts val="3000"/>
              <a:buFont typeface="Arial"/>
              <a:buNone/>
            </a:pPr>
            <a:r>
              <a:rPr lang="en-US" sz="3000" b="1" i="1">
                <a:solidFill>
                  <a:srgbClr val="1F487A"/>
                </a:solidFill>
                <a:latin typeface="Inter"/>
                <a:ea typeface="Inter"/>
                <a:cs typeface="Inter"/>
                <a:sym typeface="Inter"/>
              </a:rPr>
              <a:t>               </a:t>
            </a:r>
            <a:r>
              <a:rPr lang="en-US" sz="3000" b="1" i="1" u="none" strike="noStrike" cap="none">
                <a:solidFill>
                  <a:srgbClr val="1F487A"/>
                </a:solidFill>
                <a:latin typeface="Inter"/>
                <a:ea typeface="Inter"/>
                <a:cs typeface="Inter"/>
                <a:sym typeface="Inter"/>
              </a:rPr>
              <a:t>lives and grows </a:t>
            </a:r>
            <a:r>
              <a:rPr lang="en-US" sz="3000" b="1" i="1">
                <a:solidFill>
                  <a:srgbClr val="1F487A"/>
                </a:solidFill>
                <a:latin typeface="Inter"/>
                <a:ea typeface="Inter"/>
                <a:cs typeface="Inter"/>
                <a:sym typeface="Inter"/>
              </a:rPr>
              <a:t>through</a:t>
            </a:r>
            <a:r>
              <a:rPr lang="en-US" sz="3000" b="1" i="1" u="none" strike="noStrike" cap="none">
                <a:solidFill>
                  <a:srgbClr val="1F487A"/>
                </a:solidFill>
                <a:latin typeface="Inter"/>
                <a:ea typeface="Inter"/>
                <a:cs typeface="Inter"/>
                <a:sym typeface="Inter"/>
              </a:rPr>
              <a:t> its community</a:t>
            </a:r>
            <a:r>
              <a:rPr lang="en-US" sz="3000" b="1" i="1">
                <a:solidFill>
                  <a:srgbClr val="1F487A"/>
                </a:solidFill>
                <a:latin typeface="Inter"/>
                <a:ea typeface="Inter"/>
                <a:cs typeface="Inter"/>
                <a:sym typeface="Inter"/>
              </a:rPr>
              <a:t>. J</a:t>
            </a:r>
            <a:r>
              <a:rPr lang="en-US" sz="3000" b="1" i="1" u="none" strike="noStrike" cap="none">
                <a:solidFill>
                  <a:srgbClr val="1F487A"/>
                </a:solidFill>
                <a:latin typeface="Inter"/>
                <a:ea typeface="Inter"/>
                <a:cs typeface="Inter"/>
                <a:sym typeface="Inter"/>
              </a:rPr>
              <a:t>oin us and become part of it.</a:t>
            </a:r>
            <a:endParaRPr sz="3000" i="1" u="none" strike="noStrike" cap="none">
              <a:solidFill>
                <a:srgbClr val="1F487A"/>
              </a:solidFill>
              <a:latin typeface="Inter"/>
              <a:ea typeface="Inter"/>
              <a:cs typeface="Inter"/>
              <a:sym typeface="Inter"/>
            </a:endParaRPr>
          </a:p>
        </p:txBody>
      </p:sp>
      <p:sp>
        <p:nvSpPr>
          <p:cNvPr id="216" name="Google Shape;216;p11"/>
          <p:cNvSpPr/>
          <p:nvPr/>
        </p:nvSpPr>
        <p:spPr>
          <a:xfrm>
            <a:off x="4941702" y="5166203"/>
            <a:ext cx="4146600" cy="7812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DCEBF7"/>
              </a:buClr>
              <a:buSzPts val="1950"/>
              <a:buFont typeface="Arial"/>
              <a:buNone/>
            </a:pPr>
            <a:r>
              <a:rPr lang="en-US" sz="2400" i="0" u="none" strike="noStrike" cap="none">
                <a:solidFill>
                  <a:schemeClr val="dk2"/>
                </a:solidFill>
                <a:latin typeface="Inter"/>
                <a:ea typeface="Inter"/>
                <a:cs typeface="Inter"/>
                <a:sym typeface="Inter"/>
              </a:rPr>
              <a:t>Explore the platform</a:t>
            </a:r>
            <a:endParaRPr sz="2400" i="0" u="none" strike="noStrike" cap="none">
              <a:solidFill>
                <a:schemeClr val="dk2"/>
              </a:solidFill>
              <a:latin typeface="Inter"/>
              <a:ea typeface="Inter"/>
              <a:cs typeface="Inter"/>
              <a:sym typeface="Inter"/>
            </a:endParaRPr>
          </a:p>
          <a:p>
            <a:pPr marL="0" marR="0" lvl="0" indent="0" algn="l" rtl="0">
              <a:spcBef>
                <a:spcPts val="0"/>
              </a:spcBef>
              <a:spcAft>
                <a:spcPts val="0"/>
              </a:spcAft>
              <a:buClr>
                <a:srgbClr val="DCEBF7"/>
              </a:buClr>
              <a:buSzPts val="1950"/>
              <a:buFont typeface="Arial"/>
              <a:buNone/>
            </a:pPr>
            <a:r>
              <a:rPr lang="en-US" sz="2400">
                <a:solidFill>
                  <a:schemeClr val="dk2"/>
                </a:solidFill>
                <a:latin typeface="Inter"/>
                <a:ea typeface="Inter"/>
                <a:cs typeface="Inter"/>
                <a:sym typeface="Inter"/>
              </a:rPr>
              <a:t>and contribute</a:t>
            </a:r>
            <a:endParaRPr sz="2400">
              <a:solidFill>
                <a:schemeClr val="dk2"/>
              </a:solidFill>
              <a:latin typeface="Inter"/>
              <a:ea typeface="Inter"/>
              <a:cs typeface="Inter"/>
              <a:sym typeface="Inter"/>
            </a:endParaRPr>
          </a:p>
        </p:txBody>
      </p:sp>
      <p:pic>
        <p:nvPicPr>
          <p:cNvPr id="217" name="Google Shape;217;p11"/>
          <p:cNvPicPr preferRelativeResize="0"/>
          <p:nvPr/>
        </p:nvPicPr>
        <p:blipFill>
          <a:blip r:embed="rId7">
            <a:alphaModFix/>
          </a:blip>
          <a:stretch>
            <a:fillRect/>
          </a:stretch>
        </p:blipFill>
        <p:spPr>
          <a:xfrm>
            <a:off x="1703603" y="5011756"/>
            <a:ext cx="3298775" cy="3298775"/>
          </a:xfrm>
          <a:prstGeom prst="rect">
            <a:avLst/>
          </a:prstGeom>
          <a:noFill/>
          <a:ln>
            <a:noFill/>
          </a:ln>
        </p:spPr>
      </p:pic>
      <p:sp>
        <p:nvSpPr>
          <p:cNvPr id="218" name="Google Shape;218;p11"/>
          <p:cNvSpPr/>
          <p:nvPr/>
        </p:nvSpPr>
        <p:spPr>
          <a:xfrm>
            <a:off x="9828389" y="5191905"/>
            <a:ext cx="5192700" cy="664800"/>
          </a:xfrm>
          <a:prstGeom prst="rect">
            <a:avLst/>
          </a:prstGeom>
          <a:noFill/>
          <a:ln>
            <a:noFill/>
          </a:ln>
        </p:spPr>
        <p:txBody>
          <a:bodyPr spcFirstLastPara="1" wrap="square" lIns="25400" tIns="25400" rIns="25400" bIns="25400" anchor="t" anchorCtr="0">
            <a:noAutofit/>
          </a:bodyPr>
          <a:lstStyle/>
          <a:p>
            <a:pPr marL="0" marR="0" lvl="0" indent="0" algn="r" rtl="0">
              <a:spcBef>
                <a:spcPts val="0"/>
              </a:spcBef>
              <a:spcAft>
                <a:spcPts val="0"/>
              </a:spcAft>
              <a:buClr>
                <a:srgbClr val="DCEBF7"/>
              </a:buClr>
              <a:buSzPts val="1950"/>
              <a:buFont typeface="Arial"/>
              <a:buNone/>
            </a:pPr>
            <a:r>
              <a:rPr lang="en-US" sz="2550" b="1" i="1">
                <a:solidFill>
                  <a:schemeClr val="dk2"/>
                </a:solidFill>
                <a:latin typeface="Inter"/>
                <a:ea typeface="Inter"/>
                <a:cs typeface="Inter"/>
                <a:sym typeface="Inter"/>
              </a:rPr>
              <a:t>Tulio Soto Parra</a:t>
            </a:r>
            <a:endParaRPr sz="2550" b="1" i="1">
              <a:solidFill>
                <a:schemeClr val="dk2"/>
              </a:solidFill>
              <a:latin typeface="Inter"/>
              <a:ea typeface="Inter"/>
              <a:cs typeface="Inter"/>
              <a:sym typeface="Inter"/>
            </a:endParaRPr>
          </a:p>
          <a:p>
            <a:pPr marL="0" marR="0" lvl="0" indent="0" algn="r" rtl="0">
              <a:spcBef>
                <a:spcPts val="0"/>
              </a:spcBef>
              <a:spcAft>
                <a:spcPts val="0"/>
              </a:spcAft>
              <a:buClr>
                <a:srgbClr val="DCEBF7"/>
              </a:buClr>
              <a:buSzPts val="1950"/>
              <a:buFont typeface="Arial"/>
              <a:buNone/>
            </a:pPr>
            <a:r>
              <a:rPr lang="en-US" sz="2550" i="1">
                <a:solidFill>
                  <a:schemeClr val="dk2"/>
                </a:solidFill>
                <a:latin typeface="Inter"/>
                <a:ea typeface="Inter"/>
                <a:cs typeface="Inter"/>
                <a:sym typeface="Inter"/>
              </a:rPr>
              <a:t>t.sotoparra@fri.uni-lj.si</a:t>
            </a:r>
            <a:endParaRPr sz="2550" i="1" u="none" strike="noStrike" cap="none">
              <a:solidFill>
                <a:schemeClr val="dk2"/>
              </a:solidFill>
              <a:latin typeface="Inter"/>
              <a:ea typeface="Inter"/>
              <a:cs typeface="Inter"/>
              <a:sym typeface="Inter"/>
            </a:endParaRPr>
          </a:p>
        </p:txBody>
      </p:sp>
      <p:sp>
        <p:nvSpPr>
          <p:cNvPr id="219" name="Google Shape;219;p11"/>
          <p:cNvSpPr/>
          <p:nvPr/>
        </p:nvSpPr>
        <p:spPr>
          <a:xfrm>
            <a:off x="3731029" y="7652755"/>
            <a:ext cx="4146600" cy="781200"/>
          </a:xfrm>
          <a:prstGeom prst="rect">
            <a:avLst/>
          </a:prstGeom>
          <a:noFill/>
          <a:ln>
            <a:noFill/>
          </a:ln>
        </p:spPr>
        <p:txBody>
          <a:bodyPr spcFirstLastPara="1" wrap="square" lIns="25400" tIns="25400" rIns="25400" bIns="25400" anchor="t" anchorCtr="0">
            <a:noAutofit/>
          </a:bodyPr>
          <a:lstStyle/>
          <a:p>
            <a:pPr marL="0" marR="0" lvl="0" indent="0" algn="ctr" rtl="0">
              <a:spcBef>
                <a:spcPts val="0"/>
              </a:spcBef>
              <a:spcAft>
                <a:spcPts val="0"/>
              </a:spcAft>
              <a:buClr>
                <a:srgbClr val="DCEBF7"/>
              </a:buClr>
              <a:buSzPts val="1950"/>
              <a:buFont typeface="Arial"/>
              <a:buNone/>
            </a:pPr>
            <a:r>
              <a:rPr lang="en-US" sz="2400">
                <a:solidFill>
                  <a:schemeClr val="dk2"/>
                </a:solidFill>
                <a:latin typeface="Inter"/>
                <a:ea typeface="Inter"/>
                <a:cs typeface="Inter"/>
                <a:sym typeface="Inter"/>
              </a:rPr>
              <a:t>         visit </a:t>
            </a:r>
            <a:r>
              <a:rPr lang="en-US" sz="2400" b="1" i="1" u="sng">
                <a:solidFill>
                  <a:schemeClr val="dk2"/>
                </a:solidFill>
                <a:latin typeface="Inter"/>
                <a:ea typeface="Inter"/>
                <a:cs typeface="Inter"/>
                <a:sym typeface="Inter"/>
              </a:rPr>
              <a:t>rivertiles.org</a:t>
            </a:r>
            <a:endParaRPr sz="2400" b="1" i="1" u="sng">
              <a:solidFill>
                <a:schemeClr val="dk2"/>
              </a:solidFill>
              <a:latin typeface="Inter"/>
              <a:ea typeface="Inter"/>
              <a:cs typeface="Inter"/>
              <a:sym typeface="Inter"/>
            </a:endParaRPr>
          </a:p>
        </p:txBody>
      </p:sp>
      <p:sp>
        <p:nvSpPr>
          <p:cNvPr id="220" name="Google Shape;220;p11"/>
          <p:cNvSpPr/>
          <p:nvPr/>
        </p:nvSpPr>
        <p:spPr>
          <a:xfrm>
            <a:off x="1849347" y="9601050"/>
            <a:ext cx="14112900" cy="781200"/>
          </a:xfrm>
          <a:prstGeom prst="rect">
            <a:avLst/>
          </a:prstGeom>
          <a:noFill/>
          <a:ln>
            <a:noFill/>
          </a:ln>
        </p:spPr>
        <p:txBody>
          <a:bodyPr spcFirstLastPara="1" wrap="square" lIns="25400" tIns="25400" rIns="25400" bIns="25400" anchor="t" anchorCtr="0">
            <a:noAutofit/>
          </a:bodyPr>
          <a:lstStyle/>
          <a:p>
            <a:pPr marL="0" lvl="0" indent="0" algn="ctr" rtl="0">
              <a:lnSpc>
                <a:spcPct val="125806"/>
              </a:lnSpc>
              <a:spcBef>
                <a:spcPts val="0"/>
              </a:spcBef>
              <a:spcAft>
                <a:spcPts val="0"/>
              </a:spcAft>
              <a:buClr>
                <a:schemeClr val="dk1"/>
              </a:buClr>
              <a:buSzPts val="1100"/>
              <a:buFont typeface="Arial"/>
              <a:buNone/>
            </a:pPr>
            <a:r>
              <a:rPr lang="en-US" sz="1750">
                <a:solidFill>
                  <a:schemeClr val="dk2"/>
                </a:solidFill>
                <a:latin typeface="Inter"/>
                <a:ea typeface="Inter"/>
                <a:cs typeface="Inter"/>
                <a:sym typeface="Inter"/>
              </a:rPr>
              <a:t>Supported by the European Union's Horizon Europe research and innovation programme under the Marie Skłodowska-Curie Postdoctoral Fellowship Programme (SMASH, Grant Agreement No. 101081355).</a:t>
            </a:r>
            <a:endParaRPr sz="1750">
              <a:solidFill>
                <a:schemeClr val="dk2"/>
              </a:solidFill>
              <a:latin typeface="Inter"/>
              <a:ea typeface="Inter"/>
              <a:cs typeface="Inter"/>
              <a:sym typeface="Inter"/>
            </a:endParaRPr>
          </a:p>
          <a:p>
            <a:pPr marL="0" lvl="0" indent="0" algn="ctr" rtl="0">
              <a:lnSpc>
                <a:spcPct val="125806"/>
              </a:lnSpc>
              <a:spcBef>
                <a:spcPts val="0"/>
              </a:spcBef>
              <a:spcAft>
                <a:spcPts val="0"/>
              </a:spcAft>
              <a:buClr>
                <a:schemeClr val="dk1"/>
              </a:buClr>
              <a:buSzPts val="1100"/>
              <a:buFont typeface="Arial"/>
              <a:buNone/>
            </a:pPr>
            <a:endParaRPr sz="1750">
              <a:solidFill>
                <a:schemeClr val="dk2"/>
              </a:solidFill>
              <a:latin typeface="Inter"/>
              <a:ea typeface="Inter"/>
              <a:cs typeface="Inter"/>
              <a:sym typeface="Inter"/>
            </a:endParaRPr>
          </a:p>
          <a:p>
            <a:pPr marL="0" marR="0" lvl="0" indent="0" algn="ctr" rtl="0">
              <a:lnSpc>
                <a:spcPct val="125806"/>
              </a:lnSpc>
              <a:spcBef>
                <a:spcPts val="0"/>
              </a:spcBef>
              <a:spcAft>
                <a:spcPts val="0"/>
              </a:spcAft>
              <a:buClr>
                <a:srgbClr val="DCEBF7"/>
              </a:buClr>
              <a:buSzPts val="1950"/>
              <a:buFont typeface="Arial"/>
              <a:buNone/>
            </a:pPr>
            <a:endParaRPr sz="1750">
              <a:solidFill>
                <a:schemeClr val="dk2"/>
              </a:solidFill>
              <a:latin typeface="Inter"/>
              <a:ea typeface="Inter"/>
              <a:cs typeface="Inter"/>
              <a:sym typeface="Inter"/>
            </a:endParaRPr>
          </a:p>
        </p:txBody>
      </p:sp>
      <p:pic>
        <p:nvPicPr>
          <p:cNvPr id="221" name="Google Shape;221;p11"/>
          <p:cNvPicPr preferRelativeResize="0"/>
          <p:nvPr/>
        </p:nvPicPr>
        <p:blipFill>
          <a:blip r:embed="rId8">
            <a:alphaModFix amt="5000"/>
          </a:blip>
          <a:stretch>
            <a:fillRect/>
          </a:stretch>
        </p:blipFill>
        <p:spPr>
          <a:xfrm>
            <a:off x="8382000" y="1718376"/>
            <a:ext cx="11921924" cy="11045124"/>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bg>
      <p:bgPr>
        <a:solidFill>
          <a:srgbClr val="FFFFFF"/>
        </a:solidFill>
        <a:effectLst/>
      </p:bgPr>
    </p:bg>
    <p:spTree>
      <p:nvGrpSpPr>
        <p:cNvPr id="1" name="Shape 226"/>
        <p:cNvGrpSpPr/>
        <p:nvPr/>
      </p:nvGrpSpPr>
      <p:grpSpPr>
        <a:xfrm>
          <a:off x="0" y="0"/>
          <a:ext cx="0" cy="0"/>
          <a:chOff x="0" y="0"/>
          <a:chExt cx="0" cy="0"/>
        </a:xfrm>
      </p:grpSpPr>
      <p:sp>
        <p:nvSpPr>
          <p:cNvPr id="227" name="Google Shape;227;p12"/>
          <p:cNvSpPr/>
          <p:nvPr/>
        </p:nvSpPr>
        <p:spPr>
          <a:xfrm>
            <a:off x="1047750" y="952500"/>
            <a:ext cx="17811750" cy="3429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1800"/>
              <a:buFont typeface="IBM Plex Mono"/>
              <a:buNone/>
            </a:pPr>
            <a:r>
              <a:rPr lang="en-US" sz="1900" b="0" i="0" u="none" strike="noStrike" cap="none">
                <a:solidFill>
                  <a:srgbClr val="1F487A"/>
                </a:solidFill>
                <a:latin typeface="IBM Plex Mono"/>
                <a:ea typeface="IBM Plex Mono"/>
                <a:cs typeface="IBM Plex Mono"/>
                <a:sym typeface="IBM Plex Mono"/>
              </a:rPr>
              <a:t>TECHNICAL ARCHITECTURE</a:t>
            </a:r>
            <a:endParaRPr sz="1900" b="0" i="0" u="none" strike="noStrike" cap="none">
              <a:solidFill>
                <a:schemeClr val="dk1"/>
              </a:solidFill>
              <a:latin typeface="Calibri"/>
              <a:ea typeface="Calibri"/>
              <a:cs typeface="Calibri"/>
              <a:sym typeface="Calibri"/>
            </a:endParaRPr>
          </a:p>
        </p:txBody>
      </p:sp>
      <p:sp>
        <p:nvSpPr>
          <p:cNvPr id="228" name="Google Shape;228;p12"/>
          <p:cNvSpPr/>
          <p:nvPr/>
        </p:nvSpPr>
        <p:spPr>
          <a:xfrm>
            <a:off x="1047750" y="1447800"/>
            <a:ext cx="17811750" cy="619125"/>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3900"/>
              <a:buFont typeface="Arial"/>
              <a:buNone/>
            </a:pPr>
            <a:r>
              <a:rPr lang="en-US" sz="3900">
                <a:solidFill>
                  <a:srgbClr val="1F487A"/>
                </a:solidFill>
                <a:latin typeface="Inter ExtraBold"/>
                <a:ea typeface="Inter ExtraBold"/>
                <a:cs typeface="Inter ExtraBold"/>
                <a:sym typeface="Inter ExtraBold"/>
              </a:rPr>
              <a:t>G</a:t>
            </a:r>
            <a:r>
              <a:rPr lang="en-US" sz="3900" i="0" u="none" strike="noStrike" cap="none">
                <a:solidFill>
                  <a:srgbClr val="1F487A"/>
                </a:solidFill>
                <a:latin typeface="Inter ExtraBold"/>
                <a:ea typeface="Inter ExtraBold"/>
                <a:cs typeface="Inter ExtraBold"/>
                <a:sym typeface="Inter ExtraBold"/>
              </a:rPr>
              <a:t>igabyte-scale imagery, s</a:t>
            </a:r>
            <a:r>
              <a:rPr lang="en-US" sz="3900">
                <a:solidFill>
                  <a:srgbClr val="1F487A"/>
                </a:solidFill>
                <a:latin typeface="Inter ExtraBold"/>
                <a:ea typeface="Inter ExtraBold"/>
                <a:cs typeface="Inter ExtraBold"/>
                <a:sym typeface="Inter ExtraBold"/>
              </a:rPr>
              <a:t>erved </a:t>
            </a:r>
            <a:r>
              <a:rPr lang="en-US" sz="3900" i="0" u="none" strike="noStrike" cap="none">
                <a:solidFill>
                  <a:srgbClr val="1F487A"/>
                </a:solidFill>
                <a:latin typeface="Inter ExtraBold"/>
                <a:ea typeface="Inter ExtraBold"/>
                <a:cs typeface="Inter ExtraBold"/>
                <a:sym typeface="Inter ExtraBold"/>
              </a:rPr>
              <a:t>on demand</a:t>
            </a:r>
            <a:endParaRPr sz="3900" i="0" u="none" strike="noStrike" cap="none">
              <a:solidFill>
                <a:schemeClr val="dk1"/>
              </a:solidFill>
              <a:latin typeface="Inter ExtraBold"/>
              <a:ea typeface="Inter ExtraBold"/>
              <a:cs typeface="Inter ExtraBold"/>
              <a:sym typeface="Inter ExtraBold"/>
            </a:endParaRPr>
          </a:p>
        </p:txBody>
      </p:sp>
      <p:sp>
        <p:nvSpPr>
          <p:cNvPr id="229" name="Google Shape;229;p12"/>
          <p:cNvSpPr/>
          <p:nvPr/>
        </p:nvSpPr>
        <p:spPr>
          <a:xfrm>
            <a:off x="1047750" y="2895113"/>
            <a:ext cx="495300" cy="3906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6FABD7"/>
              </a:buClr>
              <a:buSzPts val="2100"/>
              <a:buFont typeface="IBM Plex Mono"/>
              <a:buNone/>
            </a:pPr>
            <a:r>
              <a:rPr lang="en-US" sz="2100" b="1" i="0" u="none" strike="noStrike" cap="none">
                <a:solidFill>
                  <a:srgbClr val="6FABD7"/>
                </a:solidFill>
                <a:latin typeface="Inter"/>
                <a:ea typeface="Inter"/>
                <a:cs typeface="Inter"/>
                <a:sym typeface="Inter"/>
              </a:rPr>
              <a:t>01</a:t>
            </a:r>
            <a:endParaRPr sz="2100" i="0" u="none" strike="noStrike" cap="none">
              <a:solidFill>
                <a:schemeClr val="dk1"/>
              </a:solidFill>
              <a:latin typeface="Inter"/>
              <a:ea typeface="Inter"/>
              <a:cs typeface="Inter"/>
              <a:sym typeface="Inter"/>
            </a:endParaRPr>
          </a:p>
        </p:txBody>
      </p:sp>
      <p:sp>
        <p:nvSpPr>
          <p:cNvPr id="230" name="Google Shape;230;p12"/>
          <p:cNvSpPr/>
          <p:nvPr/>
        </p:nvSpPr>
        <p:spPr>
          <a:xfrm>
            <a:off x="1676400" y="2895113"/>
            <a:ext cx="8633400" cy="4002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FFFFFF"/>
              </a:buClr>
              <a:buSzPts val="2400"/>
              <a:buFont typeface="Arial"/>
              <a:buNone/>
            </a:pPr>
            <a:r>
              <a:rPr lang="en-US" sz="2500" b="1">
                <a:solidFill>
                  <a:srgbClr val="1F487A"/>
                </a:solidFill>
                <a:latin typeface="Inter"/>
                <a:ea typeface="Inter"/>
                <a:cs typeface="Inter"/>
                <a:sym typeface="Inter"/>
              </a:rPr>
              <a:t>Browser Client</a:t>
            </a:r>
            <a:endParaRPr sz="2500" b="1" i="0" u="none" strike="noStrike" cap="none">
              <a:solidFill>
                <a:srgbClr val="1F487A"/>
              </a:solidFill>
              <a:latin typeface="Inter"/>
              <a:ea typeface="Inter"/>
              <a:cs typeface="Inter"/>
              <a:sym typeface="Inter"/>
            </a:endParaRPr>
          </a:p>
        </p:txBody>
      </p:sp>
      <p:sp>
        <p:nvSpPr>
          <p:cNvPr id="231" name="Google Shape;231;p12"/>
          <p:cNvSpPr/>
          <p:nvPr/>
        </p:nvSpPr>
        <p:spPr>
          <a:xfrm>
            <a:off x="1676400" y="3283521"/>
            <a:ext cx="8084100" cy="6096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4A5B6C"/>
              </a:buClr>
              <a:buSzPts val="1950"/>
              <a:buFont typeface="Arial"/>
              <a:buNone/>
            </a:pPr>
            <a:r>
              <a:rPr lang="en-US" sz="2400">
                <a:solidFill>
                  <a:srgbClr val="4A5B6C"/>
                </a:solidFill>
                <a:latin typeface="Inter"/>
                <a:ea typeface="Inter"/>
                <a:cs typeface="Inter"/>
                <a:sym typeface="Inter"/>
              </a:rPr>
              <a:t>React, Vite and MapLibre GL. Pan, zoom, toggle layers; nothing to install.</a:t>
            </a:r>
            <a:endParaRPr sz="2400" i="0" u="none" strike="noStrike" cap="none">
              <a:solidFill>
                <a:schemeClr val="dk1"/>
              </a:solidFill>
              <a:latin typeface="Inter"/>
              <a:ea typeface="Inter"/>
              <a:cs typeface="Inter"/>
              <a:sym typeface="Inter"/>
            </a:endParaRPr>
          </a:p>
        </p:txBody>
      </p:sp>
      <p:sp>
        <p:nvSpPr>
          <p:cNvPr id="232" name="Google Shape;232;p12"/>
          <p:cNvSpPr/>
          <p:nvPr/>
        </p:nvSpPr>
        <p:spPr>
          <a:xfrm>
            <a:off x="1047750" y="4552513"/>
            <a:ext cx="495300" cy="390600"/>
          </a:xfrm>
          <a:prstGeom prst="rect">
            <a:avLst/>
          </a:prstGeom>
          <a:noFill/>
          <a:ln>
            <a:noFill/>
          </a:ln>
        </p:spPr>
        <p:txBody>
          <a:bodyPr spcFirstLastPara="1" wrap="square" lIns="25400" tIns="25400" rIns="25400" bIns="25400" anchor="t" anchorCtr="0">
            <a:noAutofit/>
          </a:bodyPr>
          <a:lstStyle/>
          <a:p>
            <a:pPr marL="0" marR="0" lvl="0" indent="0" algn="l" rtl="0">
              <a:lnSpc>
                <a:spcPct val="100000"/>
              </a:lnSpc>
              <a:spcBef>
                <a:spcPts val="0"/>
              </a:spcBef>
              <a:spcAft>
                <a:spcPts val="0"/>
              </a:spcAft>
              <a:buClr>
                <a:srgbClr val="6FABD7"/>
              </a:buClr>
              <a:buSzPts val="2100"/>
              <a:buFont typeface="IBM Plex Mono"/>
              <a:buNone/>
            </a:pPr>
            <a:r>
              <a:rPr lang="en-US" sz="2100" b="1">
                <a:solidFill>
                  <a:srgbClr val="6FABD7"/>
                </a:solidFill>
                <a:latin typeface="Inter"/>
                <a:ea typeface="Inter"/>
                <a:cs typeface="Inter"/>
                <a:sym typeface="Inter"/>
              </a:rPr>
              <a:t>02</a:t>
            </a:r>
            <a:endParaRPr sz="2100" i="0" u="none" strike="noStrike" cap="none">
              <a:solidFill>
                <a:schemeClr val="dk1"/>
              </a:solidFill>
              <a:latin typeface="Inter"/>
              <a:ea typeface="Inter"/>
              <a:cs typeface="Inter"/>
              <a:sym typeface="Inter"/>
            </a:endParaRPr>
          </a:p>
        </p:txBody>
      </p:sp>
      <p:sp>
        <p:nvSpPr>
          <p:cNvPr id="233" name="Google Shape;233;p12"/>
          <p:cNvSpPr/>
          <p:nvPr/>
        </p:nvSpPr>
        <p:spPr>
          <a:xfrm>
            <a:off x="1676400" y="4550894"/>
            <a:ext cx="8633400" cy="4002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FFFFFF"/>
              </a:buClr>
              <a:buSzPts val="2400"/>
              <a:buFont typeface="Arial"/>
              <a:buNone/>
            </a:pPr>
            <a:r>
              <a:rPr lang="en-US" sz="2500" b="1">
                <a:solidFill>
                  <a:srgbClr val="1F487A"/>
                </a:solidFill>
                <a:latin typeface="Inter"/>
                <a:ea typeface="Inter"/>
                <a:cs typeface="Inter"/>
                <a:sym typeface="Inter"/>
              </a:rPr>
              <a:t>Tile service - TiTiler</a:t>
            </a:r>
            <a:endParaRPr sz="2500" i="0" u="none" strike="noStrike" cap="none">
              <a:solidFill>
                <a:srgbClr val="1F487A"/>
              </a:solidFill>
              <a:latin typeface="Inter"/>
              <a:ea typeface="Inter"/>
              <a:cs typeface="Inter"/>
              <a:sym typeface="Inter"/>
            </a:endParaRPr>
          </a:p>
        </p:txBody>
      </p:sp>
      <p:sp>
        <p:nvSpPr>
          <p:cNvPr id="234" name="Google Shape;234;p12"/>
          <p:cNvSpPr/>
          <p:nvPr/>
        </p:nvSpPr>
        <p:spPr>
          <a:xfrm>
            <a:off x="1676400" y="4972621"/>
            <a:ext cx="8084100" cy="6096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4A5B6C"/>
              </a:buClr>
              <a:buSzPts val="1950"/>
              <a:buFont typeface="Arial"/>
              <a:buNone/>
            </a:pPr>
            <a:r>
              <a:rPr lang="en-US" sz="2400">
                <a:solidFill>
                  <a:srgbClr val="4A5B6C"/>
                </a:solidFill>
                <a:latin typeface="Inter"/>
                <a:ea typeface="Inter"/>
                <a:cs typeface="Inter"/>
                <a:sym typeface="Inter"/>
              </a:rPr>
              <a:t>Cuts the requested piece of the image at the requested zoom, on the fly.</a:t>
            </a:r>
            <a:endParaRPr sz="2400" i="0" u="none" strike="noStrike" cap="none">
              <a:solidFill>
                <a:schemeClr val="dk1"/>
              </a:solidFill>
              <a:latin typeface="Inter"/>
              <a:ea typeface="Inter"/>
              <a:cs typeface="Inter"/>
              <a:sym typeface="Inter"/>
            </a:endParaRPr>
          </a:p>
        </p:txBody>
      </p:sp>
      <p:sp>
        <p:nvSpPr>
          <p:cNvPr id="235" name="Google Shape;235;p12"/>
          <p:cNvSpPr/>
          <p:nvPr/>
        </p:nvSpPr>
        <p:spPr>
          <a:xfrm>
            <a:off x="1047750" y="6178163"/>
            <a:ext cx="495300" cy="3906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6FABD7"/>
              </a:buClr>
              <a:buSzPts val="2100"/>
              <a:buFont typeface="IBM Plex Mono"/>
              <a:buNone/>
            </a:pPr>
            <a:r>
              <a:rPr lang="en-US" sz="2100" b="1">
                <a:solidFill>
                  <a:srgbClr val="6FABD7"/>
                </a:solidFill>
                <a:latin typeface="Inter"/>
                <a:ea typeface="Inter"/>
                <a:cs typeface="Inter"/>
                <a:sym typeface="Inter"/>
              </a:rPr>
              <a:t>03</a:t>
            </a:r>
            <a:endParaRPr sz="2100" i="0" u="none" strike="noStrike" cap="none">
              <a:solidFill>
                <a:schemeClr val="dk1"/>
              </a:solidFill>
              <a:latin typeface="Inter"/>
              <a:ea typeface="Inter"/>
              <a:cs typeface="Inter"/>
              <a:sym typeface="Inter"/>
            </a:endParaRPr>
          </a:p>
        </p:txBody>
      </p:sp>
      <p:sp>
        <p:nvSpPr>
          <p:cNvPr id="236" name="Google Shape;236;p12"/>
          <p:cNvSpPr/>
          <p:nvPr/>
        </p:nvSpPr>
        <p:spPr>
          <a:xfrm>
            <a:off x="1676400" y="6174924"/>
            <a:ext cx="8633400" cy="4002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FFFFFF"/>
              </a:buClr>
              <a:buSzPts val="2400"/>
              <a:buFont typeface="Arial"/>
              <a:buNone/>
            </a:pPr>
            <a:r>
              <a:rPr lang="en-US" sz="2500" b="1">
                <a:solidFill>
                  <a:srgbClr val="1F487A"/>
                </a:solidFill>
                <a:latin typeface="Inter"/>
                <a:ea typeface="Inter"/>
                <a:cs typeface="Inter"/>
                <a:sym typeface="Inter"/>
              </a:rPr>
              <a:t>Storage - COG repository</a:t>
            </a:r>
            <a:endParaRPr sz="2500" i="0" u="none" strike="noStrike" cap="none">
              <a:solidFill>
                <a:srgbClr val="1F487A"/>
              </a:solidFill>
              <a:latin typeface="Inter"/>
              <a:ea typeface="Inter"/>
              <a:cs typeface="Inter"/>
              <a:sym typeface="Inter"/>
            </a:endParaRPr>
          </a:p>
        </p:txBody>
      </p:sp>
      <p:sp>
        <p:nvSpPr>
          <p:cNvPr id="237" name="Google Shape;237;p12"/>
          <p:cNvSpPr/>
          <p:nvPr/>
        </p:nvSpPr>
        <p:spPr>
          <a:xfrm>
            <a:off x="1676400" y="6603513"/>
            <a:ext cx="8084100" cy="6096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4A5B6C"/>
              </a:buClr>
              <a:buSzPts val="1950"/>
              <a:buFont typeface="Arial"/>
              <a:buNone/>
            </a:pPr>
            <a:r>
              <a:rPr lang="en-US" sz="2400">
                <a:solidFill>
                  <a:srgbClr val="4A5B6C"/>
                </a:solidFill>
                <a:latin typeface="Inter"/>
                <a:ea typeface="Inter"/>
                <a:cs typeface="Inter"/>
                <a:sym typeface="Inter"/>
              </a:rPr>
              <a:t>Cloud Optimized GeoTIFFs on S3-compatible object storage.</a:t>
            </a:r>
            <a:endParaRPr sz="2400" i="0" u="none" strike="noStrike" cap="none">
              <a:solidFill>
                <a:schemeClr val="dk1"/>
              </a:solidFill>
              <a:latin typeface="Inter"/>
              <a:ea typeface="Inter"/>
              <a:cs typeface="Inter"/>
              <a:sym typeface="Inter"/>
            </a:endParaRPr>
          </a:p>
        </p:txBody>
      </p:sp>
      <p:sp>
        <p:nvSpPr>
          <p:cNvPr id="238" name="Google Shape;238;p12"/>
          <p:cNvSpPr/>
          <p:nvPr/>
        </p:nvSpPr>
        <p:spPr>
          <a:xfrm>
            <a:off x="10096500" y="13887438"/>
            <a:ext cx="7143900" cy="1047900"/>
          </a:xfrm>
          <a:prstGeom prst="roundRect">
            <a:avLst>
              <a:gd name="adj" fmla="val 10909"/>
            </a:avLst>
          </a:prstGeom>
          <a:solidFill>
            <a:srgbClr val="FFFFFF">
              <a:alpha val="85098"/>
            </a:srgbClr>
          </a:solidFill>
          <a:ln w="19050" cap="flat" cmpd="sng">
            <a:solidFill>
              <a:srgbClr val="6FABD7"/>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239;p12"/>
          <p:cNvSpPr/>
          <p:nvPr/>
        </p:nvSpPr>
        <p:spPr>
          <a:xfrm>
            <a:off x="10325100" y="14077938"/>
            <a:ext cx="6900900" cy="705000"/>
          </a:xfrm>
          <a:prstGeom prst="rect">
            <a:avLst/>
          </a:prstGeom>
          <a:noFill/>
          <a:ln>
            <a:noFill/>
          </a:ln>
        </p:spPr>
        <p:txBody>
          <a:bodyPr spcFirstLastPara="1" wrap="square" lIns="25400" tIns="25400" rIns="25400" bIns="25400" anchor="t" anchorCtr="0">
            <a:noAutofit/>
          </a:bodyPr>
          <a:lstStyle/>
          <a:p>
            <a:pPr marL="0" marR="0" lvl="0" indent="0" algn="l" rtl="0">
              <a:lnSpc>
                <a:spcPct val="115714"/>
              </a:lnSpc>
              <a:spcBef>
                <a:spcPts val="0"/>
              </a:spcBef>
              <a:spcAft>
                <a:spcPts val="0"/>
              </a:spcAft>
              <a:buClr>
                <a:srgbClr val="1F487A"/>
              </a:buClr>
              <a:buSzPts val="1800"/>
              <a:buFont typeface="Arial"/>
              <a:buNone/>
            </a:pPr>
            <a:r>
              <a:rPr lang="en-US" sz="1800" b="0" i="0" u="none" strike="noStrike" cap="none">
                <a:solidFill>
                  <a:srgbClr val="1F487A"/>
                </a:solidFill>
                <a:latin typeface="Arial"/>
                <a:ea typeface="Arial"/>
                <a:cs typeface="Arial"/>
                <a:sym typeface="Arial"/>
              </a:rPr>
              <a:t>Add note</a:t>
            </a:r>
            <a:endParaRPr sz="1800" b="0" i="0" u="none" strike="noStrike" cap="none">
              <a:solidFill>
                <a:schemeClr val="dk1"/>
              </a:solidFill>
              <a:latin typeface="Calibri"/>
              <a:ea typeface="Calibri"/>
              <a:cs typeface="Calibri"/>
              <a:sym typeface="Calibri"/>
            </a:endParaRPr>
          </a:p>
        </p:txBody>
      </p:sp>
      <p:sp>
        <p:nvSpPr>
          <p:cNvPr id="240" name="Google Shape;240;p12"/>
          <p:cNvSpPr/>
          <p:nvPr/>
        </p:nvSpPr>
        <p:spPr>
          <a:xfrm>
            <a:off x="1047750" y="7830705"/>
            <a:ext cx="495300" cy="390600"/>
          </a:xfrm>
          <a:prstGeom prst="rect">
            <a:avLst/>
          </a:prstGeom>
          <a:noFill/>
          <a:ln>
            <a:noFill/>
          </a:ln>
        </p:spPr>
        <p:txBody>
          <a:bodyPr spcFirstLastPara="1" wrap="square" lIns="25400" tIns="25400" rIns="25400" bIns="25400" anchor="t" anchorCtr="0">
            <a:noAutofit/>
          </a:bodyPr>
          <a:lstStyle/>
          <a:p>
            <a:pPr marL="0" marR="0" lvl="0" indent="0" algn="l" rtl="0">
              <a:lnSpc>
                <a:spcPct val="100000"/>
              </a:lnSpc>
              <a:spcBef>
                <a:spcPts val="0"/>
              </a:spcBef>
              <a:spcAft>
                <a:spcPts val="0"/>
              </a:spcAft>
              <a:buClr>
                <a:srgbClr val="6FABD7"/>
              </a:buClr>
              <a:buSzPts val="2100"/>
              <a:buFont typeface="IBM Plex Mono"/>
              <a:buNone/>
            </a:pPr>
            <a:r>
              <a:rPr lang="en-US" sz="2100" b="1">
                <a:solidFill>
                  <a:srgbClr val="6FABD7"/>
                </a:solidFill>
                <a:latin typeface="Inter"/>
                <a:ea typeface="Inter"/>
                <a:cs typeface="Inter"/>
                <a:sym typeface="Inter"/>
              </a:rPr>
              <a:t>04</a:t>
            </a:r>
            <a:endParaRPr sz="2100" i="0" u="none" strike="noStrike" cap="none">
              <a:solidFill>
                <a:schemeClr val="dk1"/>
              </a:solidFill>
              <a:latin typeface="Inter"/>
              <a:ea typeface="Inter"/>
              <a:cs typeface="Inter"/>
              <a:sym typeface="Inter"/>
            </a:endParaRPr>
          </a:p>
        </p:txBody>
      </p:sp>
      <p:sp>
        <p:nvSpPr>
          <p:cNvPr id="241" name="Google Shape;241;p12"/>
          <p:cNvSpPr/>
          <p:nvPr/>
        </p:nvSpPr>
        <p:spPr>
          <a:xfrm>
            <a:off x="1676400" y="7830705"/>
            <a:ext cx="8633400" cy="4002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FFFFFF"/>
              </a:buClr>
              <a:buSzPts val="2400"/>
              <a:buFont typeface="Arial"/>
              <a:buNone/>
            </a:pPr>
            <a:r>
              <a:rPr lang="en-US" sz="2500" b="1">
                <a:solidFill>
                  <a:srgbClr val="1F487A"/>
                </a:solidFill>
                <a:latin typeface="Inter"/>
                <a:ea typeface="Inter"/>
                <a:cs typeface="Inter"/>
                <a:sym typeface="Inter"/>
              </a:rPr>
              <a:t>Metadata registry - STAC</a:t>
            </a:r>
            <a:endParaRPr sz="2500" i="0" u="none" strike="noStrike" cap="none">
              <a:solidFill>
                <a:srgbClr val="1F487A"/>
              </a:solidFill>
              <a:latin typeface="Inter"/>
              <a:ea typeface="Inter"/>
              <a:cs typeface="Inter"/>
              <a:sym typeface="Inter"/>
            </a:endParaRPr>
          </a:p>
        </p:txBody>
      </p:sp>
      <p:sp>
        <p:nvSpPr>
          <p:cNvPr id="242" name="Google Shape;242;p12"/>
          <p:cNvSpPr/>
          <p:nvPr/>
        </p:nvSpPr>
        <p:spPr>
          <a:xfrm>
            <a:off x="1676400" y="8223971"/>
            <a:ext cx="8084100" cy="6096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4A5B6C"/>
              </a:buClr>
              <a:buSzPts val="1950"/>
              <a:buFont typeface="Arial"/>
              <a:buNone/>
            </a:pPr>
            <a:r>
              <a:rPr lang="en-US" sz="2400">
                <a:solidFill>
                  <a:srgbClr val="4A5B6C"/>
                </a:solidFill>
                <a:latin typeface="Inter"/>
                <a:ea typeface="Inter"/>
                <a:cs typeface="Inter"/>
                <a:sym typeface="Inter"/>
              </a:rPr>
              <a:t>Describes what each dataset is, where and when it was flown, and who contributed it.</a:t>
            </a:r>
            <a:endParaRPr sz="2400" i="0" u="none" strike="noStrike" cap="none">
              <a:solidFill>
                <a:schemeClr val="dk1"/>
              </a:solidFill>
              <a:latin typeface="Inter"/>
              <a:ea typeface="Inter"/>
              <a:cs typeface="Inter"/>
              <a:sym typeface="Inter"/>
            </a:endParaRPr>
          </a:p>
        </p:txBody>
      </p:sp>
      <p:cxnSp>
        <p:nvCxnSpPr>
          <p:cNvPr id="243" name="Google Shape;243;p12"/>
          <p:cNvCxnSpPr/>
          <p:nvPr/>
        </p:nvCxnSpPr>
        <p:spPr>
          <a:xfrm>
            <a:off x="1295389" y="3848937"/>
            <a:ext cx="0" cy="579000"/>
          </a:xfrm>
          <a:prstGeom prst="straightConnector1">
            <a:avLst/>
          </a:prstGeom>
          <a:noFill/>
          <a:ln w="28575" cap="flat" cmpd="sng">
            <a:solidFill>
              <a:srgbClr val="DCEBF7"/>
            </a:solidFill>
            <a:prstDash val="solid"/>
            <a:round/>
            <a:headEnd type="none" w="med" len="med"/>
            <a:tailEnd type="none" w="med" len="med"/>
          </a:ln>
        </p:spPr>
      </p:cxnSp>
      <p:cxnSp>
        <p:nvCxnSpPr>
          <p:cNvPr id="244" name="Google Shape;244;p12"/>
          <p:cNvCxnSpPr/>
          <p:nvPr/>
        </p:nvCxnSpPr>
        <p:spPr>
          <a:xfrm>
            <a:off x="1295389" y="5531037"/>
            <a:ext cx="0" cy="579000"/>
          </a:xfrm>
          <a:prstGeom prst="straightConnector1">
            <a:avLst/>
          </a:prstGeom>
          <a:noFill/>
          <a:ln w="28575" cap="flat" cmpd="sng">
            <a:solidFill>
              <a:srgbClr val="DCEBF7"/>
            </a:solidFill>
            <a:prstDash val="solid"/>
            <a:round/>
            <a:headEnd type="none" w="med" len="med"/>
            <a:tailEnd type="none" w="med" len="med"/>
          </a:ln>
        </p:spPr>
      </p:cxnSp>
      <p:cxnSp>
        <p:nvCxnSpPr>
          <p:cNvPr id="245" name="Google Shape;245;p12"/>
          <p:cNvCxnSpPr/>
          <p:nvPr/>
        </p:nvCxnSpPr>
        <p:spPr>
          <a:xfrm>
            <a:off x="1295389" y="7213137"/>
            <a:ext cx="0" cy="579000"/>
          </a:xfrm>
          <a:prstGeom prst="straightConnector1">
            <a:avLst/>
          </a:prstGeom>
          <a:noFill/>
          <a:ln w="28575" cap="flat" cmpd="sng">
            <a:solidFill>
              <a:srgbClr val="DCEBF7"/>
            </a:solidFill>
            <a:prstDash val="solid"/>
            <a:round/>
            <a:headEnd type="none" w="med" len="med"/>
            <a:tailEnd type="none" w="med" len="med"/>
          </a:ln>
        </p:spPr>
      </p:cxnSp>
      <p:sp>
        <p:nvSpPr>
          <p:cNvPr id="246" name="Google Shape;246;p12"/>
          <p:cNvSpPr/>
          <p:nvPr/>
        </p:nvSpPr>
        <p:spPr>
          <a:xfrm>
            <a:off x="10443150" y="2808675"/>
            <a:ext cx="7277100" cy="5412600"/>
          </a:xfrm>
          <a:prstGeom prst="roundRect">
            <a:avLst>
              <a:gd name="adj" fmla="val 816"/>
            </a:avLst>
          </a:prstGeom>
          <a:solidFill>
            <a:srgbClr val="F2F3F7"/>
          </a:solidFill>
          <a:ln w="9525" cap="flat" cmpd="sng">
            <a:solidFill>
              <a:srgbClr val="FFFFFF">
                <a:alpha val="18040"/>
              </a:srgbClr>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47" name="Google Shape;247;p12" title="arc3.png"/>
          <p:cNvPicPr preferRelativeResize="0"/>
          <p:nvPr/>
        </p:nvPicPr>
        <p:blipFill>
          <a:blip r:embed="rId3">
            <a:alphaModFix/>
          </a:blip>
          <a:stretch>
            <a:fillRect/>
          </a:stretch>
        </p:blipFill>
        <p:spPr>
          <a:xfrm>
            <a:off x="14813451" y="2948274"/>
            <a:ext cx="2631465" cy="2047999"/>
          </a:xfrm>
          <a:prstGeom prst="rect">
            <a:avLst/>
          </a:prstGeom>
          <a:noFill/>
          <a:ln>
            <a:noFill/>
          </a:ln>
        </p:spPr>
      </p:pic>
      <p:pic>
        <p:nvPicPr>
          <p:cNvPr id="248" name="Google Shape;248;p12" title="arc5.png"/>
          <p:cNvPicPr preferRelativeResize="0"/>
          <p:nvPr/>
        </p:nvPicPr>
        <p:blipFill>
          <a:blip r:embed="rId4">
            <a:alphaModFix/>
          </a:blip>
          <a:stretch>
            <a:fillRect/>
          </a:stretch>
        </p:blipFill>
        <p:spPr>
          <a:xfrm>
            <a:off x="12302175" y="5531013"/>
            <a:ext cx="1946180" cy="2563174"/>
          </a:xfrm>
          <a:prstGeom prst="rect">
            <a:avLst/>
          </a:prstGeom>
          <a:noFill/>
          <a:ln>
            <a:noFill/>
          </a:ln>
        </p:spPr>
      </p:pic>
      <p:pic>
        <p:nvPicPr>
          <p:cNvPr id="249" name="Google Shape;249;p12" title="arc4.png"/>
          <p:cNvPicPr preferRelativeResize="0"/>
          <p:nvPr/>
        </p:nvPicPr>
        <p:blipFill>
          <a:blip r:embed="rId5">
            <a:alphaModFix/>
          </a:blip>
          <a:stretch>
            <a:fillRect/>
          </a:stretch>
        </p:blipFill>
        <p:spPr>
          <a:xfrm>
            <a:off x="14813450" y="5608662"/>
            <a:ext cx="2631475" cy="2407889"/>
          </a:xfrm>
          <a:prstGeom prst="rect">
            <a:avLst/>
          </a:prstGeom>
          <a:noFill/>
          <a:ln>
            <a:noFill/>
          </a:ln>
        </p:spPr>
      </p:pic>
      <p:pic>
        <p:nvPicPr>
          <p:cNvPr id="250" name="Google Shape;250;p12" title="arc2.png"/>
          <p:cNvPicPr preferRelativeResize="0"/>
          <p:nvPr/>
        </p:nvPicPr>
        <p:blipFill>
          <a:blip r:embed="rId6">
            <a:alphaModFix/>
          </a:blip>
          <a:stretch>
            <a:fillRect/>
          </a:stretch>
        </p:blipFill>
        <p:spPr>
          <a:xfrm>
            <a:off x="12131604" y="2948282"/>
            <a:ext cx="2287323" cy="2380298"/>
          </a:xfrm>
          <a:prstGeom prst="rect">
            <a:avLst/>
          </a:prstGeom>
          <a:noFill/>
          <a:ln>
            <a:noFill/>
          </a:ln>
        </p:spPr>
      </p:pic>
      <p:pic>
        <p:nvPicPr>
          <p:cNvPr id="251" name="Google Shape;251;p12" title="arc1.png"/>
          <p:cNvPicPr preferRelativeResize="0"/>
          <p:nvPr/>
        </p:nvPicPr>
        <p:blipFill>
          <a:blip r:embed="rId7">
            <a:alphaModFix/>
          </a:blip>
          <a:stretch>
            <a:fillRect/>
          </a:stretch>
        </p:blipFill>
        <p:spPr>
          <a:xfrm>
            <a:off x="10777848" y="4991025"/>
            <a:ext cx="959217" cy="1047902"/>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bg>
      <p:bgPr>
        <a:solidFill>
          <a:srgbClr val="FFFFFF"/>
        </a:solidFill>
        <a:effectLst/>
      </p:bgPr>
    </p:bg>
    <p:spTree>
      <p:nvGrpSpPr>
        <p:cNvPr id="1" name="Shape 256"/>
        <p:cNvGrpSpPr/>
        <p:nvPr/>
      </p:nvGrpSpPr>
      <p:grpSpPr>
        <a:xfrm>
          <a:off x="0" y="0"/>
          <a:ext cx="0" cy="0"/>
          <a:chOff x="0" y="0"/>
          <a:chExt cx="0" cy="0"/>
        </a:xfrm>
      </p:grpSpPr>
      <p:sp>
        <p:nvSpPr>
          <p:cNvPr id="257" name="Google Shape;257;p13"/>
          <p:cNvSpPr/>
          <p:nvPr/>
        </p:nvSpPr>
        <p:spPr>
          <a:xfrm>
            <a:off x="1047750" y="952500"/>
            <a:ext cx="17811900" cy="3429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1800"/>
              <a:buFont typeface="IBM Plex Mono"/>
              <a:buNone/>
            </a:pPr>
            <a:r>
              <a:rPr lang="en-US" sz="1900" b="0" i="0" u="none" strike="noStrike" cap="none">
                <a:solidFill>
                  <a:srgbClr val="1F487A"/>
                </a:solidFill>
                <a:latin typeface="IBM Plex Mono"/>
                <a:ea typeface="IBM Plex Mono"/>
                <a:cs typeface="IBM Plex Mono"/>
                <a:sym typeface="IBM Plex Mono"/>
              </a:rPr>
              <a:t>THE DATASET PACKAGE</a:t>
            </a:r>
            <a:endParaRPr sz="1900" b="0" i="0" u="none" strike="noStrike" cap="none">
              <a:solidFill>
                <a:schemeClr val="dk1"/>
              </a:solidFill>
              <a:latin typeface="Calibri"/>
              <a:ea typeface="Calibri"/>
              <a:cs typeface="Calibri"/>
              <a:sym typeface="Calibri"/>
            </a:endParaRPr>
          </a:p>
        </p:txBody>
      </p:sp>
      <p:sp>
        <p:nvSpPr>
          <p:cNvPr id="258" name="Google Shape;258;p13"/>
          <p:cNvSpPr/>
          <p:nvPr/>
        </p:nvSpPr>
        <p:spPr>
          <a:xfrm>
            <a:off x="1047750" y="1447800"/>
            <a:ext cx="15716250" cy="619125"/>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3900"/>
              <a:buFont typeface="Arial"/>
              <a:buNone/>
            </a:pPr>
            <a:r>
              <a:rPr lang="en-US" sz="3800" i="0" u="none" strike="noStrike" cap="none">
                <a:solidFill>
                  <a:srgbClr val="1F487A"/>
                </a:solidFill>
                <a:latin typeface="Inter ExtraBold"/>
                <a:ea typeface="Inter ExtraBold"/>
                <a:cs typeface="Inter ExtraBold"/>
                <a:sym typeface="Inter ExtraBold"/>
              </a:rPr>
              <a:t>What a </a:t>
            </a:r>
            <a:r>
              <a:rPr lang="en-US" sz="3800">
                <a:solidFill>
                  <a:srgbClr val="1F487A"/>
                </a:solidFill>
                <a:latin typeface="Inter ExtraBold"/>
                <a:ea typeface="Inter ExtraBold"/>
                <a:cs typeface="Inter ExtraBold"/>
                <a:sym typeface="Inter ExtraBold"/>
              </a:rPr>
              <a:t>rivertiles</a:t>
            </a:r>
            <a:r>
              <a:rPr lang="en-US" sz="3800" i="0" u="none" strike="noStrike" cap="none">
                <a:solidFill>
                  <a:srgbClr val="1F487A"/>
                </a:solidFill>
                <a:latin typeface="Inter ExtraBold"/>
                <a:ea typeface="Inter ExtraBold"/>
                <a:cs typeface="Inter ExtraBold"/>
                <a:sym typeface="Inter ExtraBold"/>
              </a:rPr>
              <a:t> dataset contains</a:t>
            </a:r>
            <a:endParaRPr sz="3800" i="0" u="none" strike="noStrike" cap="none">
              <a:solidFill>
                <a:schemeClr val="dk1"/>
              </a:solidFill>
              <a:latin typeface="Inter ExtraBold"/>
              <a:ea typeface="Inter ExtraBold"/>
              <a:cs typeface="Inter ExtraBold"/>
              <a:sym typeface="Inter ExtraBold"/>
            </a:endParaRPr>
          </a:p>
        </p:txBody>
      </p:sp>
      <p:sp>
        <p:nvSpPr>
          <p:cNvPr id="259" name="Google Shape;259;p13"/>
          <p:cNvSpPr/>
          <p:nvPr/>
        </p:nvSpPr>
        <p:spPr>
          <a:xfrm>
            <a:off x="1101433" y="2418171"/>
            <a:ext cx="5349300" cy="1224900"/>
          </a:xfrm>
          <a:prstGeom prst="roundRect">
            <a:avLst>
              <a:gd name="adj" fmla="val 4728"/>
            </a:avLst>
          </a:prstGeom>
          <a:solidFill>
            <a:srgbClr val="DCEB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13"/>
          <p:cNvSpPr/>
          <p:nvPr/>
        </p:nvSpPr>
        <p:spPr>
          <a:xfrm>
            <a:off x="1229647" y="2461805"/>
            <a:ext cx="3531000" cy="3048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1800"/>
              <a:buFont typeface="Arial"/>
              <a:buNone/>
            </a:pPr>
            <a:r>
              <a:rPr lang="en-US" sz="2400" b="1" i="0" u="none" strike="noStrike" cap="none">
                <a:solidFill>
                  <a:srgbClr val="1F487A"/>
                </a:solidFill>
                <a:latin typeface="Inter"/>
                <a:ea typeface="Inter"/>
                <a:cs typeface="Inter"/>
                <a:sym typeface="Inter"/>
              </a:rPr>
              <a:t>RGB orthomosaic</a:t>
            </a:r>
            <a:endParaRPr sz="2400" i="0" u="none" strike="noStrike" cap="none">
              <a:solidFill>
                <a:schemeClr val="dk1"/>
              </a:solidFill>
              <a:latin typeface="Inter"/>
              <a:ea typeface="Inter"/>
              <a:cs typeface="Inter"/>
              <a:sym typeface="Inter"/>
            </a:endParaRPr>
          </a:p>
        </p:txBody>
      </p:sp>
      <p:sp>
        <p:nvSpPr>
          <p:cNvPr id="261" name="Google Shape;261;p13"/>
          <p:cNvSpPr/>
          <p:nvPr/>
        </p:nvSpPr>
        <p:spPr>
          <a:xfrm>
            <a:off x="1229647" y="2862547"/>
            <a:ext cx="5159700" cy="619200"/>
          </a:xfrm>
          <a:prstGeom prst="rect">
            <a:avLst/>
          </a:prstGeom>
          <a:noFill/>
          <a:ln>
            <a:noFill/>
          </a:ln>
        </p:spPr>
        <p:txBody>
          <a:bodyPr spcFirstLastPara="1" wrap="square" lIns="25400" tIns="25400" rIns="25400" bIns="25400" anchor="t" anchorCtr="0">
            <a:noAutofit/>
          </a:bodyPr>
          <a:lstStyle/>
          <a:p>
            <a:pPr marL="0" marR="0" lvl="0" indent="0" algn="l" rtl="0">
              <a:lnSpc>
                <a:spcPct val="120000"/>
              </a:lnSpc>
              <a:spcBef>
                <a:spcPts val="0"/>
              </a:spcBef>
              <a:spcAft>
                <a:spcPts val="0"/>
              </a:spcAft>
              <a:buClr>
                <a:srgbClr val="33506E"/>
              </a:buClr>
              <a:buSzPts val="1800"/>
              <a:buFont typeface="Arial"/>
              <a:buNone/>
            </a:pPr>
            <a:r>
              <a:rPr lang="en-US" sz="2000" i="0" u="none" strike="noStrike" cap="none">
                <a:solidFill>
                  <a:srgbClr val="33506E"/>
                </a:solidFill>
                <a:latin typeface="Inter"/>
                <a:ea typeface="Inter"/>
                <a:cs typeface="Inter"/>
                <a:sym typeface="Inter"/>
              </a:rPr>
              <a:t>Centimeter-scale visual base layer</a:t>
            </a:r>
            <a:endParaRPr sz="2000" i="0" u="none" strike="noStrike" cap="none">
              <a:solidFill>
                <a:schemeClr val="dk1"/>
              </a:solidFill>
              <a:latin typeface="Inter"/>
              <a:ea typeface="Inter"/>
              <a:cs typeface="Inter"/>
              <a:sym typeface="Inter"/>
            </a:endParaRPr>
          </a:p>
        </p:txBody>
      </p:sp>
      <p:sp>
        <p:nvSpPr>
          <p:cNvPr id="262" name="Google Shape;262;p13"/>
          <p:cNvSpPr/>
          <p:nvPr/>
        </p:nvSpPr>
        <p:spPr>
          <a:xfrm>
            <a:off x="1154473" y="8548989"/>
            <a:ext cx="5349300" cy="3429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1950"/>
              <a:buFont typeface="Arial"/>
              <a:buNone/>
            </a:pPr>
            <a:r>
              <a:rPr lang="en-US" sz="2100" b="1">
                <a:solidFill>
                  <a:srgbClr val="1F487A"/>
                </a:solidFill>
              </a:rPr>
              <a:t>Aurino-Ahr River, Austria </a:t>
            </a:r>
            <a:endParaRPr sz="2100" b="0" i="0" u="none" strike="noStrike" cap="none">
              <a:solidFill>
                <a:schemeClr val="dk1"/>
              </a:solidFill>
              <a:latin typeface="Calibri"/>
              <a:ea typeface="Calibri"/>
              <a:cs typeface="Calibri"/>
              <a:sym typeface="Calibri"/>
            </a:endParaRPr>
          </a:p>
        </p:txBody>
      </p:sp>
      <p:sp>
        <p:nvSpPr>
          <p:cNvPr id="263" name="Google Shape;263;p13"/>
          <p:cNvSpPr/>
          <p:nvPr/>
        </p:nvSpPr>
        <p:spPr>
          <a:xfrm>
            <a:off x="1154473" y="8917408"/>
            <a:ext cx="5713800" cy="1026900"/>
          </a:xfrm>
          <a:prstGeom prst="rect">
            <a:avLst/>
          </a:prstGeom>
          <a:noFill/>
          <a:ln>
            <a:noFill/>
          </a:ln>
        </p:spPr>
        <p:txBody>
          <a:bodyPr spcFirstLastPara="1" wrap="square" lIns="25400" tIns="25400" rIns="25400" bIns="25400" anchor="t" anchorCtr="0">
            <a:noAutofit/>
          </a:bodyPr>
          <a:lstStyle/>
          <a:p>
            <a:pPr marL="0" marR="0" lvl="0" indent="0" algn="l" rtl="0">
              <a:lnSpc>
                <a:spcPct val="111429"/>
              </a:lnSpc>
              <a:spcBef>
                <a:spcPts val="0"/>
              </a:spcBef>
              <a:spcAft>
                <a:spcPts val="0"/>
              </a:spcAft>
              <a:buClr>
                <a:srgbClr val="4A5B6C"/>
              </a:buClr>
              <a:buSzPts val="1800"/>
              <a:buFont typeface="Arial"/>
              <a:buNone/>
            </a:pPr>
            <a:r>
              <a:rPr lang="en-US" sz="2100">
                <a:solidFill>
                  <a:srgbClr val="4A5B6C"/>
                </a:solidFill>
              </a:rPr>
              <a:t>Wandering, multi-thread, gravel-bed</a:t>
            </a:r>
            <a:endParaRPr sz="2100">
              <a:solidFill>
                <a:srgbClr val="4A5B6C"/>
              </a:solidFill>
            </a:endParaRPr>
          </a:p>
          <a:p>
            <a:pPr marL="0" marR="0" lvl="0" indent="0" algn="l" rtl="0">
              <a:lnSpc>
                <a:spcPct val="111429"/>
              </a:lnSpc>
              <a:spcBef>
                <a:spcPts val="0"/>
              </a:spcBef>
              <a:spcAft>
                <a:spcPts val="0"/>
              </a:spcAft>
              <a:buClr>
                <a:srgbClr val="4A5B6C"/>
              </a:buClr>
              <a:buSzPts val="1800"/>
              <a:buFont typeface="Arial"/>
              <a:buNone/>
            </a:pPr>
            <a:r>
              <a:rPr lang="en-US" sz="1600" i="1">
                <a:solidFill>
                  <a:srgbClr val="4A5B6C"/>
                </a:solidFill>
              </a:rPr>
              <a:t>Farò et al. 2025, WIREs WATER</a:t>
            </a:r>
            <a:endParaRPr sz="1600" i="1">
              <a:solidFill>
                <a:srgbClr val="4A5B6C"/>
              </a:solidFill>
            </a:endParaRPr>
          </a:p>
        </p:txBody>
      </p:sp>
      <p:sp>
        <p:nvSpPr>
          <p:cNvPr id="264" name="Google Shape;264;p13"/>
          <p:cNvSpPr/>
          <p:nvPr/>
        </p:nvSpPr>
        <p:spPr>
          <a:xfrm>
            <a:off x="6658363" y="8567875"/>
            <a:ext cx="5713800" cy="3240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1950"/>
              <a:buFont typeface="Arial"/>
              <a:buNone/>
            </a:pPr>
            <a:r>
              <a:rPr lang="en-US" sz="2100" b="1">
                <a:solidFill>
                  <a:srgbClr val="1F487A"/>
                </a:solidFill>
                <a:latin typeface="Inter"/>
                <a:ea typeface="Inter"/>
                <a:cs typeface="Inter"/>
                <a:sym typeface="Inter"/>
              </a:rPr>
              <a:t>Avisio River, </a:t>
            </a:r>
            <a:r>
              <a:rPr lang="en-US" sz="2100" b="1" i="0" u="none" strike="noStrike" cap="none">
                <a:solidFill>
                  <a:srgbClr val="1F487A"/>
                </a:solidFill>
                <a:latin typeface="Inter"/>
                <a:ea typeface="Inter"/>
                <a:cs typeface="Inter"/>
                <a:sym typeface="Inter"/>
              </a:rPr>
              <a:t> Italy</a:t>
            </a:r>
            <a:endParaRPr sz="2100" i="0" u="none" strike="noStrike" cap="none">
              <a:solidFill>
                <a:schemeClr val="dk1"/>
              </a:solidFill>
              <a:latin typeface="Inter"/>
              <a:ea typeface="Inter"/>
              <a:cs typeface="Inter"/>
              <a:sym typeface="Inter"/>
            </a:endParaRPr>
          </a:p>
        </p:txBody>
      </p:sp>
      <p:sp>
        <p:nvSpPr>
          <p:cNvPr id="265" name="Google Shape;265;p13"/>
          <p:cNvSpPr/>
          <p:nvPr/>
        </p:nvSpPr>
        <p:spPr>
          <a:xfrm>
            <a:off x="6658438" y="8962773"/>
            <a:ext cx="5713800" cy="705000"/>
          </a:xfrm>
          <a:prstGeom prst="rect">
            <a:avLst/>
          </a:prstGeom>
          <a:noFill/>
          <a:ln>
            <a:noFill/>
          </a:ln>
        </p:spPr>
        <p:txBody>
          <a:bodyPr spcFirstLastPara="1" wrap="square" lIns="25400" tIns="25400" rIns="25400" bIns="25400" anchor="t" anchorCtr="0">
            <a:noAutofit/>
          </a:bodyPr>
          <a:lstStyle/>
          <a:p>
            <a:pPr marL="0" marR="0" lvl="0" indent="0" algn="l" rtl="0">
              <a:lnSpc>
                <a:spcPct val="111429"/>
              </a:lnSpc>
              <a:spcBef>
                <a:spcPts val="0"/>
              </a:spcBef>
              <a:spcAft>
                <a:spcPts val="0"/>
              </a:spcAft>
              <a:buClr>
                <a:srgbClr val="4A5B6C"/>
              </a:buClr>
              <a:buSzPts val="1800"/>
              <a:buFont typeface="Arial"/>
              <a:buNone/>
            </a:pPr>
            <a:r>
              <a:rPr lang="en-US" sz="2100" i="0" u="none" strike="noStrike" cap="none">
                <a:solidFill>
                  <a:srgbClr val="4A5B6C"/>
                </a:solidFill>
                <a:latin typeface="Inter"/>
                <a:ea typeface="Inter"/>
                <a:cs typeface="Inter"/>
                <a:sym typeface="Inter"/>
              </a:rPr>
              <a:t>Restored </a:t>
            </a:r>
            <a:r>
              <a:rPr lang="en-US" sz="2100">
                <a:solidFill>
                  <a:srgbClr val="4A5B6C"/>
                </a:solidFill>
                <a:latin typeface="Inter"/>
                <a:ea typeface="Inter"/>
                <a:cs typeface="Inter"/>
                <a:sym typeface="Inter"/>
              </a:rPr>
              <a:t>reach, multi-thread, gravel-bed</a:t>
            </a:r>
            <a:endParaRPr sz="2100">
              <a:solidFill>
                <a:srgbClr val="4A5B6C"/>
              </a:solidFill>
              <a:latin typeface="Inter"/>
              <a:ea typeface="Inter"/>
              <a:cs typeface="Inter"/>
              <a:sym typeface="Inter"/>
            </a:endParaRPr>
          </a:p>
          <a:p>
            <a:pPr marL="0" marR="0" lvl="0" indent="0" algn="l" rtl="0">
              <a:lnSpc>
                <a:spcPct val="111429"/>
              </a:lnSpc>
              <a:spcBef>
                <a:spcPts val="0"/>
              </a:spcBef>
              <a:spcAft>
                <a:spcPts val="0"/>
              </a:spcAft>
              <a:buClr>
                <a:srgbClr val="4A5B6C"/>
              </a:buClr>
              <a:buSzPts val="1800"/>
              <a:buFont typeface="Arial"/>
              <a:buNone/>
            </a:pPr>
            <a:r>
              <a:rPr lang="en-US" sz="1600" i="1">
                <a:solidFill>
                  <a:srgbClr val="4A5B6C"/>
                </a:solidFill>
                <a:latin typeface="Inter"/>
                <a:ea typeface="Inter"/>
                <a:cs typeface="Inter"/>
                <a:sym typeface="Inter"/>
              </a:rPr>
              <a:t>Soto Parra et al. 2025, Hydrological Processes</a:t>
            </a:r>
            <a:endParaRPr sz="1600" i="1">
              <a:solidFill>
                <a:srgbClr val="4A5B6C"/>
              </a:solidFill>
              <a:latin typeface="Inter"/>
              <a:ea typeface="Inter"/>
              <a:cs typeface="Inter"/>
              <a:sym typeface="Inter"/>
            </a:endParaRPr>
          </a:p>
        </p:txBody>
      </p:sp>
      <p:sp>
        <p:nvSpPr>
          <p:cNvPr id="266" name="Google Shape;266;p13"/>
          <p:cNvSpPr/>
          <p:nvPr/>
        </p:nvSpPr>
        <p:spPr>
          <a:xfrm>
            <a:off x="1101423" y="3773290"/>
            <a:ext cx="5349300" cy="4676100"/>
          </a:xfrm>
          <a:prstGeom prst="roundRect">
            <a:avLst>
              <a:gd name="adj" fmla="val 816"/>
            </a:avLst>
          </a:prstGeom>
          <a:solidFill>
            <a:srgbClr val="F2F3F7"/>
          </a:solidFill>
          <a:ln w="9525" cap="flat" cmpd="sng">
            <a:solidFill>
              <a:srgbClr val="FFFFFF">
                <a:alpha val="18040"/>
              </a:srgbClr>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13"/>
          <p:cNvSpPr/>
          <p:nvPr/>
        </p:nvSpPr>
        <p:spPr>
          <a:xfrm>
            <a:off x="6594256" y="2418171"/>
            <a:ext cx="5349300" cy="1224900"/>
          </a:xfrm>
          <a:prstGeom prst="roundRect">
            <a:avLst>
              <a:gd name="adj" fmla="val 4728"/>
            </a:avLst>
          </a:prstGeom>
          <a:solidFill>
            <a:srgbClr val="DCEB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13"/>
          <p:cNvSpPr/>
          <p:nvPr/>
        </p:nvSpPr>
        <p:spPr>
          <a:xfrm>
            <a:off x="12087077" y="2418171"/>
            <a:ext cx="5349300" cy="1224900"/>
          </a:xfrm>
          <a:prstGeom prst="roundRect">
            <a:avLst>
              <a:gd name="adj" fmla="val 4728"/>
            </a:avLst>
          </a:prstGeom>
          <a:solidFill>
            <a:srgbClr val="DCEBF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13"/>
          <p:cNvSpPr/>
          <p:nvPr/>
        </p:nvSpPr>
        <p:spPr>
          <a:xfrm>
            <a:off x="6658361" y="2461805"/>
            <a:ext cx="3531000" cy="3048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1800"/>
              <a:buFont typeface="Arial"/>
              <a:buNone/>
            </a:pPr>
            <a:r>
              <a:rPr lang="en-US" sz="2400" b="1">
                <a:solidFill>
                  <a:srgbClr val="1F487A"/>
                </a:solidFill>
                <a:latin typeface="Inter"/>
                <a:ea typeface="Inter"/>
                <a:cs typeface="Inter"/>
                <a:sym typeface="Inter"/>
              </a:rPr>
              <a:t>Annotation layers</a:t>
            </a:r>
            <a:endParaRPr sz="2400" i="0" u="none" strike="noStrike" cap="none">
              <a:solidFill>
                <a:schemeClr val="dk1"/>
              </a:solidFill>
              <a:latin typeface="Inter"/>
              <a:ea typeface="Inter"/>
              <a:cs typeface="Inter"/>
              <a:sym typeface="Inter"/>
            </a:endParaRPr>
          </a:p>
        </p:txBody>
      </p:sp>
      <p:sp>
        <p:nvSpPr>
          <p:cNvPr id="270" name="Google Shape;270;p13"/>
          <p:cNvSpPr/>
          <p:nvPr/>
        </p:nvSpPr>
        <p:spPr>
          <a:xfrm>
            <a:off x="12239675" y="2461805"/>
            <a:ext cx="3531000" cy="304800"/>
          </a:xfrm>
          <a:prstGeom prst="rect">
            <a:avLst/>
          </a:prstGeom>
          <a:noFill/>
          <a:ln>
            <a:noFill/>
          </a:ln>
        </p:spPr>
        <p:txBody>
          <a:bodyPr spcFirstLastPara="1" wrap="square" lIns="25400" tIns="25400" rIns="25400" bIns="25400" anchor="t" anchorCtr="0">
            <a:noAutofit/>
          </a:bodyPr>
          <a:lstStyle/>
          <a:p>
            <a:pPr marL="0" marR="0" lvl="0" indent="0" algn="l" rtl="0">
              <a:spcBef>
                <a:spcPts val="0"/>
              </a:spcBef>
              <a:spcAft>
                <a:spcPts val="0"/>
              </a:spcAft>
              <a:buClr>
                <a:srgbClr val="1F487A"/>
              </a:buClr>
              <a:buSzPts val="1800"/>
              <a:buFont typeface="Arial"/>
              <a:buNone/>
            </a:pPr>
            <a:r>
              <a:rPr lang="en-US" sz="2400" b="1">
                <a:solidFill>
                  <a:srgbClr val="1F487A"/>
                </a:solidFill>
                <a:latin typeface="Inter"/>
                <a:ea typeface="Inter"/>
                <a:cs typeface="Inter"/>
                <a:sym typeface="Inter"/>
              </a:rPr>
              <a:t>Detailed metadata</a:t>
            </a:r>
            <a:endParaRPr sz="2400" i="0" u="none" strike="noStrike" cap="none">
              <a:solidFill>
                <a:schemeClr val="dk1"/>
              </a:solidFill>
              <a:latin typeface="Inter"/>
              <a:ea typeface="Inter"/>
              <a:cs typeface="Inter"/>
              <a:sym typeface="Inter"/>
            </a:endParaRPr>
          </a:p>
        </p:txBody>
      </p:sp>
      <p:sp>
        <p:nvSpPr>
          <p:cNvPr id="271" name="Google Shape;271;p13"/>
          <p:cNvSpPr/>
          <p:nvPr/>
        </p:nvSpPr>
        <p:spPr>
          <a:xfrm>
            <a:off x="6672188" y="2862547"/>
            <a:ext cx="5159700" cy="619200"/>
          </a:xfrm>
          <a:prstGeom prst="rect">
            <a:avLst/>
          </a:prstGeom>
          <a:noFill/>
          <a:ln>
            <a:noFill/>
          </a:ln>
        </p:spPr>
        <p:txBody>
          <a:bodyPr spcFirstLastPara="1" wrap="square" lIns="25400" tIns="25400" rIns="25400" bIns="25400" anchor="t" anchorCtr="0">
            <a:noAutofit/>
          </a:bodyPr>
          <a:lstStyle/>
          <a:p>
            <a:pPr marL="0" marR="0" lvl="0" indent="0" algn="l" rtl="0">
              <a:lnSpc>
                <a:spcPct val="120000"/>
              </a:lnSpc>
              <a:spcBef>
                <a:spcPts val="0"/>
              </a:spcBef>
              <a:spcAft>
                <a:spcPts val="0"/>
              </a:spcAft>
              <a:buClr>
                <a:srgbClr val="33506E"/>
              </a:buClr>
              <a:buSzPts val="1800"/>
              <a:buFont typeface="Arial"/>
              <a:buNone/>
            </a:pPr>
            <a:r>
              <a:rPr lang="en-US" sz="2000">
                <a:solidFill>
                  <a:srgbClr val="33506E"/>
                </a:solidFill>
                <a:latin typeface="Inter"/>
                <a:ea typeface="Inter"/>
                <a:cs typeface="Inter"/>
                <a:sym typeface="Inter"/>
              </a:rPr>
              <a:t>Hierarchical GUS classes</a:t>
            </a:r>
            <a:endParaRPr sz="2000" i="0" u="none" strike="noStrike" cap="none">
              <a:solidFill>
                <a:schemeClr val="dk1"/>
              </a:solidFill>
              <a:latin typeface="Inter"/>
              <a:ea typeface="Inter"/>
              <a:cs typeface="Inter"/>
              <a:sym typeface="Inter"/>
            </a:endParaRPr>
          </a:p>
        </p:txBody>
      </p:sp>
      <p:sp>
        <p:nvSpPr>
          <p:cNvPr id="272" name="Google Shape;272;p13"/>
          <p:cNvSpPr/>
          <p:nvPr/>
        </p:nvSpPr>
        <p:spPr>
          <a:xfrm>
            <a:off x="12253802" y="2862547"/>
            <a:ext cx="4559100" cy="619200"/>
          </a:xfrm>
          <a:prstGeom prst="rect">
            <a:avLst/>
          </a:prstGeom>
          <a:noFill/>
          <a:ln>
            <a:noFill/>
          </a:ln>
        </p:spPr>
        <p:txBody>
          <a:bodyPr spcFirstLastPara="1" wrap="square" lIns="25400" tIns="25400" rIns="25400" bIns="25400" anchor="t" anchorCtr="0">
            <a:noAutofit/>
          </a:bodyPr>
          <a:lstStyle/>
          <a:p>
            <a:pPr marL="0" marR="0" lvl="0" indent="0" algn="l" rtl="0">
              <a:lnSpc>
                <a:spcPct val="120000"/>
              </a:lnSpc>
              <a:spcBef>
                <a:spcPts val="0"/>
              </a:spcBef>
              <a:spcAft>
                <a:spcPts val="0"/>
              </a:spcAft>
              <a:buClr>
                <a:srgbClr val="33506E"/>
              </a:buClr>
              <a:buSzPts val="1800"/>
              <a:buFont typeface="Arial"/>
              <a:buNone/>
            </a:pPr>
            <a:r>
              <a:rPr lang="en-US" sz="2000">
                <a:solidFill>
                  <a:srgbClr val="33506E"/>
                </a:solidFill>
                <a:latin typeface="Inter"/>
                <a:ea typeface="Inter"/>
                <a:cs typeface="Inter"/>
                <a:sym typeface="Inter"/>
              </a:rPr>
              <a:t>Hydromorphological information, flight details, citation</a:t>
            </a:r>
            <a:endParaRPr sz="2000" i="0" u="none" strike="noStrike" cap="none">
              <a:solidFill>
                <a:schemeClr val="dk1"/>
              </a:solidFill>
              <a:latin typeface="Inter"/>
              <a:ea typeface="Inter"/>
              <a:cs typeface="Inter"/>
              <a:sym typeface="Inter"/>
            </a:endParaRPr>
          </a:p>
        </p:txBody>
      </p:sp>
      <p:sp>
        <p:nvSpPr>
          <p:cNvPr id="273" name="Google Shape;273;p13"/>
          <p:cNvSpPr/>
          <p:nvPr/>
        </p:nvSpPr>
        <p:spPr>
          <a:xfrm>
            <a:off x="6594249" y="3773290"/>
            <a:ext cx="5349300" cy="4676100"/>
          </a:xfrm>
          <a:prstGeom prst="roundRect">
            <a:avLst>
              <a:gd name="adj" fmla="val 816"/>
            </a:avLst>
          </a:prstGeom>
          <a:solidFill>
            <a:srgbClr val="F2F3F7"/>
          </a:solidFill>
          <a:ln w="9525" cap="flat" cmpd="sng">
            <a:solidFill>
              <a:srgbClr val="FFFFFF">
                <a:alpha val="18040"/>
              </a:srgbClr>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74" name="Google Shape;274;p13"/>
          <p:cNvPicPr preferRelativeResize="0"/>
          <p:nvPr/>
        </p:nvPicPr>
        <p:blipFill>
          <a:blip r:embed="rId3">
            <a:alphaModFix/>
          </a:blip>
          <a:stretch>
            <a:fillRect/>
          </a:stretch>
        </p:blipFill>
        <p:spPr>
          <a:xfrm>
            <a:off x="986274" y="3763572"/>
            <a:ext cx="5464426" cy="3859866"/>
          </a:xfrm>
          <a:prstGeom prst="rect">
            <a:avLst/>
          </a:prstGeom>
          <a:noFill/>
          <a:ln>
            <a:noFill/>
          </a:ln>
        </p:spPr>
      </p:pic>
      <p:pic>
        <p:nvPicPr>
          <p:cNvPr id="275" name="Google Shape;275;p13"/>
          <p:cNvPicPr preferRelativeResize="0"/>
          <p:nvPr/>
        </p:nvPicPr>
        <p:blipFill>
          <a:blip r:embed="rId4">
            <a:alphaModFix/>
          </a:blip>
          <a:stretch>
            <a:fillRect/>
          </a:stretch>
        </p:blipFill>
        <p:spPr>
          <a:xfrm>
            <a:off x="1229648" y="6129461"/>
            <a:ext cx="2912651" cy="2057376"/>
          </a:xfrm>
          <a:prstGeom prst="rect">
            <a:avLst/>
          </a:prstGeom>
          <a:noFill/>
          <a:ln>
            <a:noFill/>
          </a:ln>
        </p:spPr>
      </p:pic>
      <p:cxnSp>
        <p:nvCxnSpPr>
          <p:cNvPr id="276" name="Google Shape;276;p13"/>
          <p:cNvCxnSpPr>
            <a:stCxn id="277" idx="1"/>
          </p:cNvCxnSpPr>
          <p:nvPr/>
        </p:nvCxnSpPr>
        <p:spPr>
          <a:xfrm flipH="1">
            <a:off x="1254073" y="4997536"/>
            <a:ext cx="2642400" cy="1135500"/>
          </a:xfrm>
          <a:prstGeom prst="straightConnector1">
            <a:avLst/>
          </a:prstGeom>
          <a:noFill/>
          <a:ln w="9525" cap="flat" cmpd="sng">
            <a:solidFill>
              <a:srgbClr val="FF0000"/>
            </a:solidFill>
            <a:prstDash val="solid"/>
            <a:round/>
            <a:headEnd type="none" w="med" len="med"/>
            <a:tailEnd type="none" w="med" len="med"/>
          </a:ln>
        </p:spPr>
      </p:cxnSp>
      <p:cxnSp>
        <p:nvCxnSpPr>
          <p:cNvPr id="278" name="Google Shape;278;p13"/>
          <p:cNvCxnSpPr>
            <a:stCxn id="277" idx="3"/>
          </p:cNvCxnSpPr>
          <p:nvPr/>
        </p:nvCxnSpPr>
        <p:spPr>
          <a:xfrm>
            <a:off x="4030873" y="4997536"/>
            <a:ext cx="105900" cy="1131600"/>
          </a:xfrm>
          <a:prstGeom prst="straightConnector1">
            <a:avLst/>
          </a:prstGeom>
          <a:noFill/>
          <a:ln w="9525" cap="flat" cmpd="sng">
            <a:solidFill>
              <a:srgbClr val="FF0000"/>
            </a:solidFill>
            <a:prstDash val="solid"/>
            <a:round/>
            <a:headEnd type="none" w="med" len="med"/>
            <a:tailEnd type="none" w="med" len="med"/>
          </a:ln>
        </p:spPr>
      </p:cxnSp>
      <p:sp>
        <p:nvSpPr>
          <p:cNvPr id="277" name="Google Shape;277;p13"/>
          <p:cNvSpPr/>
          <p:nvPr/>
        </p:nvSpPr>
        <p:spPr>
          <a:xfrm>
            <a:off x="3896473" y="4952686"/>
            <a:ext cx="134400" cy="89700"/>
          </a:xfrm>
          <a:prstGeom prst="rect">
            <a:avLst/>
          </a:prstGeom>
          <a:no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pic>
        <p:nvPicPr>
          <p:cNvPr id="279" name="Google Shape;279;p13"/>
          <p:cNvPicPr preferRelativeResize="0"/>
          <p:nvPr/>
        </p:nvPicPr>
        <p:blipFill>
          <a:blip r:embed="rId5">
            <a:alphaModFix/>
          </a:blip>
          <a:stretch>
            <a:fillRect/>
          </a:stretch>
        </p:blipFill>
        <p:spPr>
          <a:xfrm>
            <a:off x="6618050" y="4259186"/>
            <a:ext cx="5349299" cy="3778555"/>
          </a:xfrm>
          <a:prstGeom prst="rect">
            <a:avLst/>
          </a:prstGeom>
          <a:noFill/>
          <a:ln>
            <a:noFill/>
          </a:ln>
        </p:spPr>
      </p:pic>
      <p:pic>
        <p:nvPicPr>
          <p:cNvPr id="280" name="Google Shape;280;p13"/>
          <p:cNvPicPr preferRelativeResize="0"/>
          <p:nvPr/>
        </p:nvPicPr>
        <p:blipFill rotWithShape="1">
          <a:blip r:embed="rId6">
            <a:alphaModFix/>
          </a:blip>
          <a:srcRect b="57588"/>
          <a:stretch/>
        </p:blipFill>
        <p:spPr>
          <a:xfrm>
            <a:off x="12040489" y="3789705"/>
            <a:ext cx="3825450" cy="2547088"/>
          </a:xfrm>
          <a:prstGeom prst="rect">
            <a:avLst/>
          </a:prstGeom>
          <a:noFill/>
          <a:ln>
            <a:noFill/>
          </a:ln>
        </p:spPr>
      </p:pic>
      <p:pic>
        <p:nvPicPr>
          <p:cNvPr id="281" name="Google Shape;281;p13"/>
          <p:cNvPicPr preferRelativeResize="0"/>
          <p:nvPr/>
        </p:nvPicPr>
        <p:blipFill rotWithShape="1">
          <a:blip r:embed="rId6">
            <a:alphaModFix/>
          </a:blip>
          <a:srcRect t="44949"/>
          <a:stretch/>
        </p:blipFill>
        <p:spPr>
          <a:xfrm>
            <a:off x="13610939" y="4458250"/>
            <a:ext cx="3825450" cy="3306150"/>
          </a:xfrm>
          <a:prstGeom prst="rect">
            <a:avLst/>
          </a:prstGeom>
          <a:noFill/>
          <a:ln>
            <a:noFill/>
          </a:ln>
        </p:spPr>
      </p:pic>
      <p:pic>
        <p:nvPicPr>
          <p:cNvPr id="282" name="Google Shape;282;p13"/>
          <p:cNvPicPr preferRelativeResize="0"/>
          <p:nvPr/>
        </p:nvPicPr>
        <p:blipFill>
          <a:blip r:embed="rId7">
            <a:alphaModFix/>
          </a:blip>
          <a:stretch>
            <a:fillRect/>
          </a:stretch>
        </p:blipFill>
        <p:spPr>
          <a:xfrm>
            <a:off x="12134652" y="6750786"/>
            <a:ext cx="3994771" cy="2547075"/>
          </a:xfrm>
          <a:prstGeom prst="rect">
            <a:avLst/>
          </a:prstGeom>
          <a:noFill/>
          <a:ln>
            <a:noFill/>
          </a:ln>
        </p:spPr>
      </p:pic>
      <p:pic>
        <p:nvPicPr>
          <p:cNvPr id="283" name="Google Shape;283;p13" title="logo.png"/>
          <p:cNvPicPr preferRelativeResize="0"/>
          <p:nvPr/>
        </p:nvPicPr>
        <p:blipFill>
          <a:blip r:embed="rId8">
            <a:alphaModFix/>
          </a:blip>
          <a:stretch>
            <a:fillRect/>
          </a:stretch>
        </p:blipFill>
        <p:spPr>
          <a:xfrm>
            <a:off x="-12" y="9909937"/>
            <a:ext cx="2130601" cy="504562"/>
          </a:xfrm>
          <a:prstGeom prst="rect">
            <a:avLst/>
          </a:prstGeom>
          <a:noFill/>
          <a:ln>
            <a:noFill/>
          </a:ln>
        </p:spPr>
      </p:pic>
      <p:sp>
        <p:nvSpPr>
          <p:cNvPr id="284" name="Google Shape;284;p13"/>
          <p:cNvSpPr/>
          <p:nvPr/>
        </p:nvSpPr>
        <p:spPr>
          <a:xfrm>
            <a:off x="14190184" y="10040552"/>
            <a:ext cx="4075200" cy="504600"/>
          </a:xfrm>
          <a:prstGeom prst="rect">
            <a:avLst/>
          </a:prstGeom>
          <a:noFill/>
          <a:ln>
            <a:noFill/>
          </a:ln>
        </p:spPr>
        <p:txBody>
          <a:bodyPr spcFirstLastPara="1" wrap="square" lIns="25400" tIns="25400" rIns="25400" bIns="25400" anchor="t" anchorCtr="0">
            <a:noAutofit/>
          </a:bodyPr>
          <a:lstStyle/>
          <a:p>
            <a:pPr marL="0" marR="0" lvl="0" indent="0" algn="r" rtl="0">
              <a:spcBef>
                <a:spcPts val="0"/>
              </a:spcBef>
              <a:spcAft>
                <a:spcPts val="0"/>
              </a:spcAft>
              <a:buClr>
                <a:srgbClr val="1F487A"/>
              </a:buClr>
              <a:buSzPts val="1800"/>
              <a:buFont typeface="IBM Plex Mono"/>
              <a:buNone/>
            </a:pPr>
            <a:r>
              <a:rPr lang="en-US" sz="1300">
                <a:solidFill>
                  <a:srgbClr val="1F487A"/>
                </a:solidFill>
                <a:latin typeface="IBM Plex Mono"/>
                <a:ea typeface="IBM Plex Mono"/>
                <a:cs typeface="IBM Plex Mono"/>
                <a:sym typeface="IBM Plex Mono"/>
              </a:rPr>
              <a:t>Tulio Soto Parra |</a:t>
            </a:r>
            <a:r>
              <a:rPr lang="en-US" sz="1300" b="1">
                <a:solidFill>
                  <a:srgbClr val="1F487A"/>
                </a:solidFill>
                <a:latin typeface="IBM Plex Mono"/>
                <a:ea typeface="IBM Plex Mono"/>
                <a:cs typeface="IBM Plex Mono"/>
                <a:sym typeface="IBM Plex Mono"/>
              </a:rPr>
              <a:t> </a:t>
            </a:r>
            <a:r>
              <a:rPr lang="en-US" sz="1300">
                <a:solidFill>
                  <a:srgbClr val="1F487A"/>
                </a:solidFill>
                <a:latin typeface="IBM Plex Mono"/>
                <a:ea typeface="IBM Plex Mono"/>
                <a:cs typeface="IBM Plex Mono"/>
                <a:sym typeface="IBM Plex Mono"/>
              </a:rPr>
              <a:t>Lausanne, 17.08.2026</a:t>
            </a:r>
            <a:endParaRPr sz="1300">
              <a:solidFill>
                <a:srgbClr val="1F487A"/>
              </a:solidFill>
              <a:latin typeface="IBM Plex Mono"/>
              <a:ea typeface="IBM Plex Mono"/>
              <a:cs typeface="IBM Plex Mono"/>
              <a:sym typeface="IBM Plex Mono"/>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2503</Words>
  <Application>Microsoft Macintosh PowerPoint</Application>
  <PresentationFormat>Custom</PresentationFormat>
  <Paragraphs>188</Paragraphs>
  <Slides>11</Slides>
  <Notes>11</Notes>
  <HiddenSlides>2</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Inter ExtraBold</vt:lpstr>
      <vt:lpstr>Arial</vt:lpstr>
      <vt:lpstr>Inter</vt:lpstr>
      <vt:lpstr>Calibri</vt:lpstr>
      <vt:lpstr>IBM Plex Mono</vt:lpstr>
      <vt:lpstr>Inter Black</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Soto Parra, Tulio Raul</cp:lastModifiedBy>
  <cp:revision>1</cp:revision>
  <dcterms:modified xsi:type="dcterms:W3CDTF">2026-10-18T15:22:58Z</dcterms:modified>
</cp:coreProperties>
</file>