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 id="2147483663" r:id="rId2"/>
  </p:sldMasterIdLst>
  <p:notesMasterIdLst>
    <p:notesMasterId r:id="rId9"/>
  </p:notesMasterIdLst>
  <p:sldIdLst>
    <p:sldId id="290" r:id="rId3"/>
    <p:sldId id="285" r:id="rId4"/>
    <p:sldId id="291" r:id="rId5"/>
    <p:sldId id="292" r:id="rId6"/>
    <p:sldId id="293" r:id="rId7"/>
    <p:sldId id="283" r:id="rId8"/>
  </p:sldIdLst>
  <p:sldSz cx="12192000" cy="6858000"/>
  <p:notesSz cx="6858000" cy="9144000"/>
  <p:defaultText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65" autoAdjust="0"/>
    <p:restoredTop sz="91429"/>
  </p:normalViewPr>
  <p:slideViewPr>
    <p:cSldViewPr snapToGrid="0">
      <p:cViewPr varScale="1">
        <p:scale>
          <a:sx n="111" d="100"/>
          <a:sy n="111" d="100"/>
        </p:scale>
        <p:origin x="93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32E5F48-15B9-6F46-A6C8-4F72F67489C1}" type="datetimeFigureOut">
              <a:rPr lang="en-US" smtClean="0"/>
              <a:t>10/19/26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DC12F1-10B3-A444-846C-541CEB70F9AF}" type="slidenum">
              <a:rPr lang="en-US" smtClean="0"/>
              <a:t>‹#›</a:t>
            </a:fld>
            <a:endParaRPr lang="en-US"/>
          </a:p>
        </p:txBody>
      </p:sp>
    </p:spTree>
    <p:extLst>
      <p:ext uri="{BB962C8B-B14F-4D97-AF65-F5344CB8AC3E}">
        <p14:creationId xmlns:p14="http://schemas.microsoft.com/office/powerpoint/2010/main" val="668776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pPr marL="228600" indent="-228600">
              <a:buAutoNum type="arabicPeriod"/>
            </a:pPr>
            <a:r>
              <a:rPr lang="en-US" b="1" dirty="0"/>
              <a:t>Mineral dust</a:t>
            </a:r>
            <a:r>
              <a:rPr lang="en-US" dirty="0"/>
              <a:t> is a primary atmospheric aerosol made of tiny mineral particles. It typically consists of crustal minerals such as silicates, oxides, and carbonates. (Quartz (SiO₂), aluminosilicate clays, iron oxides, calcium carbonate (</a:t>
            </a:r>
            <a:r>
              <a:rPr lang="en-US" dirty="0" err="1"/>
              <a:t>CaCO</a:t>
            </a:r>
            <a:r>
              <a:rPr lang="en-US" dirty="0"/>
              <a:t>₃), and other oxides/carbonates).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b="1" dirty="0"/>
              <a:t>Need for Accuracy</a:t>
            </a:r>
            <a:r>
              <a:rPr lang="en-US" dirty="0"/>
              <a:t>: Current measurement methods have significant limitations, such as scattering artifacts in filter-based measurements and morphological assumptions in single-particle methods. More accurate, in-situ MAC measurements are needed to constrain aerosol light absorption in climate models.</a:t>
            </a:r>
          </a:p>
          <a:p>
            <a:pPr marL="285750" lvl="0" indent="-285750">
              <a:buFont typeface="Arial" panose="020B0604020202020204" pitchFamily="34" charset="0"/>
              <a:buChar char="•"/>
            </a:pPr>
            <a:r>
              <a:rPr lang="en-US" dirty="0"/>
              <a:t>It has a significant impact on Earth's radiative balance</a:t>
            </a:r>
          </a:p>
          <a:p>
            <a:pPr marL="285750" lvl="0" indent="-285750">
              <a:buFont typeface="Arial" panose="020B0604020202020204" pitchFamily="34" charset="0"/>
              <a:buChar char="•"/>
            </a:pPr>
            <a:r>
              <a:rPr lang="en-US" dirty="0"/>
              <a:t>The Mass Absorption Cross-section (MAC) of dust is highly variable, typically ranging from 0.01 to 0.1 m²/g at 550 nm. This large variability is primarily due to diverse mineral compositions and size distributions.</a:t>
            </a:r>
            <a:br>
              <a:rPr lang="en-US" dirty="0"/>
            </a:br>
            <a:br>
              <a:rPr lang="en-US" dirty="0"/>
            </a:br>
            <a:r>
              <a:rPr lang="en-US" dirty="0"/>
              <a:t>3. </a:t>
            </a:r>
          </a:p>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84DC12F1-10B3-A444-846C-541CEB70F9AF}" type="slidenum">
              <a:rPr lang="en-US" smtClean="0"/>
              <a:t>2</a:t>
            </a:fld>
            <a:endParaRPr lang="en-US"/>
          </a:p>
        </p:txBody>
      </p:sp>
    </p:spTree>
    <p:extLst>
      <p:ext uri="{BB962C8B-B14F-4D97-AF65-F5344CB8AC3E}">
        <p14:creationId xmlns:p14="http://schemas.microsoft.com/office/powerpoint/2010/main" val="3839995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C9A232-269C-6324-5092-62AA2D0FC2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0225BC-8E15-8043-A255-8B01D04BEF51}"/>
              </a:ext>
            </a:extLst>
          </p:cNvPr>
          <p:cNvSpPr>
            <a:spLocks noGrp="1" noRot="1" noChangeAspect="1"/>
          </p:cNvSpPr>
          <p:nvPr>
            <p:ph type="sldImg"/>
          </p:nvPr>
        </p:nvSpPr>
        <p:spPr/>
        <p:txBody>
          <a:bodyPr/>
          <a:lstStyle/>
          <a:p>
            <a:endParaRPr lang="en-US"/>
          </a:p>
        </p:txBody>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16B022CF-4F7E-7831-5437-D8E3C5FB4717}"/>
                  </a:ext>
                </a:extLst>
              </p:cNvPr>
              <p:cNvSpPr>
                <a:spLocks noGrp="1"/>
              </p:cNvSpPr>
              <p:nvPr>
                <p:ph type="body" idx="1"/>
              </p:nvPr>
            </p:nvSpPr>
            <p:spPr/>
            <p:txBody>
              <a:bodyPr/>
              <a:lstStyle/>
              <a:p>
                <a:pPr marL="228600" indent="-228600">
                  <a:buAutoNum type="arabicPeriod"/>
                </a:pPr>
                <a:r>
                  <a:rPr lang="en-US" b="1" dirty="0"/>
                  <a:t>Working Principle SP2</a:t>
                </a:r>
                <a:r>
                  <a:rPr lang="en-US" dirty="0"/>
                  <a:t>: The SP2 uses laser-induced incandescence and scattering to detect and size individual black carbon-containing particles. This yields detailed information on particle mixing state and size distribution.</a:t>
                </a:r>
              </a:p>
              <a:p>
                <a:pPr marL="228600" indent="-228600">
                  <a:buAutoNum type="arabicPeriod"/>
                </a:pPr>
                <a:r>
                  <a:rPr lang="en-US" sz="1200" b="1" kern="1200" dirty="0">
                    <a:solidFill>
                      <a:schemeClr val="tx1"/>
                    </a:solidFill>
                    <a:effectLst/>
                    <a:latin typeface="+mn-lt"/>
                    <a:ea typeface="+mn-ea"/>
                    <a:cs typeface="+mn-cs"/>
                  </a:rPr>
                  <a:t>Working Principle</a:t>
                </a:r>
                <a:r>
                  <a:rPr lang="en-US" sz="1200" kern="1200" dirty="0">
                    <a:solidFill>
                      <a:schemeClr val="tx1"/>
                    </a:solidFill>
                    <a:effectLst/>
                    <a:latin typeface="+mn-lt"/>
                    <a:ea typeface="+mn-ea"/>
                    <a:cs typeface="+mn-cs"/>
                  </a:rPr>
                  <a:t>: The PTAAM utilizes photothermal interferometry (PTI) with modulated continuous-wave lasers (from blue to infra-red wavelengths) as excitation sources and a red laser (</a:t>
                </a:r>
                <a14:m>
                  <m:oMath xmlns:m="http://schemas.openxmlformats.org/officeDocument/2006/math">
                    <m:r>
                      <a:rPr lang="en-US" sz="1200" i="1" kern="1200" smtClean="0">
                        <a:solidFill>
                          <a:schemeClr val="tx1"/>
                        </a:solidFill>
                        <a:latin typeface="Cambria Math" panose="02040503050406030204" pitchFamily="18" charset="0"/>
                        <a:ea typeface="+mn-ea"/>
                        <a:cs typeface="+mn-cs"/>
                      </a:rPr>
                      <m:t>𝜆</m:t>
                    </m:r>
                    <m:r>
                      <a:rPr lang="en-US" sz="1200" i="0" kern="1200">
                        <a:solidFill>
                          <a:schemeClr val="tx1"/>
                        </a:solidFill>
                        <a:latin typeface="Cambria Math" panose="02040503050406030204" pitchFamily="18" charset="0"/>
                        <a:ea typeface="+mn-ea"/>
                        <a:cs typeface="+mn-cs"/>
                      </a:rPr>
                      <m:t>=633 </m:t>
                    </m:r>
                    <m:r>
                      <a:rPr lang="en-US" sz="1200" i="1" kern="1200">
                        <a:solidFill>
                          <a:schemeClr val="tx1"/>
                        </a:solidFill>
                        <a:latin typeface="Cambria Math" panose="02040503050406030204" pitchFamily="18" charset="0"/>
                        <a:ea typeface="+mn-ea"/>
                        <a:cs typeface="+mn-cs"/>
                      </a:rPr>
                      <m:t>𝑛𝑚</m:t>
                    </m:r>
                  </m:oMath>
                </a14:m>
                <a:r>
                  <a:rPr lang="en-US" sz="1200" kern="1200" dirty="0">
                    <a:solidFill>
                      <a:schemeClr val="tx1"/>
                    </a:solidFill>
                    <a:effectLst/>
                    <a:latin typeface="+mn-lt"/>
                    <a:ea typeface="+mn-ea"/>
                    <a:cs typeface="+mn-cs"/>
                  </a:rPr>
                  <a:t>) as a probe beam. Absorption of the excitation beam by aerosols induces a phase shift in the probe beam, which is then measured to quantify absorption.</a:t>
                </a:r>
                <a:r>
                  <a:rPr lang="en-US" dirty="0"/>
                  <a:t> </a:t>
                </a:r>
                <a:r>
                  <a:rPr lang="en-US" b="1" dirty="0"/>
                  <a:t>Key Advantage</a:t>
                </a:r>
                <a:r>
                  <a:rPr lang="en-US" dirty="0"/>
                  <a:t>: The PTI signal is independent of the absorbing aerosol size and is insensitive to aerosol scattering. This makes it highly valuable for measuring weakly absorbing aerosols like dust without the artifacts common to filter-based methods. </a:t>
                </a:r>
              </a:p>
            </p:txBody>
          </p:sp>
        </mc:Choice>
        <mc:Fallback xmlns="">
          <p:sp>
            <p:nvSpPr>
              <p:cNvPr id="3" name="Notes Placeholder 2">
                <a:extLst>
                  <a:ext uri="{FF2B5EF4-FFF2-40B4-BE49-F238E27FC236}">
                    <a16:creationId xmlns:a16="http://schemas.microsoft.com/office/drawing/2014/main" id="{16B022CF-4F7E-7831-5437-D8E3C5FB4717}"/>
                  </a:ext>
                </a:extLst>
              </p:cNvPr>
              <p:cNvSpPr>
                <a:spLocks noGrp="1"/>
              </p:cNvSpPr>
              <p:nvPr>
                <p:ph type="body" idx="1"/>
              </p:nvPr>
            </p:nvSpPr>
            <p:spPr/>
            <p:txBody>
              <a:bodyPr/>
              <a:lstStyle/>
              <a:p>
                <a:pPr marL="228600" indent="-228600">
                  <a:buAutoNum type="arabicPeriod"/>
                </a:pPr>
                <a:r>
                  <a:rPr lang="en-US" b="1" dirty="0"/>
                  <a:t>Working Principle SP2</a:t>
                </a:r>
                <a:r>
                  <a:rPr lang="en-US" dirty="0"/>
                  <a:t>: The SP2 uses laser-induced incandescence and scattering to detect and size individual black carbon-containing particles. This yields detailed information on particle mixing state and size distribution.</a:t>
                </a:r>
              </a:p>
              <a:p>
                <a:pPr marL="228600" indent="-228600">
                  <a:buAutoNum type="arabicPeriod"/>
                </a:pPr>
                <a:r>
                  <a:rPr lang="en-US" sz="1200" b="1" kern="1200" dirty="0">
                    <a:solidFill>
                      <a:schemeClr val="tx1"/>
                    </a:solidFill>
                    <a:effectLst/>
                    <a:latin typeface="+mn-lt"/>
                    <a:ea typeface="+mn-ea"/>
                    <a:cs typeface="+mn-cs"/>
                  </a:rPr>
                  <a:t>Working Principle</a:t>
                </a:r>
                <a:r>
                  <a:rPr lang="en-US" sz="1200" kern="1200" dirty="0">
                    <a:solidFill>
                      <a:schemeClr val="tx1"/>
                    </a:solidFill>
                    <a:effectLst/>
                    <a:latin typeface="+mn-lt"/>
                    <a:ea typeface="+mn-ea"/>
                    <a:cs typeface="+mn-cs"/>
                  </a:rPr>
                  <a:t>: The PTAAM utilizes photothermal interferometry (PTI) with modulated continuous-wave lasers (from blue to infra-red wavelengths) as excitation sources and a red laser (</a:t>
                </a:r>
                <a:r>
                  <a:rPr lang="en-US" sz="1200" i="0" kern="1200">
                    <a:solidFill>
                      <a:schemeClr val="tx1"/>
                    </a:solidFill>
                    <a:latin typeface="+mn-lt"/>
                    <a:ea typeface="+mn-ea"/>
                    <a:cs typeface="+mn-cs"/>
                  </a:rPr>
                  <a:t>𝜆=633 𝑛𝑚</a:t>
                </a:r>
                <a:r>
                  <a:rPr lang="en-US" sz="1200" kern="1200" dirty="0">
                    <a:solidFill>
                      <a:schemeClr val="tx1"/>
                    </a:solidFill>
                    <a:effectLst/>
                    <a:latin typeface="+mn-lt"/>
                    <a:ea typeface="+mn-ea"/>
                    <a:cs typeface="+mn-cs"/>
                  </a:rPr>
                  <a:t>) as a probe beam. Absorption of the excitation beam by aerosols induces a phase shift in the probe beam, which is then measured to quantify absorption.</a:t>
                </a:r>
                <a:r>
                  <a:rPr lang="en-US" dirty="0"/>
                  <a:t> </a:t>
                </a:r>
                <a:r>
                  <a:rPr lang="en-US" b="1" dirty="0"/>
                  <a:t>Key Advantage</a:t>
                </a:r>
                <a:r>
                  <a:rPr lang="en-US" dirty="0"/>
                  <a:t>: The PTI signal is independent of the absorbing aerosol size and is insensitive to aerosol scattering. This makes it highly valuable for measuring weakly absorbing aerosols like dust without the artifacts common to filter-based methods. </a:t>
                </a:r>
              </a:p>
            </p:txBody>
          </p:sp>
        </mc:Fallback>
      </mc:AlternateContent>
      <p:sp>
        <p:nvSpPr>
          <p:cNvPr id="4" name="Slide Number Placeholder 3">
            <a:extLst>
              <a:ext uri="{FF2B5EF4-FFF2-40B4-BE49-F238E27FC236}">
                <a16:creationId xmlns:a16="http://schemas.microsoft.com/office/drawing/2014/main" id="{8C980742-008B-57EF-F1BE-ACE83C351981}"/>
              </a:ext>
            </a:extLst>
          </p:cNvPr>
          <p:cNvSpPr>
            <a:spLocks noGrp="1"/>
          </p:cNvSpPr>
          <p:nvPr>
            <p:ph type="sldNum" sz="quarter" idx="5"/>
          </p:nvPr>
        </p:nvSpPr>
        <p:spPr/>
        <p:txBody>
          <a:bodyPr/>
          <a:lstStyle/>
          <a:p>
            <a:fld id="{84DC12F1-10B3-A444-846C-541CEB70F9AF}" type="slidenum">
              <a:rPr lang="en-US" smtClean="0"/>
              <a:t>3</a:t>
            </a:fld>
            <a:endParaRPr lang="en-US"/>
          </a:p>
        </p:txBody>
      </p:sp>
    </p:spTree>
    <p:extLst>
      <p:ext uri="{BB962C8B-B14F-4D97-AF65-F5344CB8AC3E}">
        <p14:creationId xmlns:p14="http://schemas.microsoft.com/office/powerpoint/2010/main" val="42353374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FE15C2-9ADC-C83E-F31E-8990ACCF07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25450F-5703-571F-56E5-04E98BDF811C}"/>
              </a:ext>
            </a:extLst>
          </p:cNvPr>
          <p:cNvSpPr>
            <a:spLocks noGrp="1" noRot="1" noChangeAspect="1"/>
          </p:cNvSpPr>
          <p:nvPr>
            <p:ph type="sldImg"/>
          </p:nvPr>
        </p:nvSpPr>
        <p:spPr/>
        <p:txBody>
          <a:bodyPr/>
          <a:lstStyle/>
          <a:p>
            <a:endParaRPr lang="en-US"/>
          </a:p>
        </p:txBody>
      </p:sp>
      <mc:AlternateContent xmlns:mc="http://schemas.openxmlformats.org/markup-compatibility/2006" xmlns:a14="http://schemas.microsoft.com/office/drawing/2010/main">
        <mc:Choice Requires="a14">
          <p:sp>
            <p:nvSpPr>
              <p:cNvPr id="3" name="Notes Placeholder 2">
                <a:extLst>
                  <a:ext uri="{FF2B5EF4-FFF2-40B4-BE49-F238E27FC236}">
                    <a16:creationId xmlns:a16="http://schemas.microsoft.com/office/drawing/2014/main" id="{772878AD-708F-CD30-FE57-220BD9B57A3D}"/>
                  </a:ext>
                </a:extLst>
              </p:cNvPr>
              <p:cNvSpPr>
                <a:spLocks noGrp="1"/>
              </p:cNvSpPr>
              <p:nvPr>
                <p:ph type="body" idx="1"/>
              </p:nvPr>
            </p:nvSpPr>
            <p:spPr/>
            <p:txBody>
              <a:bodyPr/>
              <a:lstStyle/>
              <a:p>
                <a:pPr marL="228600" indent="-228600">
                  <a:buAutoNum type="arabicPeriod"/>
                </a:pPr>
                <a:r>
                  <a:rPr lang="en-US" dirty="0"/>
                  <a:t>To definitively separate tarballs from mineral dust, you cannot rely solely on CPMA mass and simple incandescence. You must look at the </a:t>
                </a:r>
                <a:r>
                  <a:rPr lang="en-US" b="1" dirty="0"/>
                  <a:t>color temperature</a:t>
                </a:r>
                <a:r>
                  <a:rPr lang="en-US" dirty="0"/>
                  <a:t> of the incandescence. The SP2 uses broadband and narrowband detectors; black carbon and charred organic tarballs vaporize and incandesce at ~4000 K, while metal-containing mineral dusts (like iron oxides) incandesce at significantly lower temperatures. If the SP2 data indicates a shift in the broadband-to-narrowband incandescence ratio for this specific plume, it is mineral dust. If the color temperature matches canonical soot/charred organics, it is tarball mass.</a:t>
                </a:r>
              </a:p>
            </p:txBody>
          </p:sp>
        </mc:Choice>
        <mc:Fallback xmlns="">
          <p:sp>
            <p:nvSpPr>
              <p:cNvPr id="3" name="Notes Placeholder 2">
                <a:extLst>
                  <a:ext uri="{FF2B5EF4-FFF2-40B4-BE49-F238E27FC236}">
                    <a16:creationId xmlns:a16="http://schemas.microsoft.com/office/drawing/2014/main" id="{772878AD-708F-CD30-FE57-220BD9B57A3D}"/>
                  </a:ext>
                </a:extLst>
              </p:cNvPr>
              <p:cNvSpPr>
                <a:spLocks noGrp="1"/>
              </p:cNvSpPr>
              <p:nvPr>
                <p:ph type="body" idx="1"/>
              </p:nvPr>
            </p:nvSpPr>
            <p:spPr/>
            <p:txBody>
              <a:bodyPr/>
              <a:lstStyle/>
              <a:p>
                <a:pPr marL="228600" indent="-228600">
                  <a:buAutoNum type="arabicPeriod"/>
                </a:pPr>
                <a:r>
                  <a:rPr lang="en-US" b="1" dirty="0"/>
                  <a:t>Working Principle SP2</a:t>
                </a:r>
                <a:r>
                  <a:rPr lang="en-US" dirty="0"/>
                  <a:t>: The SP2 uses laser-induced incandescence and scattering to detect and size individual black carbon-containing particles. This yields detailed information on particle mixing state and size distribution.</a:t>
                </a:r>
              </a:p>
              <a:p>
                <a:pPr marL="228600" indent="-228600">
                  <a:buAutoNum type="arabicPeriod"/>
                </a:pPr>
                <a:r>
                  <a:rPr lang="en-US" sz="1200" b="1" kern="1200" dirty="0">
                    <a:solidFill>
                      <a:schemeClr val="tx1"/>
                    </a:solidFill>
                    <a:effectLst/>
                    <a:latin typeface="+mn-lt"/>
                    <a:ea typeface="+mn-ea"/>
                    <a:cs typeface="+mn-cs"/>
                  </a:rPr>
                  <a:t>Working Principle</a:t>
                </a:r>
                <a:r>
                  <a:rPr lang="en-US" sz="1200" kern="1200" dirty="0">
                    <a:solidFill>
                      <a:schemeClr val="tx1"/>
                    </a:solidFill>
                    <a:effectLst/>
                    <a:latin typeface="+mn-lt"/>
                    <a:ea typeface="+mn-ea"/>
                    <a:cs typeface="+mn-cs"/>
                  </a:rPr>
                  <a:t>: The PTAAM utilizes photothermal interferometry (PTI) with modulated continuous-wave lasers (from blue to infra-red wavelengths) as excitation sources and a red laser (</a:t>
                </a:r>
                <a:r>
                  <a:rPr lang="en-US" sz="1200" i="0" kern="1200">
                    <a:solidFill>
                      <a:schemeClr val="tx1"/>
                    </a:solidFill>
                    <a:latin typeface="Cambria Math" panose="02040503050406030204" pitchFamily="18" charset="0"/>
                    <a:ea typeface="+mn-ea"/>
                    <a:cs typeface="+mn-cs"/>
                  </a:rPr>
                  <a:t>𝜆=633 𝑛𝑚</a:t>
                </a:r>
                <a:r>
                  <a:rPr lang="en-US" sz="1200" kern="1200" dirty="0">
                    <a:solidFill>
                      <a:schemeClr val="tx1"/>
                    </a:solidFill>
                    <a:effectLst/>
                    <a:latin typeface="+mn-lt"/>
                    <a:ea typeface="+mn-ea"/>
                    <a:cs typeface="+mn-cs"/>
                  </a:rPr>
                  <a:t>) as a probe beam. Absorption of the excitation beam by aerosols induces a phase shift in the probe beam, which is then measured to quantify absorption.</a:t>
                </a:r>
                <a:r>
                  <a:rPr lang="en-US" dirty="0"/>
                  <a:t> </a:t>
                </a:r>
                <a:r>
                  <a:rPr lang="en-US" b="1" dirty="0"/>
                  <a:t>Key Advantage</a:t>
                </a:r>
                <a:r>
                  <a:rPr lang="en-US" dirty="0"/>
                  <a:t>: The PTI signal is independent of the absorbing aerosol size and is insensitive to aerosol scattering. This makes it highly valuable for measuring weakly absorbing aerosols like dust without the artifacts common to filter-based methods. </a:t>
                </a:r>
              </a:p>
            </p:txBody>
          </p:sp>
        </mc:Fallback>
      </mc:AlternateContent>
      <p:sp>
        <p:nvSpPr>
          <p:cNvPr id="4" name="Slide Number Placeholder 3">
            <a:extLst>
              <a:ext uri="{FF2B5EF4-FFF2-40B4-BE49-F238E27FC236}">
                <a16:creationId xmlns:a16="http://schemas.microsoft.com/office/drawing/2014/main" id="{F2F8FA0B-74F3-C958-A667-2BDC0361C1F1}"/>
              </a:ext>
            </a:extLst>
          </p:cNvPr>
          <p:cNvSpPr>
            <a:spLocks noGrp="1"/>
          </p:cNvSpPr>
          <p:nvPr>
            <p:ph type="sldNum" sz="quarter" idx="5"/>
          </p:nvPr>
        </p:nvSpPr>
        <p:spPr/>
        <p:txBody>
          <a:bodyPr/>
          <a:lstStyle/>
          <a:p>
            <a:fld id="{84DC12F1-10B3-A444-846C-541CEB70F9AF}" type="slidenum">
              <a:rPr lang="en-US" smtClean="0"/>
              <a:t>4</a:t>
            </a:fld>
            <a:endParaRPr lang="en-US"/>
          </a:p>
        </p:txBody>
      </p:sp>
    </p:spTree>
    <p:extLst>
      <p:ext uri="{BB962C8B-B14F-4D97-AF65-F5344CB8AC3E}">
        <p14:creationId xmlns:p14="http://schemas.microsoft.com/office/powerpoint/2010/main" val="25419297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5D018-9416-9857-239E-B44076DF4A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088D20-D6C3-65B6-1E87-9CA7F43B2A6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7AD75C2-A6F7-E298-CAA1-D5950E1638DE}"/>
              </a:ext>
            </a:extLst>
          </p:cNvPr>
          <p:cNvSpPr>
            <a:spLocks noGrp="1"/>
          </p:cNvSpPr>
          <p:nvPr>
            <p:ph type="body" idx="1"/>
          </p:nvPr>
        </p:nvSpPr>
        <p:spPr/>
        <p:txBody>
          <a:bodyPr/>
          <a:lstStyle/>
          <a:p>
            <a:pPr marL="228600" indent="-228600">
              <a:buAutoNum type="arabicPeriod"/>
            </a:pPr>
            <a:endParaRPr lang="en-US" dirty="0"/>
          </a:p>
        </p:txBody>
      </p:sp>
      <p:sp>
        <p:nvSpPr>
          <p:cNvPr id="4" name="Slide Number Placeholder 3">
            <a:extLst>
              <a:ext uri="{FF2B5EF4-FFF2-40B4-BE49-F238E27FC236}">
                <a16:creationId xmlns:a16="http://schemas.microsoft.com/office/drawing/2014/main" id="{A8F11802-231D-D6D7-9911-F877B9CC7B18}"/>
              </a:ext>
            </a:extLst>
          </p:cNvPr>
          <p:cNvSpPr>
            <a:spLocks noGrp="1"/>
          </p:cNvSpPr>
          <p:nvPr>
            <p:ph type="sldNum" sz="quarter" idx="5"/>
          </p:nvPr>
        </p:nvSpPr>
        <p:spPr/>
        <p:txBody>
          <a:bodyPr/>
          <a:lstStyle/>
          <a:p>
            <a:fld id="{84DC12F1-10B3-A444-846C-541CEB70F9AF}" type="slidenum">
              <a:rPr lang="en-US" smtClean="0"/>
              <a:t>5</a:t>
            </a:fld>
            <a:endParaRPr lang="en-US"/>
          </a:p>
        </p:txBody>
      </p:sp>
    </p:spTree>
    <p:extLst>
      <p:ext uri="{BB962C8B-B14F-4D97-AF65-F5344CB8AC3E}">
        <p14:creationId xmlns:p14="http://schemas.microsoft.com/office/powerpoint/2010/main" val="35523849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Master" Target="../slideMasters/slideMaster2.xml"/><Relationship Id="rId4" Type="http://schemas.openxmlformats.org/officeDocument/2006/relationships/image" Target="../media/image4.sv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11.emf"/></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77834-5D89-8843-96C8-E6667E047AAE}"/>
              </a:ext>
            </a:extLst>
          </p:cNvPr>
          <p:cNvSpPr>
            <a:spLocks noGrp="1"/>
          </p:cNvSpPr>
          <p:nvPr>
            <p:ph type="ctrTitle" hasCustomPrompt="1"/>
          </p:nvPr>
        </p:nvSpPr>
        <p:spPr>
          <a:xfrm>
            <a:off x="1523802" y="1122364"/>
            <a:ext cx="9144397" cy="1677987"/>
          </a:xfrm>
          <a:prstGeom prst="rect">
            <a:avLst/>
          </a:prstGeom>
        </p:spPr>
        <p:txBody>
          <a:bodyPr anchor="b"/>
          <a:lstStyle>
            <a:lvl1pPr algn="ctr">
              <a:defRPr sz="5999" cap="all" baseline="0"/>
            </a:lvl1pPr>
          </a:lstStyle>
          <a:p>
            <a:r>
              <a:rPr lang="en-GB" dirty="0"/>
              <a:t>Enter Title</a:t>
            </a:r>
            <a:endParaRPr lang="en-SI" dirty="0"/>
          </a:p>
        </p:txBody>
      </p:sp>
      <p:sp>
        <p:nvSpPr>
          <p:cNvPr id="3" name="Subtitle 2">
            <a:extLst>
              <a:ext uri="{FF2B5EF4-FFF2-40B4-BE49-F238E27FC236}">
                <a16:creationId xmlns:a16="http://schemas.microsoft.com/office/drawing/2014/main" id="{11BF3C28-BB3F-4E41-AA1D-2A54B750DFD3}"/>
              </a:ext>
            </a:extLst>
          </p:cNvPr>
          <p:cNvSpPr>
            <a:spLocks noGrp="1"/>
          </p:cNvSpPr>
          <p:nvPr>
            <p:ph type="subTitle" idx="1" hasCustomPrompt="1"/>
          </p:nvPr>
        </p:nvSpPr>
        <p:spPr>
          <a:xfrm>
            <a:off x="1523802" y="3602038"/>
            <a:ext cx="9144397" cy="1655762"/>
          </a:xfrm>
          <a:prstGeom prst="rect">
            <a:avLst/>
          </a:prstGeom>
        </p:spPr>
        <p:txBody>
          <a:bodyPr/>
          <a:lstStyle>
            <a:lvl1pPr marL="0" indent="0" algn="ctr">
              <a:buNone/>
              <a:defRPr sz="2400" b="0" i="0">
                <a:latin typeface="Inter ExtraLight" panose="02000503000000020004" pitchFamily="2" charset="0"/>
                <a:ea typeface="Inter ExtraLight" panose="02000503000000020004" pitchFamily="2" charset="0"/>
              </a:defRPr>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en-GB" dirty="0"/>
              <a:t>speaker / institution</a:t>
            </a:r>
            <a:endParaRPr lang="en-SI" dirty="0"/>
          </a:p>
        </p:txBody>
      </p:sp>
      <p:cxnSp>
        <p:nvCxnSpPr>
          <p:cNvPr id="11" name="Straight Arrow Connector 10">
            <a:extLst>
              <a:ext uri="{FF2B5EF4-FFF2-40B4-BE49-F238E27FC236}">
                <a16:creationId xmlns:a16="http://schemas.microsoft.com/office/drawing/2014/main" id="{45B55CCA-949F-7A43-90F8-262C358DA0C2}"/>
              </a:ext>
            </a:extLst>
          </p:cNvPr>
          <p:cNvCxnSpPr>
            <a:cxnSpLocks/>
          </p:cNvCxnSpPr>
          <p:nvPr userDrawn="1"/>
        </p:nvCxnSpPr>
        <p:spPr>
          <a:xfrm>
            <a:off x="515871" y="3186262"/>
            <a:ext cx="11160258" cy="0"/>
          </a:xfrm>
          <a:prstGeom prst="straightConnector1">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65A950B9-85BD-1349-8991-287AEF599DFA}"/>
              </a:ext>
            </a:extLst>
          </p:cNvPr>
          <p:cNvPicPr>
            <a:picLocks noChangeAspect="1"/>
          </p:cNvPicPr>
          <p:nvPr userDrawn="1"/>
        </p:nvPicPr>
        <p:blipFill>
          <a:blip r:embed="rId2"/>
          <a:stretch>
            <a:fillRect/>
          </a:stretch>
        </p:blipFill>
        <p:spPr>
          <a:xfrm>
            <a:off x="5080385" y="5687378"/>
            <a:ext cx="2044434" cy="657860"/>
          </a:xfrm>
          <a:prstGeom prst="rect">
            <a:avLst/>
          </a:prstGeom>
        </p:spPr>
      </p:pic>
    </p:spTree>
    <p:extLst>
      <p:ext uri="{BB962C8B-B14F-4D97-AF65-F5344CB8AC3E}">
        <p14:creationId xmlns:p14="http://schemas.microsoft.com/office/powerpoint/2010/main" val="1495527035"/>
      </p:ext>
    </p:extLst>
  </p:cSld>
  <p:clrMapOvr>
    <a:masterClrMapping/>
  </p:clrMapOvr>
  <p:extLst>
    <p:ext uri="{DCECCB84-F9BA-43D5-87BE-67443E8EF086}">
      <p15:sldGuideLst xmlns:p15="http://schemas.microsoft.com/office/powerpoint/2012/main">
        <p15:guide id="1"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7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77834-5D89-8843-96C8-E6667E047AAE}"/>
              </a:ext>
            </a:extLst>
          </p:cNvPr>
          <p:cNvSpPr>
            <a:spLocks noGrp="1"/>
          </p:cNvSpPr>
          <p:nvPr>
            <p:ph type="ctrTitle" hasCustomPrompt="1"/>
          </p:nvPr>
        </p:nvSpPr>
        <p:spPr>
          <a:xfrm>
            <a:off x="768250" y="765176"/>
            <a:ext cx="10655500" cy="1677987"/>
          </a:xfrm>
          <a:prstGeom prst="rect">
            <a:avLst/>
          </a:prstGeom>
        </p:spPr>
        <p:txBody>
          <a:bodyPr anchor="t" anchorCtr="0"/>
          <a:lstStyle>
            <a:lvl1pPr algn="l">
              <a:defRPr sz="5999" b="1" i="0" cap="none" baseline="0">
                <a:latin typeface="Inter" panose="02000503000000020004" pitchFamily="2" charset="0"/>
              </a:defRPr>
            </a:lvl1pPr>
          </a:lstStyle>
          <a:p>
            <a:r>
              <a:rPr lang="en-GB" dirty="0"/>
              <a:t>Enter Title</a:t>
            </a:r>
            <a:endParaRPr lang="en-SI" dirty="0"/>
          </a:p>
        </p:txBody>
      </p:sp>
      <p:sp>
        <p:nvSpPr>
          <p:cNvPr id="3" name="Subtitle 2">
            <a:extLst>
              <a:ext uri="{FF2B5EF4-FFF2-40B4-BE49-F238E27FC236}">
                <a16:creationId xmlns:a16="http://schemas.microsoft.com/office/drawing/2014/main" id="{11BF3C28-BB3F-4E41-AA1D-2A54B750DFD3}"/>
              </a:ext>
            </a:extLst>
          </p:cNvPr>
          <p:cNvSpPr>
            <a:spLocks noGrp="1"/>
          </p:cNvSpPr>
          <p:nvPr>
            <p:ph type="subTitle" idx="1" hasCustomPrompt="1"/>
          </p:nvPr>
        </p:nvSpPr>
        <p:spPr>
          <a:xfrm>
            <a:off x="768250" y="3341843"/>
            <a:ext cx="9144397" cy="1655762"/>
          </a:xfrm>
          <a:prstGeom prst="rect">
            <a:avLst/>
          </a:prstGeom>
        </p:spPr>
        <p:txBody>
          <a:bodyPr/>
          <a:lstStyle>
            <a:lvl1pPr marL="0" indent="0" algn="l">
              <a:buNone/>
              <a:defRPr sz="2400" b="0" i="0">
                <a:latin typeface="Inter ExtraLight" panose="02000503000000020004" pitchFamily="2" charset="0"/>
                <a:ea typeface="Inter ExtraLight" panose="02000503000000020004" pitchFamily="2" charset="0"/>
              </a:defRPr>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en-GB" dirty="0"/>
              <a:t>speaker / institution</a:t>
            </a:r>
            <a:endParaRPr lang="en-SI" dirty="0"/>
          </a:p>
        </p:txBody>
      </p:sp>
      <p:sp>
        <p:nvSpPr>
          <p:cNvPr id="7" name="Rectangle 6">
            <a:extLst>
              <a:ext uri="{FF2B5EF4-FFF2-40B4-BE49-F238E27FC236}">
                <a16:creationId xmlns:a16="http://schemas.microsoft.com/office/drawing/2014/main" id="{589CCF68-D035-F14C-967B-379F9BAE87AD}"/>
              </a:ext>
            </a:extLst>
          </p:cNvPr>
          <p:cNvSpPr/>
          <p:nvPr userDrawn="1"/>
        </p:nvSpPr>
        <p:spPr>
          <a:xfrm>
            <a:off x="0" y="0"/>
            <a:ext cx="12192000" cy="255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8" name="Rectangle 7">
            <a:extLst>
              <a:ext uri="{FF2B5EF4-FFF2-40B4-BE49-F238E27FC236}">
                <a16:creationId xmlns:a16="http://schemas.microsoft.com/office/drawing/2014/main" id="{688141AA-1EE3-794C-98DA-EDD7CDFAC585}"/>
              </a:ext>
            </a:extLst>
          </p:cNvPr>
          <p:cNvSpPr/>
          <p:nvPr userDrawn="1"/>
        </p:nvSpPr>
        <p:spPr>
          <a:xfrm>
            <a:off x="0" y="0"/>
            <a:ext cx="255567"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9" name="Rectangle 8">
            <a:extLst>
              <a:ext uri="{FF2B5EF4-FFF2-40B4-BE49-F238E27FC236}">
                <a16:creationId xmlns:a16="http://schemas.microsoft.com/office/drawing/2014/main" id="{6D705302-02F4-7247-BF77-831E1E1B42E9}"/>
              </a:ext>
            </a:extLst>
          </p:cNvPr>
          <p:cNvSpPr/>
          <p:nvPr userDrawn="1"/>
        </p:nvSpPr>
        <p:spPr>
          <a:xfrm>
            <a:off x="11936433" y="0"/>
            <a:ext cx="255567"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12" name="Rectangle 11">
            <a:extLst>
              <a:ext uri="{FF2B5EF4-FFF2-40B4-BE49-F238E27FC236}">
                <a16:creationId xmlns:a16="http://schemas.microsoft.com/office/drawing/2014/main" id="{9495EBA0-8E0E-7F4D-9663-10A49EAE4F38}"/>
              </a:ext>
            </a:extLst>
          </p:cNvPr>
          <p:cNvSpPr/>
          <p:nvPr userDrawn="1"/>
        </p:nvSpPr>
        <p:spPr>
          <a:xfrm>
            <a:off x="0" y="5837638"/>
            <a:ext cx="12192000" cy="10152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pic>
        <p:nvPicPr>
          <p:cNvPr id="6" name="Grafika 5">
            <a:extLst>
              <a:ext uri="{FF2B5EF4-FFF2-40B4-BE49-F238E27FC236}">
                <a16:creationId xmlns:a16="http://schemas.microsoft.com/office/drawing/2014/main" id="{C061B49C-66A1-0C16-85FC-720FE522EDC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84301" y="5956487"/>
            <a:ext cx="3145985" cy="839817"/>
          </a:xfrm>
          <a:prstGeom prst="rect">
            <a:avLst/>
          </a:prstGeom>
        </p:spPr>
      </p:pic>
    </p:spTree>
    <p:extLst>
      <p:ext uri="{BB962C8B-B14F-4D97-AF65-F5344CB8AC3E}">
        <p14:creationId xmlns:p14="http://schemas.microsoft.com/office/powerpoint/2010/main" val="2266319865"/>
      </p:ext>
    </p:extLst>
  </p:cSld>
  <p:clrMapOvr>
    <a:masterClrMapping/>
  </p:clrMapOvr>
  <p:extLst>
    <p:ext uri="{DCECCB84-F9BA-43D5-87BE-67443E8EF086}">
      <p15:sldGuideLst xmlns:p15="http://schemas.microsoft.com/office/powerpoint/2012/main">
        <p15:guide id="1" orient="horz" pos="482">
          <p15:clr>
            <a:srgbClr val="FBAE40"/>
          </p15:clr>
        </p15:guide>
        <p15:guide id="2" pos="484">
          <p15:clr>
            <a:srgbClr val="FBAE40"/>
          </p15:clr>
        </p15:guide>
        <p15:guide id="3" pos="7197">
          <p15:clr>
            <a:srgbClr val="FBAE40"/>
          </p15:clr>
        </p15:guide>
        <p15:guide id="4" orient="horz" pos="3838">
          <p15:clr>
            <a:srgbClr val="FBAE40"/>
          </p15:clr>
        </p15:guide>
        <p15:guide id="5"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8_Title Slide">
    <p:bg>
      <p:bgPr>
        <a:blipFill dpi="0" rotWithShape="1">
          <a:blip r:embed="rId2">
            <a:alphaModFix amt="23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77834-5D89-8843-96C8-E6667E047AAE}"/>
              </a:ext>
            </a:extLst>
          </p:cNvPr>
          <p:cNvSpPr>
            <a:spLocks noGrp="1"/>
          </p:cNvSpPr>
          <p:nvPr>
            <p:ph type="ctrTitle" hasCustomPrompt="1"/>
          </p:nvPr>
        </p:nvSpPr>
        <p:spPr>
          <a:xfrm>
            <a:off x="768250" y="765176"/>
            <a:ext cx="10655500" cy="1677987"/>
          </a:xfrm>
          <a:prstGeom prst="rect">
            <a:avLst/>
          </a:prstGeom>
        </p:spPr>
        <p:txBody>
          <a:bodyPr anchor="t" anchorCtr="0"/>
          <a:lstStyle>
            <a:lvl1pPr algn="l">
              <a:defRPr sz="5999" b="1" i="0" cap="none" baseline="0">
                <a:solidFill>
                  <a:schemeClr val="tx1"/>
                </a:solidFill>
                <a:latin typeface="Inter" panose="02000503000000020004" pitchFamily="2" charset="0"/>
              </a:defRPr>
            </a:lvl1pPr>
          </a:lstStyle>
          <a:p>
            <a:r>
              <a:rPr lang="en-GB" dirty="0"/>
              <a:t>Enter Title</a:t>
            </a:r>
            <a:endParaRPr lang="en-SI" dirty="0"/>
          </a:p>
        </p:txBody>
      </p:sp>
      <p:sp>
        <p:nvSpPr>
          <p:cNvPr id="3" name="Subtitle 2">
            <a:extLst>
              <a:ext uri="{FF2B5EF4-FFF2-40B4-BE49-F238E27FC236}">
                <a16:creationId xmlns:a16="http://schemas.microsoft.com/office/drawing/2014/main" id="{11BF3C28-BB3F-4E41-AA1D-2A54B750DFD3}"/>
              </a:ext>
            </a:extLst>
          </p:cNvPr>
          <p:cNvSpPr>
            <a:spLocks noGrp="1"/>
          </p:cNvSpPr>
          <p:nvPr>
            <p:ph type="subTitle" idx="1" hasCustomPrompt="1"/>
          </p:nvPr>
        </p:nvSpPr>
        <p:spPr>
          <a:xfrm>
            <a:off x="768250" y="3341843"/>
            <a:ext cx="9144397" cy="1655762"/>
          </a:xfrm>
          <a:prstGeom prst="rect">
            <a:avLst/>
          </a:prstGeom>
        </p:spPr>
        <p:txBody>
          <a:bodyPr/>
          <a:lstStyle>
            <a:lvl1pPr marL="0" indent="0" algn="l">
              <a:buNone/>
              <a:defRPr sz="2400" b="0" i="0">
                <a:solidFill>
                  <a:schemeClr val="tx1"/>
                </a:solidFill>
                <a:latin typeface="Inter ExtraLight" panose="02000503000000020004" pitchFamily="2" charset="0"/>
                <a:ea typeface="Inter ExtraLight" panose="02000503000000020004" pitchFamily="2" charset="0"/>
              </a:defRPr>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en-GB" dirty="0"/>
              <a:t>speaker / institution</a:t>
            </a:r>
            <a:endParaRPr lang="en-SI" dirty="0"/>
          </a:p>
        </p:txBody>
      </p:sp>
      <p:sp>
        <p:nvSpPr>
          <p:cNvPr id="7" name="Rectangle 6">
            <a:extLst>
              <a:ext uri="{FF2B5EF4-FFF2-40B4-BE49-F238E27FC236}">
                <a16:creationId xmlns:a16="http://schemas.microsoft.com/office/drawing/2014/main" id="{589CCF68-D035-F14C-967B-379F9BAE87AD}"/>
              </a:ext>
            </a:extLst>
          </p:cNvPr>
          <p:cNvSpPr/>
          <p:nvPr userDrawn="1"/>
        </p:nvSpPr>
        <p:spPr>
          <a:xfrm>
            <a:off x="0" y="0"/>
            <a:ext cx="12192000" cy="255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8" name="Rectangle 7">
            <a:extLst>
              <a:ext uri="{FF2B5EF4-FFF2-40B4-BE49-F238E27FC236}">
                <a16:creationId xmlns:a16="http://schemas.microsoft.com/office/drawing/2014/main" id="{688141AA-1EE3-794C-98DA-EDD7CDFAC585}"/>
              </a:ext>
            </a:extLst>
          </p:cNvPr>
          <p:cNvSpPr/>
          <p:nvPr userDrawn="1"/>
        </p:nvSpPr>
        <p:spPr>
          <a:xfrm>
            <a:off x="0" y="0"/>
            <a:ext cx="255567"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9" name="Rectangle 8">
            <a:extLst>
              <a:ext uri="{FF2B5EF4-FFF2-40B4-BE49-F238E27FC236}">
                <a16:creationId xmlns:a16="http://schemas.microsoft.com/office/drawing/2014/main" id="{6D705302-02F4-7247-BF77-831E1E1B42E9}"/>
              </a:ext>
            </a:extLst>
          </p:cNvPr>
          <p:cNvSpPr/>
          <p:nvPr userDrawn="1"/>
        </p:nvSpPr>
        <p:spPr>
          <a:xfrm>
            <a:off x="11936433" y="0"/>
            <a:ext cx="255567"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12" name="Rectangle 11">
            <a:extLst>
              <a:ext uri="{FF2B5EF4-FFF2-40B4-BE49-F238E27FC236}">
                <a16:creationId xmlns:a16="http://schemas.microsoft.com/office/drawing/2014/main" id="{9495EBA0-8E0E-7F4D-9663-10A49EAE4F38}"/>
              </a:ext>
            </a:extLst>
          </p:cNvPr>
          <p:cNvSpPr/>
          <p:nvPr userDrawn="1"/>
        </p:nvSpPr>
        <p:spPr>
          <a:xfrm>
            <a:off x="0" y="5837638"/>
            <a:ext cx="12192000" cy="10152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pic>
        <p:nvPicPr>
          <p:cNvPr id="4" name="Grafika 3">
            <a:extLst>
              <a:ext uri="{FF2B5EF4-FFF2-40B4-BE49-F238E27FC236}">
                <a16:creationId xmlns:a16="http://schemas.microsoft.com/office/drawing/2014/main" id="{DB3BA6E9-738E-73D5-1060-54B0FB979045}"/>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84301" y="5956487"/>
            <a:ext cx="3145985" cy="839817"/>
          </a:xfrm>
          <a:prstGeom prst="rect">
            <a:avLst/>
          </a:prstGeom>
        </p:spPr>
      </p:pic>
    </p:spTree>
    <p:extLst>
      <p:ext uri="{BB962C8B-B14F-4D97-AF65-F5344CB8AC3E}">
        <p14:creationId xmlns:p14="http://schemas.microsoft.com/office/powerpoint/2010/main" val="1106887770"/>
      </p:ext>
    </p:extLst>
  </p:cSld>
  <p:clrMapOvr>
    <a:masterClrMapping/>
  </p:clrMapOvr>
  <p:extLst>
    <p:ext uri="{DCECCB84-F9BA-43D5-87BE-67443E8EF086}">
      <p15:sldGuideLst xmlns:p15="http://schemas.microsoft.com/office/powerpoint/2012/main">
        <p15:guide id="1" orient="horz" pos="482">
          <p15:clr>
            <a:srgbClr val="FBAE40"/>
          </p15:clr>
        </p15:guide>
        <p15:guide id="2" pos="484">
          <p15:clr>
            <a:srgbClr val="FBAE40"/>
          </p15:clr>
        </p15:guide>
        <p15:guide id="3" pos="7197">
          <p15:clr>
            <a:srgbClr val="FBAE40"/>
          </p15:clr>
        </p15:guide>
        <p15:guide id="4" orient="horz" pos="3838">
          <p15:clr>
            <a:srgbClr val="FBAE40"/>
          </p15:clr>
        </p15:guide>
        <p15:guide id="5"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9_Title Slide">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77834-5D89-8843-96C8-E6667E047AAE}"/>
              </a:ext>
            </a:extLst>
          </p:cNvPr>
          <p:cNvSpPr>
            <a:spLocks noGrp="1"/>
          </p:cNvSpPr>
          <p:nvPr>
            <p:ph type="ctrTitle" hasCustomPrompt="1"/>
          </p:nvPr>
        </p:nvSpPr>
        <p:spPr>
          <a:xfrm>
            <a:off x="768250" y="765176"/>
            <a:ext cx="10655500" cy="1677987"/>
          </a:xfrm>
          <a:prstGeom prst="rect">
            <a:avLst/>
          </a:prstGeom>
        </p:spPr>
        <p:txBody>
          <a:bodyPr anchor="t" anchorCtr="0"/>
          <a:lstStyle>
            <a:lvl1pPr algn="l">
              <a:defRPr sz="5999" b="1" i="0" cap="none" baseline="0">
                <a:solidFill>
                  <a:schemeClr val="tx1"/>
                </a:solidFill>
                <a:latin typeface="Inter" panose="02000503000000020004" pitchFamily="2" charset="0"/>
              </a:defRPr>
            </a:lvl1pPr>
          </a:lstStyle>
          <a:p>
            <a:r>
              <a:rPr lang="en-GB" dirty="0"/>
              <a:t>Enter Title</a:t>
            </a:r>
            <a:endParaRPr lang="en-SI" dirty="0"/>
          </a:p>
        </p:txBody>
      </p:sp>
      <p:sp>
        <p:nvSpPr>
          <p:cNvPr id="3" name="Subtitle 2">
            <a:extLst>
              <a:ext uri="{FF2B5EF4-FFF2-40B4-BE49-F238E27FC236}">
                <a16:creationId xmlns:a16="http://schemas.microsoft.com/office/drawing/2014/main" id="{11BF3C28-BB3F-4E41-AA1D-2A54B750DFD3}"/>
              </a:ext>
            </a:extLst>
          </p:cNvPr>
          <p:cNvSpPr>
            <a:spLocks noGrp="1"/>
          </p:cNvSpPr>
          <p:nvPr>
            <p:ph type="subTitle" idx="1" hasCustomPrompt="1"/>
          </p:nvPr>
        </p:nvSpPr>
        <p:spPr>
          <a:xfrm>
            <a:off x="768250" y="3341843"/>
            <a:ext cx="9144397" cy="1655762"/>
          </a:xfrm>
          <a:prstGeom prst="rect">
            <a:avLst/>
          </a:prstGeom>
        </p:spPr>
        <p:txBody>
          <a:bodyPr/>
          <a:lstStyle>
            <a:lvl1pPr marL="0" indent="0" algn="l">
              <a:buNone/>
              <a:defRPr sz="2400" b="0" i="0">
                <a:solidFill>
                  <a:schemeClr val="tx1"/>
                </a:solidFill>
                <a:latin typeface="Inter ExtraLight" panose="02000503000000020004" pitchFamily="2" charset="0"/>
                <a:ea typeface="Inter ExtraLight" panose="02000503000000020004" pitchFamily="2" charset="0"/>
              </a:defRPr>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en-GB" dirty="0"/>
              <a:t>speaker / institution</a:t>
            </a:r>
            <a:endParaRPr lang="en-SI" dirty="0"/>
          </a:p>
        </p:txBody>
      </p:sp>
      <p:pic>
        <p:nvPicPr>
          <p:cNvPr id="5" name="Slika 4" descr="Slika, ki vsebuje besede barvitost, umetnost, slika, škrlatna&#10;&#10;Opis je samodejno ustvarjen">
            <a:extLst>
              <a:ext uri="{FF2B5EF4-FFF2-40B4-BE49-F238E27FC236}">
                <a16:creationId xmlns:a16="http://schemas.microsoft.com/office/drawing/2014/main" id="{8B5363DE-FCE4-DCF4-E541-95A0B1F9F208}"/>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89638"/>
          <a:stretch/>
        </p:blipFill>
        <p:spPr>
          <a:xfrm flipV="1">
            <a:off x="0" y="0"/>
            <a:ext cx="12192000" cy="315838"/>
          </a:xfrm>
          <a:prstGeom prst="rect">
            <a:avLst/>
          </a:prstGeom>
        </p:spPr>
      </p:pic>
      <p:pic>
        <p:nvPicPr>
          <p:cNvPr id="4" name="Grafika 3">
            <a:extLst>
              <a:ext uri="{FF2B5EF4-FFF2-40B4-BE49-F238E27FC236}">
                <a16:creationId xmlns:a16="http://schemas.microsoft.com/office/drawing/2014/main" id="{100D18B0-B86D-21E1-7B7E-F7170AB3F9D8}"/>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784301" y="5956487"/>
            <a:ext cx="3145985" cy="839817"/>
          </a:xfrm>
          <a:prstGeom prst="rect">
            <a:avLst/>
          </a:prstGeom>
        </p:spPr>
      </p:pic>
    </p:spTree>
    <p:extLst>
      <p:ext uri="{BB962C8B-B14F-4D97-AF65-F5344CB8AC3E}">
        <p14:creationId xmlns:p14="http://schemas.microsoft.com/office/powerpoint/2010/main" val="490365293"/>
      </p:ext>
    </p:extLst>
  </p:cSld>
  <p:clrMapOvr>
    <a:masterClrMapping/>
  </p:clrMapOvr>
  <p:extLst>
    <p:ext uri="{DCECCB84-F9BA-43D5-87BE-67443E8EF086}">
      <p15:sldGuideLst xmlns:p15="http://schemas.microsoft.com/office/powerpoint/2012/main">
        <p15:guide id="1" orient="horz" pos="482">
          <p15:clr>
            <a:srgbClr val="FBAE40"/>
          </p15:clr>
        </p15:guide>
        <p15:guide id="2" pos="484">
          <p15:clr>
            <a:srgbClr val="FBAE40"/>
          </p15:clr>
        </p15:guide>
        <p15:guide id="3" pos="7197">
          <p15:clr>
            <a:srgbClr val="FBAE40"/>
          </p15:clr>
        </p15:guide>
        <p15:guide id="4" orient="horz" pos="3838">
          <p15:clr>
            <a:srgbClr val="FBAE40"/>
          </p15:clr>
        </p15:guide>
        <p15:guide id="5"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Naslov in vsebina">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2103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pages 2">
    <p:spTree>
      <p:nvGrpSpPr>
        <p:cNvPr id="1" name=""/>
        <p:cNvGrpSpPr/>
        <p:nvPr/>
      </p:nvGrpSpPr>
      <p:grpSpPr>
        <a:xfrm>
          <a:off x="0" y="0"/>
          <a:ext cx="0" cy="0"/>
          <a:chOff x="0" y="0"/>
          <a:chExt cx="0" cy="0"/>
        </a:xfrm>
      </p:grpSpPr>
      <p:sp>
        <p:nvSpPr>
          <p:cNvPr id="10" name="Footer Placeholder 4">
            <a:extLst>
              <a:ext uri="{FF2B5EF4-FFF2-40B4-BE49-F238E27FC236}">
                <a16:creationId xmlns:a16="http://schemas.microsoft.com/office/drawing/2014/main" id="{286E2440-6550-6F4D-AE5F-B488D6D1D81C}"/>
              </a:ext>
            </a:extLst>
          </p:cNvPr>
          <p:cNvSpPr>
            <a:spLocks noGrp="1"/>
          </p:cNvSpPr>
          <p:nvPr>
            <p:ph type="ftr" sz="quarter" idx="11"/>
          </p:nvPr>
        </p:nvSpPr>
        <p:spPr>
          <a:xfrm>
            <a:off x="515871" y="5980114"/>
            <a:ext cx="4115852" cy="365125"/>
          </a:xfrm>
          <a:prstGeom prst="rect">
            <a:avLst/>
          </a:prstGeom>
        </p:spPr>
        <p:txBody>
          <a:bodyPr lIns="0" tIns="0" rIns="0" bIns="0" anchor="b" anchorCtr="0"/>
          <a:lstStyle>
            <a:lvl1pPr>
              <a:defRPr sz="1400" b="0" i="0">
                <a:solidFill>
                  <a:schemeClr val="bg2">
                    <a:lumMod val="25000"/>
                  </a:schemeClr>
                </a:solidFill>
                <a:latin typeface="Inter" panose="02000503000000020004" pitchFamily="2" charset="0"/>
                <a:ea typeface="Inter" panose="02000503000000020004" pitchFamily="2" charset="0"/>
              </a:defRPr>
            </a:lvl1pPr>
          </a:lstStyle>
          <a:p>
            <a:endParaRPr lang="en-SI" dirty="0"/>
          </a:p>
        </p:txBody>
      </p:sp>
      <p:sp>
        <p:nvSpPr>
          <p:cNvPr id="12" name="Rectangle 11">
            <a:extLst>
              <a:ext uri="{FF2B5EF4-FFF2-40B4-BE49-F238E27FC236}">
                <a16:creationId xmlns:a16="http://schemas.microsoft.com/office/drawing/2014/main" id="{20F4C6C7-059E-4347-BDAC-31918AEC1F52}"/>
              </a:ext>
            </a:extLst>
          </p:cNvPr>
          <p:cNvSpPr/>
          <p:nvPr userDrawn="1"/>
        </p:nvSpPr>
        <p:spPr>
          <a:xfrm>
            <a:off x="0" y="0"/>
            <a:ext cx="12192000" cy="255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13" name="Rectangle 12">
            <a:extLst>
              <a:ext uri="{FF2B5EF4-FFF2-40B4-BE49-F238E27FC236}">
                <a16:creationId xmlns:a16="http://schemas.microsoft.com/office/drawing/2014/main" id="{9904DBF8-27D6-FF40-B517-7BBD92234B85}"/>
              </a:ext>
            </a:extLst>
          </p:cNvPr>
          <p:cNvSpPr/>
          <p:nvPr userDrawn="1"/>
        </p:nvSpPr>
        <p:spPr>
          <a:xfrm>
            <a:off x="0" y="0"/>
            <a:ext cx="255567"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14" name="Rectangle 13">
            <a:extLst>
              <a:ext uri="{FF2B5EF4-FFF2-40B4-BE49-F238E27FC236}">
                <a16:creationId xmlns:a16="http://schemas.microsoft.com/office/drawing/2014/main" id="{A0AC1067-248A-834F-B4C6-7AF1ACFDC37D}"/>
              </a:ext>
            </a:extLst>
          </p:cNvPr>
          <p:cNvSpPr/>
          <p:nvPr userDrawn="1"/>
        </p:nvSpPr>
        <p:spPr>
          <a:xfrm>
            <a:off x="11936433" y="0"/>
            <a:ext cx="255567"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15" name="Rectangle 14">
            <a:extLst>
              <a:ext uri="{FF2B5EF4-FFF2-40B4-BE49-F238E27FC236}">
                <a16:creationId xmlns:a16="http://schemas.microsoft.com/office/drawing/2014/main" id="{384C4144-7261-9D44-B055-B9DAE61A9432}"/>
              </a:ext>
            </a:extLst>
          </p:cNvPr>
          <p:cNvSpPr/>
          <p:nvPr userDrawn="1"/>
        </p:nvSpPr>
        <p:spPr>
          <a:xfrm>
            <a:off x="0" y="6602400"/>
            <a:ext cx="12192000" cy="255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17" name="Title 1">
            <a:extLst>
              <a:ext uri="{FF2B5EF4-FFF2-40B4-BE49-F238E27FC236}">
                <a16:creationId xmlns:a16="http://schemas.microsoft.com/office/drawing/2014/main" id="{A45ADE8B-5C19-3944-8934-CA3607A7A7A3}"/>
              </a:ext>
            </a:extLst>
          </p:cNvPr>
          <p:cNvSpPr>
            <a:spLocks noGrp="1"/>
          </p:cNvSpPr>
          <p:nvPr>
            <p:ph type="title" hasCustomPrompt="1"/>
          </p:nvPr>
        </p:nvSpPr>
        <p:spPr>
          <a:xfrm>
            <a:off x="515871" y="512763"/>
            <a:ext cx="11160258" cy="922337"/>
          </a:xfrm>
        </p:spPr>
        <p:txBody>
          <a:bodyPr/>
          <a:lstStyle>
            <a:lvl1pPr algn="ctr">
              <a:defRPr/>
            </a:lvl1pPr>
          </a:lstStyle>
          <a:p>
            <a:r>
              <a:rPr lang="en-GB" dirty="0"/>
              <a:t>Enter Title</a:t>
            </a:r>
            <a:endParaRPr lang="en-SI" dirty="0"/>
          </a:p>
        </p:txBody>
      </p:sp>
      <p:sp>
        <p:nvSpPr>
          <p:cNvPr id="18" name="Content Placeholder 2">
            <a:extLst>
              <a:ext uri="{FF2B5EF4-FFF2-40B4-BE49-F238E27FC236}">
                <a16:creationId xmlns:a16="http://schemas.microsoft.com/office/drawing/2014/main" id="{030D422E-A41C-6E4E-930E-AB000963E41F}"/>
              </a:ext>
            </a:extLst>
          </p:cNvPr>
          <p:cNvSpPr>
            <a:spLocks noGrp="1"/>
          </p:cNvSpPr>
          <p:nvPr>
            <p:ph idx="1" hasCustomPrompt="1"/>
          </p:nvPr>
        </p:nvSpPr>
        <p:spPr>
          <a:xfrm>
            <a:off x="515871" y="1993900"/>
            <a:ext cx="11160258" cy="3327400"/>
          </a:xfrm>
        </p:spPr>
        <p:txBody>
          <a:bodyPr/>
          <a:lstStyle/>
          <a:p>
            <a:pPr lvl="0"/>
            <a:r>
              <a:rPr lang="en-GB" dirty="0"/>
              <a:t>Add some text</a:t>
            </a:r>
          </a:p>
          <a:p>
            <a:pPr lvl="1"/>
            <a:r>
              <a:rPr lang="en-GB" dirty="0"/>
              <a:t>Second level</a:t>
            </a:r>
          </a:p>
          <a:p>
            <a:pPr lvl="2"/>
            <a:r>
              <a:rPr lang="en-GB" dirty="0"/>
              <a:t>Third level</a:t>
            </a:r>
          </a:p>
          <a:p>
            <a:pPr lvl="3"/>
            <a:r>
              <a:rPr lang="en-GB" dirty="0"/>
              <a:t>Fourth level</a:t>
            </a:r>
          </a:p>
          <a:p>
            <a:pPr lvl="4"/>
            <a:r>
              <a:rPr lang="en-GB" dirty="0"/>
              <a:t>Fifth level</a:t>
            </a:r>
            <a:endParaRPr lang="en-SI" dirty="0"/>
          </a:p>
        </p:txBody>
      </p:sp>
    </p:spTree>
    <p:extLst>
      <p:ext uri="{BB962C8B-B14F-4D97-AF65-F5344CB8AC3E}">
        <p14:creationId xmlns:p14="http://schemas.microsoft.com/office/powerpoint/2010/main" val="1430032191"/>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pages 3">
    <p:bg>
      <p:bgPr>
        <a:solidFill>
          <a:schemeClr val="bg1">
            <a:lumMod val="8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89CCF68-D035-F14C-967B-379F9BAE87AD}"/>
              </a:ext>
            </a:extLst>
          </p:cNvPr>
          <p:cNvSpPr/>
          <p:nvPr userDrawn="1"/>
        </p:nvSpPr>
        <p:spPr>
          <a:xfrm>
            <a:off x="0" y="0"/>
            <a:ext cx="12192000" cy="255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8" name="Rectangle 7">
            <a:extLst>
              <a:ext uri="{FF2B5EF4-FFF2-40B4-BE49-F238E27FC236}">
                <a16:creationId xmlns:a16="http://schemas.microsoft.com/office/drawing/2014/main" id="{688141AA-1EE3-794C-98DA-EDD7CDFAC585}"/>
              </a:ext>
            </a:extLst>
          </p:cNvPr>
          <p:cNvSpPr/>
          <p:nvPr userDrawn="1"/>
        </p:nvSpPr>
        <p:spPr>
          <a:xfrm>
            <a:off x="0" y="0"/>
            <a:ext cx="255567"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9" name="Rectangle 8">
            <a:extLst>
              <a:ext uri="{FF2B5EF4-FFF2-40B4-BE49-F238E27FC236}">
                <a16:creationId xmlns:a16="http://schemas.microsoft.com/office/drawing/2014/main" id="{6D705302-02F4-7247-BF77-831E1E1B42E9}"/>
              </a:ext>
            </a:extLst>
          </p:cNvPr>
          <p:cNvSpPr/>
          <p:nvPr userDrawn="1"/>
        </p:nvSpPr>
        <p:spPr>
          <a:xfrm>
            <a:off x="11936433" y="0"/>
            <a:ext cx="255567"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12" name="Rectangle 11">
            <a:extLst>
              <a:ext uri="{FF2B5EF4-FFF2-40B4-BE49-F238E27FC236}">
                <a16:creationId xmlns:a16="http://schemas.microsoft.com/office/drawing/2014/main" id="{9495EBA0-8E0E-7F4D-9663-10A49EAE4F38}"/>
              </a:ext>
            </a:extLst>
          </p:cNvPr>
          <p:cNvSpPr/>
          <p:nvPr userDrawn="1"/>
        </p:nvSpPr>
        <p:spPr>
          <a:xfrm>
            <a:off x="0" y="6602400"/>
            <a:ext cx="12192000" cy="255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pic>
        <p:nvPicPr>
          <p:cNvPr id="14" name="Picture 13">
            <a:extLst>
              <a:ext uri="{FF2B5EF4-FFF2-40B4-BE49-F238E27FC236}">
                <a16:creationId xmlns:a16="http://schemas.microsoft.com/office/drawing/2014/main" id="{B50ACB33-6F32-5C46-92E6-7F5D4E6419FA}"/>
              </a:ext>
            </a:extLst>
          </p:cNvPr>
          <p:cNvPicPr>
            <a:picLocks noChangeAspect="1"/>
          </p:cNvPicPr>
          <p:nvPr userDrawn="1"/>
        </p:nvPicPr>
        <p:blipFill>
          <a:blip r:embed="rId2"/>
          <a:stretch>
            <a:fillRect/>
          </a:stretch>
        </p:blipFill>
        <p:spPr>
          <a:xfrm>
            <a:off x="9650743" y="5926528"/>
            <a:ext cx="2025386" cy="418710"/>
          </a:xfrm>
          <a:prstGeom prst="rect">
            <a:avLst/>
          </a:prstGeom>
        </p:spPr>
      </p:pic>
      <p:sp>
        <p:nvSpPr>
          <p:cNvPr id="10" name="Title 1">
            <a:extLst>
              <a:ext uri="{FF2B5EF4-FFF2-40B4-BE49-F238E27FC236}">
                <a16:creationId xmlns:a16="http://schemas.microsoft.com/office/drawing/2014/main" id="{FFE30F77-24C5-2B43-8356-47AAE2EB3E68}"/>
              </a:ext>
            </a:extLst>
          </p:cNvPr>
          <p:cNvSpPr>
            <a:spLocks noGrp="1"/>
          </p:cNvSpPr>
          <p:nvPr>
            <p:ph type="title" hasCustomPrompt="1"/>
          </p:nvPr>
        </p:nvSpPr>
        <p:spPr>
          <a:xfrm>
            <a:off x="768250" y="765176"/>
            <a:ext cx="10655500" cy="922337"/>
          </a:xfrm>
        </p:spPr>
        <p:txBody>
          <a:bodyPr/>
          <a:lstStyle/>
          <a:p>
            <a:r>
              <a:rPr lang="en-GB" dirty="0"/>
              <a:t>Enter Title</a:t>
            </a:r>
            <a:endParaRPr lang="en-SI" dirty="0"/>
          </a:p>
        </p:txBody>
      </p:sp>
      <p:sp>
        <p:nvSpPr>
          <p:cNvPr id="11" name="Content Placeholder 2">
            <a:extLst>
              <a:ext uri="{FF2B5EF4-FFF2-40B4-BE49-F238E27FC236}">
                <a16:creationId xmlns:a16="http://schemas.microsoft.com/office/drawing/2014/main" id="{7E9B11AF-3502-B049-B220-40B025C9FCB5}"/>
              </a:ext>
            </a:extLst>
          </p:cNvPr>
          <p:cNvSpPr>
            <a:spLocks noGrp="1"/>
          </p:cNvSpPr>
          <p:nvPr>
            <p:ph idx="1" hasCustomPrompt="1"/>
          </p:nvPr>
        </p:nvSpPr>
        <p:spPr>
          <a:xfrm>
            <a:off x="768250" y="2070100"/>
            <a:ext cx="10655500" cy="3327400"/>
          </a:xfrm>
        </p:spPr>
        <p:txBody>
          <a:bodyPr/>
          <a:lstStyle/>
          <a:p>
            <a:pPr lvl="0"/>
            <a:r>
              <a:rPr lang="en-GB" dirty="0"/>
              <a:t>Add text</a:t>
            </a:r>
          </a:p>
          <a:p>
            <a:pPr lvl="1"/>
            <a:r>
              <a:rPr lang="en-GB" dirty="0"/>
              <a:t>Second level</a:t>
            </a:r>
          </a:p>
          <a:p>
            <a:pPr lvl="2"/>
            <a:r>
              <a:rPr lang="en-GB" dirty="0"/>
              <a:t>Third level</a:t>
            </a:r>
          </a:p>
          <a:p>
            <a:pPr lvl="3"/>
            <a:r>
              <a:rPr lang="en-GB" dirty="0"/>
              <a:t>Fourth level</a:t>
            </a:r>
          </a:p>
          <a:p>
            <a:pPr lvl="4"/>
            <a:r>
              <a:rPr lang="en-GB" dirty="0"/>
              <a:t>Fifth level</a:t>
            </a:r>
            <a:endParaRPr lang="en-SI" dirty="0"/>
          </a:p>
        </p:txBody>
      </p:sp>
      <p:sp>
        <p:nvSpPr>
          <p:cNvPr id="13" name="Footer Placeholder 4">
            <a:extLst>
              <a:ext uri="{FF2B5EF4-FFF2-40B4-BE49-F238E27FC236}">
                <a16:creationId xmlns:a16="http://schemas.microsoft.com/office/drawing/2014/main" id="{B64DA952-BCE1-614C-82B4-98C273E73B41}"/>
              </a:ext>
            </a:extLst>
          </p:cNvPr>
          <p:cNvSpPr>
            <a:spLocks noGrp="1"/>
          </p:cNvSpPr>
          <p:nvPr>
            <p:ph type="ftr" sz="quarter" idx="11"/>
          </p:nvPr>
        </p:nvSpPr>
        <p:spPr>
          <a:xfrm>
            <a:off x="0" y="6092825"/>
            <a:ext cx="5810595" cy="509352"/>
          </a:xfrm>
          <a:prstGeom prst="rect">
            <a:avLst/>
          </a:prstGeom>
        </p:spPr>
        <p:txBody>
          <a:bodyPr lIns="503999" tIns="0" rIns="0" bIns="216000" anchor="b" anchorCtr="0"/>
          <a:lstStyle>
            <a:lvl1pPr>
              <a:defRPr sz="1400" b="0" i="0">
                <a:solidFill>
                  <a:schemeClr val="bg1"/>
                </a:solidFill>
                <a:latin typeface="Inter" panose="02000503000000020004" pitchFamily="2" charset="0"/>
                <a:ea typeface="Inter" panose="02000503000000020004" pitchFamily="2" charset="0"/>
              </a:defRPr>
            </a:lvl1pPr>
          </a:lstStyle>
          <a:p>
            <a:endParaRPr lang="en-SI" dirty="0"/>
          </a:p>
        </p:txBody>
      </p:sp>
    </p:spTree>
    <p:extLst>
      <p:ext uri="{BB962C8B-B14F-4D97-AF65-F5344CB8AC3E}">
        <p14:creationId xmlns:p14="http://schemas.microsoft.com/office/powerpoint/2010/main" val="2875797102"/>
      </p:ext>
    </p:extLst>
  </p:cSld>
  <p:clrMapOvr>
    <a:masterClrMapping/>
  </p:clrMapOvr>
  <p:extLst>
    <p:ext uri="{DCECCB84-F9BA-43D5-87BE-67443E8EF086}">
      <p15:sldGuideLst xmlns:p15="http://schemas.microsoft.com/office/powerpoint/2012/main">
        <p15:guide id="1" orient="horz" pos="482">
          <p15:clr>
            <a:srgbClr val="FBAE40"/>
          </p15:clr>
        </p15:guide>
        <p15:guide id="2" pos="484">
          <p15:clr>
            <a:srgbClr val="FBAE40"/>
          </p15:clr>
        </p15:guide>
        <p15:guide id="3" pos="7197">
          <p15:clr>
            <a:srgbClr val="FBAE40"/>
          </p15:clr>
        </p15:guide>
        <p15:guide id="4" orient="horz" pos="3838">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pages 5">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4605ABA-BAC7-764E-BC7F-99885EAF7BB5}"/>
              </a:ext>
            </a:extLst>
          </p:cNvPr>
          <p:cNvSpPr/>
          <p:nvPr userDrawn="1"/>
        </p:nvSpPr>
        <p:spPr>
          <a:xfrm>
            <a:off x="0" y="5837638"/>
            <a:ext cx="12192000" cy="10152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7" name="Rectangle 6">
            <a:extLst>
              <a:ext uri="{FF2B5EF4-FFF2-40B4-BE49-F238E27FC236}">
                <a16:creationId xmlns:a16="http://schemas.microsoft.com/office/drawing/2014/main" id="{589CCF68-D035-F14C-967B-379F9BAE87AD}"/>
              </a:ext>
            </a:extLst>
          </p:cNvPr>
          <p:cNvSpPr/>
          <p:nvPr userDrawn="1"/>
        </p:nvSpPr>
        <p:spPr>
          <a:xfrm>
            <a:off x="0" y="0"/>
            <a:ext cx="12192000" cy="2556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8" name="Rectangle 7">
            <a:extLst>
              <a:ext uri="{FF2B5EF4-FFF2-40B4-BE49-F238E27FC236}">
                <a16:creationId xmlns:a16="http://schemas.microsoft.com/office/drawing/2014/main" id="{688141AA-1EE3-794C-98DA-EDD7CDFAC585}"/>
              </a:ext>
            </a:extLst>
          </p:cNvPr>
          <p:cNvSpPr/>
          <p:nvPr userDrawn="1"/>
        </p:nvSpPr>
        <p:spPr>
          <a:xfrm>
            <a:off x="0" y="0"/>
            <a:ext cx="255567"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sp>
        <p:nvSpPr>
          <p:cNvPr id="9" name="Rectangle 8">
            <a:extLst>
              <a:ext uri="{FF2B5EF4-FFF2-40B4-BE49-F238E27FC236}">
                <a16:creationId xmlns:a16="http://schemas.microsoft.com/office/drawing/2014/main" id="{6D705302-02F4-7247-BF77-831E1E1B42E9}"/>
              </a:ext>
            </a:extLst>
          </p:cNvPr>
          <p:cNvSpPr/>
          <p:nvPr userDrawn="1"/>
        </p:nvSpPr>
        <p:spPr>
          <a:xfrm>
            <a:off x="11936433" y="0"/>
            <a:ext cx="255567" cy="685800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b="0" i="0" dirty="0">
              <a:latin typeface="Inter" panose="02000503000000020004" pitchFamily="2" charset="0"/>
            </a:endParaRPr>
          </a:p>
        </p:txBody>
      </p:sp>
      <p:pic>
        <p:nvPicPr>
          <p:cNvPr id="17" name="Picture 16">
            <a:extLst>
              <a:ext uri="{FF2B5EF4-FFF2-40B4-BE49-F238E27FC236}">
                <a16:creationId xmlns:a16="http://schemas.microsoft.com/office/drawing/2014/main" id="{FFC621D5-FCAD-D946-8445-E3CD13D1033B}"/>
              </a:ext>
            </a:extLst>
          </p:cNvPr>
          <p:cNvPicPr>
            <a:picLocks noChangeAspect="1"/>
          </p:cNvPicPr>
          <p:nvPr userDrawn="1"/>
        </p:nvPicPr>
        <p:blipFill>
          <a:blip r:embed="rId2"/>
          <a:stretch>
            <a:fillRect/>
          </a:stretch>
        </p:blipFill>
        <p:spPr>
          <a:xfrm>
            <a:off x="10200736" y="6177406"/>
            <a:ext cx="535864" cy="357289"/>
          </a:xfrm>
          <a:prstGeom prst="rect">
            <a:avLst/>
          </a:prstGeom>
        </p:spPr>
      </p:pic>
      <p:sp>
        <p:nvSpPr>
          <p:cNvPr id="18" name="TextBox 17">
            <a:extLst>
              <a:ext uri="{FF2B5EF4-FFF2-40B4-BE49-F238E27FC236}">
                <a16:creationId xmlns:a16="http://schemas.microsoft.com/office/drawing/2014/main" id="{ADCC7C4A-7774-3140-8014-C3098E118B0A}"/>
              </a:ext>
            </a:extLst>
          </p:cNvPr>
          <p:cNvSpPr txBox="1"/>
          <p:nvPr userDrawn="1"/>
        </p:nvSpPr>
        <p:spPr>
          <a:xfrm>
            <a:off x="10776239" y="6177239"/>
            <a:ext cx="1726552" cy="507831"/>
          </a:xfrm>
          <a:prstGeom prst="rect">
            <a:avLst/>
          </a:prstGeom>
          <a:noFill/>
        </p:spPr>
        <p:txBody>
          <a:bodyPr wrap="square" rtlCol="0">
            <a:spAutoFit/>
          </a:bodyPr>
          <a:lstStyle/>
          <a:p>
            <a:r>
              <a:rPr lang="en-SI" sz="870" b="0" i="0" baseline="0" dirty="0">
                <a:solidFill>
                  <a:schemeClr val="tx1"/>
                </a:solidFill>
                <a:latin typeface="Inter" panose="02000503000000020004" pitchFamily="2" charset="0"/>
              </a:rPr>
              <a:t>Co-funded by</a:t>
            </a:r>
          </a:p>
          <a:p>
            <a:r>
              <a:rPr lang="en-GB" sz="870" b="0" i="0" baseline="0" dirty="0">
                <a:solidFill>
                  <a:schemeClr val="tx1"/>
                </a:solidFill>
                <a:latin typeface="Inter" panose="02000503000000020004" pitchFamily="2" charset="0"/>
              </a:rPr>
              <a:t>T</a:t>
            </a:r>
            <a:r>
              <a:rPr lang="en-SI" sz="870" b="0" i="0" baseline="0" dirty="0">
                <a:solidFill>
                  <a:schemeClr val="tx1"/>
                </a:solidFill>
                <a:latin typeface="Inter" panose="02000503000000020004" pitchFamily="2" charset="0"/>
              </a:rPr>
              <a:t>he European Union</a:t>
            </a:r>
          </a:p>
          <a:p>
            <a:endParaRPr lang="en-SI" sz="870" b="0" i="0" baseline="0" dirty="0">
              <a:solidFill>
                <a:schemeClr val="tx1"/>
              </a:solidFill>
              <a:latin typeface="Inter" panose="02000503000000020004" pitchFamily="2" charset="0"/>
            </a:endParaRPr>
          </a:p>
        </p:txBody>
      </p:sp>
      <p:pic>
        <p:nvPicPr>
          <p:cNvPr id="4" name="Picture 3">
            <a:extLst>
              <a:ext uri="{FF2B5EF4-FFF2-40B4-BE49-F238E27FC236}">
                <a16:creationId xmlns:a16="http://schemas.microsoft.com/office/drawing/2014/main" id="{7FCD39C0-7071-A54E-BA39-E8D3C27CFD7B}"/>
              </a:ext>
            </a:extLst>
          </p:cNvPr>
          <p:cNvPicPr>
            <a:picLocks noChangeAspect="1"/>
          </p:cNvPicPr>
          <p:nvPr userDrawn="1"/>
        </p:nvPicPr>
        <p:blipFill>
          <a:blip r:embed="rId3"/>
          <a:stretch>
            <a:fillRect/>
          </a:stretch>
        </p:blipFill>
        <p:spPr>
          <a:xfrm>
            <a:off x="3027727" y="5994512"/>
            <a:ext cx="6349173" cy="673100"/>
          </a:xfrm>
          <a:prstGeom prst="rect">
            <a:avLst/>
          </a:prstGeom>
        </p:spPr>
      </p:pic>
      <p:cxnSp>
        <p:nvCxnSpPr>
          <p:cNvPr id="19" name="Straight Arrow Connector 18">
            <a:extLst>
              <a:ext uri="{FF2B5EF4-FFF2-40B4-BE49-F238E27FC236}">
                <a16:creationId xmlns:a16="http://schemas.microsoft.com/office/drawing/2014/main" id="{E7522345-1573-BD4D-9867-772F5519B2DA}"/>
              </a:ext>
            </a:extLst>
          </p:cNvPr>
          <p:cNvCxnSpPr>
            <a:cxnSpLocks/>
          </p:cNvCxnSpPr>
          <p:nvPr userDrawn="1"/>
        </p:nvCxnSpPr>
        <p:spPr>
          <a:xfrm>
            <a:off x="2654432" y="6092826"/>
            <a:ext cx="0" cy="514769"/>
          </a:xfrm>
          <a:prstGeom prst="straightConnector1">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59B7CEB1-B2C6-0E46-975C-7CC9FB159766}"/>
              </a:ext>
            </a:extLst>
          </p:cNvPr>
          <p:cNvCxnSpPr>
            <a:cxnSpLocks/>
          </p:cNvCxnSpPr>
          <p:nvPr userDrawn="1"/>
        </p:nvCxnSpPr>
        <p:spPr>
          <a:xfrm>
            <a:off x="9743484" y="6092826"/>
            <a:ext cx="0" cy="514769"/>
          </a:xfrm>
          <a:prstGeom prst="straightConnector1">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3" name="Title 1">
            <a:extLst>
              <a:ext uri="{FF2B5EF4-FFF2-40B4-BE49-F238E27FC236}">
                <a16:creationId xmlns:a16="http://schemas.microsoft.com/office/drawing/2014/main" id="{39B4582E-FA7D-8A44-90F8-FA9E01EB7ECB}"/>
              </a:ext>
            </a:extLst>
          </p:cNvPr>
          <p:cNvSpPr>
            <a:spLocks noGrp="1"/>
          </p:cNvSpPr>
          <p:nvPr>
            <p:ph type="title" hasCustomPrompt="1"/>
          </p:nvPr>
        </p:nvSpPr>
        <p:spPr>
          <a:xfrm>
            <a:off x="515871" y="512763"/>
            <a:ext cx="11160258" cy="922337"/>
          </a:xfrm>
        </p:spPr>
        <p:txBody>
          <a:bodyPr/>
          <a:lstStyle>
            <a:lvl1pPr algn="ctr">
              <a:defRPr/>
            </a:lvl1pPr>
          </a:lstStyle>
          <a:p>
            <a:r>
              <a:rPr lang="en-GB" dirty="0"/>
              <a:t>Enter Title</a:t>
            </a:r>
            <a:endParaRPr lang="en-SI" dirty="0"/>
          </a:p>
        </p:txBody>
      </p:sp>
      <p:sp>
        <p:nvSpPr>
          <p:cNvPr id="24" name="Content Placeholder 2">
            <a:extLst>
              <a:ext uri="{FF2B5EF4-FFF2-40B4-BE49-F238E27FC236}">
                <a16:creationId xmlns:a16="http://schemas.microsoft.com/office/drawing/2014/main" id="{A048F2B3-DDE4-2344-8761-4BD74769EE86}"/>
              </a:ext>
            </a:extLst>
          </p:cNvPr>
          <p:cNvSpPr>
            <a:spLocks noGrp="1"/>
          </p:cNvSpPr>
          <p:nvPr>
            <p:ph idx="1" hasCustomPrompt="1"/>
          </p:nvPr>
        </p:nvSpPr>
        <p:spPr>
          <a:xfrm>
            <a:off x="515871" y="1993900"/>
            <a:ext cx="11160258" cy="3327400"/>
          </a:xfrm>
        </p:spPr>
        <p:txBody>
          <a:bodyPr/>
          <a:lstStyle/>
          <a:p>
            <a:pPr lvl="0"/>
            <a:r>
              <a:rPr lang="en-GB" dirty="0"/>
              <a:t>Add some text</a:t>
            </a:r>
          </a:p>
          <a:p>
            <a:pPr lvl="1"/>
            <a:r>
              <a:rPr lang="en-GB" dirty="0"/>
              <a:t>Second level</a:t>
            </a:r>
          </a:p>
          <a:p>
            <a:pPr lvl="2"/>
            <a:r>
              <a:rPr lang="en-GB" dirty="0"/>
              <a:t>Third level</a:t>
            </a:r>
          </a:p>
          <a:p>
            <a:pPr lvl="3"/>
            <a:r>
              <a:rPr lang="en-GB" dirty="0"/>
              <a:t>Fourth level</a:t>
            </a:r>
          </a:p>
          <a:p>
            <a:pPr lvl="4"/>
            <a:r>
              <a:rPr lang="en-GB" dirty="0"/>
              <a:t>Fifth level</a:t>
            </a:r>
            <a:endParaRPr lang="en-SI" dirty="0"/>
          </a:p>
        </p:txBody>
      </p:sp>
      <p:pic>
        <p:nvPicPr>
          <p:cNvPr id="2" name="Grafika 1">
            <a:extLst>
              <a:ext uri="{FF2B5EF4-FFF2-40B4-BE49-F238E27FC236}">
                <a16:creationId xmlns:a16="http://schemas.microsoft.com/office/drawing/2014/main" id="{EBD046E7-49F4-B649-0B21-1A7882F61223}"/>
              </a:ext>
            </a:extLst>
          </p:cNvPr>
          <p:cNvPicPr>
            <a:picLocks noChangeAspect="1"/>
          </p:cNvPicPr>
          <p:nvPr userDrawn="1"/>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79813" y="6040567"/>
            <a:ext cx="2363625" cy="630967"/>
          </a:xfrm>
          <a:prstGeom prst="rect">
            <a:avLst/>
          </a:prstGeom>
        </p:spPr>
      </p:pic>
    </p:spTree>
    <p:extLst>
      <p:ext uri="{BB962C8B-B14F-4D97-AF65-F5344CB8AC3E}">
        <p14:creationId xmlns:p14="http://schemas.microsoft.com/office/powerpoint/2010/main" val="52387325"/>
      </p:ext>
    </p:extLst>
  </p:cSld>
  <p:clrMapOvr>
    <a:masterClrMapping/>
  </p:clrMapOvr>
  <p:extLst>
    <p:ext uri="{DCECCB84-F9BA-43D5-87BE-67443E8EF086}">
      <p15:sldGuideLst xmlns:p15="http://schemas.microsoft.com/office/powerpoint/2012/main">
        <p15:guide id="1" orient="horz" pos="482">
          <p15:clr>
            <a:srgbClr val="FBAE40"/>
          </p15:clr>
        </p15:guide>
        <p15:guide id="2" pos="484">
          <p15:clr>
            <a:srgbClr val="FBAE40"/>
          </p15:clr>
        </p15:guide>
        <p15:guide id="3" pos="7197">
          <p15:clr>
            <a:srgbClr val="FBAE40"/>
          </p15:clr>
        </p15:guide>
        <p15:guide id="4" orient="horz" pos="3838">
          <p15:clr>
            <a:srgbClr val="FBAE40"/>
          </p15:clr>
        </p15:guide>
        <p15:guide id="5"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mash Star Logos 1">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69F071B-8D1D-5F42-AE43-2AFBF6B59C3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99997" y="964642"/>
            <a:ext cx="3257564" cy="3257988"/>
          </a:xfrm>
          <a:prstGeom prst="rect">
            <a:avLst/>
          </a:prstGeom>
        </p:spPr>
      </p:pic>
      <p:pic>
        <p:nvPicPr>
          <p:cNvPr id="11" name="Picture 10">
            <a:extLst>
              <a:ext uri="{FF2B5EF4-FFF2-40B4-BE49-F238E27FC236}">
                <a16:creationId xmlns:a16="http://schemas.microsoft.com/office/drawing/2014/main" id="{0C098CC1-E026-4A46-8AC3-DEBF838DA8F9}"/>
              </a:ext>
            </a:extLst>
          </p:cNvPr>
          <p:cNvPicPr>
            <a:picLocks noChangeAspect="1"/>
          </p:cNvPicPr>
          <p:nvPr userDrawn="1"/>
        </p:nvPicPr>
        <p:blipFill>
          <a:blip r:embed="rId3"/>
          <a:stretch>
            <a:fillRect/>
          </a:stretch>
        </p:blipFill>
        <p:spPr>
          <a:xfrm>
            <a:off x="7057900" y="4343400"/>
            <a:ext cx="3009508" cy="622300"/>
          </a:xfrm>
          <a:prstGeom prst="rect">
            <a:avLst/>
          </a:prstGeom>
        </p:spPr>
      </p:pic>
      <p:pic>
        <p:nvPicPr>
          <p:cNvPr id="12" name="Picture 11">
            <a:extLst>
              <a:ext uri="{FF2B5EF4-FFF2-40B4-BE49-F238E27FC236}">
                <a16:creationId xmlns:a16="http://schemas.microsoft.com/office/drawing/2014/main" id="{D1012DD9-6D2B-B54D-9625-27F54F42E749}"/>
              </a:ext>
            </a:extLst>
          </p:cNvPr>
          <p:cNvPicPr>
            <a:picLocks noChangeAspect="1"/>
          </p:cNvPicPr>
          <p:nvPr userDrawn="1"/>
        </p:nvPicPr>
        <p:blipFill>
          <a:blip r:embed="rId4"/>
          <a:stretch>
            <a:fillRect/>
          </a:stretch>
        </p:blipFill>
        <p:spPr>
          <a:xfrm>
            <a:off x="1749850" y="1621517"/>
            <a:ext cx="3121554" cy="3235487"/>
          </a:xfrm>
          <a:prstGeom prst="rect">
            <a:avLst/>
          </a:prstGeom>
        </p:spPr>
      </p:pic>
      <p:sp>
        <p:nvSpPr>
          <p:cNvPr id="13" name="TextBox 12">
            <a:extLst>
              <a:ext uri="{FF2B5EF4-FFF2-40B4-BE49-F238E27FC236}">
                <a16:creationId xmlns:a16="http://schemas.microsoft.com/office/drawing/2014/main" id="{3479B22A-03A3-5A4B-843E-1334A2B1B711}"/>
              </a:ext>
            </a:extLst>
          </p:cNvPr>
          <p:cNvSpPr txBox="1"/>
          <p:nvPr userDrawn="1"/>
        </p:nvSpPr>
        <p:spPr>
          <a:xfrm>
            <a:off x="6409591" y="5176152"/>
            <a:ext cx="4378924" cy="532453"/>
          </a:xfrm>
          <a:prstGeom prst="rect">
            <a:avLst/>
          </a:prstGeom>
          <a:noFill/>
        </p:spPr>
        <p:txBody>
          <a:bodyPr wrap="square" rtlCol="0">
            <a:spAutoFit/>
          </a:bodyPr>
          <a:lstStyle/>
          <a:p>
            <a:pPr algn="ctr"/>
            <a:r>
              <a:rPr lang="en-GB" sz="1430" b="0" i="0" spc="40" baseline="0" dirty="0">
                <a:solidFill>
                  <a:schemeClr val="bg1">
                    <a:lumMod val="50000"/>
                  </a:schemeClr>
                </a:solidFill>
                <a:latin typeface="Inter Light" panose="02000503000000020004" pitchFamily="2" charset="0"/>
                <a:ea typeface="Inter Light" panose="02000503000000020004" pitchFamily="2" charset="0"/>
              </a:rPr>
              <a:t>m</a:t>
            </a:r>
            <a:r>
              <a:rPr lang="en-SI" sz="1430" b="0" i="0" spc="40" baseline="0" dirty="0">
                <a:solidFill>
                  <a:schemeClr val="bg1">
                    <a:lumMod val="50000"/>
                  </a:schemeClr>
                </a:solidFill>
                <a:latin typeface="Inter Light" panose="02000503000000020004" pitchFamily="2" charset="0"/>
                <a:ea typeface="Inter Light" panose="02000503000000020004" pitchFamily="2" charset="0"/>
              </a:rPr>
              <a:t>achine learning for science and humanities</a:t>
            </a:r>
          </a:p>
          <a:p>
            <a:pPr algn="ctr"/>
            <a:r>
              <a:rPr lang="en-SI" sz="1430" b="0" i="0" spc="40" baseline="0" dirty="0">
                <a:solidFill>
                  <a:schemeClr val="tx1"/>
                </a:solidFill>
                <a:latin typeface="Inter Light" panose="02000503000000020004" pitchFamily="2" charset="0"/>
                <a:ea typeface="Inter Light" panose="02000503000000020004" pitchFamily="2" charset="0"/>
              </a:rPr>
              <a:t>postdoctoral program</a:t>
            </a:r>
          </a:p>
        </p:txBody>
      </p:sp>
      <p:cxnSp>
        <p:nvCxnSpPr>
          <p:cNvPr id="14" name="Straight Arrow Connector 13">
            <a:extLst>
              <a:ext uri="{FF2B5EF4-FFF2-40B4-BE49-F238E27FC236}">
                <a16:creationId xmlns:a16="http://schemas.microsoft.com/office/drawing/2014/main" id="{482B777F-6716-2E4C-8F9A-D4A16E985C80}"/>
              </a:ext>
            </a:extLst>
          </p:cNvPr>
          <p:cNvCxnSpPr>
            <a:cxnSpLocks/>
          </p:cNvCxnSpPr>
          <p:nvPr userDrawn="1"/>
        </p:nvCxnSpPr>
        <p:spPr>
          <a:xfrm>
            <a:off x="5936924" y="705641"/>
            <a:ext cx="0" cy="5416026"/>
          </a:xfrm>
          <a:prstGeom prst="straightConnector1">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9633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77834-5D89-8843-96C8-E6667E047AAE}"/>
              </a:ext>
            </a:extLst>
          </p:cNvPr>
          <p:cNvSpPr>
            <a:spLocks noGrp="1"/>
          </p:cNvSpPr>
          <p:nvPr>
            <p:ph type="ctrTitle" hasCustomPrompt="1"/>
          </p:nvPr>
        </p:nvSpPr>
        <p:spPr>
          <a:xfrm>
            <a:off x="1523802" y="1122364"/>
            <a:ext cx="9144397" cy="1677987"/>
          </a:xfrm>
          <a:prstGeom prst="rect">
            <a:avLst/>
          </a:prstGeom>
        </p:spPr>
        <p:txBody>
          <a:bodyPr anchor="b"/>
          <a:lstStyle>
            <a:lvl1pPr algn="ctr">
              <a:defRPr sz="5999" cap="all" baseline="0"/>
            </a:lvl1pPr>
          </a:lstStyle>
          <a:p>
            <a:r>
              <a:rPr lang="en-GB" dirty="0"/>
              <a:t>Enter Title</a:t>
            </a:r>
            <a:endParaRPr lang="en-SI" dirty="0"/>
          </a:p>
        </p:txBody>
      </p:sp>
      <p:sp>
        <p:nvSpPr>
          <p:cNvPr id="3" name="Subtitle 2">
            <a:extLst>
              <a:ext uri="{FF2B5EF4-FFF2-40B4-BE49-F238E27FC236}">
                <a16:creationId xmlns:a16="http://schemas.microsoft.com/office/drawing/2014/main" id="{11BF3C28-BB3F-4E41-AA1D-2A54B750DFD3}"/>
              </a:ext>
            </a:extLst>
          </p:cNvPr>
          <p:cNvSpPr>
            <a:spLocks noGrp="1"/>
          </p:cNvSpPr>
          <p:nvPr>
            <p:ph type="subTitle" idx="1" hasCustomPrompt="1"/>
          </p:nvPr>
        </p:nvSpPr>
        <p:spPr>
          <a:xfrm>
            <a:off x="1523802" y="3602038"/>
            <a:ext cx="9144397" cy="1655762"/>
          </a:xfrm>
          <a:prstGeom prst="rect">
            <a:avLst/>
          </a:prstGeom>
        </p:spPr>
        <p:txBody>
          <a:bodyPr/>
          <a:lstStyle>
            <a:lvl1pPr marL="0" indent="0" algn="ctr">
              <a:buNone/>
              <a:defRPr sz="2400" b="0" i="0">
                <a:latin typeface="Inter ExtraLight" panose="02000503000000020004" pitchFamily="2" charset="0"/>
                <a:ea typeface="Inter ExtraLight" panose="02000503000000020004" pitchFamily="2" charset="0"/>
              </a:defRPr>
            </a:lvl1pPr>
            <a:lvl2pPr marL="457154" indent="0" algn="ctr">
              <a:buNone/>
              <a:defRPr sz="2000"/>
            </a:lvl2pPr>
            <a:lvl3pPr marL="914309" indent="0" algn="ctr">
              <a:buNone/>
              <a:defRPr sz="1800"/>
            </a:lvl3pPr>
            <a:lvl4pPr marL="1371463" indent="0" algn="ctr">
              <a:buNone/>
              <a:defRPr sz="1600"/>
            </a:lvl4pPr>
            <a:lvl5pPr marL="1828617" indent="0" algn="ctr">
              <a:buNone/>
              <a:defRPr sz="1600"/>
            </a:lvl5pPr>
            <a:lvl6pPr marL="2285771" indent="0" algn="ctr">
              <a:buNone/>
              <a:defRPr sz="1600"/>
            </a:lvl6pPr>
            <a:lvl7pPr marL="2742926" indent="0" algn="ctr">
              <a:buNone/>
              <a:defRPr sz="1600"/>
            </a:lvl7pPr>
            <a:lvl8pPr marL="3200080" indent="0" algn="ctr">
              <a:buNone/>
              <a:defRPr sz="1600"/>
            </a:lvl8pPr>
            <a:lvl9pPr marL="3657234" indent="0" algn="ctr">
              <a:buNone/>
              <a:defRPr sz="1600"/>
            </a:lvl9pPr>
          </a:lstStyle>
          <a:p>
            <a:r>
              <a:rPr lang="en-GB" dirty="0"/>
              <a:t>speaker / institution</a:t>
            </a:r>
            <a:endParaRPr lang="en-SI" dirty="0"/>
          </a:p>
        </p:txBody>
      </p:sp>
    </p:spTree>
    <p:extLst>
      <p:ext uri="{BB962C8B-B14F-4D97-AF65-F5344CB8AC3E}">
        <p14:creationId xmlns:p14="http://schemas.microsoft.com/office/powerpoint/2010/main" val="3506784324"/>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7549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0" r:id="rId3"/>
    <p:sldLayoutId id="2147483672" r:id="rId4"/>
    <p:sldLayoutId id="2147483669" r:id="rId5"/>
  </p:sldLayoutIdLst>
  <p:hf hdr="0" dt="0"/>
  <p:txStyles>
    <p:titleStyle>
      <a:lvl1pPr algn="l" defTabSz="914309" rtl="0" eaLnBrk="1" latinLnBrk="0" hangingPunct="1">
        <a:lnSpc>
          <a:spcPct val="90000"/>
        </a:lnSpc>
        <a:spcBef>
          <a:spcPct val="0"/>
        </a:spcBef>
        <a:buNone/>
        <a:defRPr sz="4400" kern="1200" baseline="0">
          <a:solidFill>
            <a:schemeClr val="bg1"/>
          </a:solidFill>
          <a:latin typeface="Inter" panose="02000503000000020004" pitchFamily="2" charset="0"/>
          <a:ea typeface="+mj-ea"/>
          <a:cs typeface="+mj-cs"/>
        </a:defRPr>
      </a:lvl1pPr>
    </p:titleStyle>
    <p:bodyStyle>
      <a:lvl1pPr marL="228577" indent="-228577" algn="l" defTabSz="914309" rtl="0" eaLnBrk="1" latinLnBrk="0" hangingPunct="1">
        <a:lnSpc>
          <a:spcPct val="90000"/>
        </a:lnSpc>
        <a:spcBef>
          <a:spcPts val="1000"/>
        </a:spcBef>
        <a:buFont typeface="Arial" panose="020B0604020202020204" pitchFamily="34" charset="0"/>
        <a:buChar char="•"/>
        <a:defRPr sz="2800" b="0" i="0" kern="1200">
          <a:solidFill>
            <a:schemeClr val="bg1"/>
          </a:solidFill>
          <a:latin typeface="Inter" panose="02000503000000020004" pitchFamily="2" charset="0"/>
          <a:ea typeface="Inter" panose="02000503000000020004" pitchFamily="2" charset="0"/>
          <a:cs typeface="+mn-cs"/>
        </a:defRPr>
      </a:lvl1pPr>
      <a:lvl2pPr marL="685731" indent="-228577" algn="l" defTabSz="914309" rtl="0" eaLnBrk="1" latinLnBrk="0" hangingPunct="1">
        <a:lnSpc>
          <a:spcPct val="90000"/>
        </a:lnSpc>
        <a:spcBef>
          <a:spcPts val="500"/>
        </a:spcBef>
        <a:buFont typeface="Arial" panose="020B0604020202020204" pitchFamily="34" charset="0"/>
        <a:buChar char="•"/>
        <a:defRPr sz="2400" b="0" i="0" kern="1200">
          <a:solidFill>
            <a:schemeClr val="bg1"/>
          </a:solidFill>
          <a:latin typeface="Inter" panose="02000503000000020004" pitchFamily="2" charset="0"/>
          <a:ea typeface="Inter" panose="02000503000000020004" pitchFamily="2" charset="0"/>
          <a:cs typeface="+mn-cs"/>
        </a:defRPr>
      </a:lvl2pPr>
      <a:lvl3pPr marL="1142886" indent="-228577" algn="l" defTabSz="914309" rtl="0" eaLnBrk="1" latinLnBrk="0" hangingPunct="1">
        <a:lnSpc>
          <a:spcPct val="90000"/>
        </a:lnSpc>
        <a:spcBef>
          <a:spcPts val="500"/>
        </a:spcBef>
        <a:buFont typeface="Arial" panose="020B0604020202020204" pitchFamily="34" charset="0"/>
        <a:buChar char="•"/>
        <a:defRPr sz="2000" b="0" i="0" kern="1200">
          <a:solidFill>
            <a:schemeClr val="bg1"/>
          </a:solidFill>
          <a:latin typeface="Inter" panose="02000503000000020004" pitchFamily="2" charset="0"/>
          <a:ea typeface="Inter" panose="02000503000000020004" pitchFamily="2" charset="0"/>
          <a:cs typeface="+mn-cs"/>
        </a:defRPr>
      </a:lvl3pPr>
      <a:lvl4pPr marL="1600040" indent="-228577" algn="l" defTabSz="914309" rtl="0" eaLnBrk="1" latinLnBrk="0" hangingPunct="1">
        <a:lnSpc>
          <a:spcPct val="90000"/>
        </a:lnSpc>
        <a:spcBef>
          <a:spcPts val="500"/>
        </a:spcBef>
        <a:buFont typeface="Arial" panose="020B0604020202020204" pitchFamily="34" charset="0"/>
        <a:buChar char="•"/>
        <a:defRPr sz="1800" b="0" i="0" kern="1200">
          <a:solidFill>
            <a:schemeClr val="bg1"/>
          </a:solidFill>
          <a:latin typeface="Inter" panose="02000503000000020004" pitchFamily="2" charset="0"/>
          <a:ea typeface="Inter" panose="02000503000000020004" pitchFamily="2" charset="0"/>
          <a:cs typeface="+mn-cs"/>
        </a:defRPr>
      </a:lvl4pPr>
      <a:lvl5pPr marL="2057194" indent="-228577" algn="l" defTabSz="914309" rtl="0" eaLnBrk="1" latinLnBrk="0" hangingPunct="1">
        <a:lnSpc>
          <a:spcPct val="90000"/>
        </a:lnSpc>
        <a:spcBef>
          <a:spcPts val="500"/>
        </a:spcBef>
        <a:buFont typeface="Arial" panose="020B0604020202020204" pitchFamily="34" charset="0"/>
        <a:buChar char="•"/>
        <a:defRPr sz="1800" b="0" i="0" kern="1200">
          <a:solidFill>
            <a:schemeClr val="bg1"/>
          </a:solidFill>
          <a:latin typeface="Inter" panose="02000503000000020004" pitchFamily="2" charset="0"/>
          <a:ea typeface="Inter" panose="02000503000000020004" pitchFamily="2" charset="0"/>
          <a:cs typeface="+mn-cs"/>
        </a:defRPr>
      </a:lvl5pPr>
      <a:lvl6pPr marL="2514349"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SI"/>
      </a:defPPr>
      <a:lvl1pPr marL="0" algn="l" defTabSz="914309" rtl="0" eaLnBrk="1" latinLnBrk="0" hangingPunct="1">
        <a:defRPr sz="1800" kern="1200">
          <a:solidFill>
            <a:schemeClr val="tx1"/>
          </a:solidFill>
          <a:latin typeface="+mn-lt"/>
          <a:ea typeface="+mn-ea"/>
          <a:cs typeface="+mn-cs"/>
        </a:defRPr>
      </a:lvl1pPr>
      <a:lvl2pPr marL="457154" algn="l" defTabSz="914309" rtl="0" eaLnBrk="1" latinLnBrk="0" hangingPunct="1">
        <a:defRPr sz="1800" kern="1200">
          <a:solidFill>
            <a:schemeClr val="tx1"/>
          </a:solidFill>
          <a:latin typeface="+mn-lt"/>
          <a:ea typeface="+mn-ea"/>
          <a:cs typeface="+mn-cs"/>
        </a:defRPr>
      </a:lvl2pPr>
      <a:lvl3pPr marL="914309" algn="l" defTabSz="914309" rtl="0" eaLnBrk="1" latinLnBrk="0" hangingPunct="1">
        <a:defRPr sz="1800" kern="1200">
          <a:solidFill>
            <a:schemeClr val="tx1"/>
          </a:solidFill>
          <a:latin typeface="+mn-lt"/>
          <a:ea typeface="+mn-ea"/>
          <a:cs typeface="+mn-cs"/>
        </a:defRPr>
      </a:lvl3pPr>
      <a:lvl4pPr marL="1371463" algn="l" defTabSz="914309" rtl="0" eaLnBrk="1" latinLnBrk="0" hangingPunct="1">
        <a:defRPr sz="1800" kern="1200">
          <a:solidFill>
            <a:schemeClr val="tx1"/>
          </a:solidFill>
          <a:latin typeface="+mn-lt"/>
          <a:ea typeface="+mn-ea"/>
          <a:cs typeface="+mn-cs"/>
        </a:defRPr>
      </a:lvl4pPr>
      <a:lvl5pPr marL="1828617" algn="l" defTabSz="914309" rtl="0" eaLnBrk="1" latinLnBrk="0" hangingPunct="1">
        <a:defRPr sz="1800" kern="1200">
          <a:solidFill>
            <a:schemeClr val="tx1"/>
          </a:solidFill>
          <a:latin typeface="+mn-lt"/>
          <a:ea typeface="+mn-ea"/>
          <a:cs typeface="+mn-cs"/>
        </a:defRPr>
      </a:lvl5pPr>
      <a:lvl6pPr marL="2285771"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4" algn="l" defTabSz="914309"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p15:clr>
            <a:srgbClr val="F26B43"/>
          </p15:clr>
        </p15:guide>
        <p15:guide id="2" orient="horz" pos="323">
          <p15:clr>
            <a:srgbClr val="F26B43"/>
          </p15:clr>
        </p15:guide>
        <p15:guide id="3" orient="horz" pos="3997">
          <p15:clr>
            <a:srgbClr val="F26B43"/>
          </p15:clr>
        </p15:guide>
        <p15:guide id="4" pos="735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D82169D-1AB4-3740-A992-F53B0903925F}"/>
              </a:ext>
            </a:extLst>
          </p:cNvPr>
          <p:cNvSpPr>
            <a:spLocks noGrp="1"/>
          </p:cNvSpPr>
          <p:nvPr>
            <p:ph type="title"/>
          </p:nvPr>
        </p:nvSpPr>
        <p:spPr>
          <a:xfrm>
            <a:off x="838091" y="365126"/>
            <a:ext cx="10515818" cy="1325563"/>
          </a:xfrm>
          <a:prstGeom prst="rect">
            <a:avLst/>
          </a:prstGeom>
        </p:spPr>
        <p:txBody>
          <a:bodyPr vert="horz" lIns="91440" tIns="45720" rIns="91440" bIns="45720" rtlCol="0" anchor="ctr">
            <a:normAutofit/>
          </a:bodyPr>
          <a:lstStyle/>
          <a:p>
            <a:r>
              <a:rPr lang="en-GB" dirty="0"/>
              <a:t>Click to edit Master title style</a:t>
            </a:r>
            <a:endParaRPr lang="en-SI" dirty="0"/>
          </a:p>
        </p:txBody>
      </p:sp>
      <p:sp>
        <p:nvSpPr>
          <p:cNvPr id="3" name="Text Placeholder 2">
            <a:extLst>
              <a:ext uri="{FF2B5EF4-FFF2-40B4-BE49-F238E27FC236}">
                <a16:creationId xmlns:a16="http://schemas.microsoft.com/office/drawing/2014/main" id="{48AA1E84-82C0-D848-B76E-4DBB93560E54}"/>
              </a:ext>
            </a:extLst>
          </p:cNvPr>
          <p:cNvSpPr>
            <a:spLocks noGrp="1"/>
          </p:cNvSpPr>
          <p:nvPr>
            <p:ph type="body" idx="1"/>
          </p:nvPr>
        </p:nvSpPr>
        <p:spPr>
          <a:xfrm>
            <a:off x="838091" y="1825625"/>
            <a:ext cx="10515818" cy="4351338"/>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SI" dirty="0"/>
          </a:p>
        </p:txBody>
      </p:sp>
    </p:spTree>
    <p:extLst>
      <p:ext uri="{BB962C8B-B14F-4D97-AF65-F5344CB8AC3E}">
        <p14:creationId xmlns:p14="http://schemas.microsoft.com/office/powerpoint/2010/main" val="96331989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71" r:id="rId5"/>
  </p:sldLayoutIdLst>
  <p:hf hdr="0" dt="0"/>
  <p:txStyles>
    <p:titleStyle>
      <a:lvl1pPr algn="l" defTabSz="914309" rtl="0" eaLnBrk="1" latinLnBrk="0" hangingPunct="1">
        <a:lnSpc>
          <a:spcPct val="90000"/>
        </a:lnSpc>
        <a:spcBef>
          <a:spcPct val="0"/>
        </a:spcBef>
        <a:buNone/>
        <a:defRPr sz="4400" b="1" i="0" kern="1200" baseline="0">
          <a:solidFill>
            <a:schemeClr val="tx1"/>
          </a:solidFill>
          <a:latin typeface="Inter" panose="02000503000000020004" pitchFamily="2" charset="0"/>
          <a:ea typeface="Inter" panose="02000503000000020004" pitchFamily="2" charset="0"/>
          <a:cs typeface="+mj-cs"/>
        </a:defRPr>
      </a:lvl1pPr>
    </p:titleStyle>
    <p:bodyStyle>
      <a:lvl1pPr marL="228577" indent="-228577" algn="l" defTabSz="914309" rtl="0" eaLnBrk="1" latinLnBrk="0" hangingPunct="1">
        <a:lnSpc>
          <a:spcPct val="90000"/>
        </a:lnSpc>
        <a:spcBef>
          <a:spcPts val="1000"/>
        </a:spcBef>
        <a:buFont typeface="Arial" panose="020B0604020202020204" pitchFamily="34" charset="0"/>
        <a:buChar char="•"/>
        <a:defRPr sz="2800" b="0" i="0" kern="1200">
          <a:solidFill>
            <a:schemeClr val="tx1"/>
          </a:solidFill>
          <a:latin typeface="Inter Medium" panose="02000503000000020004" pitchFamily="2" charset="0"/>
          <a:ea typeface="Inter Medium" panose="02000503000000020004" pitchFamily="2" charset="0"/>
          <a:cs typeface="+mn-cs"/>
        </a:defRPr>
      </a:lvl1pPr>
      <a:lvl2pPr marL="685731" indent="-228577" algn="l" defTabSz="914309" rtl="0" eaLnBrk="1" latinLnBrk="0" hangingPunct="1">
        <a:lnSpc>
          <a:spcPct val="90000"/>
        </a:lnSpc>
        <a:spcBef>
          <a:spcPts val="500"/>
        </a:spcBef>
        <a:buFont typeface="Arial" panose="020B0604020202020204" pitchFamily="34" charset="0"/>
        <a:buChar char="•"/>
        <a:defRPr sz="2400" b="0" i="0" kern="1200">
          <a:solidFill>
            <a:schemeClr val="tx1"/>
          </a:solidFill>
          <a:latin typeface="Inter" panose="02000503000000020004" pitchFamily="2" charset="0"/>
          <a:ea typeface="Inter" panose="02000503000000020004" pitchFamily="2" charset="0"/>
          <a:cs typeface="+mn-cs"/>
        </a:defRPr>
      </a:lvl2pPr>
      <a:lvl3pPr marL="1142886" indent="-228577" algn="l" defTabSz="914309" rtl="0" eaLnBrk="1" latinLnBrk="0" hangingPunct="1">
        <a:lnSpc>
          <a:spcPct val="90000"/>
        </a:lnSpc>
        <a:spcBef>
          <a:spcPts val="500"/>
        </a:spcBef>
        <a:buFont typeface="Arial" panose="020B0604020202020204" pitchFamily="34" charset="0"/>
        <a:buChar char="•"/>
        <a:defRPr sz="2000" b="0" i="0" kern="1200" baseline="0">
          <a:solidFill>
            <a:schemeClr val="tx1"/>
          </a:solidFill>
          <a:latin typeface="Inter" panose="02000503000000020004" pitchFamily="2" charset="0"/>
          <a:ea typeface="Inter" panose="02000503000000020004" pitchFamily="2" charset="0"/>
          <a:cs typeface="+mn-cs"/>
        </a:defRPr>
      </a:lvl3pPr>
      <a:lvl4pPr marL="1600040" indent="-228577" algn="l" defTabSz="914309" rtl="0" eaLnBrk="1" latinLnBrk="0" hangingPunct="1">
        <a:lnSpc>
          <a:spcPct val="90000"/>
        </a:lnSpc>
        <a:spcBef>
          <a:spcPts val="500"/>
        </a:spcBef>
        <a:buFont typeface="Arial" panose="020B0604020202020204" pitchFamily="34" charset="0"/>
        <a:buChar char="•"/>
        <a:defRPr sz="1600" b="0" i="0" kern="1200" cap="all" spc="100" baseline="0">
          <a:solidFill>
            <a:schemeClr val="bg2">
              <a:lumMod val="50000"/>
            </a:schemeClr>
          </a:solidFill>
          <a:latin typeface="Inter" panose="02000503000000020004" pitchFamily="2" charset="0"/>
          <a:ea typeface="Inter" panose="02000503000000020004" pitchFamily="2" charset="0"/>
          <a:cs typeface="+mn-cs"/>
        </a:defRPr>
      </a:lvl4pPr>
      <a:lvl5pPr marL="2057194" indent="-228577" algn="l" defTabSz="914309" rtl="0" eaLnBrk="1" latinLnBrk="0" hangingPunct="1">
        <a:lnSpc>
          <a:spcPct val="90000"/>
        </a:lnSpc>
        <a:spcBef>
          <a:spcPts val="500"/>
        </a:spcBef>
        <a:buFont typeface="Arial" panose="020B0604020202020204" pitchFamily="34" charset="0"/>
        <a:buChar char="•"/>
        <a:defRPr sz="1800" b="0" i="0" kern="1200" spc="100" baseline="0">
          <a:solidFill>
            <a:schemeClr val="bg2">
              <a:lumMod val="50000"/>
            </a:schemeClr>
          </a:solidFill>
          <a:latin typeface="Inter" panose="02000503000000020004" pitchFamily="2" charset="0"/>
          <a:ea typeface="Inter" panose="02000503000000020004" pitchFamily="2" charset="0"/>
          <a:cs typeface="+mn-cs"/>
        </a:defRPr>
      </a:lvl5pPr>
      <a:lvl6pPr marL="2514349"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503"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657"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811" indent="-228577" algn="l" defTabSz="914309"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SI"/>
      </a:defPPr>
      <a:lvl1pPr marL="0" algn="l" defTabSz="914309" rtl="0" eaLnBrk="1" latinLnBrk="0" hangingPunct="1">
        <a:defRPr sz="1800" kern="1200">
          <a:solidFill>
            <a:schemeClr val="tx1"/>
          </a:solidFill>
          <a:latin typeface="+mn-lt"/>
          <a:ea typeface="+mn-ea"/>
          <a:cs typeface="+mn-cs"/>
        </a:defRPr>
      </a:lvl1pPr>
      <a:lvl2pPr marL="457154" algn="l" defTabSz="914309" rtl="0" eaLnBrk="1" latinLnBrk="0" hangingPunct="1">
        <a:defRPr sz="1800" kern="1200">
          <a:solidFill>
            <a:schemeClr val="tx1"/>
          </a:solidFill>
          <a:latin typeface="+mn-lt"/>
          <a:ea typeface="+mn-ea"/>
          <a:cs typeface="+mn-cs"/>
        </a:defRPr>
      </a:lvl2pPr>
      <a:lvl3pPr marL="914309" algn="l" defTabSz="914309" rtl="0" eaLnBrk="1" latinLnBrk="0" hangingPunct="1">
        <a:defRPr sz="1800" kern="1200">
          <a:solidFill>
            <a:schemeClr val="tx1"/>
          </a:solidFill>
          <a:latin typeface="+mn-lt"/>
          <a:ea typeface="+mn-ea"/>
          <a:cs typeface="+mn-cs"/>
        </a:defRPr>
      </a:lvl3pPr>
      <a:lvl4pPr marL="1371463" algn="l" defTabSz="914309" rtl="0" eaLnBrk="1" latinLnBrk="0" hangingPunct="1">
        <a:defRPr sz="1800" kern="1200">
          <a:solidFill>
            <a:schemeClr val="tx1"/>
          </a:solidFill>
          <a:latin typeface="+mn-lt"/>
          <a:ea typeface="+mn-ea"/>
          <a:cs typeface="+mn-cs"/>
        </a:defRPr>
      </a:lvl4pPr>
      <a:lvl5pPr marL="1828617" algn="l" defTabSz="914309" rtl="0" eaLnBrk="1" latinLnBrk="0" hangingPunct="1">
        <a:defRPr sz="1800" kern="1200">
          <a:solidFill>
            <a:schemeClr val="tx1"/>
          </a:solidFill>
          <a:latin typeface="+mn-lt"/>
          <a:ea typeface="+mn-ea"/>
          <a:cs typeface="+mn-cs"/>
        </a:defRPr>
      </a:lvl5pPr>
      <a:lvl6pPr marL="2285771" algn="l" defTabSz="914309" rtl="0" eaLnBrk="1" latinLnBrk="0" hangingPunct="1">
        <a:defRPr sz="1800" kern="1200">
          <a:solidFill>
            <a:schemeClr val="tx1"/>
          </a:solidFill>
          <a:latin typeface="+mn-lt"/>
          <a:ea typeface="+mn-ea"/>
          <a:cs typeface="+mn-cs"/>
        </a:defRPr>
      </a:lvl6pPr>
      <a:lvl7pPr marL="2742926" algn="l" defTabSz="914309" rtl="0" eaLnBrk="1" latinLnBrk="0" hangingPunct="1">
        <a:defRPr sz="1800" kern="1200">
          <a:solidFill>
            <a:schemeClr val="tx1"/>
          </a:solidFill>
          <a:latin typeface="+mn-lt"/>
          <a:ea typeface="+mn-ea"/>
          <a:cs typeface="+mn-cs"/>
        </a:defRPr>
      </a:lvl7pPr>
      <a:lvl8pPr marL="3200080" algn="l" defTabSz="914309" rtl="0" eaLnBrk="1" latinLnBrk="0" hangingPunct="1">
        <a:defRPr sz="1800" kern="1200">
          <a:solidFill>
            <a:schemeClr val="tx1"/>
          </a:solidFill>
          <a:latin typeface="+mn-lt"/>
          <a:ea typeface="+mn-ea"/>
          <a:cs typeface="+mn-cs"/>
        </a:defRPr>
      </a:lvl8pPr>
      <a:lvl9pPr marL="3657234" algn="l" defTabSz="914309"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25">
          <p15:clr>
            <a:srgbClr val="F26B43"/>
          </p15:clr>
        </p15:guide>
        <p15:guide id="2" orient="horz" pos="323">
          <p15:clr>
            <a:srgbClr val="F26B43"/>
          </p15:clr>
        </p15:guide>
        <p15:guide id="3" orient="horz" pos="3997">
          <p15:clr>
            <a:srgbClr val="F26B43"/>
          </p15:clr>
        </p15:guide>
        <p15:guide id="4" pos="7356">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3.jpg"/><Relationship Id="rId7" Type="http://schemas.openxmlformats.org/officeDocument/2006/relationships/image" Target="../media/image16.png"/><Relationship Id="rId2" Type="http://schemas.openxmlformats.org/officeDocument/2006/relationships/image" Target="../media/image12.emf"/><Relationship Id="rId1" Type="http://schemas.openxmlformats.org/officeDocument/2006/relationships/slideLayout" Target="../slideLayouts/slideLayout10.xml"/><Relationship Id="rId6" Type="http://schemas.openxmlformats.org/officeDocument/2006/relationships/image" Target="../media/image15.png"/><Relationship Id="rId5" Type="http://schemas.openxmlformats.org/officeDocument/2006/relationships/image" Target="../media/image4.svg"/><Relationship Id="rId4" Type="http://schemas.openxmlformats.org/officeDocument/2006/relationships/image" Target="../media/image14.png"/><Relationship Id="rId9" Type="http://schemas.openxmlformats.org/officeDocument/2006/relationships/image" Target="../media/image18.png"/></Relationships>
</file>

<file path=ppt/slides/_rels/slide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24.png"/><Relationship Id="rId4" Type="http://schemas.openxmlformats.org/officeDocument/2006/relationships/image" Target="../media/image23.jpg"/></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Straight Arrow Connector 7">
            <a:extLst>
              <a:ext uri="{FF2B5EF4-FFF2-40B4-BE49-F238E27FC236}">
                <a16:creationId xmlns:a16="http://schemas.microsoft.com/office/drawing/2014/main" id="{82BCECE2-82B1-4472-955D-C99C50960789}"/>
              </a:ext>
            </a:extLst>
          </p:cNvPr>
          <p:cNvCxnSpPr>
            <a:cxnSpLocks/>
          </p:cNvCxnSpPr>
          <p:nvPr/>
        </p:nvCxnSpPr>
        <p:spPr>
          <a:xfrm>
            <a:off x="419319" y="5577518"/>
            <a:ext cx="11303876" cy="0"/>
          </a:xfrm>
          <a:prstGeom prst="straightConnector1">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20" name="Picture 10">
            <a:extLst>
              <a:ext uri="{FF2B5EF4-FFF2-40B4-BE49-F238E27FC236}">
                <a16:creationId xmlns:a16="http://schemas.microsoft.com/office/drawing/2014/main" id="{47BCA47D-ADB9-45DF-9941-D31CC04076E7}"/>
              </a:ext>
            </a:extLst>
          </p:cNvPr>
          <p:cNvPicPr>
            <a:picLocks noChangeAspect="1"/>
          </p:cNvPicPr>
          <p:nvPr/>
        </p:nvPicPr>
        <p:blipFill>
          <a:blip r:embed="rId2"/>
          <a:stretch>
            <a:fillRect/>
          </a:stretch>
        </p:blipFill>
        <p:spPr>
          <a:xfrm>
            <a:off x="5497037" y="4906532"/>
            <a:ext cx="609600" cy="330200"/>
          </a:xfrm>
          <a:prstGeom prst="rect">
            <a:avLst/>
          </a:prstGeom>
        </p:spPr>
      </p:pic>
      <p:pic>
        <p:nvPicPr>
          <p:cNvPr id="21" name="Picture 11">
            <a:extLst>
              <a:ext uri="{FF2B5EF4-FFF2-40B4-BE49-F238E27FC236}">
                <a16:creationId xmlns:a16="http://schemas.microsoft.com/office/drawing/2014/main" id="{EDAB936A-EF08-4D70-B862-42D220F31BD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308036" y="4964771"/>
            <a:ext cx="1092200" cy="215130"/>
          </a:xfrm>
          <a:prstGeom prst="rect">
            <a:avLst/>
          </a:prstGeom>
        </p:spPr>
      </p:pic>
      <p:pic>
        <p:nvPicPr>
          <p:cNvPr id="27" name="Picture 24">
            <a:extLst>
              <a:ext uri="{FF2B5EF4-FFF2-40B4-BE49-F238E27FC236}">
                <a16:creationId xmlns:a16="http://schemas.microsoft.com/office/drawing/2014/main" id="{C6F0C420-432A-4932-931D-178FB0E3BF0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07800" y="4881395"/>
            <a:ext cx="1633968" cy="389039"/>
          </a:xfrm>
          <a:prstGeom prst="rect">
            <a:avLst/>
          </a:prstGeom>
        </p:spPr>
      </p:pic>
      <p:pic>
        <p:nvPicPr>
          <p:cNvPr id="4" name="Grafika 3">
            <a:extLst>
              <a:ext uri="{FF2B5EF4-FFF2-40B4-BE49-F238E27FC236}">
                <a16:creationId xmlns:a16="http://schemas.microsoft.com/office/drawing/2014/main" id="{FDF3202A-05E1-C9DE-0D1F-D7DD24AE1551}"/>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101346" y="107079"/>
            <a:ext cx="5672197" cy="1514189"/>
          </a:xfrm>
          <a:prstGeom prst="rect">
            <a:avLst/>
          </a:prstGeom>
        </p:spPr>
      </p:pic>
      <p:pic>
        <p:nvPicPr>
          <p:cNvPr id="3" name="Picture 2">
            <a:extLst>
              <a:ext uri="{FF2B5EF4-FFF2-40B4-BE49-F238E27FC236}">
                <a16:creationId xmlns:a16="http://schemas.microsoft.com/office/drawing/2014/main" id="{E8066DD6-033C-43EA-A69B-9D7F8F34DE7B}"/>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993900" y="4548590"/>
            <a:ext cx="1625597" cy="888557"/>
          </a:xfrm>
          <a:prstGeom prst="rect">
            <a:avLst/>
          </a:prstGeom>
        </p:spPr>
      </p:pic>
      <p:pic>
        <p:nvPicPr>
          <p:cNvPr id="5" name="Picture 4">
            <a:extLst>
              <a:ext uri="{FF2B5EF4-FFF2-40B4-BE49-F238E27FC236}">
                <a16:creationId xmlns:a16="http://schemas.microsoft.com/office/drawing/2014/main" id="{A2FFFCF1-A869-456E-B6B8-3B9E4AC19A6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645046" y="4616665"/>
            <a:ext cx="640953" cy="653771"/>
          </a:xfrm>
          <a:prstGeom prst="rect">
            <a:avLst/>
          </a:prstGeom>
        </p:spPr>
      </p:pic>
      <p:pic>
        <p:nvPicPr>
          <p:cNvPr id="6" name="Picture 5">
            <a:extLst>
              <a:ext uri="{FF2B5EF4-FFF2-40B4-BE49-F238E27FC236}">
                <a16:creationId xmlns:a16="http://schemas.microsoft.com/office/drawing/2014/main" id="{66C7F9CF-E6A7-4A72-975C-C9D52CFC833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264124" y="5952824"/>
            <a:ext cx="1001796" cy="905176"/>
          </a:xfrm>
          <a:prstGeom prst="rect">
            <a:avLst/>
          </a:prstGeom>
        </p:spPr>
      </p:pic>
      <p:pic>
        <p:nvPicPr>
          <p:cNvPr id="8" name="Picture 7">
            <a:extLst>
              <a:ext uri="{FF2B5EF4-FFF2-40B4-BE49-F238E27FC236}">
                <a16:creationId xmlns:a16="http://schemas.microsoft.com/office/drawing/2014/main" id="{D3536D4F-7180-48C9-B9B0-30B635DF342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363172" y="6182053"/>
            <a:ext cx="2360023" cy="526551"/>
          </a:xfrm>
          <a:prstGeom prst="rect">
            <a:avLst/>
          </a:prstGeom>
        </p:spPr>
      </p:pic>
      <p:sp>
        <p:nvSpPr>
          <p:cNvPr id="7" name="TextBox 6">
            <a:extLst>
              <a:ext uri="{FF2B5EF4-FFF2-40B4-BE49-F238E27FC236}">
                <a16:creationId xmlns:a16="http://schemas.microsoft.com/office/drawing/2014/main" id="{A6357F6F-CD38-821B-B441-77B6E11C8FB0}"/>
              </a:ext>
            </a:extLst>
          </p:cNvPr>
          <p:cNvSpPr txBox="1"/>
          <p:nvPr/>
        </p:nvSpPr>
        <p:spPr>
          <a:xfrm>
            <a:off x="675794" y="1647605"/>
            <a:ext cx="10910832" cy="3385542"/>
          </a:xfrm>
          <a:prstGeom prst="rect">
            <a:avLst/>
          </a:prstGeom>
          <a:noFill/>
        </p:spPr>
        <p:txBody>
          <a:bodyPr wrap="square">
            <a:spAutoFit/>
          </a:bodyPr>
          <a:lstStyle/>
          <a:p>
            <a:pPr algn="ctr"/>
            <a:r>
              <a:rPr lang="en-US" sz="2800" dirty="0"/>
              <a:t>Integrating Photo-Thermal Aerosol Absorption Monitor and Single-Particle Spectroscopy with Machine Learning to Improve Mass Absorption Cross-Section Measurements of Black Carbon and Mineral Dust Aerosols</a:t>
            </a:r>
          </a:p>
          <a:p>
            <a:pPr algn="ctr"/>
            <a:endParaRPr lang="en-US" sz="2800" dirty="0"/>
          </a:p>
          <a:p>
            <a:pPr algn="ctr"/>
            <a:r>
              <a:rPr lang="en-US" sz="2800" dirty="0"/>
              <a:t>Speaker: Dr. Ankur Bhardwaj</a:t>
            </a:r>
          </a:p>
          <a:p>
            <a:pPr algn="ctr"/>
            <a:r>
              <a:rPr lang="en-US" sz="2800" dirty="0"/>
              <a:t>Centre for Atmospheric Research, UNG</a:t>
            </a:r>
          </a:p>
          <a:p>
            <a:pPr algn="ctr"/>
            <a:r>
              <a:rPr lang="en-US" dirty="0"/>
              <a:t>(ankur.bhardwaj@ung.si)</a:t>
            </a:r>
          </a:p>
          <a:p>
            <a:pPr algn="ctr"/>
            <a:endParaRPr lang="en-US" sz="2800" dirty="0"/>
          </a:p>
        </p:txBody>
      </p:sp>
    </p:spTree>
    <p:extLst>
      <p:ext uri="{BB962C8B-B14F-4D97-AF65-F5344CB8AC3E}">
        <p14:creationId xmlns:p14="http://schemas.microsoft.com/office/powerpoint/2010/main" val="17029814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B42666B9-BCEB-4D98-90B4-0E9A93059C3B}"/>
              </a:ext>
            </a:extLst>
          </p:cNvPr>
          <p:cNvSpPr txBox="1">
            <a:spLocks/>
          </p:cNvSpPr>
          <p:nvPr/>
        </p:nvSpPr>
        <p:spPr>
          <a:xfrm>
            <a:off x="515938" y="334092"/>
            <a:ext cx="11161712" cy="464699"/>
          </a:xfrm>
          <a:prstGeom prst="rect">
            <a:avLst/>
          </a:prstGeom>
        </p:spPr>
        <p:txBody>
          <a:bodyPr anchor="t" anchorCtr="0">
            <a:normAutofit fontScale="92500" lnSpcReduction="20000"/>
          </a:bodyPr>
          <a:lstStyle>
            <a:lvl1pPr algn="l" defTabSz="914309" rtl="0" eaLnBrk="1" latinLnBrk="0" hangingPunct="1">
              <a:lnSpc>
                <a:spcPct val="90000"/>
              </a:lnSpc>
              <a:spcBef>
                <a:spcPct val="0"/>
              </a:spcBef>
              <a:buNone/>
              <a:defRPr sz="5999" b="1" i="0" kern="1200" cap="none" baseline="0">
                <a:solidFill>
                  <a:schemeClr val="bg1"/>
                </a:solidFill>
                <a:latin typeface="Inter" panose="02000503000000020004" pitchFamily="2" charset="0"/>
                <a:ea typeface="+mj-ea"/>
                <a:cs typeface="+mj-cs"/>
              </a:defRPr>
            </a:lvl1pPr>
          </a:lstStyle>
          <a:p>
            <a:r>
              <a:rPr lang="en-US" sz="3200" dirty="0">
                <a:solidFill>
                  <a:schemeClr val="tx1"/>
                </a:solidFill>
                <a:latin typeface="Calibri" panose="020F0502020204030204" pitchFamily="34" charset="0"/>
                <a:cs typeface="Calibri" panose="020F0502020204030204" pitchFamily="34" charset="0"/>
              </a:rPr>
              <a:t>The Critical Role of BC and Mineral Dust</a:t>
            </a:r>
            <a:endParaRPr lang="en-SI" sz="3200" dirty="0">
              <a:solidFill>
                <a:schemeClr val="tx1"/>
              </a:solidFill>
              <a:latin typeface="Calibri" panose="020F0502020204030204" pitchFamily="34" charset="0"/>
              <a:cs typeface="Calibri" panose="020F0502020204030204" pitchFamily="34" charset="0"/>
            </a:endParaRPr>
          </a:p>
        </p:txBody>
      </p:sp>
      <p:sp>
        <p:nvSpPr>
          <p:cNvPr id="13" name="Title 1">
            <a:extLst>
              <a:ext uri="{FF2B5EF4-FFF2-40B4-BE49-F238E27FC236}">
                <a16:creationId xmlns:a16="http://schemas.microsoft.com/office/drawing/2014/main" id="{9A2504D2-E302-448B-9EA8-3D8ED61D9ECC}"/>
              </a:ext>
            </a:extLst>
          </p:cNvPr>
          <p:cNvSpPr txBox="1">
            <a:spLocks/>
          </p:cNvSpPr>
          <p:nvPr/>
        </p:nvSpPr>
        <p:spPr>
          <a:xfrm>
            <a:off x="768350" y="765175"/>
            <a:ext cx="10656888" cy="167798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1" i="0" kern="1200" baseline="0">
                <a:solidFill>
                  <a:schemeClr val="tx1"/>
                </a:solidFill>
                <a:latin typeface="Inter" panose="02000503000000020004" pitchFamily="2" charset="0"/>
                <a:ea typeface="Inter" panose="02000503000000020004" pitchFamily="2" charset="0"/>
                <a:cs typeface="+mj-cs"/>
              </a:defRPr>
            </a:lvl1pPr>
          </a:lstStyle>
          <a:p>
            <a:pPr fontAlgn="auto">
              <a:spcAft>
                <a:spcPts val="0"/>
              </a:spcAft>
            </a:pPr>
            <a:endParaRPr lang="en-GB" sz="6500" dirty="0"/>
          </a:p>
        </p:txBody>
      </p:sp>
      <p:pic>
        <p:nvPicPr>
          <p:cNvPr id="15" name="Picture 14">
            <a:extLst>
              <a:ext uri="{FF2B5EF4-FFF2-40B4-BE49-F238E27FC236}">
                <a16:creationId xmlns:a16="http://schemas.microsoft.com/office/drawing/2014/main" id="{B0C26A5C-382D-BC9C-5298-BE3D6DCCED86}"/>
              </a:ext>
            </a:extLst>
          </p:cNvPr>
          <p:cNvPicPr>
            <a:picLocks noChangeAspect="1"/>
          </p:cNvPicPr>
          <p:nvPr/>
        </p:nvPicPr>
        <p:blipFill>
          <a:blip r:embed="rId3">
            <a:extLst>
              <a:ext uri="{28A0092B-C50C-407E-A947-70E740481C1C}">
                <a14:useLocalDpi xmlns:a14="http://schemas.microsoft.com/office/drawing/2010/main" val="0"/>
              </a:ext>
            </a:extLst>
          </a:blip>
          <a:srcRect t="5032"/>
          <a:stretch>
            <a:fillRect/>
          </a:stretch>
        </p:blipFill>
        <p:spPr>
          <a:xfrm>
            <a:off x="95492" y="798791"/>
            <a:ext cx="9293833" cy="5147983"/>
          </a:xfrm>
          <a:prstGeom prst="rect">
            <a:avLst/>
          </a:prstGeom>
        </p:spPr>
      </p:pic>
      <p:sp>
        <p:nvSpPr>
          <p:cNvPr id="16" name="TextBox 15">
            <a:extLst>
              <a:ext uri="{FF2B5EF4-FFF2-40B4-BE49-F238E27FC236}">
                <a16:creationId xmlns:a16="http://schemas.microsoft.com/office/drawing/2014/main" id="{85A8FBE7-1D8C-1984-AA2A-C7AE39EC27E6}"/>
              </a:ext>
            </a:extLst>
          </p:cNvPr>
          <p:cNvSpPr txBox="1"/>
          <p:nvPr/>
        </p:nvSpPr>
        <p:spPr>
          <a:xfrm>
            <a:off x="156117" y="6456556"/>
            <a:ext cx="612233" cy="307777"/>
          </a:xfrm>
          <a:prstGeom prst="rect">
            <a:avLst/>
          </a:prstGeom>
          <a:noFill/>
        </p:spPr>
        <p:txBody>
          <a:bodyPr wrap="square" rtlCol="0">
            <a:spAutoFit/>
          </a:bodyPr>
          <a:lstStyle/>
          <a:p>
            <a:r>
              <a:rPr lang="en-US" sz="1400" dirty="0"/>
              <a:t>1</a:t>
            </a:r>
          </a:p>
        </p:txBody>
      </p:sp>
      <p:sp>
        <p:nvSpPr>
          <p:cNvPr id="18" name="TextBox 17">
            <a:extLst>
              <a:ext uri="{FF2B5EF4-FFF2-40B4-BE49-F238E27FC236}">
                <a16:creationId xmlns:a16="http://schemas.microsoft.com/office/drawing/2014/main" id="{FEDCCCA0-3755-EA2A-DF41-28C2FE445127}"/>
              </a:ext>
            </a:extLst>
          </p:cNvPr>
          <p:cNvSpPr txBox="1"/>
          <p:nvPr/>
        </p:nvSpPr>
        <p:spPr>
          <a:xfrm>
            <a:off x="9467384" y="642291"/>
            <a:ext cx="2837985" cy="5262979"/>
          </a:xfrm>
          <a:prstGeom prst="rect">
            <a:avLst/>
          </a:prstGeom>
          <a:noFill/>
        </p:spPr>
        <p:txBody>
          <a:bodyPr wrap="square">
            <a:spAutoFit/>
          </a:bodyPr>
          <a:lstStyle/>
          <a:p>
            <a:pPr marL="342900" lvl="0" indent="-342900">
              <a:buFont typeface="Arial" panose="020B0604020202020204" pitchFamily="34" charset="0"/>
              <a:buChar char="•"/>
            </a:pPr>
            <a:r>
              <a:rPr lang="en-US" sz="1400" b="1" dirty="0"/>
              <a:t>Long-Term Climate Trends:</a:t>
            </a:r>
            <a:r>
              <a:rPr lang="en-US" sz="1400" dirty="0"/>
              <a:t> A 2026 study in </a:t>
            </a:r>
            <a:r>
              <a:rPr lang="en-US" sz="1400" i="1" dirty="0"/>
              <a:t>Nature</a:t>
            </a:r>
            <a:r>
              <a:rPr lang="en-US" sz="1400" dirty="0"/>
              <a:t> (Vasilakos et al.) reveals that ground-level dust concentrations rose significantly across Europe between 2012 and 2021. The research links these intensified North African dust intrusions to shifting atmospheric circulation and accelerating land degradation in a changing climate, warning of increasing risks to public health and air quality.</a:t>
            </a:r>
          </a:p>
          <a:p>
            <a:pPr marL="342900" lvl="0" indent="-342900">
              <a:buFont typeface="Arial" panose="020B0604020202020204" pitchFamily="34" charset="0"/>
              <a:buChar char="•"/>
            </a:pPr>
            <a:r>
              <a:rPr lang="en-US" sz="1400" b="1" dirty="0"/>
              <a:t>Extreme Events &amp; Pollution:</a:t>
            </a:r>
            <a:r>
              <a:rPr lang="en-US" sz="1400" dirty="0"/>
              <a:t> A 2024 study in </a:t>
            </a:r>
            <a:r>
              <a:rPr lang="en-US" sz="1400" i="1" dirty="0"/>
              <a:t>Atmospheric Chemistry and Physics</a:t>
            </a:r>
            <a:r>
              <a:rPr lang="en-US" sz="1400" dirty="0"/>
              <a:t> (López-Darias et al.) documents how unprecedented Saharan dust events are expanding northward over the Atlantic and Europe, causing record-breaking particulate matter pollution episodes.</a:t>
            </a:r>
          </a:p>
        </p:txBody>
      </p:sp>
    </p:spTree>
    <p:extLst>
      <p:ext uri="{BB962C8B-B14F-4D97-AF65-F5344CB8AC3E}">
        <p14:creationId xmlns:p14="http://schemas.microsoft.com/office/powerpoint/2010/main" val="23233483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24D31-865D-D51F-9065-7471563EFB8D}"/>
            </a:ext>
          </a:extLst>
        </p:cNvPr>
        <p:cNvGrpSpPr/>
        <p:nvPr/>
      </p:nvGrpSpPr>
      <p:grpSpPr>
        <a:xfrm>
          <a:off x="0" y="0"/>
          <a:ext cx="0" cy="0"/>
          <a:chOff x="0" y="0"/>
          <a:chExt cx="0" cy="0"/>
        </a:xfrm>
      </p:grpSpPr>
      <p:sp>
        <p:nvSpPr>
          <p:cNvPr id="11" name="Title 2">
            <a:extLst>
              <a:ext uri="{FF2B5EF4-FFF2-40B4-BE49-F238E27FC236}">
                <a16:creationId xmlns:a16="http://schemas.microsoft.com/office/drawing/2014/main" id="{22FB031E-3CEE-FFD2-C742-2E69E5456A02}"/>
              </a:ext>
            </a:extLst>
          </p:cNvPr>
          <p:cNvSpPr txBox="1">
            <a:spLocks/>
          </p:cNvSpPr>
          <p:nvPr/>
        </p:nvSpPr>
        <p:spPr>
          <a:xfrm>
            <a:off x="504787" y="501357"/>
            <a:ext cx="11161712" cy="464699"/>
          </a:xfrm>
          <a:prstGeom prst="rect">
            <a:avLst/>
          </a:prstGeom>
        </p:spPr>
        <p:txBody>
          <a:bodyPr anchor="t" anchorCtr="0">
            <a:normAutofit fontScale="92500" lnSpcReduction="20000"/>
          </a:bodyPr>
          <a:lstStyle>
            <a:lvl1pPr algn="l" defTabSz="914309" rtl="0" eaLnBrk="1" latinLnBrk="0" hangingPunct="1">
              <a:lnSpc>
                <a:spcPct val="90000"/>
              </a:lnSpc>
              <a:spcBef>
                <a:spcPct val="0"/>
              </a:spcBef>
              <a:buNone/>
              <a:defRPr sz="5999" b="1" i="0" kern="1200" cap="none" baseline="0">
                <a:solidFill>
                  <a:schemeClr val="bg1"/>
                </a:solidFill>
                <a:latin typeface="Inter" panose="02000503000000020004" pitchFamily="2" charset="0"/>
                <a:ea typeface="+mj-ea"/>
                <a:cs typeface="+mj-cs"/>
              </a:defRPr>
            </a:lvl1pPr>
          </a:lstStyle>
          <a:p>
            <a:r>
              <a:rPr lang="en-US" sz="3200" dirty="0">
                <a:solidFill>
                  <a:schemeClr val="tx1"/>
                </a:solidFill>
                <a:latin typeface="Calibri" panose="020F0502020204030204" pitchFamily="34" charset="0"/>
                <a:cs typeface="Calibri" panose="020F0502020204030204" pitchFamily="34" charset="0"/>
              </a:rPr>
              <a:t>SP2 and PTAAM Instrument’s Working and ML</a:t>
            </a:r>
            <a:endParaRPr lang="en-SI" sz="3200" dirty="0">
              <a:solidFill>
                <a:schemeClr val="tx1"/>
              </a:solidFill>
              <a:latin typeface="Calibri" panose="020F0502020204030204" pitchFamily="34" charset="0"/>
              <a:cs typeface="Calibri" panose="020F0502020204030204" pitchFamily="34" charset="0"/>
            </a:endParaRPr>
          </a:p>
        </p:txBody>
      </p:sp>
      <p:sp>
        <p:nvSpPr>
          <p:cNvPr id="13" name="Title 1">
            <a:extLst>
              <a:ext uri="{FF2B5EF4-FFF2-40B4-BE49-F238E27FC236}">
                <a16:creationId xmlns:a16="http://schemas.microsoft.com/office/drawing/2014/main" id="{6A141EB6-12C3-E2E5-8B69-BB479F20436C}"/>
              </a:ext>
            </a:extLst>
          </p:cNvPr>
          <p:cNvSpPr txBox="1">
            <a:spLocks/>
          </p:cNvSpPr>
          <p:nvPr/>
        </p:nvSpPr>
        <p:spPr>
          <a:xfrm>
            <a:off x="768350" y="765175"/>
            <a:ext cx="10656888" cy="167798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1" i="0" kern="1200" baseline="0">
                <a:solidFill>
                  <a:schemeClr val="tx1"/>
                </a:solidFill>
                <a:latin typeface="Inter" panose="02000503000000020004" pitchFamily="2" charset="0"/>
                <a:ea typeface="Inter" panose="02000503000000020004" pitchFamily="2" charset="0"/>
                <a:cs typeface="+mj-cs"/>
              </a:defRPr>
            </a:lvl1pPr>
          </a:lstStyle>
          <a:p>
            <a:pPr fontAlgn="auto">
              <a:spcAft>
                <a:spcPts val="0"/>
              </a:spcAft>
            </a:pPr>
            <a:endParaRPr lang="en-GB" sz="6500" dirty="0"/>
          </a:p>
        </p:txBody>
      </p:sp>
      <p:sp>
        <p:nvSpPr>
          <p:cNvPr id="16" name="TextBox 15">
            <a:extLst>
              <a:ext uri="{FF2B5EF4-FFF2-40B4-BE49-F238E27FC236}">
                <a16:creationId xmlns:a16="http://schemas.microsoft.com/office/drawing/2014/main" id="{8FE03139-303C-343C-CD79-0A0353D9420C}"/>
              </a:ext>
            </a:extLst>
          </p:cNvPr>
          <p:cNvSpPr txBox="1"/>
          <p:nvPr/>
        </p:nvSpPr>
        <p:spPr>
          <a:xfrm>
            <a:off x="156117" y="6456556"/>
            <a:ext cx="612233" cy="307777"/>
          </a:xfrm>
          <a:prstGeom prst="rect">
            <a:avLst/>
          </a:prstGeom>
          <a:noFill/>
        </p:spPr>
        <p:txBody>
          <a:bodyPr wrap="square" rtlCol="0">
            <a:spAutoFit/>
          </a:bodyPr>
          <a:lstStyle/>
          <a:p>
            <a:r>
              <a:rPr lang="en-US" sz="1400" dirty="0"/>
              <a:t>2</a:t>
            </a:r>
          </a:p>
        </p:txBody>
      </p:sp>
      <p:pic>
        <p:nvPicPr>
          <p:cNvPr id="3" name="Picture 2">
            <a:extLst>
              <a:ext uri="{FF2B5EF4-FFF2-40B4-BE49-F238E27FC236}">
                <a16:creationId xmlns:a16="http://schemas.microsoft.com/office/drawing/2014/main" id="{CB7099A7-CCD5-FE15-8525-CF87D8613837}"/>
              </a:ext>
            </a:extLst>
          </p:cNvPr>
          <p:cNvPicPr>
            <a:picLocks noChangeAspect="1"/>
          </p:cNvPicPr>
          <p:nvPr/>
        </p:nvPicPr>
        <p:blipFill>
          <a:blip r:embed="rId3">
            <a:extLst>
              <a:ext uri="{28A0092B-C50C-407E-A947-70E740481C1C}">
                <a14:useLocalDpi xmlns:a14="http://schemas.microsoft.com/office/drawing/2010/main" val="0"/>
              </a:ext>
            </a:extLst>
          </a:blip>
          <a:srcRect l="2321" r="2182"/>
          <a:stretch>
            <a:fillRect/>
          </a:stretch>
        </p:blipFill>
        <p:spPr>
          <a:xfrm>
            <a:off x="78057" y="1573486"/>
            <a:ext cx="6501161" cy="3799670"/>
          </a:xfrm>
          <a:prstGeom prst="rect">
            <a:avLst/>
          </a:prstGeom>
        </p:spPr>
      </p:pic>
      <p:pic>
        <p:nvPicPr>
          <p:cNvPr id="5" name="Picture 4">
            <a:extLst>
              <a:ext uri="{FF2B5EF4-FFF2-40B4-BE49-F238E27FC236}">
                <a16:creationId xmlns:a16="http://schemas.microsoft.com/office/drawing/2014/main" id="{B2C08E2F-CE0D-D156-5903-CCF48463ED43}"/>
              </a:ext>
            </a:extLst>
          </p:cNvPr>
          <p:cNvPicPr>
            <a:picLocks noChangeAspect="1"/>
          </p:cNvPicPr>
          <p:nvPr/>
        </p:nvPicPr>
        <p:blipFill>
          <a:blip r:embed="rId4">
            <a:extLst>
              <a:ext uri="{28A0092B-C50C-407E-A947-70E740481C1C}">
                <a14:useLocalDpi xmlns:a14="http://schemas.microsoft.com/office/drawing/2010/main" val="0"/>
              </a:ext>
            </a:extLst>
          </a:blip>
          <a:srcRect l="13295" r="12673"/>
          <a:stretch>
            <a:fillRect/>
          </a:stretch>
        </p:blipFill>
        <p:spPr>
          <a:xfrm>
            <a:off x="6646126" y="1560557"/>
            <a:ext cx="5545873" cy="4181149"/>
          </a:xfrm>
          <a:prstGeom prst="rect">
            <a:avLst/>
          </a:prstGeom>
        </p:spPr>
      </p:pic>
    </p:spTree>
    <p:extLst>
      <p:ext uri="{BB962C8B-B14F-4D97-AF65-F5344CB8AC3E}">
        <p14:creationId xmlns:p14="http://schemas.microsoft.com/office/powerpoint/2010/main" val="1178031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32EED-FCB2-7076-5F91-10A19C4602B3}"/>
            </a:ext>
          </a:extLst>
        </p:cNvPr>
        <p:cNvGrpSpPr/>
        <p:nvPr/>
      </p:nvGrpSpPr>
      <p:grpSpPr>
        <a:xfrm>
          <a:off x="0" y="0"/>
          <a:ext cx="0" cy="0"/>
          <a:chOff x="0" y="0"/>
          <a:chExt cx="0" cy="0"/>
        </a:xfrm>
      </p:grpSpPr>
      <p:sp>
        <p:nvSpPr>
          <p:cNvPr id="11" name="Title 2">
            <a:extLst>
              <a:ext uri="{FF2B5EF4-FFF2-40B4-BE49-F238E27FC236}">
                <a16:creationId xmlns:a16="http://schemas.microsoft.com/office/drawing/2014/main" id="{D3647B71-E77A-0547-285D-134146580700}"/>
              </a:ext>
            </a:extLst>
          </p:cNvPr>
          <p:cNvSpPr txBox="1">
            <a:spLocks/>
          </p:cNvSpPr>
          <p:nvPr/>
        </p:nvSpPr>
        <p:spPr>
          <a:xfrm>
            <a:off x="504787" y="345242"/>
            <a:ext cx="11161712" cy="464699"/>
          </a:xfrm>
          <a:prstGeom prst="rect">
            <a:avLst/>
          </a:prstGeom>
        </p:spPr>
        <p:txBody>
          <a:bodyPr anchor="t" anchorCtr="0">
            <a:normAutofit fontScale="92500" lnSpcReduction="20000"/>
          </a:bodyPr>
          <a:lstStyle>
            <a:lvl1pPr algn="l" defTabSz="914309" rtl="0" eaLnBrk="1" latinLnBrk="0" hangingPunct="1">
              <a:lnSpc>
                <a:spcPct val="90000"/>
              </a:lnSpc>
              <a:spcBef>
                <a:spcPct val="0"/>
              </a:spcBef>
              <a:buNone/>
              <a:defRPr sz="5999" b="1" i="0" kern="1200" cap="none" baseline="0">
                <a:solidFill>
                  <a:schemeClr val="bg1"/>
                </a:solidFill>
                <a:latin typeface="Inter" panose="02000503000000020004" pitchFamily="2" charset="0"/>
                <a:ea typeface="+mj-ea"/>
                <a:cs typeface="+mj-cs"/>
              </a:defRPr>
            </a:lvl1pPr>
          </a:lstStyle>
          <a:p>
            <a:r>
              <a:rPr lang="en-US" sz="3200" dirty="0">
                <a:solidFill>
                  <a:schemeClr val="tx1"/>
                </a:solidFill>
                <a:latin typeface="Calibri" panose="020F0502020204030204" pitchFamily="34" charset="0"/>
                <a:cs typeface="Calibri" panose="020F0502020204030204" pitchFamily="34" charset="0"/>
              </a:rPr>
              <a:t>Preliminary Results: Sonipat Campaign, India</a:t>
            </a:r>
            <a:endParaRPr lang="en-SI" sz="3200" dirty="0">
              <a:solidFill>
                <a:schemeClr val="tx1"/>
              </a:solidFill>
              <a:latin typeface="Calibri" panose="020F0502020204030204" pitchFamily="34" charset="0"/>
              <a:cs typeface="Calibri" panose="020F0502020204030204" pitchFamily="34" charset="0"/>
            </a:endParaRPr>
          </a:p>
        </p:txBody>
      </p:sp>
      <p:sp>
        <p:nvSpPr>
          <p:cNvPr id="16" name="TextBox 15">
            <a:extLst>
              <a:ext uri="{FF2B5EF4-FFF2-40B4-BE49-F238E27FC236}">
                <a16:creationId xmlns:a16="http://schemas.microsoft.com/office/drawing/2014/main" id="{7E52CAFE-62A4-8162-4852-AEAC02EBA31F}"/>
              </a:ext>
            </a:extLst>
          </p:cNvPr>
          <p:cNvSpPr txBox="1"/>
          <p:nvPr/>
        </p:nvSpPr>
        <p:spPr>
          <a:xfrm>
            <a:off x="156117" y="6456556"/>
            <a:ext cx="612233" cy="307777"/>
          </a:xfrm>
          <a:prstGeom prst="rect">
            <a:avLst/>
          </a:prstGeom>
          <a:noFill/>
        </p:spPr>
        <p:txBody>
          <a:bodyPr wrap="square" rtlCol="0">
            <a:spAutoFit/>
          </a:bodyPr>
          <a:lstStyle/>
          <a:p>
            <a:r>
              <a:rPr lang="en-US" sz="1400" dirty="0"/>
              <a:t>3</a:t>
            </a:r>
          </a:p>
        </p:txBody>
      </p:sp>
      <p:pic>
        <p:nvPicPr>
          <p:cNvPr id="3" name="Picture 2">
            <a:extLst>
              <a:ext uri="{FF2B5EF4-FFF2-40B4-BE49-F238E27FC236}">
                <a16:creationId xmlns:a16="http://schemas.microsoft.com/office/drawing/2014/main" id="{1E955E4E-85ED-9F9A-C5CD-1D13FAA1E8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7387" y="706031"/>
            <a:ext cx="5018049" cy="3761385"/>
          </a:xfrm>
          <a:prstGeom prst="rect">
            <a:avLst/>
          </a:prstGeom>
        </p:spPr>
      </p:pic>
      <p:pic>
        <p:nvPicPr>
          <p:cNvPr id="5" name="Picture 4">
            <a:extLst>
              <a:ext uri="{FF2B5EF4-FFF2-40B4-BE49-F238E27FC236}">
                <a16:creationId xmlns:a16="http://schemas.microsoft.com/office/drawing/2014/main" id="{0C696D02-839A-2310-8DB1-0B3E226062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23981" y="706031"/>
            <a:ext cx="5018049" cy="3761385"/>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B3742520-38AB-E45B-F41C-93D6CC2E1B86}"/>
                  </a:ext>
                </a:extLst>
              </p:cNvPr>
              <p:cNvSpPr txBox="1"/>
              <p:nvPr/>
            </p:nvSpPr>
            <p:spPr>
              <a:xfrm>
                <a:off x="0" y="4415461"/>
                <a:ext cx="12191999" cy="1502142"/>
              </a:xfrm>
              <a:prstGeom prst="rect">
                <a:avLst/>
              </a:prstGeom>
              <a:noFill/>
            </p:spPr>
            <p:txBody>
              <a:bodyPr wrap="square">
                <a:spAutoFit/>
              </a:bodyPr>
              <a:lstStyle/>
              <a:p>
                <a:pPr marL="285750" indent="-285750">
                  <a:buFont typeface="Arial" panose="020B0604020202020204" pitchFamily="34" charset="0"/>
                  <a:buChar char="•"/>
                </a:pPr>
                <a:r>
                  <a:rPr lang="en-US" dirty="0"/>
                  <a:t>The mass density is distributed significantly below the 1:1 (</a:t>
                </a:r>
                <a14:m>
                  <m:oMath xmlns:m="http://schemas.openxmlformats.org/officeDocument/2006/math">
                    <m:sSub>
                      <m:sSubPr>
                        <m:ctrlPr>
                          <a:rPr lang="en-US" i="1">
                            <a:latin typeface="+mn-lt"/>
                          </a:rPr>
                        </m:ctrlPr>
                      </m:sSubPr>
                      <m:e>
                        <m:r>
                          <a:rPr lang="en-US" i="1">
                            <a:latin typeface="+mn-lt"/>
                          </a:rPr>
                          <m:t>𝑚</m:t>
                        </m:r>
                      </m:e>
                      <m:sub>
                        <m:r>
                          <a:rPr lang="en-US" i="1">
                            <a:latin typeface="+mn-lt"/>
                          </a:rPr>
                          <m:t>𝑝</m:t>
                        </m:r>
                      </m:sub>
                    </m:sSub>
                    <m:r>
                      <a:rPr lang="en-US" i="0">
                        <a:latin typeface="+mn-lt"/>
                      </a:rPr>
                      <m:t>=</m:t>
                    </m:r>
                    <m:sSub>
                      <m:sSubPr>
                        <m:ctrlPr>
                          <a:rPr lang="en-US" i="1">
                            <a:latin typeface="+mn-lt"/>
                          </a:rPr>
                        </m:ctrlPr>
                      </m:sSubPr>
                      <m:e>
                        <m:r>
                          <a:rPr lang="en-US" i="1">
                            <a:latin typeface="+mn-lt"/>
                          </a:rPr>
                          <m:t>𝑚</m:t>
                        </m:r>
                      </m:e>
                      <m:sub>
                        <m:r>
                          <a:rPr lang="en-US" i="1">
                            <a:latin typeface="+mn-lt"/>
                          </a:rPr>
                          <m:t>𝑟𝐵𝐶</m:t>
                        </m:r>
                      </m:sub>
                    </m:sSub>
                  </m:oMath>
                </a14:m>
                <a:r>
                  <a:rPr lang="en-US" dirty="0"/>
                  <a:t>) line, indicating heavily coated or internally mixed particles.</a:t>
                </a:r>
              </a:p>
              <a:p>
                <a:pPr marL="285750" indent="-285750">
                  <a:buFont typeface="Arial" panose="020B0604020202020204" pitchFamily="34" charset="0"/>
                  <a:buChar char="•"/>
                </a:pPr>
                <a:r>
                  <a:rPr lang="en-US" dirty="0"/>
                  <a:t>The primary density mode shifts upward toward the 1:1 line (confirming the evaporation of volatile coatings), a distinct, dense plume remains entrenched far below the 1:1 line. </a:t>
                </a:r>
              </a:p>
              <a:p>
                <a:pPr marL="285750" indent="-285750">
                  <a:buFont typeface="Arial" panose="020B0604020202020204" pitchFamily="34" charset="0"/>
                  <a:buChar char="•"/>
                </a:pPr>
                <a:r>
                  <a:rPr lang="en-US" dirty="0"/>
                  <a:t>This persistence of solid, highly refractory organic mass validates the presence of tarballs or mineral dust within the plume</a:t>
                </a:r>
              </a:p>
            </p:txBody>
          </p:sp>
        </mc:Choice>
        <mc:Fallback xmlns="">
          <p:sp>
            <p:nvSpPr>
              <p:cNvPr id="7" name="TextBox 6">
                <a:extLst>
                  <a:ext uri="{FF2B5EF4-FFF2-40B4-BE49-F238E27FC236}">
                    <a16:creationId xmlns:a16="http://schemas.microsoft.com/office/drawing/2014/main" id="{B3742520-38AB-E45B-F41C-93D6CC2E1B86}"/>
                  </a:ext>
                </a:extLst>
              </p:cNvPr>
              <p:cNvSpPr txBox="1">
                <a:spLocks noRot="1" noChangeAspect="1" noMove="1" noResize="1" noEditPoints="1" noAdjustHandles="1" noChangeArrowheads="1" noChangeShapeType="1" noTextEdit="1"/>
              </p:cNvSpPr>
              <p:nvPr/>
            </p:nvSpPr>
            <p:spPr>
              <a:xfrm>
                <a:off x="0" y="4415461"/>
                <a:ext cx="12191999" cy="1502142"/>
              </a:xfrm>
              <a:prstGeom prst="rect">
                <a:avLst/>
              </a:prstGeom>
              <a:blipFill>
                <a:blip r:embed="rId5"/>
                <a:stretch>
                  <a:fillRect l="-312" t="-1667" r="-728" b="-5000"/>
                </a:stretch>
              </a:blipFill>
            </p:spPr>
            <p:txBody>
              <a:bodyPr/>
              <a:lstStyle/>
              <a:p>
                <a:r>
                  <a:rPr lang="en-US">
                    <a:noFill/>
                  </a:rPr>
                  <a:t> </a:t>
                </a:r>
              </a:p>
            </p:txBody>
          </p:sp>
        </mc:Fallback>
      </mc:AlternateContent>
    </p:spTree>
    <p:extLst>
      <p:ext uri="{BB962C8B-B14F-4D97-AF65-F5344CB8AC3E}">
        <p14:creationId xmlns:p14="http://schemas.microsoft.com/office/powerpoint/2010/main" val="36224054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36442A-072E-B024-E477-1EFDAD9ED4A9}"/>
            </a:ext>
          </a:extLst>
        </p:cNvPr>
        <p:cNvGrpSpPr/>
        <p:nvPr/>
      </p:nvGrpSpPr>
      <p:grpSpPr>
        <a:xfrm>
          <a:off x="0" y="0"/>
          <a:ext cx="0" cy="0"/>
          <a:chOff x="0" y="0"/>
          <a:chExt cx="0" cy="0"/>
        </a:xfrm>
      </p:grpSpPr>
      <p:sp>
        <p:nvSpPr>
          <p:cNvPr id="13" name="Title 1">
            <a:extLst>
              <a:ext uri="{FF2B5EF4-FFF2-40B4-BE49-F238E27FC236}">
                <a16:creationId xmlns:a16="http://schemas.microsoft.com/office/drawing/2014/main" id="{2BBA81B6-5932-3DA9-65AA-079A7EAC588B}"/>
              </a:ext>
            </a:extLst>
          </p:cNvPr>
          <p:cNvSpPr txBox="1">
            <a:spLocks/>
          </p:cNvSpPr>
          <p:nvPr/>
        </p:nvSpPr>
        <p:spPr>
          <a:xfrm>
            <a:off x="768350" y="765175"/>
            <a:ext cx="10656888" cy="1677987"/>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b="1" i="0" kern="1200" baseline="0">
                <a:solidFill>
                  <a:schemeClr val="tx1"/>
                </a:solidFill>
                <a:latin typeface="Inter" panose="02000503000000020004" pitchFamily="2" charset="0"/>
                <a:ea typeface="Inter" panose="02000503000000020004" pitchFamily="2" charset="0"/>
                <a:cs typeface="+mj-cs"/>
              </a:defRPr>
            </a:lvl1pPr>
          </a:lstStyle>
          <a:p>
            <a:pPr fontAlgn="auto">
              <a:spcAft>
                <a:spcPts val="0"/>
              </a:spcAft>
            </a:pPr>
            <a:endParaRPr lang="en-GB" sz="6500" dirty="0"/>
          </a:p>
        </p:txBody>
      </p:sp>
      <p:sp>
        <p:nvSpPr>
          <p:cNvPr id="16" name="TextBox 15">
            <a:extLst>
              <a:ext uri="{FF2B5EF4-FFF2-40B4-BE49-F238E27FC236}">
                <a16:creationId xmlns:a16="http://schemas.microsoft.com/office/drawing/2014/main" id="{01E4AEB4-5E40-E46E-4FF8-0B8DA7E0035A}"/>
              </a:ext>
            </a:extLst>
          </p:cNvPr>
          <p:cNvSpPr txBox="1"/>
          <p:nvPr/>
        </p:nvSpPr>
        <p:spPr>
          <a:xfrm>
            <a:off x="156117" y="6456556"/>
            <a:ext cx="612233" cy="307777"/>
          </a:xfrm>
          <a:prstGeom prst="rect">
            <a:avLst/>
          </a:prstGeom>
          <a:noFill/>
        </p:spPr>
        <p:txBody>
          <a:bodyPr wrap="square" rtlCol="0">
            <a:spAutoFit/>
          </a:bodyPr>
          <a:lstStyle/>
          <a:p>
            <a:r>
              <a:rPr lang="en-US" sz="1400" dirty="0"/>
              <a:t>4</a:t>
            </a:r>
          </a:p>
        </p:txBody>
      </p:sp>
      <p:pic>
        <p:nvPicPr>
          <p:cNvPr id="3" name="Picture 2">
            <a:extLst>
              <a:ext uri="{FF2B5EF4-FFF2-40B4-BE49-F238E27FC236}">
                <a16:creationId xmlns:a16="http://schemas.microsoft.com/office/drawing/2014/main" id="{4B71BEC2-B2F1-9563-E4DB-2620DA5E7F1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6117" y="1094811"/>
            <a:ext cx="5979442" cy="4662648"/>
          </a:xfrm>
          <a:prstGeom prst="rect">
            <a:avLst/>
          </a:prstGeom>
        </p:spPr>
      </p:pic>
      <p:pic>
        <p:nvPicPr>
          <p:cNvPr id="5" name="Picture 4">
            <a:extLst>
              <a:ext uri="{FF2B5EF4-FFF2-40B4-BE49-F238E27FC236}">
                <a16:creationId xmlns:a16="http://schemas.microsoft.com/office/drawing/2014/main" id="{5C8E3154-C810-F620-57FF-F3DBC47B30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8632" y="1094811"/>
            <a:ext cx="5979442" cy="4662648"/>
          </a:xfrm>
          <a:prstGeom prst="rect">
            <a:avLst/>
          </a:prstGeom>
        </p:spPr>
      </p:pic>
    </p:spTree>
    <p:extLst>
      <p:ext uri="{BB962C8B-B14F-4D97-AF65-F5344CB8AC3E}">
        <p14:creationId xmlns:p14="http://schemas.microsoft.com/office/powerpoint/2010/main" val="12136869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7DF96E8B-7679-7F4F-B274-D8B7BF4B618D}"/>
              </a:ext>
            </a:extLst>
          </p:cNvPr>
          <p:cNvSpPr>
            <a:spLocks noGrp="1"/>
          </p:cNvSpPr>
          <p:nvPr>
            <p:ph idx="4294967295"/>
          </p:nvPr>
        </p:nvSpPr>
        <p:spPr>
          <a:xfrm>
            <a:off x="6096000" y="2370221"/>
            <a:ext cx="0" cy="0"/>
          </a:xfrm>
        </p:spPr>
        <p:txBody>
          <a:bodyPr/>
          <a:lstStyle/>
          <a:p>
            <a:pPr marL="0" indent="0" algn="ctr">
              <a:buNone/>
            </a:pPr>
            <a:r>
              <a:rPr lang="sl-SI" sz="3200" dirty="0" err="1"/>
              <a:t>Thank</a:t>
            </a:r>
            <a:r>
              <a:rPr lang="sl-SI" sz="3200" dirty="0"/>
              <a:t> </a:t>
            </a:r>
            <a:r>
              <a:rPr lang="sl-SI" sz="3200" dirty="0" err="1"/>
              <a:t>you</a:t>
            </a:r>
            <a:r>
              <a:rPr lang="sl-SI" sz="3200" dirty="0"/>
              <a:t> </a:t>
            </a:r>
            <a:r>
              <a:rPr lang="sl-SI" sz="3200" dirty="0" err="1"/>
              <a:t>for</a:t>
            </a:r>
            <a:r>
              <a:rPr lang="sl-SI" sz="3200" dirty="0"/>
              <a:t> </a:t>
            </a:r>
            <a:r>
              <a:rPr lang="sl-SI" sz="3200" dirty="0" err="1"/>
              <a:t>your</a:t>
            </a:r>
            <a:r>
              <a:rPr lang="sl-SI" sz="3200" dirty="0"/>
              <a:t> </a:t>
            </a:r>
            <a:r>
              <a:rPr lang="sl-SI" sz="3200" dirty="0" err="1"/>
              <a:t>attention</a:t>
            </a:r>
            <a:endParaRPr lang="sl-SI" sz="3200" dirty="0"/>
          </a:p>
        </p:txBody>
      </p:sp>
      <p:cxnSp>
        <p:nvCxnSpPr>
          <p:cNvPr id="8" name="Raven povezovalnik 7">
            <a:extLst>
              <a:ext uri="{FF2B5EF4-FFF2-40B4-BE49-F238E27FC236}">
                <a16:creationId xmlns:a16="http://schemas.microsoft.com/office/drawing/2014/main" id="{C106541D-1DFC-4E30-6714-C59A112A5157}"/>
              </a:ext>
            </a:extLst>
          </p:cNvPr>
          <p:cNvCxnSpPr>
            <a:cxnSpLocks/>
          </p:cNvCxnSpPr>
          <p:nvPr/>
        </p:nvCxnSpPr>
        <p:spPr>
          <a:xfrm>
            <a:off x="868279" y="3494451"/>
            <a:ext cx="10455442"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7602583"/>
      </p:ext>
    </p:extLst>
  </p:cSld>
  <p:clrMapOvr>
    <a:masterClrMapping/>
  </p:clrMapOvr>
</p:sld>
</file>

<file path=ppt/theme/theme1.xml><?xml version="1.0" encoding="utf-8"?>
<a:theme xmlns:a="http://schemas.openxmlformats.org/drawingml/2006/main" name="Smash Title Slid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MASH Presentation" id="{275648EB-F781-CE4F-B853-A3AE5B5B8FE7}" vid="{E264C755-D723-894C-A160-917A814ED0B2}"/>
    </a:ext>
  </a:extLst>
</a:theme>
</file>

<file path=ppt/theme/theme2.xml><?xml version="1.0" encoding="utf-8"?>
<a:theme xmlns:a="http://schemas.openxmlformats.org/drawingml/2006/main" name="Text pages - grey">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MASH Presentation" id="{275648EB-F781-CE4F-B853-A3AE5B5B8FE7}" vid="{E2A66A20-FEBB-1A4A-ABF6-DD3211BA18D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451</TotalTime>
  <Words>644</Words>
  <Application>Microsoft Macintosh PowerPoint</Application>
  <PresentationFormat>Widescreen</PresentationFormat>
  <Paragraphs>29</Paragraphs>
  <Slides>6</Slides>
  <Notes>4</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6</vt:i4>
      </vt:variant>
    </vt:vector>
  </HeadingPairs>
  <TitlesOfParts>
    <vt:vector size="16" baseType="lpstr">
      <vt:lpstr>Aptos</vt:lpstr>
      <vt:lpstr>Arial</vt:lpstr>
      <vt:lpstr>Calibri</vt:lpstr>
      <vt:lpstr>Cambria Math</vt:lpstr>
      <vt:lpstr>Inter</vt:lpstr>
      <vt:lpstr>Inter ExtraLight</vt:lpstr>
      <vt:lpstr>Inter Light</vt:lpstr>
      <vt:lpstr>Inter Medium</vt:lpstr>
      <vt:lpstr>Smash Title Slide</vt:lpstr>
      <vt:lpstr>Text pages - grey</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PowerPointova predstavitev</dc:title>
  <dc:creator>Sebastjan Rosa</dc:creator>
  <cp:lastModifiedBy>ankur bhardwaj</cp:lastModifiedBy>
  <cp:revision>70</cp:revision>
  <dcterms:created xsi:type="dcterms:W3CDTF">2023-03-08T14:07:09Z</dcterms:created>
  <dcterms:modified xsi:type="dcterms:W3CDTF">2026-10-19T17:31:10Z</dcterms:modified>
</cp:coreProperties>
</file>