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i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4" r:id="rId11"/>
    <p:sldId id="265" r:id="rId12"/>
    <p:sldId id="266" r:id="rId13"/>
    <p:sldId id="267" r:id="rId14"/>
    <p:sldId id="275" r:id="rId15"/>
    <p:sldId id="273" r:id="rId16"/>
    <p:sldId id="268" r:id="rId17"/>
    <p:sldId id="269" r:id="rId18"/>
    <p:sldId id="270" r:id="rId19"/>
    <p:sldId id="271" r:id="rId20"/>
    <p:sldId id="272" r:id="rId21"/>
  </p:sldIdLst>
  <p:sldSz cx="12192000" cy="6858000"/>
  <p:notesSz cx="6858000" cy="9144000"/>
  <p:defaultTextStyle>
    <a:defPPr>
      <a:defRPr lang="en-CH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C4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1784" autoAdjust="0"/>
  </p:normalViewPr>
  <p:slideViewPr>
    <p:cSldViewPr snapToGrid="0" showGuides="1">
      <p:cViewPr varScale="1">
        <p:scale>
          <a:sx n="51" d="100"/>
          <a:sy n="51" d="100"/>
        </p:scale>
        <p:origin x="1232" y="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lara Kropivsek" userId="293cb2de44f88258" providerId="LiveId" clId="{E2605544-BE5F-48A5-9ABB-27ECE904A9A2}"/>
    <pc:docChg chg="modSld">
      <pc:chgData name="Klara Kropivsek" userId="293cb2de44f88258" providerId="LiveId" clId="{E2605544-BE5F-48A5-9ABB-27ECE904A9A2}" dt="2026-10-20T19:45:21.023" v="92" actId="20577"/>
      <pc:docMkLst>
        <pc:docMk/>
      </pc:docMkLst>
      <pc:sldChg chg="modSp mod">
        <pc:chgData name="Klara Kropivsek" userId="293cb2de44f88258" providerId="LiveId" clId="{E2605544-BE5F-48A5-9ABB-27ECE904A9A2}" dt="2026-10-20T19:26:52.571" v="19" actId="1037"/>
        <pc:sldMkLst>
          <pc:docMk/>
          <pc:sldMk cId="2121775782" sldId="256"/>
        </pc:sldMkLst>
        <pc:spChg chg="mod">
          <ac:chgData name="Klara Kropivsek" userId="293cb2de44f88258" providerId="LiveId" clId="{E2605544-BE5F-48A5-9ABB-27ECE904A9A2}" dt="2026-10-20T19:26:52.571" v="19" actId="1037"/>
          <ac:spMkLst>
            <pc:docMk/>
            <pc:sldMk cId="2121775782" sldId="256"/>
            <ac:spMk id="7" creationId="{0303192F-3BD5-4A93-B15C-6924318C7BDC}"/>
          </ac:spMkLst>
        </pc:spChg>
        <pc:picChg chg="mod">
          <ac:chgData name="Klara Kropivsek" userId="293cb2de44f88258" providerId="LiveId" clId="{E2605544-BE5F-48A5-9ABB-27ECE904A9A2}" dt="2026-10-20T19:26:52.571" v="19" actId="1037"/>
          <ac:picMkLst>
            <pc:docMk/>
            <pc:sldMk cId="2121775782" sldId="256"/>
            <ac:picMk id="4" creationId="{050A007B-0DBE-4C7F-B1EE-45A9997841D1}"/>
          </ac:picMkLst>
        </pc:picChg>
      </pc:sldChg>
      <pc:sldChg chg="modSp mod">
        <pc:chgData name="Klara Kropivsek" userId="293cb2de44f88258" providerId="LiveId" clId="{E2605544-BE5F-48A5-9ABB-27ECE904A9A2}" dt="2026-10-20T19:28:37.015" v="66" actId="20577"/>
        <pc:sldMkLst>
          <pc:docMk/>
          <pc:sldMk cId="1610055725" sldId="261"/>
        </pc:sldMkLst>
        <pc:spChg chg="mod">
          <ac:chgData name="Klara Kropivsek" userId="293cb2de44f88258" providerId="LiveId" clId="{E2605544-BE5F-48A5-9ABB-27ECE904A9A2}" dt="2026-10-20T19:28:37.015" v="66" actId="20577"/>
          <ac:spMkLst>
            <pc:docMk/>
            <pc:sldMk cId="1610055725" sldId="261"/>
            <ac:spMk id="12" creationId="{5F640270-74AB-4DC0-98A5-64D046199AFF}"/>
          </ac:spMkLst>
        </pc:spChg>
      </pc:sldChg>
      <pc:sldChg chg="modSp mod modNotesTx">
        <pc:chgData name="Klara Kropivsek" userId="293cb2de44f88258" providerId="LiveId" clId="{E2605544-BE5F-48A5-9ABB-27ECE904A9A2}" dt="2026-10-20T19:35:21.557" v="70" actId="20577"/>
        <pc:sldMkLst>
          <pc:docMk/>
          <pc:sldMk cId="1931033620" sldId="269"/>
        </pc:sldMkLst>
        <pc:spChg chg="mod">
          <ac:chgData name="Klara Kropivsek" userId="293cb2de44f88258" providerId="LiveId" clId="{E2605544-BE5F-48A5-9ABB-27ECE904A9A2}" dt="2026-10-20T19:35:02.725" v="67" actId="20577"/>
          <ac:spMkLst>
            <pc:docMk/>
            <pc:sldMk cId="1931033620" sldId="269"/>
            <ac:spMk id="7" creationId="{92F55F7D-35D6-465D-AB6B-6E8339AD4909}"/>
          </ac:spMkLst>
        </pc:spChg>
      </pc:sldChg>
      <pc:sldChg chg="modSp mod modNotesTx">
        <pc:chgData name="Klara Kropivsek" userId="293cb2de44f88258" providerId="LiveId" clId="{E2605544-BE5F-48A5-9ABB-27ECE904A9A2}" dt="2026-10-20T19:35:12.229" v="69" actId="20577"/>
        <pc:sldMkLst>
          <pc:docMk/>
          <pc:sldMk cId="789581487" sldId="270"/>
        </pc:sldMkLst>
        <pc:spChg chg="mod">
          <ac:chgData name="Klara Kropivsek" userId="293cb2de44f88258" providerId="LiveId" clId="{E2605544-BE5F-48A5-9ABB-27ECE904A9A2}" dt="2026-10-20T19:35:07.538" v="68" actId="20577"/>
          <ac:spMkLst>
            <pc:docMk/>
            <pc:sldMk cId="789581487" sldId="270"/>
            <ac:spMk id="9" creationId="{4AA4CF9E-8204-4D00-ACD3-E66CDA7EA025}"/>
          </ac:spMkLst>
        </pc:spChg>
      </pc:sldChg>
      <pc:sldChg chg="modSp mod modNotesTx">
        <pc:chgData name="Klara Kropivsek" userId="293cb2de44f88258" providerId="LiveId" clId="{E2605544-BE5F-48A5-9ABB-27ECE904A9A2}" dt="2026-10-20T19:35:30.008" v="72" actId="20577"/>
        <pc:sldMkLst>
          <pc:docMk/>
          <pc:sldMk cId="2023634832" sldId="271"/>
        </pc:sldMkLst>
        <pc:spChg chg="mod">
          <ac:chgData name="Klara Kropivsek" userId="293cb2de44f88258" providerId="LiveId" clId="{E2605544-BE5F-48A5-9ABB-27ECE904A9A2}" dt="2026-10-20T19:35:30.008" v="72" actId="20577"/>
          <ac:spMkLst>
            <pc:docMk/>
            <pc:sldMk cId="2023634832" sldId="271"/>
            <ac:spMk id="15" creationId="{41C948F4-F8D9-4F7B-9F5F-240DBDAAC1B7}"/>
          </ac:spMkLst>
        </pc:spChg>
      </pc:sldChg>
      <pc:sldChg chg="modSp mod modNotesTx">
        <pc:chgData name="Klara Kropivsek" userId="293cb2de44f88258" providerId="LiveId" clId="{E2605544-BE5F-48A5-9ABB-27ECE904A9A2}" dt="2026-10-20T19:35:39.715" v="74" actId="20577"/>
        <pc:sldMkLst>
          <pc:docMk/>
          <pc:sldMk cId="246786108" sldId="272"/>
        </pc:sldMkLst>
        <pc:spChg chg="mod">
          <ac:chgData name="Klara Kropivsek" userId="293cb2de44f88258" providerId="LiveId" clId="{E2605544-BE5F-48A5-9ABB-27ECE904A9A2}" dt="2026-10-20T19:35:36.885" v="73" actId="20577"/>
          <ac:spMkLst>
            <pc:docMk/>
            <pc:sldMk cId="246786108" sldId="272"/>
            <ac:spMk id="11" creationId="{63D23A34-BDC8-449C-A017-40DCF1C06F53}"/>
          </ac:spMkLst>
        </pc:spChg>
      </pc:sldChg>
      <pc:sldChg chg="modSp mod">
        <pc:chgData name="Klara Kropivsek" userId="293cb2de44f88258" providerId="LiveId" clId="{E2605544-BE5F-48A5-9ABB-27ECE904A9A2}" dt="2026-10-20T19:45:21.023" v="92" actId="20577"/>
        <pc:sldMkLst>
          <pc:docMk/>
          <pc:sldMk cId="689847196" sldId="274"/>
        </pc:sldMkLst>
        <pc:spChg chg="mod">
          <ac:chgData name="Klara Kropivsek" userId="293cb2de44f88258" providerId="LiveId" clId="{E2605544-BE5F-48A5-9ABB-27ECE904A9A2}" dt="2026-10-20T19:45:21.023" v="92" actId="20577"/>
          <ac:spMkLst>
            <pc:docMk/>
            <pc:sldMk cId="689847196" sldId="274"/>
            <ac:spMk id="15" creationId="{161D99C1-6293-8AE4-CECF-1DDE5746C4E4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400" b="1" dirty="0">
                <a:solidFill>
                  <a:srgbClr val="7F7F7F"/>
                </a:solidFill>
              </a:rPr>
              <a:t>0:00–0:30</a:t>
            </a:r>
          </a:p>
          <a:p>
            <a:r>
              <a:rPr lang="en-GB" sz="1800" b="0" dirty="0"/>
              <a:t>· Klara · Nova Gorica</a:t>
            </a:r>
          </a:p>
          <a:p>
            <a:r>
              <a:rPr lang="en-GB" sz="1800" b="0" dirty="0"/>
              <a:t>· Oslo (Eva, Victor) · Cambridge (Montader, Pietro) · Nova Gorica (Ario)</a:t>
            </a:r>
          </a:p>
          <a:p>
            <a:r>
              <a:rPr lang="en-GB" sz="2000" b="1" dirty="0">
                <a:solidFill>
                  <a:srgbClr val="6B2D90"/>
                </a:solidFill>
              </a:rPr>
              <a:t>→ when can a confidence score guide a binding experiment?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400" b="1" dirty="0">
                <a:solidFill>
                  <a:srgbClr val="7F7F7F"/>
                </a:solidFill>
              </a:rPr>
              <a:t>0:30–1:20</a:t>
            </a:r>
          </a:p>
          <a:p>
            <a:r>
              <a:rPr lang="en-GB" sz="1800" b="0" dirty="0"/>
              <a:t>· binder recognises antigen</a:t>
            </a:r>
          </a:p>
          <a:p>
            <a:r>
              <a:rPr lang="en-GB" sz="1800" b="0" dirty="0"/>
              <a:t>· antibody → Fv tip: 2 domains, 6 loops</a:t>
            </a:r>
          </a:p>
          <a:p>
            <a:r>
              <a:rPr lang="en-GB" sz="1800" b="0" dirty="0"/>
              <a:t>· nanobody VHH → 1 domain, 3 loops, camelids</a:t>
            </a:r>
          </a:p>
          <a:p>
            <a:r>
              <a:rPr lang="en-GB" sz="1800" b="0" dirty="0"/>
              <a:t>· paratope (binder) / epitope (target)</a:t>
            </a:r>
          </a:p>
          <a:p>
            <a:r>
              <a:rPr lang="en-GB" sz="2000" b="1" dirty="0">
                <a:solidFill>
                  <a:srgbClr val="6B2D90"/>
                </a:solidFill>
              </a:rPr>
              <a:t>→ selectivity = diagnostics, therapy, reagents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400" b="1" dirty="0">
                <a:solidFill>
                  <a:srgbClr val="7F7F7F"/>
                </a:solidFill>
              </a:rPr>
              <a:t>1:20–2:05</a:t>
            </a:r>
          </a:p>
          <a:p>
            <a:r>
              <a:rPr lang="en-GB" sz="1800" b="0" dirty="0"/>
              <a:t>· three questions: partner / site / pose</a:t>
            </a:r>
          </a:p>
          <a:p>
            <a:r>
              <a:rPr lang="en-GB" sz="1800" b="0" dirty="0"/>
              <a:t>· field answers pose — today: partner</a:t>
            </a:r>
          </a:p>
          <a:p>
            <a:r>
              <a:rPr lang="en-GB" sz="1800" b="0" dirty="0"/>
              <a:t>· ipTM = model's own confidence, always available</a:t>
            </a:r>
          </a:p>
          <a:p>
            <a:r>
              <a:rPr lang="en-GB" sz="2000" b="1" dirty="0">
                <a:solidFill>
                  <a:srgbClr val="6B2D90"/>
                </a:solidFill>
              </a:rPr>
              <a:t>→ DockQ needs the answer — ipTM does not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400" b="1" dirty="0">
                <a:solidFill>
                  <a:srgbClr val="7F7F7F"/>
                </a:solidFill>
              </a:rPr>
              <a:t>2:05–3:05</a:t>
            </a:r>
          </a:p>
          <a:p>
            <a:r>
              <a:rPr lang="en-GB" sz="1800" b="0" dirty="0"/>
              <a:t>· 106 nanobody–antigen, solved structures</a:t>
            </a:r>
          </a:p>
          <a:p>
            <a:r>
              <a:rPr lang="en-GB" sz="1800" b="0" dirty="0"/>
              <a:t>· all vs all → 106 cognate + 11,130 shuffled</a:t>
            </a:r>
          </a:p>
          <a:p>
            <a:r>
              <a:rPr lang="en-GB" sz="1800" b="0" dirty="0"/>
              <a:t>· + 46 Fv systems, 2,070 cross-pairs</a:t>
            </a:r>
          </a:p>
          <a:p>
            <a:r>
              <a:rPr lang="en-GB" sz="1800" b="0" dirty="0"/>
              <a:t>· 50 × 3 tools → ~2.1 M structures · VEGA Maribor</a:t>
            </a:r>
          </a:p>
          <a:p>
            <a:r>
              <a:rPr lang="en-GB" sz="2000" b="1" dirty="0">
                <a:solidFill>
                  <a:srgbClr val="6B2D90"/>
                </a:solidFill>
              </a:rPr>
              <a:t>→ identical conditions → difference = the pairing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400" b="1" dirty="0">
                <a:solidFill>
                  <a:srgbClr val="7F7F7F"/>
                </a:solidFill>
              </a:rPr>
              <a:t>3:05–3:55</a:t>
            </a:r>
          </a:p>
          <a:p>
            <a:r>
              <a:rPr lang="en-GB" sz="1800" b="0" dirty="0"/>
              <a:t>· max ipTM over 50 · real pairs = diagonal</a:t>
            </a:r>
          </a:p>
          <a:p>
            <a:r>
              <a:rPr lang="en-GB" sz="1800" b="0" dirty="0"/>
              <a:t>· expect: bright diagonal, light background</a:t>
            </a:r>
          </a:p>
          <a:p>
            <a:r>
              <a:rPr lang="en-GB" sz="1800" b="0" dirty="0"/>
              <a:t>· AF3 some enrichment · Boltz-2 high everywhere · Chai-1 low everywhere</a:t>
            </a:r>
          </a:p>
          <a:p>
            <a:r>
              <a:rPr lang="en-GB" sz="2000" b="1" dirty="0">
                <a:solidFill>
                  <a:srgbClr val="6B2D90"/>
                </a:solidFill>
              </a:rPr>
              <a:t>→ plausible interface for ANY two proteins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400" b="1" dirty="0">
                <a:solidFill>
                  <a:srgbClr val="7F7F7F"/>
                </a:solidFill>
              </a:rPr>
              <a:t>3:55–4:55</a:t>
            </a:r>
          </a:p>
          <a:p>
            <a:r>
              <a:rPr lang="en-GB" sz="1800" b="0" dirty="0"/>
              <a:t>· binders rare → ~1% of matrix → precision–recall</a:t>
            </a:r>
          </a:p>
          <a:p>
            <a:r>
              <a:rPr lang="en-GB" sz="1800" b="0" dirty="0"/>
              <a:t>· AP 0.187 / 0.067 / 0.026 · baseline 0.011</a:t>
            </a:r>
          </a:p>
          <a:p>
            <a:r>
              <a:rPr lang="en-GB" sz="1800" b="0" dirty="0"/>
              <a:t>· AF3 ~17× above chance — real, but…</a:t>
            </a:r>
          </a:p>
          <a:p>
            <a:r>
              <a:rPr lang="en-GB" sz="1800" b="0" dirty="0"/>
              <a:t>· ipTM ≥ 0.3 → 59% recall, 4% precision</a:t>
            </a:r>
          </a:p>
          <a:p>
            <a:r>
              <a:rPr lang="en-GB" sz="2000" b="1" dirty="0">
                <a:solidFill>
                  <a:srgbClr val="6B2D90"/>
                </a:solidFill>
              </a:rPr>
              <a:t>→ most of what goes to the lab is wrong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400" b="1" dirty="0">
                <a:solidFill>
                  <a:srgbClr val="7F7F7F"/>
                </a:solidFill>
              </a:rPr>
              <a:t>4:55–5:45</a:t>
            </a:r>
          </a:p>
          <a:p>
            <a:r>
              <a:rPr lang="en-GB" sz="1800" b="0" dirty="0"/>
              <a:t>· objection: maybe shuffled pairs do bind?</a:t>
            </a:r>
          </a:p>
          <a:p>
            <a:r>
              <a:rPr lang="en-GB" sz="1800" b="0" dirty="0"/>
              <a:t>· SPR · two independent providers</a:t>
            </a:r>
          </a:p>
          <a:p>
            <a:r>
              <a:rPr lang="en-GB" sz="1800" b="0" dirty="0"/>
              <a:t>· 15 / 15 cognate bind · 0 / 454 shuffled bind</a:t>
            </a:r>
          </a:p>
          <a:p>
            <a:r>
              <a:rPr lang="en-GB" sz="1800" b="0" dirty="0"/>
              <a:t>· confirmed non-binders still get high confidence (Boltz-2 &gt; 0.9)</a:t>
            </a:r>
          </a:p>
          <a:p>
            <a:r>
              <a:rPr lang="en-GB" sz="2000" b="1" dirty="0">
                <a:solidFill>
                  <a:srgbClr val="6B2D90"/>
                </a:solidFill>
              </a:rPr>
              <a:t>→ negatives are real — models confident anyway</a:t>
            </a:r>
          </a:p>
          <a:p>
            <a:r>
              <a:rPr lang="en-GB" sz="1800" b="0" dirty="0"/>
              <a:t>· (tested conditions — not proof no pair ever binds)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400" b="1" dirty="0">
                <a:solidFill>
                  <a:srgbClr val="7F7F7F"/>
                </a:solidFill>
              </a:rPr>
              <a:t>5:45–6:35</a:t>
            </a:r>
          </a:p>
          <a:p>
            <a:r>
              <a:rPr lang="en-GB" sz="1800" b="0" dirty="0"/>
              <a:t>· cognate only · best of 50 vs its own ipTM</a:t>
            </a:r>
          </a:p>
          <a:p>
            <a:r>
              <a:rPr lang="en-GB" sz="1800" b="0" dirty="0"/>
              <a:t>· r = 0.73 / 0.67 / 0.61 → real information</a:t>
            </a:r>
          </a:p>
          <a:p>
            <a:r>
              <a:rPr lang="en-GB" sz="1800" b="0" dirty="0"/>
              <a:t>· Boltz-2: 18% confident failures (top left)</a:t>
            </a:r>
          </a:p>
          <a:p>
            <a:r>
              <a:rPr lang="en-GB" sz="1800" b="0" dirty="0"/>
              <a:t>· Chai-1: 24% accurate but unconfident (bottom right)</a:t>
            </a:r>
          </a:p>
          <a:p>
            <a:r>
              <a:rPr lang="en-GB" sz="2000" b="1" dirty="0">
                <a:solidFill>
                  <a:srgbClr val="6B2D90"/>
                </a:solidFill>
              </a:rPr>
              <a:t>→ predicts pose quality, NOT whether the pair is real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400" b="1" dirty="0">
                <a:solidFill>
                  <a:srgbClr val="7F7F7F"/>
                </a:solidFill>
              </a:rPr>
              <a:t>6:35–7:15</a:t>
            </a:r>
          </a:p>
          <a:p>
            <a:r>
              <a:rPr lang="en-GB" sz="1800" b="0" dirty="0"/>
              <a:t>· x = gain in DockQ · y = change in ipTM</a:t>
            </a:r>
          </a:p>
          <a:p>
            <a:r>
              <a:rPr lang="en-GB" sz="1800" b="0" dirty="0"/>
              <a:t>· would slope up if score followed quality</a:t>
            </a:r>
          </a:p>
          <a:p>
            <a:r>
              <a:rPr lang="en-GB" sz="1800" b="0" dirty="0"/>
              <a:t>· r ≈ 0 for all three</a:t>
            </a:r>
          </a:p>
          <a:p>
            <a:r>
              <a:rPr lang="en-GB" sz="1800" b="0" dirty="0"/>
              <a:t>· best pose = top ipTM in only 18% / 4% / 5%</a:t>
            </a:r>
          </a:p>
          <a:p>
            <a:r>
              <a:rPr lang="en-GB" sz="2000" b="1" dirty="0">
                <a:solidFill>
                  <a:srgbClr val="6B2D90"/>
                </a:solidFill>
              </a:rPr>
              <a:t>→ good structure is there — score doesn't point at it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400" b="1" dirty="0">
                <a:solidFill>
                  <a:srgbClr val="7F7F7F"/>
                </a:solidFill>
              </a:rPr>
              <a:t>7:15–7:55</a:t>
            </a:r>
          </a:p>
          <a:p>
            <a:r>
              <a:rPr lang="en-GB" sz="1800" b="0" dirty="0"/>
              <a:t>· TURN: negative → constructive · first: what the number is</a:t>
            </a:r>
          </a:p>
          <a:p>
            <a:r>
              <a:rPr lang="en-GB" sz="1800" b="0" dirty="0"/>
              <a:t>· truth = antigen residues ≤ 4.5 Å of cognate VHH (orange)</a:t>
            </a:r>
          </a:p>
          <a:p>
            <a:r>
              <a:rPr lang="en-GB" sz="1800" b="0" dirty="0"/>
              <a:t>· 50 predictions · recovered if contacted in ≥ 25 (majority vote)</a:t>
            </a:r>
          </a:p>
          <a:p>
            <a:r>
              <a:rPr lang="en-GB" sz="1800" b="0" dirty="0"/>
              <a:t>· recall = fraction recovered · cartoon: 3 of 5 = 0.60</a:t>
            </a:r>
          </a:p>
          <a:p>
            <a:r>
              <a:rPr lang="en-GB" sz="1800" b="0" dirty="0"/>
              <a:t>· every pair — real AND shuffled = the control</a:t>
            </a:r>
          </a:p>
          <a:p>
            <a:r>
              <a:rPr lang="en-GB" sz="2000" b="1" dirty="0">
                <a:solidFill>
                  <a:srgbClr val="6B2D90"/>
                </a:solidFill>
              </a:rPr>
              <a:t>→ not 'is the score high' but 'did it land on the right patch, reproducibly'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949983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400" b="1" dirty="0">
                <a:solidFill>
                  <a:srgbClr val="7F7F7F"/>
                </a:solidFill>
              </a:rPr>
              <a:t>7:55–8:40</a:t>
            </a:r>
          </a:p>
          <a:p>
            <a:r>
              <a:rPr lang="en-GB" sz="1800" b="0" dirty="0"/>
              <a:t>· diagonal much clearer than for ipTM (AF3, Boltz-2)</a:t>
            </a:r>
          </a:p>
          <a:p>
            <a:r>
              <a:rPr lang="en-GB" sz="1800" b="0" dirty="0"/>
              <a:t>· AUROC 0.77 / 0.68 / 0.62 on held-out pairs</a:t>
            </a:r>
          </a:p>
          <a:p>
            <a:r>
              <a:rPr lang="en-GB" sz="1800" b="0" dirty="0"/>
              <a:t>· survives surface-aware nulls → not just easy surface</a:t>
            </a:r>
          </a:p>
          <a:p>
            <a:r>
              <a:rPr lang="en-GB" sz="2000" b="1" dirty="0">
                <a:solidFill>
                  <a:srgbClr val="6B2D90"/>
                </a:solidFill>
              </a:rPr>
              <a:t>→ needs a reference → evaluation, not prospective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400" b="1" dirty="0">
                <a:solidFill>
                  <a:srgbClr val="7F7F7F"/>
                </a:solidFill>
              </a:rPr>
              <a:t>8:40–9:30</a:t>
            </a:r>
          </a:p>
          <a:p>
            <a:r>
              <a:rPr lang="en-GB" sz="1800" b="0" dirty="0"/>
              <a:t>· can we get it without a reference?</a:t>
            </a:r>
          </a:p>
          <a:p>
            <a:r>
              <a:rPr lang="en-GB" sz="1800" b="0" dirty="0"/>
              <a:t>· features: confidence + contact geometry + variation over 50</a:t>
            </a:r>
          </a:p>
          <a:p>
            <a:r>
              <a:rPr lang="en-GB" sz="1800" b="0" dirty="0"/>
              <a:t>· antigen groups held out in cross-validation</a:t>
            </a:r>
          </a:p>
          <a:p>
            <a:r>
              <a:rPr lang="en-GB" sz="1800" b="0" dirty="0"/>
              <a:t>· AP 0.232 vs 0.112 → roughly double</a:t>
            </a:r>
          </a:p>
          <a:p>
            <a:r>
              <a:rPr lang="en-GB" sz="1800" b="0" dirty="0"/>
              <a:t>· strongest: across-replicate statistics → cognate more reproducible</a:t>
            </a:r>
          </a:p>
          <a:p>
            <a:r>
              <a:rPr lang="en-GB" sz="2000" b="1" dirty="0">
                <a:solidFill>
                  <a:srgbClr val="6B2D90"/>
                </a:solidFill>
              </a:rPr>
              <a:t>→ real gain — still needs prospective validation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400" b="1" dirty="0">
                <a:solidFill>
                  <a:srgbClr val="7F7F7F"/>
                </a:solidFill>
              </a:rPr>
              <a:t>9:30–10:20</a:t>
            </a:r>
          </a:p>
          <a:p>
            <a:r>
              <a:rPr lang="en-GB" sz="1800" b="0" dirty="0"/>
              <a:t>· useful structural + epitope hypotheses — signal is real</a:t>
            </a:r>
          </a:p>
          <a:p>
            <a:r>
              <a:rPr lang="en-GB" sz="1800" b="0" dirty="0"/>
              <a:t>· confidence alone ≠ partner selection</a:t>
            </a:r>
          </a:p>
          <a:p>
            <a:r>
              <a:rPr lang="en-GB" sz="1800" b="0" dirty="0"/>
              <a:t>· realistic negatives + precision–recall</a:t>
            </a:r>
          </a:p>
          <a:p>
            <a:r>
              <a:rPr lang="en-GB" sz="1800" b="0" dirty="0"/>
              <a:t>· validate experimentally — also after de novo design</a:t>
            </a:r>
          </a:p>
          <a:p>
            <a:r>
              <a:rPr lang="en-GB" sz="2000" b="1" dirty="0">
                <a:solidFill>
                  <a:srgbClr val="6B2D90"/>
                </a:solidFill>
              </a:rPr>
              <a:t>→ a score needs validation for the decision it supports</a:t>
            </a:r>
          </a:p>
          <a:p>
            <a:r>
              <a:rPr lang="en-GB" sz="1800" b="0" dirty="0"/>
              <a:t>· next: tip of the iceberg → thanks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400" b="1" dirty="0">
                <a:solidFill>
                  <a:srgbClr val="7F7F7F"/>
                </a:solidFill>
              </a:rPr>
              <a:t>10:20–10:50</a:t>
            </a:r>
          </a:p>
          <a:p>
            <a:r>
              <a:rPr lang="en-GB" sz="1800" b="0" dirty="0"/>
              <a:t>· tip of the iceberg → full preprint on bioRxiv (QR code)</a:t>
            </a:r>
          </a:p>
          <a:p>
            <a:r>
              <a:rPr lang="en-GB" sz="1800" b="0" dirty="0"/>
              <a:t>· all structures on Zenodo → test your own model</a:t>
            </a:r>
          </a:p>
          <a:p>
            <a:r>
              <a:rPr lang="en-GB" sz="1800" b="0" dirty="0"/>
              <a:t>· Eva + Victor (Oslo) · Montader + Pietro (Cambridge) · Ario (UNG)</a:t>
            </a:r>
          </a:p>
          <a:p>
            <a:r>
              <a:rPr lang="en-GB" sz="2000" b="1" dirty="0">
                <a:solidFill>
                  <a:srgbClr val="6B2D90"/>
                </a:solidFill>
              </a:rPr>
              <a:t>→ the benchmark is open — use it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400" b="1" dirty="0">
                <a:solidFill>
                  <a:srgbClr val="7F7F7F"/>
                </a:solidFill>
              </a:rPr>
              <a:t>10:50–11:10</a:t>
            </a:r>
          </a:p>
          <a:p>
            <a:r>
              <a:rPr lang="en-GB" sz="1800" b="0" dirty="0"/>
              <a:t>· funding: Marie Curie SMASH · EU-HPC · NASA STAR</a:t>
            </a:r>
          </a:p>
          <a:p>
            <a:r>
              <a:rPr lang="en-GB" sz="1800" b="0" dirty="0"/>
              <a:t>· thank the collaborators on the list</a:t>
            </a:r>
          </a:p>
          <a:p>
            <a:r>
              <a:rPr lang="en-GB" sz="2000" b="1" dirty="0">
                <a:solidFill>
                  <a:srgbClr val="6B2D90"/>
                </a:solidFill>
              </a:rPr>
              <a:t>→ Thank you — happy to take questions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400" b="1" dirty="0">
                <a:solidFill>
                  <a:srgbClr val="7F7F7F"/>
                </a:solidFill>
              </a:rPr>
              <a:t>BACKUP · if asked about conventional antibodies</a:t>
            </a:r>
          </a:p>
          <a:p>
            <a:r>
              <a:rPr lang="en-GB" sz="1800" b="0" dirty="0"/>
              <a:t>· 46 Fv: 25 SARS-CoV-2 Spike/RBD + 21 diverse</a:t>
            </a:r>
          </a:p>
          <a:p>
            <a:r>
              <a:rPr lang="en-GB" sz="1800" b="0" dirty="0"/>
              <a:t>· related variants may truly cross-react → strata separate</a:t>
            </a:r>
          </a:p>
          <a:p>
            <a:r>
              <a:rPr lang="en-GB" sz="1800" b="0" dirty="0"/>
              <a:t>· VH–VL packing excluded from the score</a:t>
            </a:r>
          </a:p>
          <a:p>
            <a:r>
              <a:rPr lang="en-GB" sz="1800" b="0" dirty="0"/>
              <a:t>· matched AP 0.121 / 0.120 / 0.103 vs 0.051</a:t>
            </a:r>
          </a:p>
          <a:p>
            <a:r>
              <a:rPr lang="en-GB" sz="2000" b="1" dirty="0">
                <a:solidFill>
                  <a:srgbClr val="6B2D90"/>
                </a:solidFill>
              </a:rPr>
              <a:t>→ same limitation as nanobodies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400" b="1" dirty="0">
                <a:solidFill>
                  <a:srgbClr val="7F7F7F"/>
                </a:solidFill>
              </a:rPr>
              <a:t>about sampling / compute</a:t>
            </a:r>
          </a:p>
          <a:p>
            <a:r>
              <a:rPr lang="en-GB" sz="1800" b="0" dirty="0"/>
              <a:t>· median best DockQ per depth · IQR shaded</a:t>
            </a:r>
          </a:p>
          <a:p>
            <a:r>
              <a:rPr lang="en-GB" sz="1800" b="0" dirty="0"/>
              <a:t>· retrospective maximum — NOT selected by confidence</a:t>
            </a:r>
          </a:p>
          <a:p>
            <a:r>
              <a:rPr lang="en-GB" sz="1800" b="0" dirty="0"/>
              <a:t>· curves mix seed + sample count → Suppl. Fig. 9 decouples</a:t>
            </a:r>
          </a:p>
          <a:p>
            <a:r>
              <a:rPr lang="en-GB" sz="1800" b="0" dirty="0"/>
              <a:t>· energy depends on hardware, MSA caching, length</a:t>
            </a:r>
          </a:p>
          <a:p>
            <a:r>
              <a:rPr lang="en-GB" sz="2000" b="1" dirty="0">
                <a:solidFill>
                  <a:srgbClr val="6B2D90"/>
                </a:solidFill>
              </a:rPr>
              <a:t>→ most gain at ~10–25 samples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400" b="1" dirty="0">
                <a:solidFill>
                  <a:srgbClr val="7F7F7F"/>
                </a:solidFill>
              </a:rPr>
              <a:t>epitope recall</a:t>
            </a:r>
          </a:p>
          <a:p>
            <a:r>
              <a:rPr lang="en-GB" sz="1800" b="0" dirty="0"/>
              <a:t>· recall = epitope residues hit in ≥ half of 50 predictions</a:t>
            </a:r>
          </a:p>
          <a:p>
            <a:r>
              <a:rPr lang="en-GB" sz="1800" b="0" dirty="0"/>
              <a:t>· cognate test vs shuffled with BOTH partners held out</a:t>
            </a:r>
          </a:p>
          <a:p>
            <a:r>
              <a:rPr lang="en-GB" sz="1800" b="0" dirty="0"/>
              <a:t>· geometric null (accessible surface) + empirical null (shuffled landings)</a:t>
            </a:r>
          </a:p>
          <a:p>
            <a:r>
              <a:rPr lang="en-GB" sz="2000" b="1" dirty="0">
                <a:solidFill>
                  <a:srgbClr val="6B2D90"/>
                </a:solidFill>
              </a:rPr>
              <a:t>→ enrichment survives both — but needs a reference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400" b="1" dirty="0">
                <a:solidFill>
                  <a:srgbClr val="7F7F7F"/>
                </a:solidFill>
              </a:rPr>
              <a:t>about pose vs partner</a:t>
            </a:r>
          </a:p>
          <a:p>
            <a:r>
              <a:rPr lang="en-GB" sz="1800" b="0" dirty="0"/>
              <a:t>· Task A = pick a pose for a KNOWN pair</a:t>
            </a:r>
          </a:p>
          <a:p>
            <a:r>
              <a:rPr lang="en-GB" sz="1800" b="0" dirty="0"/>
              <a:t>· AF3: ipTM 48% · classifier 47% · ceiling 61%</a:t>
            </a:r>
          </a:p>
          <a:p>
            <a:r>
              <a:rPr lang="en-GB" sz="1800" b="0" dirty="0"/>
              <a:t>· Boltz-2 59 vs 52 · Chai-1 16 vs 10</a:t>
            </a:r>
          </a:p>
          <a:p>
            <a:r>
              <a:rPr lang="en-GB" sz="1800" b="0" dirty="0"/>
              <a:t>· 'oracle' in paper = learned classifier, NOT perfect DockQ pick</a:t>
            </a:r>
          </a:p>
          <a:p>
            <a:r>
              <a:rPr lang="en-GB" sz="2000" b="1" dirty="0">
                <a:solidFill>
                  <a:srgbClr val="6B2D90"/>
                </a:solidFill>
              </a:rPr>
              <a:t>→ choosing a pose ≠ choosing a partner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400" b="1" dirty="0">
                <a:solidFill>
                  <a:srgbClr val="7F7F7F"/>
                </a:solidFill>
              </a:rPr>
              <a:t>scope and definitions</a:t>
            </a:r>
          </a:p>
          <a:p>
            <a:r>
              <a:rPr lang="en-GB" sz="1800" b="0" dirty="0"/>
              <a:t>· Chai-1: embeddings, no MSAs</a:t>
            </a:r>
          </a:p>
          <a:p>
            <a:r>
              <a:rPr lang="en-GB" sz="1800" b="0" dirty="0"/>
              <a:t>· train/test overlap stratified</a:t>
            </a:r>
          </a:p>
          <a:p>
            <a:r>
              <a:rPr lang="en-GB" sz="1800" b="0" dirty="0"/>
              <a:t>· Fv panel not representative of all antibodies</a:t>
            </a:r>
          </a:p>
          <a:p>
            <a:r>
              <a:rPr lang="en-GB" sz="1800" b="0" dirty="0"/>
              <a:t>· false discovery FP/(TP+FP) ≠ false positive rate FP/(FP+TN)</a:t>
            </a:r>
          </a:p>
          <a:p>
            <a:r>
              <a:rPr lang="en-GB" sz="2000" b="1" dirty="0">
                <a:solidFill>
                  <a:srgbClr val="6B2D90"/>
                </a:solidFill>
              </a:rPr>
              <a:t>→ AUROC, AP, recall, DockQ = different questions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11E3B2CE-833F-496E-A0EF-9B543E88A3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2590800"/>
            <a:ext cx="9753600" cy="9906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Subtitle">
            <a:extLst>
              <a:ext uri="{FF2B5EF4-FFF2-40B4-BE49-F238E27FC236}">
                <a16:creationId xmlns:a16="http://schemas.microsoft.com/office/drawing/2014/main" id="{FB0FE6CB-1C78-4C9B-8686-18864A46FB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0" y="3771900"/>
            <a:ext cx="8534400" cy="7620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ction title">
            <a:extLst>
              <a:ext uri="{FF2B5EF4-FFF2-40B4-BE49-F238E27FC236}">
                <a16:creationId xmlns:a16="http://schemas.microsoft.com/office/drawing/2014/main" id="{3AA98A4E-6479-4D09-83EC-104C17AAFF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2857500"/>
            <a:ext cx="9753600" cy="11430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56C81134-6CA9-4FE7-8144-C7E96357BB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Body">
            <a:extLst>
              <a:ext uri="{FF2B5EF4-FFF2-40B4-BE49-F238E27FC236}">
                <a16:creationId xmlns:a16="http://schemas.microsoft.com/office/drawing/2014/main" id="{82924399-08AD-407C-A91B-92FC7F3E10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108204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Two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">
            <a:extLst>
              <a:ext uri="{FF2B5EF4-FFF2-40B4-BE49-F238E27FC236}">
                <a16:creationId xmlns:a16="http://schemas.microsoft.com/office/drawing/2014/main" id="{6138F132-1E66-4B62-8D60-D27887FA07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Left column">
            <a:extLst>
              <a:ext uri="{FF2B5EF4-FFF2-40B4-BE49-F238E27FC236}">
                <a16:creationId xmlns:a16="http://schemas.microsoft.com/office/drawing/2014/main" id="{E7FB1772-8699-419F-8954-1CCBA14456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  <p:sp>
        <p:nvSpPr>
          <p:cNvPr id="3" name="Right column">
            <a:extLst>
              <a:ext uri="{FF2B5EF4-FFF2-40B4-BE49-F238E27FC236}">
                <a16:creationId xmlns:a16="http://schemas.microsoft.com/office/drawing/2014/main" id="{994C8879-24C7-4D20-8B1A-757E1CD1D6C9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64770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On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0F689862-BCF8-4A40-B90B-9B2F6D7E4A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Left column">
            <a:extLst>
              <a:ext uri="{FF2B5EF4-FFF2-40B4-BE49-F238E27FC236}">
                <a16:creationId xmlns:a16="http://schemas.microsoft.com/office/drawing/2014/main" id="{5F9B9E9D-F97B-4E23-B38A-2A6ADB24E2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st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xStyles>
    <p:titleStyle>
      <a:lvl1pPr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tif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Relationship Id="rId9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2.jpeg"/><Relationship Id="rId18" Type="http://schemas.openxmlformats.org/officeDocument/2006/relationships/image" Target="../media/image8.pn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12" Type="http://schemas.openxmlformats.org/officeDocument/2006/relationships/image" Target="../media/image33.png"/><Relationship Id="rId17" Type="http://schemas.openxmlformats.org/officeDocument/2006/relationships/image" Target="../media/image36.png"/><Relationship Id="rId2" Type="http://schemas.openxmlformats.org/officeDocument/2006/relationships/notesSlide" Target="../notesSlides/notesSlide15.xml"/><Relationship Id="rId16" Type="http://schemas.openxmlformats.org/officeDocument/2006/relationships/image" Target="../media/image3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svg"/><Relationship Id="rId11" Type="http://schemas.openxmlformats.org/officeDocument/2006/relationships/image" Target="../media/image32.png"/><Relationship Id="rId5" Type="http://schemas.openxmlformats.org/officeDocument/2006/relationships/image" Target="../media/image7.png"/><Relationship Id="rId15" Type="http://schemas.openxmlformats.org/officeDocument/2006/relationships/image" Target="../media/image34.png"/><Relationship Id="rId10" Type="http://schemas.openxmlformats.org/officeDocument/2006/relationships/image" Target="../media/image31.emf"/><Relationship Id="rId19" Type="http://schemas.openxmlformats.org/officeDocument/2006/relationships/image" Target="../media/image37.png"/><Relationship Id="rId4" Type="http://schemas.openxmlformats.org/officeDocument/2006/relationships/hyperlink" Target="mailto:klara.kropivsek@ung.si" TargetMode="External"/><Relationship Id="rId9" Type="http://schemas.openxmlformats.org/officeDocument/2006/relationships/image" Target="../media/image30.png"/><Relationship Id="rId1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-0">
            <a:extLst>
              <a:ext uri="{FF2B5EF4-FFF2-40B4-BE49-F238E27FC236}">
                <a16:creationId xmlns:a16="http://schemas.microsoft.com/office/drawing/2014/main" id="{0BC63FAB-5FCE-409B-B335-980EDFE95C4C}"/>
              </a:ext>
            </a:extLst>
          </p:cNvPr>
          <p:cNvSpPr>
            <a:spLocks noGrp="1"/>
          </p:cNvSpPr>
          <p:nvPr/>
        </p:nvSpPr>
        <p:spPr>
          <a:xfrm>
            <a:off x="571500" y="400050"/>
            <a:ext cx="11049000" cy="1047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4400" b="1" dirty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Structural plausibility</a:t>
            </a:r>
          </a:p>
          <a:p>
            <a: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4400" b="1" dirty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without binding specificity</a:t>
            </a:r>
          </a:p>
        </p:txBody>
      </p:sp>
      <p:sp>
        <p:nvSpPr>
          <p:cNvPr id="2" name="text-1">
            <a:extLst>
              <a:ext uri="{FF2B5EF4-FFF2-40B4-BE49-F238E27FC236}">
                <a16:creationId xmlns:a16="http://schemas.microsoft.com/office/drawing/2014/main" id="{44CCF308-612C-42FC-B81C-B531B9631CB0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01</a:t>
            </a:r>
          </a:p>
        </p:txBody>
      </p:sp>
      <p:sp>
        <p:nvSpPr>
          <p:cNvPr id="3" name="text-2">
            <a:extLst>
              <a:ext uri="{FF2B5EF4-FFF2-40B4-BE49-F238E27FC236}">
                <a16:creationId xmlns:a16="http://schemas.microsoft.com/office/drawing/2014/main" id="{D1E3EFB3-A432-4522-A8F7-E15B479C48DA}"/>
              </a:ext>
            </a:extLst>
          </p:cNvPr>
          <p:cNvSpPr>
            <a:spLocks noGrp="1"/>
          </p:cNvSpPr>
          <p:nvPr/>
        </p:nvSpPr>
        <p:spPr>
          <a:xfrm>
            <a:off x="571500" y="2267453"/>
            <a:ext cx="8096250" cy="1047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4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4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4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4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4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4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4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4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4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4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4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2800" b="0" dirty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What confidence scores do and don’t tell us</a:t>
            </a:r>
          </a:p>
          <a:p>
            <a:pPr>
              <a:defRPr sz="24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2800" b="0" dirty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about antibody–antigen prediction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50A007B-0DBE-4C7F-B1EE-45A9997841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7541784" y="3193524"/>
            <a:ext cx="2857500" cy="1595558"/>
          </a:xfrm>
          <a:prstGeom prst="rect">
            <a:avLst/>
          </a:prstGeom>
        </p:spPr>
      </p:pic>
      <p:sp>
        <p:nvSpPr>
          <p:cNvPr id="5" name="text-3">
            <a:extLst>
              <a:ext uri="{FF2B5EF4-FFF2-40B4-BE49-F238E27FC236}">
                <a16:creationId xmlns:a16="http://schemas.microsoft.com/office/drawing/2014/main" id="{4A901129-2B68-4DD4-8255-A9AD44FC095F}"/>
              </a:ext>
            </a:extLst>
          </p:cNvPr>
          <p:cNvSpPr>
            <a:spLocks noGrp="1"/>
          </p:cNvSpPr>
          <p:nvPr/>
        </p:nvSpPr>
        <p:spPr>
          <a:xfrm>
            <a:off x="571500" y="3810000"/>
            <a:ext cx="8572500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5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5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5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5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5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5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5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5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5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5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5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2550" b="1" dirty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Klara </a:t>
            </a:r>
            <a:r>
              <a:rPr sz="2550" b="1" dirty="0" err="1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Kropivšek</a:t>
            </a:r>
            <a:r>
              <a:rPr sz="2550" b="1" dirty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 </a:t>
            </a:r>
            <a:r>
              <a:rPr sz="2550" b="1" dirty="0" err="1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Brumat</a:t>
            </a:r>
            <a:r>
              <a:rPr lang="en-US" sz="2550" b="1" dirty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, PhD</a:t>
            </a:r>
            <a:endParaRPr sz="2550" b="1" dirty="0">
              <a:solidFill>
                <a:srgbClr val="17283B"/>
              </a:solidFill>
              <a:latin typeface="Nimbus Sans"/>
              <a:ea typeface="Nimbus Sans"/>
              <a:cs typeface="Nimbus Sans"/>
            </a:endParaRPr>
          </a:p>
        </p:txBody>
      </p:sp>
      <p:sp>
        <p:nvSpPr>
          <p:cNvPr id="6" name="text-4">
            <a:extLst>
              <a:ext uri="{FF2B5EF4-FFF2-40B4-BE49-F238E27FC236}">
                <a16:creationId xmlns:a16="http://schemas.microsoft.com/office/drawing/2014/main" id="{0A82F418-7C3E-412A-8D18-421042B28825}"/>
              </a:ext>
            </a:extLst>
          </p:cNvPr>
          <p:cNvSpPr>
            <a:spLocks noGrp="1"/>
          </p:cNvSpPr>
          <p:nvPr/>
        </p:nvSpPr>
        <p:spPr>
          <a:xfrm>
            <a:off x="571500" y="4381500"/>
            <a:ext cx="10001250" cy="809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87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87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87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87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87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87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87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87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87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87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87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875" b="0" dirty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University of Nova Gorica</a:t>
            </a:r>
          </a:p>
          <a:p>
            <a:pPr>
              <a:defRPr sz="187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875" b="0" dirty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2nd SMASHING Workshop · 21 October 2026</a:t>
            </a:r>
          </a:p>
        </p:txBody>
      </p:sp>
      <p:sp>
        <p:nvSpPr>
          <p:cNvPr id="7" name="text-5">
            <a:extLst>
              <a:ext uri="{FF2B5EF4-FFF2-40B4-BE49-F238E27FC236}">
                <a16:creationId xmlns:a16="http://schemas.microsoft.com/office/drawing/2014/main" id="{0303192F-3BD5-4A93-B15C-6924318C7BDC}"/>
              </a:ext>
            </a:extLst>
          </p:cNvPr>
          <p:cNvSpPr>
            <a:spLocks noGrp="1"/>
          </p:cNvSpPr>
          <p:nvPr/>
        </p:nvSpPr>
        <p:spPr>
          <a:xfrm>
            <a:off x="5851570" y="4836707"/>
            <a:ext cx="5949167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 algn="ctr"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pPr>
            <a:r>
              <a:rPr sz="2400" b="1" dirty="0">
                <a:solidFill>
                  <a:srgbClr val="6546A5"/>
                </a:solidFill>
                <a:latin typeface="Nimbus Sans"/>
                <a:ea typeface="Nimbus Sans"/>
                <a:cs typeface="Nimbus Sans"/>
              </a:rPr>
              <a:t>When can a predicted complex guide a binding experiment?</a:t>
            </a:r>
          </a:p>
        </p:txBody>
      </p:sp>
      <p:pic>
        <p:nvPicPr>
          <p:cNvPr id="10" name="Picture 11">
            <a:extLst>
              <a:ext uri="{FF2B5EF4-FFF2-40B4-BE49-F238E27FC236}">
                <a16:creationId xmlns:a16="http://schemas.microsoft.com/office/drawing/2014/main" id="{4C65C8E2-6680-3779-85FD-55E88EF083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973979" y="6391736"/>
            <a:ext cx="1092200" cy="215130"/>
          </a:xfrm>
          <a:prstGeom prst="rect">
            <a:avLst/>
          </a:prstGeom>
        </p:spPr>
      </p:pic>
      <p:pic>
        <p:nvPicPr>
          <p:cNvPr id="12" name="Picture 24">
            <a:extLst>
              <a:ext uri="{FF2B5EF4-FFF2-40B4-BE49-F238E27FC236}">
                <a16:creationId xmlns:a16="http://schemas.microsoft.com/office/drawing/2014/main" id="{74977918-A302-A354-6343-D7CD4DC1AED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22633" y="6319565"/>
            <a:ext cx="1633968" cy="389039"/>
          </a:xfrm>
          <a:prstGeom prst="rect">
            <a:avLst/>
          </a:prstGeom>
        </p:spPr>
      </p:pic>
      <p:pic>
        <p:nvPicPr>
          <p:cNvPr id="14" name="Grafika 3">
            <a:extLst>
              <a:ext uri="{FF2B5EF4-FFF2-40B4-BE49-F238E27FC236}">
                <a16:creationId xmlns:a16="http://schemas.microsoft.com/office/drawing/2014/main" id="{8C1CB9C9-AC73-0D70-09AA-20B3DEF66F9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667750" y="149396"/>
            <a:ext cx="3323145" cy="88711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9C3045C-D095-92FE-CD2C-53745D2671C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4124" y="5952824"/>
            <a:ext cx="1001796" cy="90517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F394BAD-9171-8529-E0B5-BE3B4DBABC9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3172" y="6182053"/>
            <a:ext cx="2360023" cy="526551"/>
          </a:xfrm>
          <a:prstGeom prst="rect">
            <a:avLst/>
          </a:prstGeom>
        </p:spPr>
      </p:pic>
      <p:pic>
        <p:nvPicPr>
          <p:cNvPr id="20" name="Picture 2" descr="UNG logo">
            <a:extLst>
              <a:ext uri="{FF2B5EF4-FFF2-40B4-BE49-F238E27FC236}">
                <a16:creationId xmlns:a16="http://schemas.microsoft.com/office/drawing/2014/main" id="{6DC4785F-ED18-71E5-8FFD-B7217D4D9A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6193239"/>
            <a:ext cx="931700" cy="434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>
            <a:extLst>
              <a:ext uri="{FF2B5EF4-FFF2-40B4-BE49-F238E27FC236}">
                <a16:creationId xmlns:a16="http://schemas.microsoft.com/office/drawing/2014/main" id="{D19E4082-1BA2-9A34-D772-F630BFD87E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5129" y="6193239"/>
            <a:ext cx="550587" cy="561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1775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-0">
            <a:extLst>
              <a:ext uri="{FF2B5EF4-FFF2-40B4-BE49-F238E27FC236}">
                <a16:creationId xmlns:a16="http://schemas.microsoft.com/office/drawing/2014/main" id="{FC5F6087-169D-4E36-B7C9-1DC65E2DBEE0}"/>
              </a:ext>
            </a:extLst>
          </p:cNvPr>
          <p:cNvSpPr>
            <a:spLocks noGrp="1"/>
          </p:cNvSpPr>
          <p:nvPr/>
        </p:nvSpPr>
        <p:spPr>
          <a:xfrm>
            <a:off x="571500" y="400050"/>
            <a:ext cx="11049000" cy="1047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Binder discovery depends on molecular recognition</a:t>
            </a:r>
          </a:p>
        </p:txBody>
      </p:sp>
      <p:sp>
        <p:nvSpPr>
          <p:cNvPr id="2" name="text-1">
            <a:extLst>
              <a:ext uri="{FF2B5EF4-FFF2-40B4-BE49-F238E27FC236}">
                <a16:creationId xmlns:a16="http://schemas.microsoft.com/office/drawing/2014/main" id="{4A968272-7314-4079-BC84-85BBADC5AB61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02</a:t>
            </a:r>
          </a:p>
        </p:txBody>
      </p:sp>
      <p:sp>
        <p:nvSpPr>
          <p:cNvPr id="3" name="text-2">
            <a:extLst>
              <a:ext uri="{FF2B5EF4-FFF2-40B4-BE49-F238E27FC236}">
                <a16:creationId xmlns:a16="http://schemas.microsoft.com/office/drawing/2014/main" id="{06B9794A-BFBD-4143-B50B-E1FCB91966CB}"/>
              </a:ext>
            </a:extLst>
          </p:cNvPr>
          <p:cNvSpPr>
            <a:spLocks noGrp="1"/>
          </p:cNvSpPr>
          <p:nvPr/>
        </p:nvSpPr>
        <p:spPr>
          <a:xfrm>
            <a:off x="571500" y="1285875"/>
            <a:ext cx="109537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2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2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2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2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2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2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2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2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2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2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2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2250" b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A binder recognises a target protein, the antigen.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8A3D254-B9D2-4ACD-B9FB-30A29D49D0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666750" y="2087082"/>
            <a:ext cx="3143250" cy="273146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B47035B-1E83-46BA-B4DF-6DE02FA824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/>
        </p:blipFill>
        <p:spPr>
          <a:xfrm rot="18909128">
            <a:off x="5400437" y="3118406"/>
            <a:ext cx="1141076" cy="659288"/>
          </a:xfrm>
          <a:prstGeom prst="rect">
            <a:avLst/>
          </a:prstGeom>
        </p:spPr>
      </p:pic>
      <p:sp>
        <p:nvSpPr>
          <p:cNvPr id="6" name="text-3">
            <a:extLst>
              <a:ext uri="{FF2B5EF4-FFF2-40B4-BE49-F238E27FC236}">
                <a16:creationId xmlns:a16="http://schemas.microsoft.com/office/drawing/2014/main" id="{2446EE17-C360-4C84-958A-E680F88645A8}"/>
              </a:ext>
            </a:extLst>
          </p:cNvPr>
          <p:cNvSpPr>
            <a:spLocks noGrp="1"/>
          </p:cNvSpPr>
          <p:nvPr/>
        </p:nvSpPr>
        <p:spPr>
          <a:xfrm>
            <a:off x="571500" y="5000625"/>
            <a:ext cx="57150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1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1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1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1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1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1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1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1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1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1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1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pPr>
            <a:r>
              <a:rPr sz="2100" b="1">
                <a:solidFill>
                  <a:srgbClr val="6546A5"/>
                </a:solidFill>
                <a:latin typeface="Nimbus Sans"/>
                <a:ea typeface="Nimbus Sans"/>
                <a:cs typeface="Nimbus Sans"/>
              </a:rPr>
              <a:t>Antibody binding tip: Fv</a:t>
            </a:r>
          </a:p>
        </p:txBody>
      </p:sp>
      <p:sp>
        <p:nvSpPr>
          <p:cNvPr id="7" name="text-4">
            <a:extLst>
              <a:ext uri="{FF2B5EF4-FFF2-40B4-BE49-F238E27FC236}">
                <a16:creationId xmlns:a16="http://schemas.microsoft.com/office/drawing/2014/main" id="{ADBB2C60-6BC2-4809-AB7C-5AABBFF71923}"/>
              </a:ext>
            </a:extLst>
          </p:cNvPr>
          <p:cNvSpPr>
            <a:spLocks noGrp="1"/>
          </p:cNvSpPr>
          <p:nvPr/>
        </p:nvSpPr>
        <p:spPr>
          <a:xfrm>
            <a:off x="571500" y="5476875"/>
            <a:ext cx="4762500" cy="714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9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9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9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9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9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9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9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9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9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9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9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1950" b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VH + VL domains</a:t>
            </a:r>
          </a:p>
          <a:p>
            <a:pPr>
              <a:defRPr sz="19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1950" b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Six variable CDR loops</a:t>
            </a:r>
          </a:p>
        </p:txBody>
      </p:sp>
      <p:sp>
        <p:nvSpPr>
          <p:cNvPr id="8" name="text-5">
            <a:extLst>
              <a:ext uri="{FF2B5EF4-FFF2-40B4-BE49-F238E27FC236}">
                <a16:creationId xmlns:a16="http://schemas.microsoft.com/office/drawing/2014/main" id="{ABCB9348-55B3-4B76-BAB9-59EE03C52DAF}"/>
              </a:ext>
            </a:extLst>
          </p:cNvPr>
          <p:cNvSpPr>
            <a:spLocks noGrp="1"/>
          </p:cNvSpPr>
          <p:nvPr/>
        </p:nvSpPr>
        <p:spPr>
          <a:xfrm>
            <a:off x="4667250" y="5000625"/>
            <a:ext cx="5429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1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1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1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1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1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1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1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1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1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1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1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pPr>
            <a:r>
              <a:rPr sz="2100" b="1">
                <a:solidFill>
                  <a:srgbClr val="087F8C"/>
                </a:solidFill>
                <a:latin typeface="Nimbus Sans"/>
                <a:ea typeface="Nimbus Sans"/>
                <a:cs typeface="Nimbus Sans"/>
              </a:rPr>
              <a:t>Nanobody: VHH</a:t>
            </a:r>
          </a:p>
        </p:txBody>
      </p:sp>
      <p:sp>
        <p:nvSpPr>
          <p:cNvPr id="9" name="text-6">
            <a:extLst>
              <a:ext uri="{FF2B5EF4-FFF2-40B4-BE49-F238E27FC236}">
                <a16:creationId xmlns:a16="http://schemas.microsoft.com/office/drawing/2014/main" id="{1BAD8DB8-F288-48A0-B5D7-DDD47265AB87}"/>
              </a:ext>
            </a:extLst>
          </p:cNvPr>
          <p:cNvSpPr>
            <a:spLocks noGrp="1"/>
          </p:cNvSpPr>
          <p:nvPr/>
        </p:nvSpPr>
        <p:spPr>
          <a:xfrm>
            <a:off x="4667250" y="5476875"/>
            <a:ext cx="5334000" cy="714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9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9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9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9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9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9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9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9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9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9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9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1950" b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One domain</a:t>
            </a:r>
          </a:p>
          <a:p>
            <a:pPr>
              <a:defRPr sz="19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1950" b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Three variable CDR loops</a:t>
            </a:r>
          </a:p>
        </p:txBody>
      </p:sp>
      <p:sp>
        <p:nvSpPr>
          <p:cNvPr id="10" name="text-7">
            <a:extLst>
              <a:ext uri="{FF2B5EF4-FFF2-40B4-BE49-F238E27FC236}">
                <a16:creationId xmlns:a16="http://schemas.microsoft.com/office/drawing/2014/main" id="{948A0319-7BAF-4B14-838D-EF22DB8C263C}"/>
              </a:ext>
            </a:extLst>
          </p:cNvPr>
          <p:cNvSpPr>
            <a:spLocks noGrp="1"/>
          </p:cNvSpPr>
          <p:nvPr/>
        </p:nvSpPr>
        <p:spPr>
          <a:xfrm>
            <a:off x="7810500" y="2143125"/>
            <a:ext cx="3714750" cy="857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2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2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2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2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2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2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2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2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2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2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2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2250" b="1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The binding surface</a:t>
            </a:r>
          </a:p>
          <a:p>
            <a:pPr>
              <a:defRPr sz="22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2250" b="1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is the paratope.</a:t>
            </a:r>
          </a:p>
        </p:txBody>
      </p:sp>
      <p:sp>
        <p:nvSpPr>
          <p:cNvPr id="11" name="text-8">
            <a:extLst>
              <a:ext uri="{FF2B5EF4-FFF2-40B4-BE49-F238E27FC236}">
                <a16:creationId xmlns:a16="http://schemas.microsoft.com/office/drawing/2014/main" id="{CEF7DEC7-E525-4E2C-862D-D390B57C45EA}"/>
              </a:ext>
            </a:extLst>
          </p:cNvPr>
          <p:cNvSpPr>
            <a:spLocks noGrp="1"/>
          </p:cNvSpPr>
          <p:nvPr/>
        </p:nvSpPr>
        <p:spPr>
          <a:xfrm>
            <a:off x="7810500" y="3286125"/>
            <a:ext cx="3714750" cy="952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It recognises an epitope:</a:t>
            </a:r>
          </a:p>
          <a:p>
            <a: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a region on the antigen.</a:t>
            </a:r>
          </a:p>
        </p:txBody>
      </p:sp>
      <p:sp>
        <p:nvSpPr>
          <p:cNvPr id="12" name="text-9">
            <a:extLst>
              <a:ext uri="{FF2B5EF4-FFF2-40B4-BE49-F238E27FC236}">
                <a16:creationId xmlns:a16="http://schemas.microsoft.com/office/drawing/2014/main" id="{1A523A8F-3668-41B4-B877-C59D34CF694F}"/>
              </a:ext>
            </a:extLst>
          </p:cNvPr>
          <p:cNvSpPr>
            <a:spLocks noGrp="1"/>
          </p:cNvSpPr>
          <p:nvPr/>
        </p:nvSpPr>
        <p:spPr>
          <a:xfrm>
            <a:off x="7810500" y="4619625"/>
            <a:ext cx="3714750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9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9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9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9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9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9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9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9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9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9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9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950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Selective binding underpins</a:t>
            </a:r>
          </a:p>
          <a:p>
            <a:pPr>
              <a:defRPr sz="19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950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diagnostics, targeted treatments</a:t>
            </a:r>
          </a:p>
          <a:p>
            <a:pPr>
              <a:defRPr sz="19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950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and research reagents.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F658AA7-9671-C802-B8C1-AFB870A805AE}"/>
              </a:ext>
            </a:extLst>
          </p:cNvPr>
          <p:cNvSpPr txBox="1"/>
          <p:nvPr/>
        </p:nvSpPr>
        <p:spPr>
          <a:xfrm>
            <a:off x="-341288" y="3475408"/>
            <a:ext cx="120544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b="1" i="1" dirty="0"/>
              <a:t>Antibody</a:t>
            </a:r>
            <a:endParaRPr lang="sl-SI" sz="1200" b="1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608C7FE2-A721-64F0-F188-3D7D26233A4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56668" t="-277"/>
          <a:stretch>
            <a:fillRect/>
          </a:stretch>
        </p:blipFill>
        <p:spPr>
          <a:xfrm>
            <a:off x="4312297" y="3800198"/>
            <a:ext cx="700253" cy="93372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AF23C8D-54E8-EC04-A6F1-4E4558D66A0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41745"/>
          <a:stretch>
            <a:fillRect/>
          </a:stretch>
        </p:blipFill>
        <p:spPr>
          <a:xfrm>
            <a:off x="261435" y="3800198"/>
            <a:ext cx="944010" cy="933727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9E1F36BE-0EC4-FA89-B966-77011719DA5A}"/>
              </a:ext>
            </a:extLst>
          </p:cNvPr>
          <p:cNvSpPr txBox="1"/>
          <p:nvPr/>
        </p:nvSpPr>
        <p:spPr>
          <a:xfrm>
            <a:off x="1925748" y="3608085"/>
            <a:ext cx="324752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050" b="1" i="1" dirty="0">
                <a:solidFill>
                  <a:schemeClr val="accent1"/>
                </a:solidFill>
              </a:rPr>
              <a:t>VHH or Nanobody</a:t>
            </a:r>
            <a:endParaRPr lang="sl-SI" sz="105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6476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-0">
            <a:extLst>
              <a:ext uri="{FF2B5EF4-FFF2-40B4-BE49-F238E27FC236}">
                <a16:creationId xmlns:a16="http://schemas.microsoft.com/office/drawing/2014/main" id="{9D4DB44E-17E1-41B7-AED2-62FD5E69AA41}"/>
              </a:ext>
            </a:extLst>
          </p:cNvPr>
          <p:cNvSpPr>
            <a:spLocks noGrp="1"/>
          </p:cNvSpPr>
          <p:nvPr/>
        </p:nvSpPr>
        <p:spPr>
          <a:xfrm>
            <a:off x="571500" y="400050"/>
            <a:ext cx="11049000" cy="1047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Correct partner, binding site and pose</a:t>
            </a:r>
          </a:p>
        </p:txBody>
      </p:sp>
      <p:sp>
        <p:nvSpPr>
          <p:cNvPr id="2" name="text-1">
            <a:extLst>
              <a:ext uri="{FF2B5EF4-FFF2-40B4-BE49-F238E27FC236}">
                <a16:creationId xmlns:a16="http://schemas.microsoft.com/office/drawing/2014/main" id="{254B3C15-455D-4499-8936-171C5FFCD2C2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03</a:t>
            </a:r>
          </a:p>
        </p:txBody>
      </p:sp>
      <p:sp>
        <p:nvSpPr>
          <p:cNvPr id="3" name="text-2">
            <a:extLst>
              <a:ext uri="{FF2B5EF4-FFF2-40B4-BE49-F238E27FC236}">
                <a16:creationId xmlns:a16="http://schemas.microsoft.com/office/drawing/2014/main" id="{0356E529-C04D-4D7E-A972-F353B0CC056E}"/>
              </a:ext>
            </a:extLst>
          </p:cNvPr>
          <p:cNvSpPr>
            <a:spLocks noGrp="1"/>
          </p:cNvSpPr>
          <p:nvPr/>
        </p:nvSpPr>
        <p:spPr>
          <a:xfrm>
            <a:off x="571500" y="6391275"/>
            <a:ext cx="101917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Molecular schematic adapted by cropping Figure 1C</a:t>
            </a:r>
          </a:p>
        </p:txBody>
      </p:sp>
      <p:sp>
        <p:nvSpPr>
          <p:cNvPr id="4" name="text-3">
            <a:extLst>
              <a:ext uri="{FF2B5EF4-FFF2-40B4-BE49-F238E27FC236}">
                <a16:creationId xmlns:a16="http://schemas.microsoft.com/office/drawing/2014/main" id="{0BA38CBF-6616-438F-98C7-562E111A9931}"/>
              </a:ext>
            </a:extLst>
          </p:cNvPr>
          <p:cNvSpPr>
            <a:spLocks noGrp="1"/>
          </p:cNvSpPr>
          <p:nvPr/>
        </p:nvSpPr>
        <p:spPr>
          <a:xfrm>
            <a:off x="571500" y="1428750"/>
            <a:ext cx="3238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pPr>
            <a:r>
              <a: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rPr>
              <a:t>Partner</a:t>
            </a:r>
          </a:p>
        </p:txBody>
      </p:sp>
      <p:sp>
        <p:nvSpPr>
          <p:cNvPr id="5" name="text-4">
            <a:extLst>
              <a:ext uri="{FF2B5EF4-FFF2-40B4-BE49-F238E27FC236}">
                <a16:creationId xmlns:a16="http://schemas.microsoft.com/office/drawing/2014/main" id="{69CD3C1A-504E-49F5-AA5F-057A1B9EAD6D}"/>
              </a:ext>
            </a:extLst>
          </p:cNvPr>
          <p:cNvSpPr>
            <a:spLocks noGrp="1"/>
          </p:cNvSpPr>
          <p:nvPr/>
        </p:nvSpPr>
        <p:spPr>
          <a:xfrm>
            <a:off x="571500" y="1905000"/>
            <a:ext cx="3524250" cy="619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Do these molecules bind?</a:t>
            </a:r>
          </a:p>
        </p:txBody>
      </p:sp>
      <p:sp>
        <p:nvSpPr>
          <p:cNvPr id="6" name="text-5">
            <a:extLst>
              <a:ext uri="{FF2B5EF4-FFF2-40B4-BE49-F238E27FC236}">
                <a16:creationId xmlns:a16="http://schemas.microsoft.com/office/drawing/2014/main" id="{86C792F7-86C6-41B9-B717-6079A4384BBD}"/>
              </a:ext>
            </a:extLst>
          </p:cNvPr>
          <p:cNvSpPr>
            <a:spLocks noGrp="1"/>
          </p:cNvSpPr>
          <p:nvPr/>
        </p:nvSpPr>
        <p:spPr>
          <a:xfrm>
            <a:off x="4476750" y="1428750"/>
            <a:ext cx="33337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4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4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4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4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4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4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4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4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4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4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4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pPr>
            <a:r>
              <a:rPr sz="2400" b="1">
                <a:solidFill>
                  <a:srgbClr val="087F8C"/>
                </a:solidFill>
                <a:latin typeface="Nimbus Sans"/>
                <a:ea typeface="Nimbus Sans"/>
                <a:cs typeface="Nimbus Sans"/>
              </a:rPr>
              <a:t>Binding site</a:t>
            </a:r>
          </a:p>
        </p:txBody>
      </p:sp>
      <p:sp>
        <p:nvSpPr>
          <p:cNvPr id="7" name="text-6">
            <a:extLst>
              <a:ext uri="{FF2B5EF4-FFF2-40B4-BE49-F238E27FC236}">
                <a16:creationId xmlns:a16="http://schemas.microsoft.com/office/drawing/2014/main" id="{0A32804F-64B2-45D7-928F-801312ADE759}"/>
              </a:ext>
            </a:extLst>
          </p:cNvPr>
          <p:cNvSpPr>
            <a:spLocks noGrp="1"/>
          </p:cNvSpPr>
          <p:nvPr/>
        </p:nvSpPr>
        <p:spPr>
          <a:xfrm>
            <a:off x="4476750" y="1905000"/>
            <a:ext cx="352425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Does the binder find</a:t>
            </a:r>
          </a:p>
          <a:p>
            <a: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the correct epitope?</a:t>
            </a:r>
          </a:p>
        </p:txBody>
      </p:sp>
      <p:sp>
        <p:nvSpPr>
          <p:cNvPr id="8" name="text-7">
            <a:extLst>
              <a:ext uri="{FF2B5EF4-FFF2-40B4-BE49-F238E27FC236}">
                <a16:creationId xmlns:a16="http://schemas.microsoft.com/office/drawing/2014/main" id="{38584383-EB21-4032-9C6F-AC749C40490B}"/>
              </a:ext>
            </a:extLst>
          </p:cNvPr>
          <p:cNvSpPr>
            <a:spLocks noGrp="1"/>
          </p:cNvSpPr>
          <p:nvPr/>
        </p:nvSpPr>
        <p:spPr>
          <a:xfrm>
            <a:off x="8382000" y="1428750"/>
            <a:ext cx="3143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400" b="1">
                <a:solidFill>
                  <a:srgbClr val="C36B35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400" b="1">
                <a:solidFill>
                  <a:srgbClr val="C36B35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400" b="1">
                <a:solidFill>
                  <a:srgbClr val="C36B35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400" b="1">
                <a:solidFill>
                  <a:srgbClr val="C36B35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400" b="1">
                <a:solidFill>
                  <a:srgbClr val="C36B35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400" b="1">
                <a:solidFill>
                  <a:srgbClr val="C36B35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400" b="1">
                <a:solidFill>
                  <a:srgbClr val="C36B35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400" b="1">
                <a:solidFill>
                  <a:srgbClr val="C36B35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400" b="1">
                <a:solidFill>
                  <a:srgbClr val="C36B35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400" b="1">
                <a:solidFill>
                  <a:srgbClr val="C36B35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400" b="1">
                <a:solidFill>
                  <a:srgbClr val="C36B35"/>
                </a:solidFill>
                <a:latin typeface="Nimbus Sans"/>
                <a:ea typeface="Nimbus Sans"/>
                <a:cs typeface="Nimbus Sans"/>
              </a:defRPr>
            </a:pPr>
            <a:r>
              <a:rPr sz="2400" b="1">
                <a:solidFill>
                  <a:srgbClr val="C36B35"/>
                </a:solidFill>
                <a:latin typeface="Nimbus Sans"/>
                <a:ea typeface="Nimbus Sans"/>
                <a:cs typeface="Nimbus Sans"/>
              </a:rPr>
              <a:t>Pose</a:t>
            </a:r>
          </a:p>
        </p:txBody>
      </p:sp>
      <p:sp>
        <p:nvSpPr>
          <p:cNvPr id="9" name="text-8">
            <a:extLst>
              <a:ext uri="{FF2B5EF4-FFF2-40B4-BE49-F238E27FC236}">
                <a16:creationId xmlns:a16="http://schemas.microsoft.com/office/drawing/2014/main" id="{F2BCFA58-D0F7-480E-A28E-9C72A6B4C553}"/>
              </a:ext>
            </a:extLst>
          </p:cNvPr>
          <p:cNvSpPr>
            <a:spLocks noGrp="1"/>
          </p:cNvSpPr>
          <p:nvPr/>
        </p:nvSpPr>
        <p:spPr>
          <a:xfrm>
            <a:off x="8382000" y="1905000"/>
            <a:ext cx="333375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Is its orientation accurate?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6A14000-4A15-4740-BA3B-E3E7081DDF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1029565" y="2857500"/>
            <a:ext cx="10132871" cy="2524125"/>
          </a:xfrm>
          <a:prstGeom prst="rect">
            <a:avLst/>
          </a:prstGeom>
        </p:spPr>
      </p:pic>
      <p:sp>
        <p:nvSpPr>
          <p:cNvPr id="11" name="text-9">
            <a:extLst>
              <a:ext uri="{FF2B5EF4-FFF2-40B4-BE49-F238E27FC236}">
                <a16:creationId xmlns:a16="http://schemas.microsoft.com/office/drawing/2014/main" id="{F1FFB4B4-B715-442E-81ED-CC2677498C55}"/>
              </a:ext>
            </a:extLst>
          </p:cNvPr>
          <p:cNvSpPr>
            <a:spLocks noGrp="1"/>
          </p:cNvSpPr>
          <p:nvPr/>
        </p:nvSpPr>
        <p:spPr>
          <a:xfrm>
            <a:off x="571500" y="5810250"/>
            <a:ext cx="10953750" cy="5238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pPr>
            <a:r>
              <a: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rPr>
              <a:t>ipTM: predicted interface confidence. DockQ: accuracy against an experimental reference.</a:t>
            </a:r>
          </a:p>
        </p:txBody>
      </p:sp>
    </p:spTree>
    <p:extLst>
      <p:ext uri="{BB962C8B-B14F-4D97-AF65-F5344CB8AC3E}">
        <p14:creationId xmlns:p14="http://schemas.microsoft.com/office/powerpoint/2010/main" val="1458096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-0">
            <a:extLst>
              <a:ext uri="{FF2B5EF4-FFF2-40B4-BE49-F238E27FC236}">
                <a16:creationId xmlns:a16="http://schemas.microsoft.com/office/drawing/2014/main" id="{5F794309-40A5-4740-B2E2-4E64872527DC}"/>
              </a:ext>
            </a:extLst>
          </p:cNvPr>
          <p:cNvSpPr>
            <a:spLocks noGrp="1"/>
          </p:cNvSpPr>
          <p:nvPr/>
        </p:nvSpPr>
        <p:spPr>
          <a:xfrm>
            <a:off x="571500" y="400050"/>
            <a:ext cx="11049000" cy="1047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An all-versus-all benchmark of binding partners</a:t>
            </a:r>
          </a:p>
        </p:txBody>
      </p:sp>
      <p:sp>
        <p:nvSpPr>
          <p:cNvPr id="2" name="text-1">
            <a:extLst>
              <a:ext uri="{FF2B5EF4-FFF2-40B4-BE49-F238E27FC236}">
                <a16:creationId xmlns:a16="http://schemas.microsoft.com/office/drawing/2014/main" id="{8FEECEB7-F67E-49F4-AC8C-765C628E8BF3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04</a:t>
            </a:r>
          </a:p>
        </p:txBody>
      </p:sp>
      <p:sp>
        <p:nvSpPr>
          <p:cNvPr id="3" name="text-2">
            <a:extLst>
              <a:ext uri="{FF2B5EF4-FFF2-40B4-BE49-F238E27FC236}">
                <a16:creationId xmlns:a16="http://schemas.microsoft.com/office/drawing/2014/main" id="{46E6D3C9-9D30-42F2-9D47-3A0FEC5D8AD3}"/>
              </a:ext>
            </a:extLst>
          </p:cNvPr>
          <p:cNvSpPr>
            <a:spLocks noGrp="1"/>
          </p:cNvSpPr>
          <p:nvPr/>
        </p:nvSpPr>
        <p:spPr>
          <a:xfrm>
            <a:off x="571500" y="6391275"/>
            <a:ext cx="101917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Smorodina, Ali, Kropivšek Brumat et al. · Revised manuscript · Figure 1</a:t>
            </a:r>
          </a:p>
        </p:txBody>
      </p:sp>
      <p:sp>
        <p:nvSpPr>
          <p:cNvPr id="4" name="text-3">
            <a:extLst>
              <a:ext uri="{FF2B5EF4-FFF2-40B4-BE49-F238E27FC236}">
                <a16:creationId xmlns:a16="http://schemas.microsoft.com/office/drawing/2014/main" id="{F09A6F9A-9DE7-4650-8AA6-ABB9DDE81AAA}"/>
              </a:ext>
            </a:extLst>
          </p:cNvPr>
          <p:cNvSpPr>
            <a:spLocks noGrp="1"/>
          </p:cNvSpPr>
          <p:nvPr/>
        </p:nvSpPr>
        <p:spPr>
          <a:xfrm>
            <a:off x="571500" y="1381125"/>
            <a:ext cx="5905500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pPr>
            <a:r>
              <a: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rPr>
              <a:t>106 nanobody–antigen systems</a:t>
            </a:r>
          </a:p>
        </p:txBody>
      </p:sp>
      <p:sp>
        <p:nvSpPr>
          <p:cNvPr id="5" name="text-4">
            <a:extLst>
              <a:ext uri="{FF2B5EF4-FFF2-40B4-BE49-F238E27FC236}">
                <a16:creationId xmlns:a16="http://schemas.microsoft.com/office/drawing/2014/main" id="{42BCE200-4091-4E81-9451-DFB26F8FD7AF}"/>
              </a:ext>
            </a:extLst>
          </p:cNvPr>
          <p:cNvSpPr>
            <a:spLocks noGrp="1"/>
          </p:cNvSpPr>
          <p:nvPr/>
        </p:nvSpPr>
        <p:spPr>
          <a:xfrm>
            <a:off x="571500" y="2000250"/>
            <a:ext cx="5715000" cy="857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4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4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4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4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4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4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4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4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4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4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4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2475" b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106 cognate pairs</a:t>
            </a:r>
          </a:p>
          <a:p>
            <a:pPr>
              <a:defRPr sz="24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2475" b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11,130 shuffled combinations</a:t>
            </a:r>
          </a:p>
        </p:txBody>
      </p:sp>
      <p:sp>
        <p:nvSpPr>
          <p:cNvPr id="6" name="text-5">
            <a:extLst>
              <a:ext uri="{FF2B5EF4-FFF2-40B4-BE49-F238E27FC236}">
                <a16:creationId xmlns:a16="http://schemas.microsoft.com/office/drawing/2014/main" id="{C33C5703-509C-41B1-8415-427C27EF6BC7}"/>
              </a:ext>
            </a:extLst>
          </p:cNvPr>
          <p:cNvSpPr>
            <a:spLocks noGrp="1"/>
          </p:cNvSpPr>
          <p:nvPr/>
        </p:nvSpPr>
        <p:spPr>
          <a:xfrm>
            <a:off x="571500" y="3143250"/>
            <a:ext cx="56197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25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25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25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25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25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25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25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25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25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25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25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pPr>
            <a:r>
              <a:rPr sz="2250" b="1">
                <a:solidFill>
                  <a:srgbClr val="087F8C"/>
                </a:solidFill>
                <a:latin typeface="Nimbus Sans"/>
                <a:ea typeface="Nimbus Sans"/>
                <a:cs typeface="Nimbus Sans"/>
              </a:rPr>
              <a:t>46 Fv–antigen systems</a:t>
            </a:r>
          </a:p>
        </p:txBody>
      </p:sp>
      <p:sp>
        <p:nvSpPr>
          <p:cNvPr id="7" name="text-6">
            <a:extLst>
              <a:ext uri="{FF2B5EF4-FFF2-40B4-BE49-F238E27FC236}">
                <a16:creationId xmlns:a16="http://schemas.microsoft.com/office/drawing/2014/main" id="{CCC6F1A8-8E5A-4C18-BE75-185510F8075D}"/>
              </a:ext>
            </a:extLst>
          </p:cNvPr>
          <p:cNvSpPr>
            <a:spLocks noGrp="1"/>
          </p:cNvSpPr>
          <p:nvPr/>
        </p:nvSpPr>
        <p:spPr>
          <a:xfrm>
            <a:off x="571500" y="3686175"/>
            <a:ext cx="5715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46 cognate pairs + 2,070 cross-pairs</a:t>
            </a:r>
          </a:p>
        </p:txBody>
      </p:sp>
      <p:sp>
        <p:nvSpPr>
          <p:cNvPr id="8" name="text-7">
            <a:extLst>
              <a:ext uri="{FF2B5EF4-FFF2-40B4-BE49-F238E27FC236}">
                <a16:creationId xmlns:a16="http://schemas.microsoft.com/office/drawing/2014/main" id="{FEE789A8-5B67-4E30-978C-F372D53A266F}"/>
              </a:ext>
            </a:extLst>
          </p:cNvPr>
          <p:cNvSpPr>
            <a:spLocks noGrp="1"/>
          </p:cNvSpPr>
          <p:nvPr/>
        </p:nvSpPr>
        <p:spPr>
          <a:xfrm>
            <a:off x="571500" y="4572000"/>
            <a:ext cx="5905500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17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17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17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17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17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17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17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17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17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17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17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2175" b="1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AlphaFold3 · Boltz-2 · Chai-1</a:t>
            </a:r>
          </a:p>
        </p:txBody>
      </p:sp>
      <p:sp>
        <p:nvSpPr>
          <p:cNvPr id="9" name="text-8">
            <a:extLst>
              <a:ext uri="{FF2B5EF4-FFF2-40B4-BE49-F238E27FC236}">
                <a16:creationId xmlns:a16="http://schemas.microsoft.com/office/drawing/2014/main" id="{CD6C2748-ABB2-409F-BC4A-D07D4FA7F186}"/>
              </a:ext>
            </a:extLst>
          </p:cNvPr>
          <p:cNvSpPr>
            <a:spLocks noGrp="1"/>
          </p:cNvSpPr>
          <p:nvPr/>
        </p:nvSpPr>
        <p:spPr>
          <a:xfrm>
            <a:off x="571500" y="5162550"/>
            <a:ext cx="5810250" cy="857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1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1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1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1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1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1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1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1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1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1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1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2175" b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50 predictions per pair per tool</a:t>
            </a:r>
          </a:p>
          <a:p>
            <a:pPr>
              <a:defRPr sz="21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2175" b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~2.1 million structures overall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24E2DAA-DF1E-45AF-9E91-EA514471CB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6875935" y="1381125"/>
            <a:ext cx="4488504" cy="466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4501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-0">
            <a:extLst>
              <a:ext uri="{FF2B5EF4-FFF2-40B4-BE49-F238E27FC236}">
                <a16:creationId xmlns:a16="http://schemas.microsoft.com/office/drawing/2014/main" id="{5ACF92B7-3C6E-4D31-85C4-13DBBEBB11FB}"/>
              </a:ext>
            </a:extLst>
          </p:cNvPr>
          <p:cNvSpPr>
            <a:spLocks noGrp="1"/>
          </p:cNvSpPr>
          <p:nvPr/>
        </p:nvSpPr>
        <p:spPr>
          <a:xfrm>
            <a:off x="571500" y="400050"/>
            <a:ext cx="11049000" cy="1047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Confidence does not cleanly isolate cognate partners</a:t>
            </a:r>
          </a:p>
        </p:txBody>
      </p:sp>
      <p:sp>
        <p:nvSpPr>
          <p:cNvPr id="2" name="text-1">
            <a:extLst>
              <a:ext uri="{FF2B5EF4-FFF2-40B4-BE49-F238E27FC236}">
                <a16:creationId xmlns:a16="http://schemas.microsoft.com/office/drawing/2014/main" id="{F841639A-5AE6-4221-B5C0-5414F89689CA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05</a:t>
            </a:r>
          </a:p>
        </p:txBody>
      </p:sp>
      <p:sp>
        <p:nvSpPr>
          <p:cNvPr id="3" name="text-2">
            <a:extLst>
              <a:ext uri="{FF2B5EF4-FFF2-40B4-BE49-F238E27FC236}">
                <a16:creationId xmlns:a16="http://schemas.microsoft.com/office/drawing/2014/main" id="{BBC8EE6C-6216-412B-9C2D-7B53F694F0A0}"/>
              </a:ext>
            </a:extLst>
          </p:cNvPr>
          <p:cNvSpPr>
            <a:spLocks noGrp="1"/>
          </p:cNvSpPr>
          <p:nvPr/>
        </p:nvSpPr>
        <p:spPr>
          <a:xfrm>
            <a:off x="571500" y="6391275"/>
            <a:ext cx="101917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Smorodina, Ali, Kropivšek Brumat et al. · Revised manuscript · Figure 2A</a:t>
            </a:r>
          </a:p>
        </p:txBody>
      </p:sp>
      <p:sp>
        <p:nvSpPr>
          <p:cNvPr id="4" name="text-3">
            <a:extLst>
              <a:ext uri="{FF2B5EF4-FFF2-40B4-BE49-F238E27FC236}">
                <a16:creationId xmlns:a16="http://schemas.microsoft.com/office/drawing/2014/main" id="{CFE49196-D0FE-4D3E-ABD0-04D442B0BB73}"/>
              </a:ext>
            </a:extLst>
          </p:cNvPr>
          <p:cNvSpPr>
            <a:spLocks noGrp="1"/>
          </p:cNvSpPr>
          <p:nvPr/>
        </p:nvSpPr>
        <p:spPr>
          <a:xfrm>
            <a:off x="571500" y="1285875"/>
            <a:ext cx="11049000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Maximum ipTM across 50 predictions. Cognate pairs lie on the diagonal.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488D4FD-97DA-422F-B8B2-DD1CBDEFF2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787977" y="1857375"/>
            <a:ext cx="10520795" cy="3857625"/>
          </a:xfrm>
          <a:prstGeom prst="rect">
            <a:avLst/>
          </a:prstGeom>
        </p:spPr>
      </p:pic>
      <p:sp>
        <p:nvSpPr>
          <p:cNvPr id="6" name="text-4">
            <a:extLst>
              <a:ext uri="{FF2B5EF4-FFF2-40B4-BE49-F238E27FC236}">
                <a16:creationId xmlns:a16="http://schemas.microsoft.com/office/drawing/2014/main" id="{11EACA3A-D5E4-4CD7-A069-290052DBB666}"/>
              </a:ext>
            </a:extLst>
          </p:cNvPr>
          <p:cNvSpPr>
            <a:spLocks noGrp="1"/>
          </p:cNvSpPr>
          <p:nvPr/>
        </p:nvSpPr>
        <p:spPr>
          <a:xfrm>
            <a:off x="571500" y="5810250"/>
            <a:ext cx="10953750" cy="5238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pPr>
            <a:r>
              <a: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rPr>
              <a:t>AF3 shows enrichment. Boltz-2 scores most pairs highly. Chai-1 scores are generally low.</a:t>
            </a:r>
          </a:p>
        </p:txBody>
      </p:sp>
    </p:spTree>
    <p:extLst>
      <p:ext uri="{BB962C8B-B14F-4D97-AF65-F5344CB8AC3E}">
        <p14:creationId xmlns:p14="http://schemas.microsoft.com/office/powerpoint/2010/main" val="7377552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-0">
            <a:extLst>
              <a:ext uri="{FF2B5EF4-FFF2-40B4-BE49-F238E27FC236}">
                <a16:creationId xmlns:a16="http://schemas.microsoft.com/office/drawing/2014/main" id="{547FCD85-78F8-4E81-87AF-3CEDBF02B0E0}"/>
              </a:ext>
            </a:extLst>
          </p:cNvPr>
          <p:cNvSpPr>
            <a:spLocks noGrp="1"/>
          </p:cNvSpPr>
          <p:nvPr/>
        </p:nvSpPr>
        <p:spPr>
          <a:xfrm>
            <a:off x="571500" y="400050"/>
            <a:ext cx="11049000" cy="1047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Rare binders make false selections costly</a:t>
            </a:r>
          </a:p>
        </p:txBody>
      </p:sp>
      <p:sp>
        <p:nvSpPr>
          <p:cNvPr id="2" name="text-1">
            <a:extLst>
              <a:ext uri="{FF2B5EF4-FFF2-40B4-BE49-F238E27FC236}">
                <a16:creationId xmlns:a16="http://schemas.microsoft.com/office/drawing/2014/main" id="{DF2979C1-14D2-4BDA-90B8-8978B4FEDA27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06</a:t>
            </a:r>
          </a:p>
        </p:txBody>
      </p:sp>
      <p:sp>
        <p:nvSpPr>
          <p:cNvPr id="3" name="text-2">
            <a:extLst>
              <a:ext uri="{FF2B5EF4-FFF2-40B4-BE49-F238E27FC236}">
                <a16:creationId xmlns:a16="http://schemas.microsoft.com/office/drawing/2014/main" id="{DB8531F9-45BC-404D-9026-95B0ADA6F7E8}"/>
              </a:ext>
            </a:extLst>
          </p:cNvPr>
          <p:cNvSpPr>
            <a:spLocks noGrp="1"/>
          </p:cNvSpPr>
          <p:nvPr/>
        </p:nvSpPr>
        <p:spPr>
          <a:xfrm>
            <a:off x="571500" y="6391275"/>
            <a:ext cx="101917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Smorodina, Ali, Kropivšek Brumat et al. · Revised manuscript · Figure 2B</a:t>
            </a:r>
          </a:p>
        </p:txBody>
      </p:sp>
      <p:sp>
        <p:nvSpPr>
          <p:cNvPr id="4" name="text-3">
            <a:extLst>
              <a:ext uri="{FF2B5EF4-FFF2-40B4-BE49-F238E27FC236}">
                <a16:creationId xmlns:a16="http://schemas.microsoft.com/office/drawing/2014/main" id="{5032CD4B-78E7-4BD8-8AA0-8DE479527871}"/>
              </a:ext>
            </a:extLst>
          </p:cNvPr>
          <p:cNvSpPr>
            <a:spLocks noGrp="1"/>
          </p:cNvSpPr>
          <p:nvPr/>
        </p:nvSpPr>
        <p:spPr>
          <a:xfrm>
            <a:off x="1619250" y="1333500"/>
            <a:ext cx="285750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AlphaFold3</a:t>
            </a:r>
          </a:p>
        </p:txBody>
      </p:sp>
      <p:sp>
        <p:nvSpPr>
          <p:cNvPr id="5" name="text-4">
            <a:extLst>
              <a:ext uri="{FF2B5EF4-FFF2-40B4-BE49-F238E27FC236}">
                <a16:creationId xmlns:a16="http://schemas.microsoft.com/office/drawing/2014/main" id="{65ECB96A-AFD3-4D38-97CC-8C88AF0BBF60}"/>
              </a:ext>
            </a:extLst>
          </p:cNvPr>
          <p:cNvSpPr>
            <a:spLocks noGrp="1"/>
          </p:cNvSpPr>
          <p:nvPr/>
        </p:nvSpPr>
        <p:spPr>
          <a:xfrm>
            <a:off x="5572125" y="1333500"/>
            <a:ext cx="238125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Boltz-2</a:t>
            </a:r>
          </a:p>
        </p:txBody>
      </p:sp>
      <p:sp>
        <p:nvSpPr>
          <p:cNvPr id="6" name="text-5">
            <a:extLst>
              <a:ext uri="{FF2B5EF4-FFF2-40B4-BE49-F238E27FC236}">
                <a16:creationId xmlns:a16="http://schemas.microsoft.com/office/drawing/2014/main" id="{CCB8C3B4-E3B9-4C7E-BFB2-4AC6F3D14690}"/>
              </a:ext>
            </a:extLst>
          </p:cNvPr>
          <p:cNvSpPr>
            <a:spLocks noGrp="1"/>
          </p:cNvSpPr>
          <p:nvPr/>
        </p:nvSpPr>
        <p:spPr>
          <a:xfrm>
            <a:off x="9525000" y="1333500"/>
            <a:ext cx="190500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Chai-1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9228FDE-7F51-4687-A94D-1D315980F5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571500" y="1804478"/>
            <a:ext cx="10953750" cy="2772794"/>
          </a:xfrm>
          <a:prstGeom prst="rect">
            <a:avLst/>
          </a:prstGeom>
        </p:spPr>
      </p:pic>
      <p:sp>
        <p:nvSpPr>
          <p:cNvPr id="8" name="text-6">
            <a:extLst>
              <a:ext uri="{FF2B5EF4-FFF2-40B4-BE49-F238E27FC236}">
                <a16:creationId xmlns:a16="http://schemas.microsoft.com/office/drawing/2014/main" id="{B01A5548-DAE9-4D93-A796-F5EE7E2C9D7E}"/>
              </a:ext>
            </a:extLst>
          </p:cNvPr>
          <p:cNvSpPr>
            <a:spLocks noGrp="1"/>
          </p:cNvSpPr>
          <p:nvPr/>
        </p:nvSpPr>
        <p:spPr>
          <a:xfrm>
            <a:off x="4095750" y="4667250"/>
            <a:ext cx="7429500" cy="361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Recall: fraction of known pairs recovered</a:t>
            </a:r>
          </a:p>
        </p:txBody>
      </p:sp>
      <p:sp>
        <p:nvSpPr>
          <p:cNvPr id="9" name="text-7">
            <a:extLst>
              <a:ext uri="{FF2B5EF4-FFF2-40B4-BE49-F238E27FC236}">
                <a16:creationId xmlns:a16="http://schemas.microsoft.com/office/drawing/2014/main" id="{16923EBE-051B-47F2-BDEA-C9CACE21AC5B}"/>
              </a:ext>
            </a:extLst>
          </p:cNvPr>
          <p:cNvSpPr>
            <a:spLocks noGrp="1"/>
          </p:cNvSpPr>
          <p:nvPr/>
        </p:nvSpPr>
        <p:spPr>
          <a:xfrm>
            <a:off x="1047750" y="5143500"/>
            <a:ext cx="3143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pPr>
            <a:r>
              <a: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rPr>
              <a:t>AP 0.187</a:t>
            </a:r>
          </a:p>
        </p:txBody>
      </p:sp>
      <p:sp>
        <p:nvSpPr>
          <p:cNvPr id="10" name="text-8">
            <a:extLst>
              <a:ext uri="{FF2B5EF4-FFF2-40B4-BE49-F238E27FC236}">
                <a16:creationId xmlns:a16="http://schemas.microsoft.com/office/drawing/2014/main" id="{042D4CE3-3753-4FCA-9E9B-86F9D82AD93A}"/>
              </a:ext>
            </a:extLst>
          </p:cNvPr>
          <p:cNvSpPr>
            <a:spLocks noGrp="1"/>
          </p:cNvSpPr>
          <p:nvPr/>
        </p:nvSpPr>
        <p:spPr>
          <a:xfrm>
            <a:off x="4953000" y="5143500"/>
            <a:ext cx="3143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pPr>
            <a:r>
              <a:rPr sz="2325" b="1" dirty="0">
                <a:solidFill>
                  <a:srgbClr val="6546A5"/>
                </a:solidFill>
                <a:latin typeface="Nimbus Sans"/>
                <a:ea typeface="Nimbus Sans"/>
                <a:cs typeface="Nimbus Sans"/>
              </a:rPr>
              <a:t>AP 0.026</a:t>
            </a:r>
          </a:p>
        </p:txBody>
      </p:sp>
      <p:sp>
        <p:nvSpPr>
          <p:cNvPr id="11" name="text-9">
            <a:extLst>
              <a:ext uri="{FF2B5EF4-FFF2-40B4-BE49-F238E27FC236}">
                <a16:creationId xmlns:a16="http://schemas.microsoft.com/office/drawing/2014/main" id="{EDDEA604-F6C2-4AAF-91A2-75EDCCE6175E}"/>
              </a:ext>
            </a:extLst>
          </p:cNvPr>
          <p:cNvSpPr>
            <a:spLocks noGrp="1"/>
          </p:cNvSpPr>
          <p:nvPr/>
        </p:nvSpPr>
        <p:spPr>
          <a:xfrm>
            <a:off x="8858250" y="5143500"/>
            <a:ext cx="285750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pPr>
            <a:r>
              <a: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rPr>
              <a:t>AP 0.067</a:t>
            </a:r>
          </a:p>
        </p:txBody>
      </p:sp>
      <p:sp>
        <p:nvSpPr>
          <p:cNvPr id="12" name="text-10">
            <a:extLst>
              <a:ext uri="{FF2B5EF4-FFF2-40B4-BE49-F238E27FC236}">
                <a16:creationId xmlns:a16="http://schemas.microsoft.com/office/drawing/2014/main" id="{5F640270-74AB-4DC0-98A5-64D046199AFF}"/>
              </a:ext>
            </a:extLst>
          </p:cNvPr>
          <p:cNvSpPr>
            <a:spLocks noGrp="1"/>
          </p:cNvSpPr>
          <p:nvPr/>
        </p:nvSpPr>
        <p:spPr>
          <a:xfrm>
            <a:off x="571500" y="5810250"/>
            <a:ext cx="10953750" cy="5238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pPr>
            <a:r>
              <a:rPr sz="1950" b="1" dirty="0">
                <a:solidFill>
                  <a:srgbClr val="6546A5"/>
                </a:solidFill>
                <a:latin typeface="Nimbus Sans"/>
                <a:ea typeface="Nimbus Sans"/>
                <a:cs typeface="Nimbus Sans"/>
              </a:rPr>
              <a:t>AF3 at </a:t>
            </a:r>
            <a:r>
              <a:rPr sz="1950" b="1" dirty="0" err="1">
                <a:solidFill>
                  <a:srgbClr val="6546A5"/>
                </a:solidFill>
                <a:latin typeface="Nimbus Sans"/>
                <a:ea typeface="Nimbus Sans"/>
                <a:cs typeface="Nimbus Sans"/>
              </a:rPr>
              <a:t>ipTM</a:t>
            </a:r>
            <a:r>
              <a:rPr sz="1950" b="1" dirty="0">
                <a:solidFill>
                  <a:srgbClr val="6546A5"/>
                </a:solidFill>
                <a:latin typeface="Nimbus Sans"/>
                <a:ea typeface="Nimbus Sans"/>
                <a:cs typeface="Nimbus Sans"/>
              </a:rPr>
              <a:t> ≥ 0.</a:t>
            </a:r>
            <a:r>
              <a:rPr lang="en-US" sz="1950" b="1" dirty="0">
                <a:solidFill>
                  <a:srgbClr val="6546A5"/>
                </a:solidFill>
                <a:latin typeface="Nimbus Sans"/>
                <a:ea typeface="Nimbus Sans"/>
                <a:cs typeface="Nimbus Sans"/>
              </a:rPr>
              <a:t>8</a:t>
            </a:r>
            <a:r>
              <a:rPr sz="1950" b="1" dirty="0">
                <a:solidFill>
                  <a:srgbClr val="6546A5"/>
                </a:solidFill>
                <a:latin typeface="Nimbus Sans"/>
                <a:ea typeface="Nimbus Sans"/>
                <a:cs typeface="Nimbus Sans"/>
              </a:rPr>
              <a:t>: </a:t>
            </a:r>
            <a:r>
              <a:rPr lang="en-US" sz="1950" b="1" dirty="0">
                <a:solidFill>
                  <a:srgbClr val="6546A5"/>
                </a:solidFill>
                <a:latin typeface="Nimbus Sans"/>
                <a:ea typeface="Nimbus Sans"/>
                <a:cs typeface="Nimbus Sans"/>
              </a:rPr>
              <a:t>42</a:t>
            </a:r>
            <a:r>
              <a:rPr sz="1950" b="1" dirty="0">
                <a:solidFill>
                  <a:srgbClr val="6546A5"/>
                </a:solidFill>
                <a:latin typeface="Nimbus Sans"/>
                <a:ea typeface="Nimbus Sans"/>
                <a:cs typeface="Nimbus Sans"/>
              </a:rPr>
              <a:t>% recall, but </a:t>
            </a:r>
            <a:r>
              <a:rPr lang="en-US" dirty="0"/>
              <a:t>3 out of </a:t>
            </a:r>
            <a:r>
              <a:rPr sz="1950" b="1" dirty="0">
                <a:solidFill>
                  <a:srgbClr val="6546A5"/>
                </a:solidFill>
                <a:latin typeface="Nimbus Sans"/>
                <a:ea typeface="Nimbus Sans"/>
                <a:cs typeface="Nimbus Sans"/>
              </a:rPr>
              <a:t>4 </a:t>
            </a:r>
            <a:r>
              <a:rPr lang="en-US" sz="1950" b="1" dirty="0">
                <a:solidFill>
                  <a:srgbClr val="6546A5"/>
                </a:solidFill>
                <a:latin typeface="Nimbus Sans"/>
                <a:ea typeface="Nimbus Sans"/>
                <a:cs typeface="Nimbus Sans"/>
              </a:rPr>
              <a:t>hits are wrong</a:t>
            </a:r>
            <a:endParaRPr sz="1950" b="1" dirty="0">
              <a:solidFill>
                <a:srgbClr val="6546A5"/>
              </a:solidFill>
              <a:latin typeface="Nimbus Sans"/>
              <a:ea typeface="Nimbus Sans"/>
              <a:cs typeface="Nimbus Sans"/>
            </a:endParaRPr>
          </a:p>
        </p:txBody>
      </p:sp>
    </p:spTree>
    <p:extLst>
      <p:ext uri="{BB962C8B-B14F-4D97-AF65-F5344CB8AC3E}">
        <p14:creationId xmlns:p14="http://schemas.microsoft.com/office/powerpoint/2010/main" val="16100557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-0">
            <a:extLst>
              <a:ext uri="{FF2B5EF4-FFF2-40B4-BE49-F238E27FC236}">
                <a16:creationId xmlns:a16="http://schemas.microsoft.com/office/drawing/2014/main" id="{70F5E84A-13B8-42E0-990B-C0D16138FB26}"/>
              </a:ext>
            </a:extLst>
          </p:cNvPr>
          <p:cNvSpPr>
            <a:spLocks noGrp="1"/>
          </p:cNvSpPr>
          <p:nvPr/>
        </p:nvSpPr>
        <p:spPr>
          <a:xfrm>
            <a:off x="571500" y="400050"/>
            <a:ext cx="11049000" cy="1047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Experimental negatives retain high model confidence</a:t>
            </a:r>
          </a:p>
        </p:txBody>
      </p:sp>
      <p:sp>
        <p:nvSpPr>
          <p:cNvPr id="2" name="text-1">
            <a:extLst>
              <a:ext uri="{FF2B5EF4-FFF2-40B4-BE49-F238E27FC236}">
                <a16:creationId xmlns:a16="http://schemas.microsoft.com/office/drawing/2014/main" id="{EB826DC0-B706-4E65-B1E7-C9D9940A097E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07</a:t>
            </a:r>
          </a:p>
        </p:txBody>
      </p:sp>
      <p:sp>
        <p:nvSpPr>
          <p:cNvPr id="3" name="text-2">
            <a:extLst>
              <a:ext uri="{FF2B5EF4-FFF2-40B4-BE49-F238E27FC236}">
                <a16:creationId xmlns:a16="http://schemas.microsoft.com/office/drawing/2014/main" id="{19CDC552-7CF6-4A1A-86C5-F384D95E9AFD}"/>
              </a:ext>
            </a:extLst>
          </p:cNvPr>
          <p:cNvSpPr>
            <a:spLocks noGrp="1"/>
          </p:cNvSpPr>
          <p:nvPr/>
        </p:nvSpPr>
        <p:spPr>
          <a:xfrm>
            <a:off x="571500" y="6391275"/>
            <a:ext cx="101917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Smorodina, Ali, Kropivšek Brumat et al. · Revised manuscript · Supplementary Figure 2B (shown) and 2A–B (totals)</a:t>
            </a:r>
          </a:p>
        </p:txBody>
      </p:sp>
      <p:sp>
        <p:nvSpPr>
          <p:cNvPr id="4" name="text-3">
            <a:extLst>
              <a:ext uri="{FF2B5EF4-FFF2-40B4-BE49-F238E27FC236}">
                <a16:creationId xmlns:a16="http://schemas.microsoft.com/office/drawing/2014/main" id="{CD3BA81F-5E5E-4200-A430-34A3D70357BF}"/>
              </a:ext>
            </a:extLst>
          </p:cNvPr>
          <p:cNvSpPr>
            <a:spLocks noGrp="1"/>
          </p:cNvSpPr>
          <p:nvPr/>
        </p:nvSpPr>
        <p:spPr>
          <a:xfrm>
            <a:off x="571500" y="1333500"/>
            <a:ext cx="10763250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55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55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55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55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55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55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55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55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55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55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55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pPr>
            <a:r>
              <a:rPr sz="2550" b="1">
                <a:solidFill>
                  <a:srgbClr val="087F8C"/>
                </a:solidFill>
                <a:latin typeface="Nimbus Sans"/>
                <a:ea typeface="Nimbus Sans"/>
                <a:cs typeface="Nimbus Sans"/>
              </a:rPr>
              <a:t>15 / 15 cognate pairs bind</a:t>
            </a:r>
          </a:p>
        </p:txBody>
      </p:sp>
      <p:sp>
        <p:nvSpPr>
          <p:cNvPr id="5" name="text-4">
            <a:extLst>
              <a:ext uri="{FF2B5EF4-FFF2-40B4-BE49-F238E27FC236}">
                <a16:creationId xmlns:a16="http://schemas.microsoft.com/office/drawing/2014/main" id="{9E3D285A-2B54-4357-AE69-130B0948F671}"/>
              </a:ext>
            </a:extLst>
          </p:cNvPr>
          <p:cNvSpPr>
            <a:spLocks noGrp="1"/>
          </p:cNvSpPr>
          <p:nvPr/>
        </p:nvSpPr>
        <p:spPr>
          <a:xfrm>
            <a:off x="571500" y="1933575"/>
            <a:ext cx="10953750" cy="5238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pPr>
            <a:r>
              <a: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rPr>
              <a:t>0 / 454 tested shuffled pairs show measurable affinity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87AEAF0-1B0A-4A4A-9920-6FF9A756FB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2379275" y="3048000"/>
            <a:ext cx="7242950" cy="2762250"/>
          </a:xfrm>
          <a:prstGeom prst="rect">
            <a:avLst/>
          </a:prstGeom>
        </p:spPr>
      </p:pic>
      <p:sp>
        <p:nvSpPr>
          <p:cNvPr id="7" name="text-5">
            <a:extLst>
              <a:ext uri="{FF2B5EF4-FFF2-40B4-BE49-F238E27FC236}">
                <a16:creationId xmlns:a16="http://schemas.microsoft.com/office/drawing/2014/main" id="{7251F289-2E35-4565-9A9D-E884AA094691}"/>
              </a:ext>
            </a:extLst>
          </p:cNvPr>
          <p:cNvSpPr>
            <a:spLocks noGrp="1"/>
          </p:cNvSpPr>
          <p:nvPr/>
        </p:nvSpPr>
        <p:spPr>
          <a:xfrm>
            <a:off x="2952750" y="2667000"/>
            <a:ext cx="171450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Measured KD</a:t>
            </a:r>
          </a:p>
        </p:txBody>
      </p:sp>
      <p:sp>
        <p:nvSpPr>
          <p:cNvPr id="8" name="text-6">
            <a:extLst>
              <a:ext uri="{FF2B5EF4-FFF2-40B4-BE49-F238E27FC236}">
                <a16:creationId xmlns:a16="http://schemas.microsoft.com/office/drawing/2014/main" id="{C8221708-606D-497E-9581-E192ADE2AF0F}"/>
              </a:ext>
            </a:extLst>
          </p:cNvPr>
          <p:cNvSpPr>
            <a:spLocks noGrp="1"/>
          </p:cNvSpPr>
          <p:nvPr/>
        </p:nvSpPr>
        <p:spPr>
          <a:xfrm>
            <a:off x="4600575" y="2667000"/>
            <a:ext cx="171450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AlphaFold3</a:t>
            </a:r>
          </a:p>
        </p:txBody>
      </p:sp>
      <p:sp>
        <p:nvSpPr>
          <p:cNvPr id="9" name="text-7">
            <a:extLst>
              <a:ext uri="{FF2B5EF4-FFF2-40B4-BE49-F238E27FC236}">
                <a16:creationId xmlns:a16="http://schemas.microsoft.com/office/drawing/2014/main" id="{4D0CD846-8815-44C2-97BB-BB89C0610013}"/>
              </a:ext>
            </a:extLst>
          </p:cNvPr>
          <p:cNvSpPr>
            <a:spLocks noGrp="1"/>
          </p:cNvSpPr>
          <p:nvPr/>
        </p:nvSpPr>
        <p:spPr>
          <a:xfrm>
            <a:off x="6248400" y="2667000"/>
            <a:ext cx="171450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Boltz-2</a:t>
            </a:r>
          </a:p>
        </p:txBody>
      </p:sp>
      <p:sp>
        <p:nvSpPr>
          <p:cNvPr id="10" name="text-8">
            <a:extLst>
              <a:ext uri="{FF2B5EF4-FFF2-40B4-BE49-F238E27FC236}">
                <a16:creationId xmlns:a16="http://schemas.microsoft.com/office/drawing/2014/main" id="{E1C96C79-67BB-4A18-AD4F-CB7F65CEAE46}"/>
              </a:ext>
            </a:extLst>
          </p:cNvPr>
          <p:cNvSpPr>
            <a:spLocks noGrp="1"/>
          </p:cNvSpPr>
          <p:nvPr/>
        </p:nvSpPr>
        <p:spPr>
          <a:xfrm>
            <a:off x="7896225" y="2667000"/>
            <a:ext cx="171450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1725" b="1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Chai-1</a:t>
            </a:r>
          </a:p>
        </p:txBody>
      </p:sp>
      <p:sp>
        <p:nvSpPr>
          <p:cNvPr id="11" name="text-9">
            <a:extLst>
              <a:ext uri="{FF2B5EF4-FFF2-40B4-BE49-F238E27FC236}">
                <a16:creationId xmlns:a16="http://schemas.microsoft.com/office/drawing/2014/main" id="{06AC5E0B-2544-4872-8B74-2897138699C5}"/>
              </a:ext>
            </a:extLst>
          </p:cNvPr>
          <p:cNvSpPr>
            <a:spLocks noGrp="1"/>
          </p:cNvSpPr>
          <p:nvPr/>
        </p:nvSpPr>
        <p:spPr>
          <a:xfrm>
            <a:off x="571500" y="6000750"/>
            <a:ext cx="1095375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One validation subset shown. SPR measurements at two independent providers.</a:t>
            </a:r>
          </a:p>
        </p:txBody>
      </p:sp>
    </p:spTree>
    <p:extLst>
      <p:ext uri="{BB962C8B-B14F-4D97-AF65-F5344CB8AC3E}">
        <p14:creationId xmlns:p14="http://schemas.microsoft.com/office/powerpoint/2010/main" val="10799156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-0">
            <a:extLst>
              <a:ext uri="{FF2B5EF4-FFF2-40B4-BE49-F238E27FC236}">
                <a16:creationId xmlns:a16="http://schemas.microsoft.com/office/drawing/2014/main" id="{1E9C2B62-5321-47E7-9B20-B1827ED5D20B}"/>
              </a:ext>
            </a:extLst>
          </p:cNvPr>
          <p:cNvSpPr>
            <a:spLocks noGrp="1"/>
          </p:cNvSpPr>
          <p:nvPr/>
        </p:nvSpPr>
        <p:spPr>
          <a:xfrm>
            <a:off x="571500" y="400050"/>
            <a:ext cx="11049000" cy="1047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Confidence and structural accuracy diverge by model</a:t>
            </a:r>
          </a:p>
        </p:txBody>
      </p:sp>
      <p:sp>
        <p:nvSpPr>
          <p:cNvPr id="2" name="text-1">
            <a:extLst>
              <a:ext uri="{FF2B5EF4-FFF2-40B4-BE49-F238E27FC236}">
                <a16:creationId xmlns:a16="http://schemas.microsoft.com/office/drawing/2014/main" id="{A5B19DB7-93CD-4C10-A617-5B6114A1D59D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08</a:t>
            </a:r>
          </a:p>
        </p:txBody>
      </p:sp>
      <p:sp>
        <p:nvSpPr>
          <p:cNvPr id="3" name="text-2">
            <a:extLst>
              <a:ext uri="{FF2B5EF4-FFF2-40B4-BE49-F238E27FC236}">
                <a16:creationId xmlns:a16="http://schemas.microsoft.com/office/drawing/2014/main" id="{CA6249A2-E530-4FE3-8327-233600FB12B9}"/>
              </a:ext>
            </a:extLst>
          </p:cNvPr>
          <p:cNvSpPr>
            <a:spLocks noGrp="1"/>
          </p:cNvSpPr>
          <p:nvPr/>
        </p:nvSpPr>
        <p:spPr>
          <a:xfrm>
            <a:off x="571500" y="6391275"/>
            <a:ext cx="101917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Smorodina, Ali, Kropivšek Brumat et al. · Revised manuscript · Figure 3A · Cognate VHH complexes</a:t>
            </a:r>
          </a:p>
        </p:txBody>
      </p:sp>
      <p:sp>
        <p:nvSpPr>
          <p:cNvPr id="4" name="text-3">
            <a:extLst>
              <a:ext uri="{FF2B5EF4-FFF2-40B4-BE49-F238E27FC236}">
                <a16:creationId xmlns:a16="http://schemas.microsoft.com/office/drawing/2014/main" id="{448E590A-98B0-4999-A8EB-D294086AB4FC}"/>
              </a:ext>
            </a:extLst>
          </p:cNvPr>
          <p:cNvSpPr>
            <a:spLocks noGrp="1"/>
          </p:cNvSpPr>
          <p:nvPr/>
        </p:nvSpPr>
        <p:spPr>
          <a:xfrm>
            <a:off x="571500" y="1285875"/>
            <a:ext cx="11049000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9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9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9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9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9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9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9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9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9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9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9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950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Best-DockQ structure among 50 predictions, with its own ipTM score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6E5FC95-95EB-42F2-AD84-201530F01A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927767" y="1905000"/>
            <a:ext cx="10241217" cy="3714750"/>
          </a:xfrm>
          <a:prstGeom prst="rect">
            <a:avLst/>
          </a:prstGeom>
        </p:spPr>
      </p:pic>
      <p:sp>
        <p:nvSpPr>
          <p:cNvPr id="6" name="text-4">
            <a:extLst>
              <a:ext uri="{FF2B5EF4-FFF2-40B4-BE49-F238E27FC236}">
                <a16:creationId xmlns:a16="http://schemas.microsoft.com/office/drawing/2014/main" id="{0F4FB291-C434-400F-AF37-162E1C596015}"/>
              </a:ext>
            </a:extLst>
          </p:cNvPr>
          <p:cNvSpPr>
            <a:spLocks noGrp="1"/>
          </p:cNvSpPr>
          <p:nvPr/>
        </p:nvSpPr>
        <p:spPr>
          <a:xfrm>
            <a:off x="571500" y="5810250"/>
            <a:ext cx="10953750" cy="5238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pPr>
            <a:r>
              <a: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rPr>
              <a:t>Boltz-2 includes confident failures. Chai-1 includes accurate poses with low confidence.</a:t>
            </a:r>
          </a:p>
        </p:txBody>
      </p:sp>
    </p:spTree>
    <p:extLst>
      <p:ext uri="{BB962C8B-B14F-4D97-AF65-F5344CB8AC3E}">
        <p14:creationId xmlns:p14="http://schemas.microsoft.com/office/powerpoint/2010/main" val="6846273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-0">
            <a:extLst>
              <a:ext uri="{FF2B5EF4-FFF2-40B4-BE49-F238E27FC236}">
                <a16:creationId xmlns:a16="http://schemas.microsoft.com/office/drawing/2014/main" id="{4458C6A2-FF70-435B-992A-05C943971C80}"/>
              </a:ext>
            </a:extLst>
          </p:cNvPr>
          <p:cNvSpPr>
            <a:spLocks noGrp="1"/>
          </p:cNvSpPr>
          <p:nvPr/>
        </p:nvSpPr>
        <p:spPr>
          <a:xfrm>
            <a:off x="571500" y="400050"/>
            <a:ext cx="11049000" cy="1047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Sampling improves poses more than their confidence</a:t>
            </a:r>
          </a:p>
        </p:txBody>
      </p:sp>
      <p:sp>
        <p:nvSpPr>
          <p:cNvPr id="2" name="text-1">
            <a:extLst>
              <a:ext uri="{FF2B5EF4-FFF2-40B4-BE49-F238E27FC236}">
                <a16:creationId xmlns:a16="http://schemas.microsoft.com/office/drawing/2014/main" id="{2AC6F631-80D2-4BE1-855C-AF9C8B09B25C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09</a:t>
            </a:r>
          </a:p>
        </p:txBody>
      </p:sp>
      <p:sp>
        <p:nvSpPr>
          <p:cNvPr id="3" name="text-2">
            <a:extLst>
              <a:ext uri="{FF2B5EF4-FFF2-40B4-BE49-F238E27FC236}">
                <a16:creationId xmlns:a16="http://schemas.microsoft.com/office/drawing/2014/main" id="{B3A41FFA-1759-4B17-A755-E5D12DFFCB83}"/>
              </a:ext>
            </a:extLst>
          </p:cNvPr>
          <p:cNvSpPr>
            <a:spLocks noGrp="1"/>
          </p:cNvSpPr>
          <p:nvPr/>
        </p:nvSpPr>
        <p:spPr>
          <a:xfrm>
            <a:off x="571500" y="6391275"/>
            <a:ext cx="101917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Smorodina, Ali, Kropivšek Brumat et al. · Revised manuscript · Figure 3C</a:t>
            </a:r>
          </a:p>
        </p:txBody>
      </p:sp>
      <p:sp>
        <p:nvSpPr>
          <p:cNvPr id="4" name="text-3">
            <a:extLst>
              <a:ext uri="{FF2B5EF4-FFF2-40B4-BE49-F238E27FC236}">
                <a16:creationId xmlns:a16="http://schemas.microsoft.com/office/drawing/2014/main" id="{6A31F279-3E2F-4A41-B90F-3CBE5D31AAE2}"/>
              </a:ext>
            </a:extLst>
          </p:cNvPr>
          <p:cNvSpPr>
            <a:spLocks noGrp="1"/>
          </p:cNvSpPr>
          <p:nvPr/>
        </p:nvSpPr>
        <p:spPr>
          <a:xfrm>
            <a:off x="571500" y="1285875"/>
            <a:ext cx="110490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Change from the first prediction to the best-DockQ prediction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6C6F071-B07B-417F-960A-5D74F4DF8F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1726527" y="1952625"/>
            <a:ext cx="8643697" cy="3048000"/>
          </a:xfrm>
          <a:prstGeom prst="rect">
            <a:avLst/>
          </a:prstGeom>
        </p:spPr>
      </p:pic>
      <p:sp>
        <p:nvSpPr>
          <p:cNvPr id="6" name="text-4">
            <a:extLst>
              <a:ext uri="{FF2B5EF4-FFF2-40B4-BE49-F238E27FC236}">
                <a16:creationId xmlns:a16="http://schemas.microsoft.com/office/drawing/2014/main" id="{1579C900-156D-4B22-9D4C-68CECEAA4A9C}"/>
              </a:ext>
            </a:extLst>
          </p:cNvPr>
          <p:cNvSpPr>
            <a:spLocks noGrp="1"/>
          </p:cNvSpPr>
          <p:nvPr/>
        </p:nvSpPr>
        <p:spPr>
          <a:xfrm>
            <a:off x="571500" y="5143500"/>
            <a:ext cx="109537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9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9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9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9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9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9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9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9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9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9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9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950" b="0" dirty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Horizontal: </a:t>
            </a:r>
            <a:r>
              <a:rPr sz="1950" b="0" dirty="0">
                <a:latin typeface="Nimbus Sans"/>
                <a:ea typeface="Nimbus Sans"/>
                <a:cs typeface="Nimbus Sans"/>
              </a:rPr>
              <a:t>gain</a:t>
            </a:r>
            <a:r>
              <a:rPr sz="1950" b="0" dirty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 in </a:t>
            </a:r>
            <a:r>
              <a:rPr sz="1950" b="0" dirty="0" err="1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DockQ</a:t>
            </a:r>
            <a:r>
              <a:rPr sz="1950" b="0" dirty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     Vertical: change in </a:t>
            </a:r>
            <a:r>
              <a:rPr sz="1950" b="0" dirty="0" err="1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ipTM</a:t>
            </a:r>
            <a:endParaRPr sz="1950" b="0" dirty="0">
              <a:solidFill>
                <a:srgbClr val="546372"/>
              </a:solidFill>
              <a:latin typeface="Nimbus Sans"/>
              <a:ea typeface="Nimbus Sans"/>
              <a:cs typeface="Nimbus Sans"/>
            </a:endParaRPr>
          </a:p>
        </p:txBody>
      </p:sp>
      <p:sp>
        <p:nvSpPr>
          <p:cNvPr id="7" name="text-5">
            <a:extLst>
              <a:ext uri="{FF2B5EF4-FFF2-40B4-BE49-F238E27FC236}">
                <a16:creationId xmlns:a16="http://schemas.microsoft.com/office/drawing/2014/main" id="{1300173F-6624-4446-A1E2-83B4DE77602F}"/>
              </a:ext>
            </a:extLst>
          </p:cNvPr>
          <p:cNvSpPr>
            <a:spLocks noGrp="1"/>
          </p:cNvSpPr>
          <p:nvPr/>
        </p:nvSpPr>
        <p:spPr>
          <a:xfrm>
            <a:off x="571500" y="5810250"/>
            <a:ext cx="10953750" cy="5238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pPr>
            <a:r>
              <a: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rPr>
              <a:t>Near-zero correlations across all three tools: better structures do not reliably receive higher scores</a:t>
            </a:r>
          </a:p>
        </p:txBody>
      </p:sp>
    </p:spTree>
    <p:extLst>
      <p:ext uri="{BB962C8B-B14F-4D97-AF65-F5344CB8AC3E}">
        <p14:creationId xmlns:p14="http://schemas.microsoft.com/office/powerpoint/2010/main" val="660743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444">
            <a:extLst>
              <a:ext uri="{FF2B5EF4-FFF2-40B4-BE49-F238E27FC236}">
                <a16:creationId xmlns:a16="http://schemas.microsoft.com/office/drawing/2014/main" id="{93110329-6B16-B88F-5AF3-EB7B7F5BD50A}"/>
              </a:ext>
            </a:extLst>
          </p:cNvPr>
          <p:cNvSpPr/>
          <p:nvPr/>
        </p:nvSpPr>
        <p:spPr>
          <a:xfrm>
            <a:off x="683427" y="4953001"/>
            <a:ext cx="11049000" cy="10000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lnSpc>
                <a:spcPct val="115000"/>
              </a:lnSpc>
              <a:spcAft>
                <a:spcPts val="900"/>
              </a:spcAft>
              <a:buSzPct val="100000"/>
              <a:buChar char="•"/>
            </a:pPr>
            <a:r>
              <a:rPr lang="en-GB" b="1" dirty="0">
                <a:solidFill>
                  <a:srgbClr val="000000"/>
                </a:solidFill>
                <a:latin typeface="Nimbus Sans"/>
              </a:rPr>
              <a:t>Ground truth: </a:t>
            </a:r>
            <a:r>
              <a:rPr b="0" dirty="0">
                <a:latin typeface="Nimbus Sans"/>
              </a:rPr>
              <a:t>antigen residues within 4.5 Å of the cognate VHH in the crystal structure.</a:t>
            </a:r>
          </a:p>
          <a:p>
            <a:pPr marL="342900" indent="-342900">
              <a:lnSpc>
                <a:spcPct val="115000"/>
              </a:lnSpc>
              <a:spcAft>
                <a:spcPts val="900"/>
              </a:spcAft>
              <a:buSzPct val="100000"/>
              <a:buChar char="•"/>
            </a:pPr>
            <a:r>
              <a:rPr lang="en-GB" b="1" dirty="0">
                <a:solidFill>
                  <a:srgbClr val="1B2A4A"/>
                </a:solidFill>
                <a:latin typeface="Nimbus Sans"/>
              </a:rPr>
              <a:t>Prediction: </a:t>
            </a:r>
            <a:r>
              <a:rPr lang="en-GB" b="0" dirty="0">
                <a:solidFill>
                  <a:srgbClr val="000000"/>
                </a:solidFill>
                <a:latin typeface="Nimbus Sans"/>
              </a:rPr>
              <a:t>50 replicates per pair; a residue counts as recovered when contacted in at least half of them.</a:t>
            </a:r>
          </a:p>
          <a:p>
            <a:pPr marL="342900" indent="-342900">
              <a:lnSpc>
                <a:spcPct val="115000"/>
              </a:lnSpc>
              <a:spcAft>
                <a:spcPts val="900"/>
              </a:spcAft>
              <a:buSzPct val="100000"/>
              <a:buChar char="•"/>
            </a:pPr>
            <a:r>
              <a:rPr lang="en-GB" b="1" dirty="0">
                <a:solidFill>
                  <a:srgbClr val="1B2A4A"/>
                </a:solidFill>
                <a:latin typeface="Nimbus Sans"/>
              </a:rPr>
              <a:t>Recall: </a:t>
            </a:r>
            <a:r>
              <a:rPr b="0" dirty="0">
                <a:latin typeface="Nimbus Sans"/>
              </a:rPr>
              <a:t>the fraction of the experimental epitope recovered — one number per VHH–antigen pair, cognate or shuffled.</a:t>
            </a:r>
          </a:p>
        </p:txBody>
      </p:sp>
      <p:sp>
        <p:nvSpPr>
          <p:cNvPr id="11" name="Text 446">
            <a:extLst>
              <a:ext uri="{FF2B5EF4-FFF2-40B4-BE49-F238E27FC236}">
                <a16:creationId xmlns:a16="http://schemas.microsoft.com/office/drawing/2014/main" id="{5106EBE5-2B14-3AEC-2C81-AFCBC7D6FC93}"/>
              </a:ext>
            </a:extLst>
          </p:cNvPr>
          <p:cNvSpPr/>
          <p:nvPr/>
        </p:nvSpPr>
        <p:spPr>
          <a:xfrm>
            <a:off x="373263" y="6491922"/>
            <a:ext cx="8046720" cy="25000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en-GB" sz="800" dirty="0">
                <a:solidFill>
                  <a:srgbClr val="5A6472"/>
                </a:solidFill>
              </a:rPr>
              <a:t>Definition as implemented in the Methods · Smorodina, Ali, Kropivšek Brumat et al., bioRxiv 2026</a:t>
            </a:r>
          </a:p>
        </p:txBody>
      </p:sp>
      <p:pic>
        <p:nvPicPr>
          <p:cNvPr id="13" name="Picture 12" descr="fig_recall_cartoon.png">
            <a:extLst>
              <a:ext uri="{FF2B5EF4-FFF2-40B4-BE49-F238E27FC236}">
                <a16:creationId xmlns:a16="http://schemas.microsoft.com/office/drawing/2014/main" id="{2E7D3B1B-F01B-3621-B62F-DF9EC214CE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3567" y="1785875"/>
            <a:ext cx="9285940" cy="2998585"/>
          </a:xfrm>
          <a:prstGeom prst="rect">
            <a:avLst/>
          </a:prstGeom>
        </p:spPr>
      </p:pic>
      <p:sp>
        <p:nvSpPr>
          <p:cNvPr id="15" name="text-0">
            <a:extLst>
              <a:ext uri="{FF2B5EF4-FFF2-40B4-BE49-F238E27FC236}">
                <a16:creationId xmlns:a16="http://schemas.microsoft.com/office/drawing/2014/main" id="{161D99C1-6293-8AE4-CECF-1DDE5746C4E4}"/>
              </a:ext>
            </a:extLst>
          </p:cNvPr>
          <p:cNvSpPr>
            <a:spLocks noGrp="1"/>
          </p:cNvSpPr>
          <p:nvPr/>
        </p:nvSpPr>
        <p:spPr>
          <a:xfrm>
            <a:off x="571500" y="400050"/>
            <a:ext cx="11049000" cy="1047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lang="en-US" sz="3150" b="1" dirty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Epitope recall</a:t>
            </a:r>
            <a:endParaRPr sz="3150" b="1" dirty="0">
              <a:solidFill>
                <a:srgbClr val="17283B"/>
              </a:solidFill>
              <a:latin typeface="Nimbus Sans"/>
              <a:ea typeface="Nimbus Sans"/>
              <a:cs typeface="Nimbus Sans"/>
            </a:endParaRPr>
          </a:p>
        </p:txBody>
      </p:sp>
      <p:sp>
        <p:nvSpPr>
          <p:cNvPr id="17" name="text-3">
            <a:extLst>
              <a:ext uri="{FF2B5EF4-FFF2-40B4-BE49-F238E27FC236}">
                <a16:creationId xmlns:a16="http://schemas.microsoft.com/office/drawing/2014/main" id="{8BC79EBA-1A38-6A37-DE2E-670E8F6A77CF}"/>
              </a:ext>
            </a:extLst>
          </p:cNvPr>
          <p:cNvSpPr>
            <a:spLocks noGrp="1"/>
          </p:cNvSpPr>
          <p:nvPr/>
        </p:nvSpPr>
        <p:spPr>
          <a:xfrm>
            <a:off x="571500" y="1285875"/>
            <a:ext cx="11049000" cy="619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Epitope recall: fraction of the experimental binding site recovered by predicted contacts</a:t>
            </a:r>
          </a:p>
        </p:txBody>
      </p:sp>
    </p:spTree>
    <p:extLst>
      <p:ext uri="{BB962C8B-B14F-4D97-AF65-F5344CB8AC3E}">
        <p14:creationId xmlns:p14="http://schemas.microsoft.com/office/powerpoint/2010/main" val="6898471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-0">
            <a:extLst>
              <a:ext uri="{FF2B5EF4-FFF2-40B4-BE49-F238E27FC236}">
                <a16:creationId xmlns:a16="http://schemas.microsoft.com/office/drawing/2014/main" id="{741CC7DA-4604-484C-8547-6240947AE394}"/>
              </a:ext>
            </a:extLst>
          </p:cNvPr>
          <p:cNvSpPr>
            <a:spLocks noGrp="1"/>
          </p:cNvSpPr>
          <p:nvPr/>
        </p:nvSpPr>
        <p:spPr>
          <a:xfrm>
            <a:off x="571500" y="400050"/>
            <a:ext cx="11049000" cy="1047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3150" b="1" dirty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The correct binding site leaves a partial signal</a:t>
            </a:r>
          </a:p>
        </p:txBody>
      </p:sp>
      <p:sp>
        <p:nvSpPr>
          <p:cNvPr id="2" name="text-1">
            <a:extLst>
              <a:ext uri="{FF2B5EF4-FFF2-40B4-BE49-F238E27FC236}">
                <a16:creationId xmlns:a16="http://schemas.microsoft.com/office/drawing/2014/main" id="{6F344BD2-167F-43F1-B687-10C16BF00901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11</a:t>
            </a:r>
          </a:p>
        </p:txBody>
      </p:sp>
      <p:sp>
        <p:nvSpPr>
          <p:cNvPr id="3" name="text-2">
            <a:extLst>
              <a:ext uri="{FF2B5EF4-FFF2-40B4-BE49-F238E27FC236}">
                <a16:creationId xmlns:a16="http://schemas.microsoft.com/office/drawing/2014/main" id="{1564562D-C07F-4C36-8CD7-278DAA3E9A20}"/>
              </a:ext>
            </a:extLst>
          </p:cNvPr>
          <p:cNvSpPr>
            <a:spLocks noGrp="1"/>
          </p:cNvSpPr>
          <p:nvPr/>
        </p:nvSpPr>
        <p:spPr>
          <a:xfrm>
            <a:off x="571500" y="6391275"/>
            <a:ext cx="101917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Smorodina, Ali, Kropivšek Brumat et al. · Revised manuscript · Figure 3D–E</a:t>
            </a:r>
          </a:p>
        </p:txBody>
      </p:sp>
      <p:sp>
        <p:nvSpPr>
          <p:cNvPr id="4" name="text-3">
            <a:extLst>
              <a:ext uri="{FF2B5EF4-FFF2-40B4-BE49-F238E27FC236}">
                <a16:creationId xmlns:a16="http://schemas.microsoft.com/office/drawing/2014/main" id="{FFDE9B08-DE72-47BE-9E75-96F4796DF040}"/>
              </a:ext>
            </a:extLst>
          </p:cNvPr>
          <p:cNvSpPr>
            <a:spLocks noGrp="1"/>
          </p:cNvSpPr>
          <p:nvPr/>
        </p:nvSpPr>
        <p:spPr>
          <a:xfrm>
            <a:off x="571500" y="1285875"/>
            <a:ext cx="11049000" cy="619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Epitope recall: fraction of the experimental binding site recovered by predicted contacts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7319ABB-10CA-45B6-B2CF-84A694C54F4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-4616"/>
          <a:stretch>
            <a:fillRect/>
          </a:stretch>
        </p:blipFill>
        <p:spPr>
          <a:xfrm>
            <a:off x="1200937" y="1905001"/>
            <a:ext cx="9694876" cy="3238500"/>
          </a:xfrm>
          <a:prstGeom prst="rect">
            <a:avLst/>
          </a:prstGeom>
        </p:spPr>
      </p:pic>
      <p:sp>
        <p:nvSpPr>
          <p:cNvPr id="6" name="text-4">
            <a:extLst>
              <a:ext uri="{FF2B5EF4-FFF2-40B4-BE49-F238E27FC236}">
                <a16:creationId xmlns:a16="http://schemas.microsoft.com/office/drawing/2014/main" id="{105040C8-95C1-4526-8067-0331E12D244D}"/>
              </a:ext>
            </a:extLst>
          </p:cNvPr>
          <p:cNvSpPr>
            <a:spLocks noGrp="1"/>
          </p:cNvSpPr>
          <p:nvPr/>
        </p:nvSpPr>
        <p:spPr>
          <a:xfrm>
            <a:off x="571500" y="5286375"/>
            <a:ext cx="33337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9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1950" b="1" dirty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Held-out AUROC</a:t>
            </a:r>
          </a:p>
        </p:txBody>
      </p:sp>
      <p:sp>
        <p:nvSpPr>
          <p:cNvPr id="7" name="text-5">
            <a:extLst>
              <a:ext uri="{FF2B5EF4-FFF2-40B4-BE49-F238E27FC236}">
                <a16:creationId xmlns:a16="http://schemas.microsoft.com/office/drawing/2014/main" id="{D8E53E22-B736-4E59-B1E9-5C638DE8B348}"/>
              </a:ext>
            </a:extLst>
          </p:cNvPr>
          <p:cNvSpPr>
            <a:spLocks noGrp="1"/>
          </p:cNvSpPr>
          <p:nvPr/>
        </p:nvSpPr>
        <p:spPr>
          <a:xfrm>
            <a:off x="4143375" y="5286375"/>
            <a:ext cx="2381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pPr>
            <a:r>
              <a: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rPr>
              <a:t>AF3 0.77</a:t>
            </a:r>
          </a:p>
        </p:txBody>
      </p:sp>
      <p:sp>
        <p:nvSpPr>
          <p:cNvPr id="8" name="text-6">
            <a:extLst>
              <a:ext uri="{FF2B5EF4-FFF2-40B4-BE49-F238E27FC236}">
                <a16:creationId xmlns:a16="http://schemas.microsoft.com/office/drawing/2014/main" id="{F2FC244C-7001-4FDB-B16A-54AA7C965D60}"/>
              </a:ext>
            </a:extLst>
          </p:cNvPr>
          <p:cNvSpPr>
            <a:spLocks noGrp="1"/>
          </p:cNvSpPr>
          <p:nvPr/>
        </p:nvSpPr>
        <p:spPr>
          <a:xfrm>
            <a:off x="6667500" y="5286375"/>
            <a:ext cx="247650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pPr>
            <a:r>
              <a: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rPr>
              <a:t>Boltz-2 0.68</a:t>
            </a:r>
          </a:p>
        </p:txBody>
      </p:sp>
      <p:sp>
        <p:nvSpPr>
          <p:cNvPr id="9" name="text-7">
            <a:extLst>
              <a:ext uri="{FF2B5EF4-FFF2-40B4-BE49-F238E27FC236}">
                <a16:creationId xmlns:a16="http://schemas.microsoft.com/office/drawing/2014/main" id="{DB55C479-A8A3-47F6-B8A9-E49EC287B17B}"/>
              </a:ext>
            </a:extLst>
          </p:cNvPr>
          <p:cNvSpPr>
            <a:spLocks noGrp="1"/>
          </p:cNvSpPr>
          <p:nvPr/>
        </p:nvSpPr>
        <p:spPr>
          <a:xfrm>
            <a:off x="9239250" y="5286375"/>
            <a:ext cx="2381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pPr>
            <a:r>
              <a:rPr sz="2250" b="1">
                <a:solidFill>
                  <a:srgbClr val="6546A5"/>
                </a:solidFill>
                <a:latin typeface="Nimbus Sans"/>
                <a:ea typeface="Nimbus Sans"/>
                <a:cs typeface="Nimbus Sans"/>
              </a:rPr>
              <a:t>Chai-1 0.62</a:t>
            </a:r>
          </a:p>
        </p:txBody>
      </p:sp>
      <p:sp>
        <p:nvSpPr>
          <p:cNvPr id="10" name="text-8">
            <a:extLst>
              <a:ext uri="{FF2B5EF4-FFF2-40B4-BE49-F238E27FC236}">
                <a16:creationId xmlns:a16="http://schemas.microsoft.com/office/drawing/2014/main" id="{7F632DA1-4026-4709-B08F-3DB0DBBC70F1}"/>
              </a:ext>
            </a:extLst>
          </p:cNvPr>
          <p:cNvSpPr>
            <a:spLocks noGrp="1"/>
          </p:cNvSpPr>
          <p:nvPr/>
        </p:nvSpPr>
        <p:spPr>
          <a:xfrm>
            <a:off x="571500" y="5810250"/>
            <a:ext cx="10953750" cy="5238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pPr>
            <a:r>
              <a: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rPr>
              <a:t>Partial epitope specificity survives surface-aware controls, but requires a reference to evaluate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CCD795B-942D-F6F7-DD8D-59DA227FACEE}"/>
              </a:ext>
            </a:extLst>
          </p:cNvPr>
          <p:cNvSpPr txBox="1"/>
          <p:nvPr/>
        </p:nvSpPr>
        <p:spPr>
          <a:xfrm>
            <a:off x="2550694" y="1777484"/>
            <a:ext cx="109487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CH" b="1" dirty="0">
                <a:solidFill>
                  <a:srgbClr val="17283B"/>
                </a:solidFill>
                <a:latin typeface="Nimbus Sans"/>
              </a:rPr>
              <a:t>AF3</a:t>
            </a:r>
            <a:endParaRPr lang="en-CH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38EB532-D796-9FCB-8778-C0B2F2524A7B}"/>
              </a:ext>
            </a:extLst>
          </p:cNvPr>
          <p:cNvSpPr txBox="1"/>
          <p:nvPr/>
        </p:nvSpPr>
        <p:spPr>
          <a:xfrm>
            <a:off x="5644815" y="1772722"/>
            <a:ext cx="109487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CH" b="1" dirty="0">
                <a:solidFill>
                  <a:srgbClr val="17283B"/>
                </a:solidFill>
                <a:latin typeface="Nimbus Sans"/>
              </a:rPr>
              <a:t>BOLTZ2</a:t>
            </a:r>
            <a:endParaRPr lang="en-CH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4CE90E0-5BC3-E12D-5C79-CAEB4944B1DE}"/>
              </a:ext>
            </a:extLst>
          </p:cNvPr>
          <p:cNvSpPr txBox="1"/>
          <p:nvPr/>
        </p:nvSpPr>
        <p:spPr>
          <a:xfrm>
            <a:off x="8738936" y="1762126"/>
            <a:ext cx="109487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CH" b="1" dirty="0">
                <a:solidFill>
                  <a:srgbClr val="17283B"/>
                </a:solidFill>
                <a:latin typeface="Nimbus Sans"/>
              </a:rPr>
              <a:t>CHAI1</a:t>
            </a:r>
            <a:endParaRPr lang="en-CH" dirty="0"/>
          </a:p>
        </p:txBody>
      </p:sp>
    </p:spTree>
    <p:extLst>
      <p:ext uri="{BB962C8B-B14F-4D97-AF65-F5344CB8AC3E}">
        <p14:creationId xmlns:p14="http://schemas.microsoft.com/office/powerpoint/2010/main" val="5351558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-0">
            <a:extLst>
              <a:ext uri="{FF2B5EF4-FFF2-40B4-BE49-F238E27FC236}">
                <a16:creationId xmlns:a16="http://schemas.microsoft.com/office/drawing/2014/main" id="{8565AD6C-A165-47C1-8D94-85FDD7627208}"/>
              </a:ext>
            </a:extLst>
          </p:cNvPr>
          <p:cNvSpPr>
            <a:spLocks noGrp="1"/>
          </p:cNvSpPr>
          <p:nvPr/>
        </p:nvSpPr>
        <p:spPr>
          <a:xfrm>
            <a:off x="571500" y="400050"/>
            <a:ext cx="11049000" cy="1047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Interface features can improve partner ranking</a:t>
            </a:r>
          </a:p>
        </p:txBody>
      </p:sp>
      <p:sp>
        <p:nvSpPr>
          <p:cNvPr id="2" name="text-1">
            <a:extLst>
              <a:ext uri="{FF2B5EF4-FFF2-40B4-BE49-F238E27FC236}">
                <a16:creationId xmlns:a16="http://schemas.microsoft.com/office/drawing/2014/main" id="{BD227E03-20EC-4E84-AFD9-FADA1772E61E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12</a:t>
            </a:r>
          </a:p>
        </p:txBody>
      </p:sp>
      <p:sp>
        <p:nvSpPr>
          <p:cNvPr id="3" name="text-2">
            <a:extLst>
              <a:ext uri="{FF2B5EF4-FFF2-40B4-BE49-F238E27FC236}">
                <a16:creationId xmlns:a16="http://schemas.microsoft.com/office/drawing/2014/main" id="{37CEDF8C-C61E-439C-A56B-857FE4D45483}"/>
              </a:ext>
            </a:extLst>
          </p:cNvPr>
          <p:cNvSpPr>
            <a:spLocks noGrp="1"/>
          </p:cNvSpPr>
          <p:nvPr/>
        </p:nvSpPr>
        <p:spPr>
          <a:xfrm>
            <a:off x="571500" y="6391275"/>
            <a:ext cx="101917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Smorodina, Ali, Kropivšek Brumat et al. · Revised manuscript · Figure 5D · Antigen-grouped cross-validation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0DE923-66DC-4876-897D-46A9A73629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847798" y="1524000"/>
            <a:ext cx="6019653" cy="3905250"/>
          </a:xfrm>
          <a:prstGeom prst="rect">
            <a:avLst/>
          </a:prstGeom>
        </p:spPr>
      </p:pic>
      <p:sp>
        <p:nvSpPr>
          <p:cNvPr id="5" name="text-3">
            <a:extLst>
              <a:ext uri="{FF2B5EF4-FFF2-40B4-BE49-F238E27FC236}">
                <a16:creationId xmlns:a16="http://schemas.microsoft.com/office/drawing/2014/main" id="{DFA8D005-3C55-4173-8F67-B36F70FB9A79}"/>
              </a:ext>
            </a:extLst>
          </p:cNvPr>
          <p:cNvSpPr>
            <a:spLocks noGrp="1"/>
          </p:cNvSpPr>
          <p:nvPr/>
        </p:nvSpPr>
        <p:spPr>
          <a:xfrm>
            <a:off x="7715250" y="1476375"/>
            <a:ext cx="390525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17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17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17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17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17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17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17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17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17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17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17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2175" b="1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A supervised classifier combines</a:t>
            </a:r>
          </a:p>
        </p:txBody>
      </p:sp>
      <p:sp>
        <p:nvSpPr>
          <p:cNvPr id="6" name="text-4">
            <a:extLst>
              <a:ext uri="{FF2B5EF4-FFF2-40B4-BE49-F238E27FC236}">
                <a16:creationId xmlns:a16="http://schemas.microsoft.com/office/drawing/2014/main" id="{0976CB9F-D460-416D-9F52-CAA85C264A9A}"/>
              </a:ext>
            </a:extLst>
          </p:cNvPr>
          <p:cNvSpPr>
            <a:spLocks noGrp="1"/>
          </p:cNvSpPr>
          <p:nvPr/>
        </p:nvSpPr>
        <p:spPr>
          <a:xfrm>
            <a:off x="7715250" y="2333625"/>
            <a:ext cx="3905250" cy="1524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2025" b="0" dirty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Native confidence scores</a:t>
            </a:r>
          </a:p>
          <a:p>
            <a: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2025" b="0" dirty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Interface-contact geometry</a:t>
            </a:r>
          </a:p>
          <a:p>
            <a:pPr>
              <a:defRPr sz="20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2025" b="0" dirty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Variation across 50 predictions</a:t>
            </a:r>
          </a:p>
        </p:txBody>
      </p:sp>
      <p:sp>
        <p:nvSpPr>
          <p:cNvPr id="7" name="text-5">
            <a:extLst>
              <a:ext uri="{FF2B5EF4-FFF2-40B4-BE49-F238E27FC236}">
                <a16:creationId xmlns:a16="http://schemas.microsoft.com/office/drawing/2014/main" id="{7CBCB0CC-E8EC-48AD-8600-6ADC2139E1C4}"/>
              </a:ext>
            </a:extLst>
          </p:cNvPr>
          <p:cNvSpPr>
            <a:spLocks noGrp="1"/>
          </p:cNvSpPr>
          <p:nvPr/>
        </p:nvSpPr>
        <p:spPr>
          <a:xfrm>
            <a:off x="7715250" y="4143375"/>
            <a:ext cx="3905250" cy="952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17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17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17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17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17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17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17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17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17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17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17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pPr>
            <a:r>
              <a:rPr sz="2175" b="1">
                <a:solidFill>
                  <a:srgbClr val="6546A5"/>
                </a:solidFill>
                <a:latin typeface="Nimbus Sans"/>
                <a:ea typeface="Nimbus Sans"/>
                <a:cs typeface="Nimbus Sans"/>
              </a:rPr>
              <a:t>Combined AP: 0.232</a:t>
            </a:r>
          </a:p>
          <a:p>
            <a:pPr>
              <a:defRPr sz="217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pPr>
            <a:r>
              <a:rPr sz="2175" b="1">
                <a:solidFill>
                  <a:srgbClr val="6546A5"/>
                </a:solidFill>
                <a:latin typeface="Nimbus Sans"/>
                <a:ea typeface="Nimbus Sans"/>
                <a:cs typeface="Nimbus Sans"/>
              </a:rPr>
              <a:t>Best native ipTM: 0.112</a:t>
            </a:r>
          </a:p>
        </p:txBody>
      </p:sp>
      <p:sp>
        <p:nvSpPr>
          <p:cNvPr id="8" name="text-6">
            <a:extLst>
              <a:ext uri="{FF2B5EF4-FFF2-40B4-BE49-F238E27FC236}">
                <a16:creationId xmlns:a16="http://schemas.microsoft.com/office/drawing/2014/main" id="{F0E7ED4A-576B-44E5-ACF1-4DFFFE2602AC}"/>
              </a:ext>
            </a:extLst>
          </p:cNvPr>
          <p:cNvSpPr>
            <a:spLocks noGrp="1"/>
          </p:cNvSpPr>
          <p:nvPr/>
        </p:nvSpPr>
        <p:spPr>
          <a:xfrm>
            <a:off x="571500" y="5810250"/>
            <a:ext cx="10953750" cy="5238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pPr>
            <a:r>
              <a:rPr sz="1950" b="1">
                <a:solidFill>
                  <a:srgbClr val="6546A5"/>
                </a:solidFill>
                <a:latin typeface="Nimbus Sans"/>
                <a:ea typeface="Nimbus Sans"/>
                <a:cs typeface="Nimbus Sans"/>
              </a:rPr>
              <a:t>Additional signal is recoverable. Prospective experimental validation remains necessary.</a:t>
            </a:r>
          </a:p>
        </p:txBody>
      </p:sp>
    </p:spTree>
    <p:extLst>
      <p:ext uri="{BB962C8B-B14F-4D97-AF65-F5344CB8AC3E}">
        <p14:creationId xmlns:p14="http://schemas.microsoft.com/office/powerpoint/2010/main" val="5832446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-0">
            <a:extLst>
              <a:ext uri="{FF2B5EF4-FFF2-40B4-BE49-F238E27FC236}">
                <a16:creationId xmlns:a16="http://schemas.microsoft.com/office/drawing/2014/main" id="{F56DD98E-716B-49D7-8070-F01561EB1971}"/>
              </a:ext>
            </a:extLst>
          </p:cNvPr>
          <p:cNvSpPr>
            <a:spLocks noGrp="1"/>
          </p:cNvSpPr>
          <p:nvPr/>
        </p:nvSpPr>
        <p:spPr>
          <a:xfrm>
            <a:off x="571500" y="400050"/>
            <a:ext cx="11049000" cy="1047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What these predictions support today</a:t>
            </a:r>
          </a:p>
        </p:txBody>
      </p:sp>
      <p:sp>
        <p:nvSpPr>
          <p:cNvPr id="2" name="text-1">
            <a:extLst>
              <a:ext uri="{FF2B5EF4-FFF2-40B4-BE49-F238E27FC236}">
                <a16:creationId xmlns:a16="http://schemas.microsoft.com/office/drawing/2014/main" id="{8AA9A87C-400B-4BCD-83A7-FB0656BD987D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13</a:t>
            </a:r>
          </a:p>
        </p:txBody>
      </p:sp>
      <p:sp>
        <p:nvSpPr>
          <p:cNvPr id="3" name="text-2">
            <a:extLst>
              <a:ext uri="{FF2B5EF4-FFF2-40B4-BE49-F238E27FC236}">
                <a16:creationId xmlns:a16="http://schemas.microsoft.com/office/drawing/2014/main" id="{F4B3A2CF-2C67-4F44-AAA4-19582FEE10DC}"/>
              </a:ext>
            </a:extLst>
          </p:cNvPr>
          <p:cNvSpPr>
            <a:spLocks noGrp="1"/>
          </p:cNvSpPr>
          <p:nvPr/>
        </p:nvSpPr>
        <p:spPr>
          <a:xfrm>
            <a:off x="571500" y="1476375"/>
            <a:ext cx="11049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85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85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85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85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85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85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85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85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85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85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85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pPr>
            <a:r>
              <a:rPr sz="2850" b="1">
                <a:solidFill>
                  <a:srgbClr val="087F8C"/>
                </a:solidFill>
                <a:latin typeface="Nimbus Sans"/>
                <a:ea typeface="Nimbus Sans"/>
                <a:cs typeface="Nimbus Sans"/>
              </a:rPr>
              <a:t>Useful structural and epitope hypotheses</a:t>
            </a:r>
          </a:p>
        </p:txBody>
      </p:sp>
      <p:sp>
        <p:nvSpPr>
          <p:cNvPr id="4" name="text-3">
            <a:extLst>
              <a:ext uri="{FF2B5EF4-FFF2-40B4-BE49-F238E27FC236}">
                <a16:creationId xmlns:a16="http://schemas.microsoft.com/office/drawing/2014/main" id="{72761C36-7E13-4009-957C-2165C3328FCF}"/>
              </a:ext>
            </a:extLst>
          </p:cNvPr>
          <p:cNvSpPr>
            <a:spLocks noGrp="1"/>
          </p:cNvSpPr>
          <p:nvPr/>
        </p:nvSpPr>
        <p:spPr>
          <a:xfrm>
            <a:off x="571500" y="2190750"/>
            <a:ext cx="11049000" cy="9048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3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3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3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3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3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3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3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3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3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3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3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2325" b="0" dirty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Some molecular recognition signal is present,</a:t>
            </a:r>
          </a:p>
          <a:p>
            <a:pPr>
              <a:defRPr sz="23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2325" b="0" dirty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but confidence alone does not reliably select binding partners.</a:t>
            </a:r>
          </a:p>
        </p:txBody>
      </p:sp>
      <p:sp>
        <p:nvSpPr>
          <p:cNvPr id="5" name="text-4">
            <a:extLst>
              <a:ext uri="{FF2B5EF4-FFF2-40B4-BE49-F238E27FC236}">
                <a16:creationId xmlns:a16="http://schemas.microsoft.com/office/drawing/2014/main" id="{D12EA667-4AF3-4533-B623-48E5ED8D3B65}"/>
              </a:ext>
            </a:extLst>
          </p:cNvPr>
          <p:cNvSpPr>
            <a:spLocks noGrp="1"/>
          </p:cNvSpPr>
          <p:nvPr/>
        </p:nvSpPr>
        <p:spPr>
          <a:xfrm>
            <a:off x="571500" y="3524250"/>
            <a:ext cx="11049000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5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5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5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5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5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5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5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5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5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5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55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pPr>
            <a:r>
              <a:rPr sz="2550" b="1" dirty="0">
                <a:solidFill>
                  <a:srgbClr val="6546A5"/>
                </a:solidFill>
                <a:latin typeface="Nimbus Sans"/>
                <a:ea typeface="Nimbus Sans"/>
                <a:cs typeface="Nimbus Sans"/>
              </a:rPr>
              <a:t>For candidate </a:t>
            </a:r>
            <a:r>
              <a:rPr sz="2550" b="1" dirty="0" err="1">
                <a:solidFill>
                  <a:srgbClr val="6546A5"/>
                </a:solidFill>
                <a:latin typeface="Nimbus Sans"/>
                <a:ea typeface="Nimbus Sans"/>
                <a:cs typeface="Nimbus Sans"/>
              </a:rPr>
              <a:t>prioritisation</a:t>
            </a:r>
            <a:endParaRPr sz="2550" b="1" dirty="0">
              <a:solidFill>
                <a:srgbClr val="6546A5"/>
              </a:solidFill>
              <a:latin typeface="Nimbus Sans"/>
              <a:ea typeface="Nimbus Sans"/>
              <a:cs typeface="Nimbus Sans"/>
            </a:endParaRPr>
          </a:p>
        </p:txBody>
      </p:sp>
      <p:sp>
        <p:nvSpPr>
          <p:cNvPr id="6" name="text-5">
            <a:extLst>
              <a:ext uri="{FF2B5EF4-FFF2-40B4-BE49-F238E27FC236}">
                <a16:creationId xmlns:a16="http://schemas.microsoft.com/office/drawing/2014/main" id="{2D70F429-D2D5-45A0-8C02-01F73B657C3E}"/>
              </a:ext>
            </a:extLst>
          </p:cNvPr>
          <p:cNvSpPr>
            <a:spLocks noGrp="1"/>
          </p:cNvSpPr>
          <p:nvPr/>
        </p:nvSpPr>
        <p:spPr>
          <a:xfrm>
            <a:off x="571500" y="4143375"/>
            <a:ext cx="11049000" cy="9048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3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3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3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3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3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3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3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3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3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3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3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2325" b="0" dirty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Use realistic negatives and precision–recall evaluation.</a:t>
            </a:r>
          </a:p>
          <a:p>
            <a:pPr>
              <a:defRPr sz="232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2325" b="0" dirty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Validate selection experimentally, including after de novo design.</a:t>
            </a:r>
          </a:p>
        </p:txBody>
      </p:sp>
      <p:sp>
        <p:nvSpPr>
          <p:cNvPr id="7" name="text-6">
            <a:extLst>
              <a:ext uri="{FF2B5EF4-FFF2-40B4-BE49-F238E27FC236}">
                <a16:creationId xmlns:a16="http://schemas.microsoft.com/office/drawing/2014/main" id="{B9AF977A-B215-4B2E-A001-EEDC25F8DC7F}"/>
              </a:ext>
            </a:extLst>
          </p:cNvPr>
          <p:cNvSpPr>
            <a:spLocks noGrp="1"/>
          </p:cNvSpPr>
          <p:nvPr/>
        </p:nvSpPr>
        <p:spPr>
          <a:xfrm>
            <a:off x="571500" y="5429250"/>
            <a:ext cx="11049000" cy="619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3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3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3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3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3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3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3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3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3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3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325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2325" b="1" dirty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A confidence score needs validation for the decision it will support.</a:t>
            </a:r>
          </a:p>
        </p:txBody>
      </p:sp>
      <p:sp>
        <p:nvSpPr>
          <p:cNvPr id="8" name="text-7">
            <a:extLst>
              <a:ext uri="{FF2B5EF4-FFF2-40B4-BE49-F238E27FC236}">
                <a16:creationId xmlns:a16="http://schemas.microsoft.com/office/drawing/2014/main" id="{96892AFE-9A03-43EB-96FA-D6C2FC719FB3}"/>
              </a:ext>
            </a:extLst>
          </p:cNvPr>
          <p:cNvSpPr>
            <a:spLocks noGrp="1"/>
          </p:cNvSpPr>
          <p:nvPr/>
        </p:nvSpPr>
        <p:spPr>
          <a:xfrm>
            <a:off x="571500" y="6191250"/>
            <a:ext cx="10477500" cy="5238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3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3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3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3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3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3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3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3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3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3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3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350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Eva Smorodina · Montader Ali · Klara Kropivšek Brumat and collaborators</a:t>
            </a:r>
          </a:p>
          <a:p>
            <a:pPr>
              <a:defRPr sz="135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350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Ario de Marco · Victor Greiff · Pietro Sormanni</a:t>
            </a:r>
          </a:p>
        </p:txBody>
      </p:sp>
    </p:spTree>
    <p:extLst>
      <p:ext uri="{BB962C8B-B14F-4D97-AF65-F5344CB8AC3E}">
        <p14:creationId xmlns:p14="http://schemas.microsoft.com/office/powerpoint/2010/main" val="21072170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437">
            <a:extLst>
              <a:ext uri="{FF2B5EF4-FFF2-40B4-BE49-F238E27FC236}">
                <a16:creationId xmlns:a16="http://schemas.microsoft.com/office/drawing/2014/main" id="{38D3F8B1-0E88-5FDE-324A-C04B3900A40D}"/>
              </a:ext>
            </a:extLst>
          </p:cNvPr>
          <p:cNvSpPr/>
          <p:nvPr/>
        </p:nvSpPr>
        <p:spPr>
          <a:xfrm>
            <a:off x="134332" y="5564526"/>
            <a:ext cx="11146055" cy="1209695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en-GB" sz="1600" dirty="0">
                <a:solidFill>
                  <a:srgbClr val="5A6472"/>
                </a:solidFill>
              </a:rPr>
              <a:t>Smorodina, Ali, Kropivšek Brumat et al., bioRxiv 2026 · doi 10.64898/2026.03.02.709004 · structures on Zenodo 18390239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670EB5-C383-BD5A-8278-88AD322F72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2784" y="1097883"/>
            <a:ext cx="3019078" cy="293343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575D106-826C-081E-290D-43161D4F40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022" y="1209308"/>
            <a:ext cx="8541284" cy="2237716"/>
          </a:xfrm>
          <a:prstGeom prst="rect">
            <a:avLst/>
          </a:prstGeom>
          <a:ln w="31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text-0">
            <a:extLst>
              <a:ext uri="{FF2B5EF4-FFF2-40B4-BE49-F238E27FC236}">
                <a16:creationId xmlns:a16="http://schemas.microsoft.com/office/drawing/2014/main" id="{93EBA156-99D1-8C91-B58E-5D9DAC0C8AC9}"/>
              </a:ext>
            </a:extLst>
          </p:cNvPr>
          <p:cNvSpPr>
            <a:spLocks noGrp="1"/>
          </p:cNvSpPr>
          <p:nvPr/>
        </p:nvSpPr>
        <p:spPr>
          <a:xfrm>
            <a:off x="571500" y="400050"/>
            <a:ext cx="11049000" cy="1047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lang="en-US" sz="3150" b="1" dirty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Only The Tip </a:t>
            </a:r>
            <a:r>
              <a:rPr lang="en-US" dirty="0"/>
              <a:t>O</a:t>
            </a:r>
            <a:r>
              <a:rPr lang="en-US" sz="3150" b="1" dirty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f </a:t>
            </a:r>
            <a:r>
              <a:rPr lang="en-US" dirty="0"/>
              <a:t>A</a:t>
            </a:r>
            <a:r>
              <a:rPr lang="en-US" sz="3150" b="1" dirty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n Iceberg: </a:t>
            </a:r>
            <a:endParaRPr sz="3150" b="1" dirty="0">
              <a:solidFill>
                <a:srgbClr val="17283B"/>
              </a:solidFill>
              <a:latin typeface="Nimbus Sans"/>
              <a:ea typeface="Nimbus Sans"/>
              <a:cs typeface="Nimbus Sans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F8F94A0-FF68-C5FD-C639-EF1EF71802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9022" y="3805467"/>
            <a:ext cx="1632284" cy="163228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ED279BC-ED74-70FC-78C7-F13883F6AD93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1966" r="17166"/>
          <a:stretch>
            <a:fillRect/>
          </a:stretch>
        </p:blipFill>
        <p:spPr>
          <a:xfrm>
            <a:off x="7566407" y="3828035"/>
            <a:ext cx="1443786" cy="1622319"/>
          </a:xfrm>
          <a:prstGeom prst="rect">
            <a:avLst/>
          </a:prstGeom>
        </p:spPr>
      </p:pic>
      <p:pic>
        <p:nvPicPr>
          <p:cNvPr id="14" name="Picture 13" descr="Montader Ali - PhD - computational biophysics - University ...">
            <a:extLst>
              <a:ext uri="{FF2B5EF4-FFF2-40B4-BE49-F238E27FC236}">
                <a16:creationId xmlns:a16="http://schemas.microsoft.com/office/drawing/2014/main" id="{4C1FBCB9-78B5-CC99-B8E6-03BF239D7CE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42626" y="3805465"/>
            <a:ext cx="1736472" cy="163228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A58A70F-4F02-C9E2-AE62-B08161C5EF25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23237" r="6575"/>
          <a:stretch>
            <a:fillRect/>
          </a:stretch>
        </p:blipFill>
        <p:spPr>
          <a:xfrm>
            <a:off x="4268508" y="3792431"/>
            <a:ext cx="1596388" cy="1645318"/>
          </a:xfrm>
          <a:prstGeom prst="rect">
            <a:avLst/>
          </a:prstGeom>
        </p:spPr>
      </p:pic>
      <p:pic>
        <p:nvPicPr>
          <p:cNvPr id="17" name="Picture 16" descr="Scienza senza confini. L'esempio dei prof italiani che insegnano nell'Università slovena | il Nord Est">
            <a:extLst>
              <a:ext uri="{FF2B5EF4-FFF2-40B4-BE49-F238E27FC236}">
                <a16:creationId xmlns:a16="http://schemas.microsoft.com/office/drawing/2014/main" id="{D795689F-7305-DF37-2BB3-83F75C605B98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21339" t="8211" r="17538"/>
          <a:stretch>
            <a:fillRect/>
          </a:stretch>
        </p:blipFill>
        <p:spPr>
          <a:xfrm>
            <a:off x="5919038" y="3792431"/>
            <a:ext cx="1544779" cy="1657923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F1797A05-6793-D8CB-99A4-16856122F71A}"/>
              </a:ext>
            </a:extLst>
          </p:cNvPr>
          <p:cNvSpPr txBox="1"/>
          <p:nvPr/>
        </p:nvSpPr>
        <p:spPr>
          <a:xfrm>
            <a:off x="389022" y="5564526"/>
            <a:ext cx="16322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Eva </a:t>
            </a:r>
            <a:r>
              <a:rPr lang="en-US" b="1" dirty="0" err="1"/>
              <a:t>Smorodina</a:t>
            </a:r>
            <a:r>
              <a:rPr lang="en-US" b="1" dirty="0"/>
              <a:t> </a:t>
            </a:r>
            <a:r>
              <a:rPr lang="en-US" dirty="0"/>
              <a:t>(Oslo)</a:t>
            </a:r>
            <a:endParaRPr lang="en-CH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E3E7C1A-22FD-84A3-CDF0-B60D80EEF758}"/>
              </a:ext>
            </a:extLst>
          </p:cNvPr>
          <p:cNvSpPr txBox="1"/>
          <p:nvPr/>
        </p:nvSpPr>
        <p:spPr>
          <a:xfrm>
            <a:off x="2142626" y="5534620"/>
            <a:ext cx="16322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/>
              <a:t>Montader</a:t>
            </a:r>
            <a:r>
              <a:rPr lang="en-US" b="1" dirty="0"/>
              <a:t> Ali </a:t>
            </a:r>
            <a:r>
              <a:rPr lang="en-US" dirty="0"/>
              <a:t>(</a:t>
            </a:r>
            <a:r>
              <a:rPr lang="en-US" dirty="0" err="1"/>
              <a:t>Cambridge</a:t>
            </a:r>
            <a:r>
              <a:rPr lang="en-US" dirty="0"/>
              <a:t>)</a:t>
            </a:r>
            <a:endParaRPr lang="en-CH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FC5D166-85EB-8041-F2BC-230AB23E8A07}"/>
              </a:ext>
            </a:extLst>
          </p:cNvPr>
          <p:cNvSpPr txBox="1"/>
          <p:nvPr/>
        </p:nvSpPr>
        <p:spPr>
          <a:xfrm>
            <a:off x="4159223" y="5534619"/>
            <a:ext cx="16322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Pietro </a:t>
            </a:r>
            <a:r>
              <a:rPr lang="en-US" b="1" dirty="0" err="1"/>
              <a:t>Sormanni</a:t>
            </a:r>
            <a:r>
              <a:rPr lang="en-US" b="1" dirty="0"/>
              <a:t> </a:t>
            </a:r>
            <a:r>
              <a:rPr lang="en-US" dirty="0"/>
              <a:t>(</a:t>
            </a:r>
            <a:r>
              <a:rPr lang="en-US" dirty="0" err="1"/>
              <a:t>Cambridge</a:t>
            </a:r>
            <a:r>
              <a:rPr lang="en-US" dirty="0"/>
              <a:t>)</a:t>
            </a:r>
            <a:endParaRPr lang="en-CH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E759462-8F9F-33AB-5EB8-689FE5E90BC1}"/>
              </a:ext>
            </a:extLst>
          </p:cNvPr>
          <p:cNvSpPr txBox="1"/>
          <p:nvPr/>
        </p:nvSpPr>
        <p:spPr>
          <a:xfrm>
            <a:off x="5875285" y="5490433"/>
            <a:ext cx="16322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Ario de Marco</a:t>
            </a:r>
          </a:p>
          <a:p>
            <a:pPr algn="ctr"/>
            <a:r>
              <a:rPr lang="en-US" dirty="0"/>
              <a:t>(UNG)</a:t>
            </a:r>
            <a:endParaRPr lang="en-CH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3D6D312-5418-D3D2-56A1-140B301405A1}"/>
              </a:ext>
            </a:extLst>
          </p:cNvPr>
          <p:cNvSpPr txBox="1"/>
          <p:nvPr/>
        </p:nvSpPr>
        <p:spPr>
          <a:xfrm>
            <a:off x="7507569" y="5564526"/>
            <a:ext cx="16322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Victor Greiff</a:t>
            </a:r>
          </a:p>
          <a:p>
            <a:pPr algn="ctr"/>
            <a:r>
              <a:rPr lang="en-US" dirty="0"/>
              <a:t>(Oslo)</a:t>
            </a:r>
            <a:endParaRPr lang="en-CH" dirty="0"/>
          </a:p>
        </p:txBody>
      </p:sp>
    </p:spTree>
    <p:extLst>
      <p:ext uri="{BB962C8B-B14F-4D97-AF65-F5344CB8AC3E}">
        <p14:creationId xmlns:p14="http://schemas.microsoft.com/office/powerpoint/2010/main" val="13798401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-0">
            <a:extLst>
              <a:ext uri="{FF2B5EF4-FFF2-40B4-BE49-F238E27FC236}">
                <a16:creationId xmlns:a16="http://schemas.microsoft.com/office/drawing/2014/main" id="{63D23A34-BDC8-449C-A017-40DCF1C06F53}"/>
              </a:ext>
            </a:extLst>
          </p:cNvPr>
          <p:cNvSpPr>
            <a:spLocks noGrp="1"/>
          </p:cNvSpPr>
          <p:nvPr/>
        </p:nvSpPr>
        <p:spPr>
          <a:xfrm>
            <a:off x="571500" y="400050"/>
            <a:ext cx="11049000" cy="1047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lang="en-US" sz="3150" b="1" dirty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Thank You For Your Attention</a:t>
            </a:r>
          </a:p>
          <a:p>
            <a: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endParaRPr sz="3150" b="1" dirty="0">
              <a:solidFill>
                <a:srgbClr val="17283B"/>
              </a:solidFill>
              <a:latin typeface="Nimbus Sans"/>
              <a:ea typeface="Nimbus Sans"/>
              <a:cs typeface="Nimbus Sans"/>
            </a:endParaRPr>
          </a:p>
        </p:txBody>
      </p:sp>
      <p:sp>
        <p:nvSpPr>
          <p:cNvPr id="2" name="text-1">
            <a:extLst>
              <a:ext uri="{FF2B5EF4-FFF2-40B4-BE49-F238E27FC236}">
                <a16:creationId xmlns:a16="http://schemas.microsoft.com/office/drawing/2014/main" id="{08C76A28-EEF7-4D74-8712-8902F82D82C5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15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DC5071B2-14C3-839A-8F85-BEB4AE5119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2961" y="5674505"/>
            <a:ext cx="1309823" cy="1183495"/>
          </a:xfrm>
          <a:prstGeom prst="rect">
            <a:avLst/>
          </a:prstGeom>
        </p:spPr>
      </p:pic>
      <p:sp>
        <p:nvSpPr>
          <p:cNvPr id="26" name="Content Placeholder 2">
            <a:extLst>
              <a:ext uri="{FF2B5EF4-FFF2-40B4-BE49-F238E27FC236}">
                <a16:creationId xmlns:a16="http://schemas.microsoft.com/office/drawing/2014/main" id="{974E037B-F674-96A3-2A94-A4C08ABD31BF}"/>
              </a:ext>
            </a:extLst>
          </p:cNvPr>
          <p:cNvSpPr txBox="1">
            <a:spLocks/>
          </p:cNvSpPr>
          <p:nvPr/>
        </p:nvSpPr>
        <p:spPr>
          <a:xfrm>
            <a:off x="550359" y="1263316"/>
            <a:ext cx="7525587" cy="5594683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228600" indent="-228600" algn="l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685800" indent="-228600" algn="l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1143000" indent="-228600" algn="l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600200" indent="-228600" algn="l">
              <a:lnSpc>
                <a:spcPct val="90000"/>
              </a:lnSpc>
              <a:spcBef>
                <a:spcPts val="500"/>
              </a:spcBef>
              <a:buChar char="•"/>
              <a:defRPr sz="18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2057400" indent="-228600" algn="l">
              <a:lnSpc>
                <a:spcPct val="90000"/>
              </a:lnSpc>
              <a:spcBef>
                <a:spcPts val="500"/>
              </a:spcBef>
              <a:buChar char="•"/>
              <a:defRPr sz="18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514600" indent="-228600" algn="l">
              <a:lnSpc>
                <a:spcPct val="90000"/>
              </a:lnSpc>
              <a:spcBef>
                <a:spcPts val="500"/>
              </a:spcBef>
              <a:buChar char="•"/>
              <a:defRPr sz="18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971800" indent="-228600" algn="l">
              <a:lnSpc>
                <a:spcPct val="90000"/>
              </a:lnSpc>
              <a:spcBef>
                <a:spcPts val="500"/>
              </a:spcBef>
              <a:buChar char="•"/>
              <a:defRPr sz="18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429000" indent="-228600" algn="l">
              <a:lnSpc>
                <a:spcPct val="90000"/>
              </a:lnSpc>
              <a:spcBef>
                <a:spcPts val="500"/>
              </a:spcBef>
              <a:buChar char="•"/>
              <a:defRPr sz="18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886200" indent="-228600" algn="l">
              <a:lnSpc>
                <a:spcPct val="90000"/>
              </a:lnSpc>
              <a:spcBef>
                <a:spcPts val="500"/>
              </a:spcBef>
              <a:buChar char="•"/>
              <a:defRPr sz="18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>
              <a:buFontTx/>
              <a:buNone/>
            </a:pPr>
            <a:r>
              <a:rPr lang="sl-SI" sz="1800" b="1" kern="0" dirty="0" err="1">
                <a:latin typeface="Nimbus Sans"/>
              </a:rPr>
              <a:t>Funding</a:t>
            </a:r>
            <a:r>
              <a:rPr lang="sl-SI" sz="1800" b="1" kern="0" dirty="0">
                <a:latin typeface="Nimbus Sans"/>
              </a:rPr>
              <a:t>:</a:t>
            </a:r>
            <a:endParaRPr lang="sl-SI" sz="1800" kern="0" dirty="0">
              <a:latin typeface="Nimbus Sans"/>
            </a:endParaRPr>
          </a:p>
          <a:p>
            <a:r>
              <a:rPr lang="sl-SI" sz="1800" kern="0" dirty="0">
                <a:latin typeface="Nimbus Sans"/>
              </a:rPr>
              <a:t>Marie Curie SMASH </a:t>
            </a:r>
            <a:r>
              <a:rPr lang="sl-SI" sz="1800" kern="0" dirty="0" err="1">
                <a:latin typeface="Nimbus Sans"/>
              </a:rPr>
              <a:t>Fellowship</a:t>
            </a:r>
            <a:r>
              <a:rPr lang="sl-SI" sz="1800" kern="0" dirty="0">
                <a:latin typeface="Nimbus Sans"/>
              </a:rPr>
              <a:t> (EU </a:t>
            </a:r>
            <a:r>
              <a:rPr lang="sl-SI" sz="1800" kern="0" dirty="0" err="1">
                <a:latin typeface="Nimbus Sans"/>
              </a:rPr>
              <a:t>Horizon</a:t>
            </a:r>
            <a:r>
              <a:rPr lang="sl-SI" sz="1800" kern="0" dirty="0">
                <a:latin typeface="Nimbus Sans"/>
              </a:rPr>
              <a:t> 2020</a:t>
            </a:r>
            <a:r>
              <a:rPr lang="en-US" sz="1800" kern="0" dirty="0">
                <a:latin typeface="Nimbus Sans"/>
              </a:rPr>
              <a:t>; 2024-2026</a:t>
            </a:r>
            <a:r>
              <a:rPr lang="sl-SI" sz="1800" kern="0" dirty="0">
                <a:latin typeface="Nimbus Sans"/>
              </a:rPr>
              <a:t>)</a:t>
            </a:r>
            <a:endParaRPr lang="en-US" sz="1800" kern="0" dirty="0">
              <a:latin typeface="Nimbus Sans"/>
            </a:endParaRPr>
          </a:p>
          <a:p>
            <a:r>
              <a:rPr lang="en-US" sz="1800" kern="0" dirty="0">
                <a:latin typeface="Nimbus Sans"/>
              </a:rPr>
              <a:t>EU-HPC grants for European HPC projects (2025-2027)</a:t>
            </a:r>
          </a:p>
          <a:p>
            <a:r>
              <a:rPr lang="en-US" sz="1800" kern="0" dirty="0">
                <a:latin typeface="Nimbus Sans"/>
              </a:rPr>
              <a:t>NASA STAR program (September 2026 – February 2027)</a:t>
            </a:r>
          </a:p>
          <a:p>
            <a:endParaRPr lang="sl-SI" sz="1800" kern="0" dirty="0">
              <a:latin typeface="Nimbus Sans"/>
            </a:endParaRPr>
          </a:p>
          <a:p>
            <a:pPr marL="0" indent="0">
              <a:buFontTx/>
              <a:buNone/>
            </a:pPr>
            <a:r>
              <a:rPr lang="sl-SI" sz="1800" b="1" kern="0" dirty="0" err="1">
                <a:latin typeface="Nimbus Sans"/>
              </a:rPr>
              <a:t>Key</a:t>
            </a:r>
            <a:r>
              <a:rPr lang="sl-SI" sz="1800" b="1" kern="0" dirty="0">
                <a:latin typeface="Nimbus Sans"/>
              </a:rPr>
              <a:t> </a:t>
            </a:r>
            <a:r>
              <a:rPr lang="sl-SI" sz="1800" b="1" kern="0" dirty="0" err="1">
                <a:latin typeface="Nimbus Sans"/>
              </a:rPr>
              <a:t>Collaborators</a:t>
            </a:r>
            <a:r>
              <a:rPr lang="sl-SI" sz="1800" b="1" kern="0" dirty="0">
                <a:latin typeface="Nimbus Sans"/>
              </a:rPr>
              <a:t>:</a:t>
            </a:r>
            <a:endParaRPr lang="sl-SI" sz="1800" kern="0" dirty="0">
              <a:latin typeface="Nimbus Sans"/>
            </a:endParaRPr>
          </a:p>
          <a:p>
            <a:r>
              <a:rPr lang="sl-SI" sz="1800" b="1" kern="0" dirty="0">
                <a:solidFill>
                  <a:schemeClr val="accent5"/>
                </a:solidFill>
                <a:latin typeface="Nimbus Sans"/>
              </a:rPr>
              <a:t>Prof. </a:t>
            </a:r>
            <a:r>
              <a:rPr lang="sl-SI" sz="1800" b="1" kern="0" dirty="0" err="1">
                <a:solidFill>
                  <a:schemeClr val="accent5"/>
                </a:solidFill>
                <a:latin typeface="Nimbus Sans"/>
              </a:rPr>
              <a:t>Ario</a:t>
            </a:r>
            <a:r>
              <a:rPr lang="sl-SI" sz="1800" b="1" kern="0" dirty="0">
                <a:solidFill>
                  <a:schemeClr val="accent5"/>
                </a:solidFill>
                <a:latin typeface="Nimbus Sans"/>
              </a:rPr>
              <a:t> de Marco (UNG) </a:t>
            </a:r>
            <a:r>
              <a:rPr lang="en-US" sz="1800" b="1" kern="0" dirty="0">
                <a:solidFill>
                  <a:schemeClr val="accent5"/>
                </a:solidFill>
                <a:latin typeface="Nimbus Sans"/>
              </a:rPr>
              <a:t>and LELS lab members</a:t>
            </a:r>
            <a:r>
              <a:rPr lang="sl-SI" sz="1800" kern="0" dirty="0">
                <a:latin typeface="Nimbus Sans"/>
              </a:rPr>
              <a:t>- </a:t>
            </a:r>
            <a:r>
              <a:rPr lang="sl-SI" sz="1800" kern="0" dirty="0" err="1">
                <a:latin typeface="Nimbus Sans"/>
              </a:rPr>
              <a:t>Nanobodies</a:t>
            </a:r>
            <a:r>
              <a:rPr lang="sl-SI" sz="1800" kern="0" dirty="0">
                <a:latin typeface="Nimbus Sans"/>
              </a:rPr>
              <a:t> &amp; AL</a:t>
            </a:r>
          </a:p>
          <a:p>
            <a:r>
              <a:rPr lang="en-US" sz="1800" b="1" kern="0" dirty="0">
                <a:latin typeface="Nimbus Sans"/>
              </a:rPr>
              <a:t>Prof. Charlotte Deane (University of Oxford) </a:t>
            </a:r>
            <a:r>
              <a:rPr lang="en-US" sz="1800" kern="0" dirty="0">
                <a:latin typeface="Nimbus Sans"/>
              </a:rPr>
              <a:t>– ML, Nanobody Database</a:t>
            </a:r>
          </a:p>
          <a:p>
            <a:r>
              <a:rPr lang="en-US" sz="1800" b="1" kern="0" dirty="0">
                <a:solidFill>
                  <a:schemeClr val="accent5"/>
                </a:solidFill>
                <a:latin typeface="Nimbus Sans"/>
              </a:rPr>
              <a:t>Prof Victor Greiff (University of Oslo)</a:t>
            </a:r>
            <a:r>
              <a:rPr lang="en-US" sz="1800" b="1" kern="0" dirty="0">
                <a:latin typeface="Nimbus Sans"/>
              </a:rPr>
              <a:t> </a:t>
            </a:r>
            <a:r>
              <a:rPr lang="en-US" sz="1800" kern="0" dirty="0">
                <a:latin typeface="Nimbus Sans"/>
              </a:rPr>
              <a:t>- benchmarking ML models for docking</a:t>
            </a:r>
          </a:p>
          <a:p>
            <a:pPr lvl="1"/>
            <a:r>
              <a:rPr lang="en-US" sz="2000" b="1" kern="0" dirty="0">
                <a:solidFill>
                  <a:schemeClr val="accent5"/>
                </a:solidFill>
                <a:latin typeface="Nimbus Sans"/>
              </a:rPr>
              <a:t>Eva </a:t>
            </a:r>
            <a:r>
              <a:rPr lang="en-US" sz="2000" b="1" kern="0" dirty="0" err="1">
                <a:solidFill>
                  <a:schemeClr val="accent5"/>
                </a:solidFill>
                <a:latin typeface="Nimbus Sans"/>
              </a:rPr>
              <a:t>Smorodina</a:t>
            </a:r>
            <a:endParaRPr lang="en-US" sz="2000" b="1" kern="0" dirty="0">
              <a:solidFill>
                <a:schemeClr val="accent5"/>
              </a:solidFill>
              <a:latin typeface="Nimbus Sans"/>
            </a:endParaRPr>
          </a:p>
          <a:p>
            <a:r>
              <a:rPr lang="en-US" sz="1800" b="1" kern="0" dirty="0">
                <a:solidFill>
                  <a:schemeClr val="accent5"/>
                </a:solidFill>
                <a:latin typeface="Nimbus Sans"/>
              </a:rPr>
              <a:t>Prof. Pietro </a:t>
            </a:r>
            <a:r>
              <a:rPr lang="en-US" sz="1800" b="1" kern="0" dirty="0" err="1">
                <a:solidFill>
                  <a:schemeClr val="accent5"/>
                </a:solidFill>
                <a:latin typeface="Nimbus Sans"/>
              </a:rPr>
              <a:t>Sormanni</a:t>
            </a:r>
            <a:r>
              <a:rPr lang="en-US" sz="1800" b="1" kern="0" dirty="0">
                <a:solidFill>
                  <a:schemeClr val="accent5"/>
                </a:solidFill>
                <a:latin typeface="Nimbus Sans"/>
              </a:rPr>
              <a:t> (Imperial College &amp; Cambridge University)</a:t>
            </a:r>
          </a:p>
          <a:p>
            <a:pPr lvl="1"/>
            <a:r>
              <a:rPr lang="en-US" sz="2000" b="1" kern="0" dirty="0" err="1">
                <a:solidFill>
                  <a:schemeClr val="accent5"/>
                </a:solidFill>
                <a:latin typeface="Nimbus Sans"/>
              </a:rPr>
              <a:t>Montader</a:t>
            </a:r>
            <a:r>
              <a:rPr lang="en-US" sz="2000" b="1" kern="0" dirty="0">
                <a:solidFill>
                  <a:schemeClr val="accent5"/>
                </a:solidFill>
                <a:latin typeface="Nimbus Sans"/>
              </a:rPr>
              <a:t> Ali</a:t>
            </a:r>
          </a:p>
          <a:p>
            <a:r>
              <a:rPr lang="en-US" sz="1800" b="1" kern="0" dirty="0">
                <a:latin typeface="Nimbus Sans"/>
              </a:rPr>
              <a:t>Samo Miklavc (IZUM) &amp; Leonardo </a:t>
            </a:r>
            <a:r>
              <a:rPr lang="en-US" sz="1800" b="1" kern="0" dirty="0" err="1">
                <a:latin typeface="Nimbus Sans"/>
              </a:rPr>
              <a:t>Salicari</a:t>
            </a:r>
            <a:r>
              <a:rPr lang="en-US" sz="1800" b="1" kern="0" dirty="0">
                <a:latin typeface="Nimbus Sans"/>
              </a:rPr>
              <a:t> (CINECA)</a:t>
            </a:r>
            <a:r>
              <a:rPr lang="en-US" sz="1800" kern="0" dirty="0">
                <a:latin typeface="Nimbus Sans"/>
              </a:rPr>
              <a:t> – EU HPC support</a:t>
            </a:r>
          </a:p>
          <a:p>
            <a:r>
              <a:rPr lang="sl-SI" sz="1800" kern="0" dirty="0">
                <a:latin typeface="Nimbus Sans"/>
              </a:rPr>
              <a:t>Prof. </a:t>
            </a:r>
            <a:r>
              <a:rPr lang="sl-SI" sz="1800" kern="0" dirty="0" err="1">
                <a:latin typeface="Nimbus Sans"/>
              </a:rPr>
              <a:t>Berend</a:t>
            </a:r>
            <a:r>
              <a:rPr lang="sl-SI" sz="1800" kern="0" dirty="0">
                <a:latin typeface="Nimbus Sans"/>
              </a:rPr>
              <a:t> </a:t>
            </a:r>
            <a:r>
              <a:rPr lang="sl-SI" sz="1800" kern="0" dirty="0" err="1">
                <a:latin typeface="Nimbus Sans"/>
              </a:rPr>
              <a:t>Snijder</a:t>
            </a:r>
            <a:r>
              <a:rPr lang="sl-SI" sz="1800" kern="0" dirty="0">
                <a:latin typeface="Nimbus Sans"/>
              </a:rPr>
              <a:t> (ETH </a:t>
            </a:r>
            <a:r>
              <a:rPr lang="sl-SI" sz="1800" kern="0" dirty="0" err="1">
                <a:latin typeface="Nimbus Sans"/>
              </a:rPr>
              <a:t>Zurich</a:t>
            </a:r>
            <a:r>
              <a:rPr lang="sl-SI" sz="1800" kern="0" dirty="0">
                <a:latin typeface="Nimbus Sans"/>
              </a:rPr>
              <a:t>) –</a:t>
            </a:r>
            <a:r>
              <a:rPr lang="en-US" sz="1800" kern="0" dirty="0">
                <a:latin typeface="Nimbus Sans"/>
              </a:rPr>
              <a:t> PhD supervision, </a:t>
            </a:r>
            <a:r>
              <a:rPr lang="sl-SI" sz="1800" kern="0" dirty="0">
                <a:latin typeface="Nimbus Sans"/>
              </a:rPr>
              <a:t>MM </a:t>
            </a:r>
            <a:r>
              <a:rPr lang="sl-SI" sz="1800" kern="0" dirty="0" err="1">
                <a:latin typeface="Nimbus Sans"/>
              </a:rPr>
              <a:t>work</a:t>
            </a:r>
            <a:endParaRPr lang="en-US" sz="1800" kern="0" dirty="0">
              <a:latin typeface="Nimbus Sans"/>
            </a:endParaRPr>
          </a:p>
          <a:p>
            <a:r>
              <a:rPr lang="en-US" sz="1800" b="1" kern="0" dirty="0">
                <a:latin typeface="Nimbus Sans"/>
              </a:rPr>
              <a:t>Prof. Luka </a:t>
            </a:r>
            <a:r>
              <a:rPr lang="en-US" sz="1800" b="1" kern="0" dirty="0" err="1">
                <a:latin typeface="Nimbus Sans"/>
              </a:rPr>
              <a:t>Cehovin</a:t>
            </a:r>
            <a:r>
              <a:rPr lang="en-US" sz="1800" b="1" kern="0" dirty="0">
                <a:latin typeface="Nimbus Sans"/>
              </a:rPr>
              <a:t> Zajc (FRI, University of Ljubljana) </a:t>
            </a:r>
            <a:r>
              <a:rPr lang="en-US" sz="1800" kern="0" dirty="0">
                <a:latin typeface="Nimbus Sans"/>
              </a:rPr>
              <a:t>- MM work</a:t>
            </a:r>
            <a:endParaRPr lang="sl-SI" sz="1800" kern="0" dirty="0">
              <a:latin typeface="Nimbus Sans"/>
            </a:endParaRPr>
          </a:p>
          <a:p>
            <a:r>
              <a:rPr lang="sl-SI" sz="1800" kern="0" dirty="0">
                <a:latin typeface="Nimbus Sans"/>
              </a:rPr>
              <a:t>Prof. </a:t>
            </a:r>
            <a:r>
              <a:rPr lang="sl-SI" sz="1800" kern="0" dirty="0" err="1">
                <a:latin typeface="Nimbus Sans"/>
              </a:rPr>
              <a:t>Matthias</a:t>
            </a:r>
            <a:r>
              <a:rPr lang="sl-SI" sz="1800" kern="0" dirty="0">
                <a:latin typeface="Nimbus Sans"/>
              </a:rPr>
              <a:t> </a:t>
            </a:r>
            <a:r>
              <a:rPr lang="sl-SI" sz="1800" kern="0" dirty="0" err="1">
                <a:latin typeface="Nimbus Sans"/>
              </a:rPr>
              <a:t>Lütolf</a:t>
            </a:r>
            <a:r>
              <a:rPr lang="sl-SI" sz="1800" kern="0" dirty="0">
                <a:latin typeface="Nimbus Sans"/>
              </a:rPr>
              <a:t>, Dr. </a:t>
            </a:r>
            <a:r>
              <a:rPr lang="sl-SI" sz="1800" kern="0" dirty="0" err="1">
                <a:latin typeface="Nimbus Sans"/>
              </a:rPr>
              <a:t>Lauriane</a:t>
            </a:r>
            <a:r>
              <a:rPr lang="sl-SI" sz="1800" kern="0" dirty="0">
                <a:latin typeface="Nimbus Sans"/>
              </a:rPr>
              <a:t> </a:t>
            </a:r>
            <a:r>
              <a:rPr lang="sl-SI" sz="1800" kern="0" dirty="0" err="1">
                <a:latin typeface="Nimbus Sans"/>
              </a:rPr>
              <a:t>Cabon</a:t>
            </a:r>
            <a:r>
              <a:rPr lang="sl-SI" sz="1800" kern="0" dirty="0">
                <a:latin typeface="Nimbus Sans"/>
              </a:rPr>
              <a:t> (EPFL/</a:t>
            </a:r>
            <a:r>
              <a:rPr lang="sl-SI" sz="1800" kern="0" dirty="0" err="1">
                <a:latin typeface="Nimbus Sans"/>
              </a:rPr>
              <a:t>Roche</a:t>
            </a:r>
            <a:r>
              <a:rPr lang="sl-SI" sz="1800" kern="0" dirty="0">
                <a:latin typeface="Nimbus Sans"/>
              </a:rPr>
              <a:t>) - </a:t>
            </a:r>
            <a:r>
              <a:rPr lang="sl-SI" sz="1800" kern="0" dirty="0" err="1">
                <a:latin typeface="Nimbus Sans"/>
              </a:rPr>
              <a:t>Organoids</a:t>
            </a:r>
            <a:endParaRPr lang="sl-SI" sz="1800" kern="0" dirty="0">
              <a:latin typeface="Nimbus Sans"/>
            </a:endParaRPr>
          </a:p>
          <a:p>
            <a:r>
              <a:rPr lang="en-US" sz="1800" kern="0" dirty="0">
                <a:latin typeface="Nimbus Sans"/>
              </a:rPr>
              <a:t>Prof. </a:t>
            </a:r>
            <a:r>
              <a:rPr lang="sl-SI" sz="1800" kern="0" dirty="0" err="1">
                <a:latin typeface="Nimbus Sans"/>
              </a:rPr>
              <a:t>Katharina</a:t>
            </a:r>
            <a:r>
              <a:rPr lang="sl-SI" sz="1800" kern="0" dirty="0">
                <a:latin typeface="Nimbus Sans"/>
              </a:rPr>
              <a:t> </a:t>
            </a:r>
            <a:r>
              <a:rPr lang="sl-SI" sz="1800" kern="0" dirty="0" err="1">
                <a:latin typeface="Nimbus Sans"/>
              </a:rPr>
              <a:t>Dost</a:t>
            </a:r>
            <a:r>
              <a:rPr lang="sl-SI" sz="1800" kern="0" dirty="0">
                <a:latin typeface="Nimbus Sans"/>
              </a:rPr>
              <a:t>, Dr. Sašo </a:t>
            </a:r>
            <a:r>
              <a:rPr lang="sl-SI" sz="1800" kern="0" dirty="0" err="1">
                <a:latin typeface="Nimbus Sans"/>
              </a:rPr>
              <a:t>Džeroski</a:t>
            </a:r>
            <a:r>
              <a:rPr lang="sl-SI" sz="1800" kern="0" dirty="0">
                <a:latin typeface="Nimbus Sans"/>
              </a:rPr>
              <a:t> (</a:t>
            </a:r>
            <a:r>
              <a:rPr lang="en-US" sz="1800" kern="0" dirty="0">
                <a:latin typeface="Nimbus Sans"/>
              </a:rPr>
              <a:t>University of </a:t>
            </a:r>
            <a:r>
              <a:rPr lang="en-US" sz="1800" kern="0" dirty="0" err="1">
                <a:latin typeface="Nimbus Sans"/>
              </a:rPr>
              <a:t>Canterbury</a:t>
            </a:r>
            <a:r>
              <a:rPr lang="en-US" sz="1800" kern="0" dirty="0">
                <a:latin typeface="Nimbus Sans"/>
              </a:rPr>
              <a:t>, NZ, </a:t>
            </a:r>
            <a:r>
              <a:rPr lang="sl-SI" sz="1800" kern="0" dirty="0">
                <a:latin typeface="Nimbus Sans"/>
              </a:rPr>
              <a:t>Jožef Stefan Institute) - </a:t>
            </a:r>
            <a:r>
              <a:rPr lang="sl-SI" sz="1800" kern="0" dirty="0" err="1">
                <a:latin typeface="Nimbus Sans"/>
              </a:rPr>
              <a:t>Machine</a:t>
            </a:r>
            <a:r>
              <a:rPr lang="sl-SI" sz="1800" kern="0" dirty="0">
                <a:latin typeface="Nimbus Sans"/>
              </a:rPr>
              <a:t> </a:t>
            </a:r>
            <a:r>
              <a:rPr lang="sl-SI" sz="1800" kern="0" dirty="0" err="1">
                <a:latin typeface="Nimbus Sans"/>
              </a:rPr>
              <a:t>Learning</a:t>
            </a:r>
            <a:endParaRPr lang="sl-SI" sz="1800" kern="0" dirty="0">
              <a:latin typeface="Nimbus Sans"/>
            </a:endParaRPr>
          </a:p>
          <a:p>
            <a:pPr marL="0" indent="0">
              <a:buFontTx/>
              <a:buNone/>
            </a:pPr>
            <a:r>
              <a:rPr lang="sl-SI" sz="1800" b="1" kern="0" dirty="0" err="1">
                <a:latin typeface="Nimbus Sans"/>
              </a:rPr>
              <a:t>Contact</a:t>
            </a:r>
            <a:r>
              <a:rPr lang="sl-SI" sz="1800" b="1" kern="0" dirty="0">
                <a:latin typeface="Nimbus Sans"/>
              </a:rPr>
              <a:t>:</a:t>
            </a:r>
            <a:r>
              <a:rPr lang="sl-SI" sz="1800" kern="0" dirty="0">
                <a:latin typeface="Nimbus Sans"/>
              </a:rPr>
              <a:t> </a:t>
            </a:r>
            <a:r>
              <a:rPr lang="sl-SI" sz="1800" kern="0" dirty="0">
                <a:latin typeface="Nimbus Sans"/>
                <a:hlinkClick r:id="rId4"/>
              </a:rPr>
              <a:t>klara.kropivsek@ung.si</a:t>
            </a:r>
            <a:r>
              <a:rPr lang="sl-SI" sz="1800" kern="0" dirty="0">
                <a:latin typeface="Nimbus Sans"/>
              </a:rPr>
              <a:t> </a:t>
            </a:r>
            <a:endParaRPr lang="en-US" sz="1800" kern="0" dirty="0">
              <a:latin typeface="Nimbus Sans"/>
            </a:endParaRPr>
          </a:p>
          <a:p>
            <a:endParaRPr lang="sl-SI" sz="1400" kern="0" dirty="0">
              <a:latin typeface="Nimbus Sans"/>
            </a:endParaRPr>
          </a:p>
        </p:txBody>
      </p:sp>
      <p:pic>
        <p:nvPicPr>
          <p:cNvPr id="27" name="Picture 2" descr="UNG logo">
            <a:extLst>
              <a:ext uri="{FF2B5EF4-FFF2-40B4-BE49-F238E27FC236}">
                <a16:creationId xmlns:a16="http://schemas.microsoft.com/office/drawing/2014/main" id="{58F06EE8-AD8D-E7BE-F6C7-88F8567B2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201987" y="1373780"/>
            <a:ext cx="1185344" cy="551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Grafika 3">
            <a:extLst>
              <a:ext uri="{FF2B5EF4-FFF2-40B4-BE49-F238E27FC236}">
                <a16:creationId xmlns:a16="http://schemas.microsoft.com/office/drawing/2014/main" id="{692F592B-C672-C070-49DA-0F970B6C6A6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035133" y="2373149"/>
            <a:ext cx="2606508" cy="69580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941B0A3F-818C-0A76-CF0F-8205EB821BD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1375" y="6102686"/>
            <a:ext cx="2606508" cy="579949"/>
          </a:xfrm>
          <a:prstGeom prst="rect">
            <a:avLst/>
          </a:prstGeom>
        </p:spPr>
      </p:pic>
      <p:pic>
        <p:nvPicPr>
          <p:cNvPr id="30" name="Picture 2" descr="Oxford University Logo | Oxford University Tours">
            <a:extLst>
              <a:ext uri="{FF2B5EF4-FFF2-40B4-BE49-F238E27FC236}">
                <a16:creationId xmlns:a16="http://schemas.microsoft.com/office/drawing/2014/main" id="{563DFEFD-54C3-1309-446D-484231AD7E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9280" y="3244319"/>
            <a:ext cx="735512" cy="688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" descr="University of Oslo | Land Portal">
            <a:extLst>
              <a:ext uri="{FF2B5EF4-FFF2-40B4-BE49-F238E27FC236}">
                <a16:creationId xmlns:a16="http://schemas.microsoft.com/office/drawing/2014/main" id="{2C8694B2-4326-51AE-DDB8-ECFCF0FEAC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6019" y="4323728"/>
            <a:ext cx="1015663" cy="1015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10">
            <a:extLst>
              <a:ext uri="{FF2B5EF4-FFF2-40B4-BE49-F238E27FC236}">
                <a16:creationId xmlns:a16="http://schemas.microsoft.com/office/drawing/2014/main" id="{D0460EC9-A388-CAD6-0526-7A67F395F08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478383" y="4096964"/>
            <a:ext cx="1406866" cy="762052"/>
          </a:xfrm>
          <a:prstGeom prst="rect">
            <a:avLst/>
          </a:prstGeom>
        </p:spPr>
      </p:pic>
      <p:pic>
        <p:nvPicPr>
          <p:cNvPr id="33" name="Picture 32" descr="IHB">
            <a:extLst>
              <a:ext uri="{FF2B5EF4-FFF2-40B4-BE49-F238E27FC236}">
                <a16:creationId xmlns:a16="http://schemas.microsoft.com/office/drawing/2014/main" id="{9D12B38C-6ED9-1015-F607-04A7CE4CE7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7872" y="3380004"/>
            <a:ext cx="1391344" cy="398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Google Shape;415;p63">
            <a:extLst>
              <a:ext uri="{FF2B5EF4-FFF2-40B4-BE49-F238E27FC236}">
                <a16:creationId xmlns:a16="http://schemas.microsoft.com/office/drawing/2014/main" id="{FF822021-D156-5C18-928B-71B46260F521}"/>
              </a:ext>
            </a:extLst>
          </p:cNvPr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8085485" y="5034988"/>
            <a:ext cx="1244773" cy="307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Picture 11">
            <a:extLst>
              <a:ext uri="{FF2B5EF4-FFF2-40B4-BE49-F238E27FC236}">
                <a16:creationId xmlns:a16="http://schemas.microsoft.com/office/drawing/2014/main" id="{BC3D8178-1833-9AAA-EAC2-09084C14479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904498" y="5532029"/>
            <a:ext cx="1425760" cy="280831"/>
          </a:xfrm>
          <a:prstGeom prst="rect">
            <a:avLst/>
          </a:prstGeom>
        </p:spPr>
      </p:pic>
      <p:pic>
        <p:nvPicPr>
          <p:cNvPr id="36" name="Picture 24">
            <a:extLst>
              <a:ext uri="{FF2B5EF4-FFF2-40B4-BE49-F238E27FC236}">
                <a16:creationId xmlns:a16="http://schemas.microsoft.com/office/drawing/2014/main" id="{2A88CD48-BD47-A2F5-56E8-F6E5C0C40352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82106" y="5514756"/>
            <a:ext cx="1633968" cy="389039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441CEF31-589E-DAC8-C1E7-84BE169F6833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169585" y="4732773"/>
            <a:ext cx="1625597" cy="888557"/>
          </a:xfrm>
          <a:prstGeom prst="rect">
            <a:avLst/>
          </a:prstGeom>
        </p:spPr>
      </p:pic>
      <p:pic>
        <p:nvPicPr>
          <p:cNvPr id="38" name="Google Shape;422;p63">
            <a:extLst>
              <a:ext uri="{FF2B5EF4-FFF2-40B4-BE49-F238E27FC236}">
                <a16:creationId xmlns:a16="http://schemas.microsoft.com/office/drawing/2014/main" id="{C44B2F4D-2F9A-BF57-05DE-C814FA99E9F7}"/>
              </a:ext>
            </a:extLst>
          </p:cNvPr>
          <p:cNvPicPr preferRelativeResize="0">
            <a:picLocks/>
          </p:cNvPicPr>
          <p:nvPr/>
        </p:nvPicPr>
        <p:blipFill>
          <a:blip r:embed="rId16">
            <a:alphaModFix/>
          </a:blip>
          <a:stretch>
            <a:fillRect/>
          </a:stretch>
        </p:blipFill>
        <p:spPr>
          <a:xfrm>
            <a:off x="9931440" y="3992642"/>
            <a:ext cx="907840" cy="463282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7FD4CC5-AD71-B8F0-115D-4D3F2380243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528613" y="1073192"/>
            <a:ext cx="1231274" cy="1233492"/>
          </a:xfrm>
          <a:prstGeom prst="rect">
            <a:avLst/>
          </a:prstGeom>
        </p:spPr>
      </p:pic>
      <p:pic>
        <p:nvPicPr>
          <p:cNvPr id="42" name="Picture 2">
            <a:extLst>
              <a:ext uri="{FF2B5EF4-FFF2-40B4-BE49-F238E27FC236}">
                <a16:creationId xmlns:a16="http://schemas.microsoft.com/office/drawing/2014/main" id="{B229E39B-255D-75C6-58C8-464ED78B4B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9704" y="104862"/>
            <a:ext cx="860947" cy="877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42" descr="Home Page | Cineca">
            <a:extLst>
              <a:ext uri="{FF2B5EF4-FFF2-40B4-BE49-F238E27FC236}">
                <a16:creationId xmlns:a16="http://schemas.microsoft.com/office/drawing/2014/main" id="{A7E0E2D4-2307-0CEE-E883-C4717E0BC1CD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6766123" y="6102686"/>
            <a:ext cx="1138375" cy="91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86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-0">
            <a:extLst>
              <a:ext uri="{FF2B5EF4-FFF2-40B4-BE49-F238E27FC236}">
                <a16:creationId xmlns:a16="http://schemas.microsoft.com/office/drawing/2014/main" id="{48321FC6-C785-4B1A-AF54-80AE84A22030}"/>
              </a:ext>
            </a:extLst>
          </p:cNvPr>
          <p:cNvSpPr>
            <a:spLocks noGrp="1"/>
          </p:cNvSpPr>
          <p:nvPr/>
        </p:nvSpPr>
        <p:spPr>
          <a:xfrm>
            <a:off x="571500" y="400050"/>
            <a:ext cx="11049000" cy="1047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3150" b="1" dirty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Q&amp;A · Conventional antibodies show the same limitation</a:t>
            </a:r>
          </a:p>
        </p:txBody>
      </p:sp>
      <p:sp>
        <p:nvSpPr>
          <p:cNvPr id="2" name="text-1">
            <a:extLst>
              <a:ext uri="{FF2B5EF4-FFF2-40B4-BE49-F238E27FC236}">
                <a16:creationId xmlns:a16="http://schemas.microsoft.com/office/drawing/2014/main" id="{1978509F-6972-4C33-A275-A42235FF3DE5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16</a:t>
            </a:r>
          </a:p>
        </p:txBody>
      </p:sp>
      <p:sp>
        <p:nvSpPr>
          <p:cNvPr id="3" name="text-2">
            <a:extLst>
              <a:ext uri="{FF2B5EF4-FFF2-40B4-BE49-F238E27FC236}">
                <a16:creationId xmlns:a16="http://schemas.microsoft.com/office/drawing/2014/main" id="{E44DE1CB-80DD-4532-A401-D56CC76DDA79}"/>
              </a:ext>
            </a:extLst>
          </p:cNvPr>
          <p:cNvSpPr>
            <a:spLocks noGrp="1"/>
          </p:cNvSpPr>
          <p:nvPr/>
        </p:nvSpPr>
        <p:spPr>
          <a:xfrm>
            <a:off x="571500" y="6391275"/>
            <a:ext cx="101917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Smorodina, Ali, Kropivšek Brumat et al. · Revised manuscript · Figure 2C–D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9DFB10E-8869-4ACD-9E29-0FE9A16104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1255820" y="1476375"/>
            <a:ext cx="9585109" cy="3571875"/>
          </a:xfrm>
          <a:prstGeom prst="rect">
            <a:avLst/>
          </a:prstGeom>
        </p:spPr>
      </p:pic>
      <p:sp>
        <p:nvSpPr>
          <p:cNvPr id="5" name="text-3">
            <a:extLst>
              <a:ext uri="{FF2B5EF4-FFF2-40B4-BE49-F238E27FC236}">
                <a16:creationId xmlns:a16="http://schemas.microsoft.com/office/drawing/2014/main" id="{1D03A8B1-8DDD-4585-8C56-EBFD8B9F39EB}"/>
              </a:ext>
            </a:extLst>
          </p:cNvPr>
          <p:cNvSpPr>
            <a:spLocks noGrp="1"/>
          </p:cNvSpPr>
          <p:nvPr/>
        </p:nvSpPr>
        <p:spPr>
          <a:xfrm>
            <a:off x="571500" y="5286375"/>
            <a:ext cx="110490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17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17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17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17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17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17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17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17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17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17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17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pPr>
            <a:r>
              <a:rPr sz="2175" b="1">
                <a:solidFill>
                  <a:srgbClr val="6546A5"/>
                </a:solidFill>
                <a:latin typeface="Nimbus Sans"/>
                <a:ea typeface="Nimbus Sans"/>
                <a:cs typeface="Nimbus Sans"/>
              </a:rPr>
              <a:t>Matched AP: AF3 0.121 · Boltz-2 0.120 · Chai-1 0.103</a:t>
            </a:r>
          </a:p>
        </p:txBody>
      </p:sp>
      <p:sp>
        <p:nvSpPr>
          <p:cNvPr id="6" name="text-4">
            <a:extLst>
              <a:ext uri="{FF2B5EF4-FFF2-40B4-BE49-F238E27FC236}">
                <a16:creationId xmlns:a16="http://schemas.microsoft.com/office/drawing/2014/main" id="{B4433F1C-84CE-421E-A96D-69C43C541368}"/>
              </a:ext>
            </a:extLst>
          </p:cNvPr>
          <p:cNvSpPr>
            <a:spLocks noGrp="1"/>
          </p:cNvSpPr>
          <p:nvPr/>
        </p:nvSpPr>
        <p:spPr>
          <a:xfrm>
            <a:off x="571500" y="5857875"/>
            <a:ext cx="11049000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9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9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9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9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9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9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9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9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9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9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9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1950" b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Baseline 0.051. Antigen-interface scores exclude the VH–VL interface.</a:t>
            </a:r>
          </a:p>
        </p:txBody>
      </p:sp>
    </p:spTree>
    <p:extLst>
      <p:ext uri="{BB962C8B-B14F-4D97-AF65-F5344CB8AC3E}">
        <p14:creationId xmlns:p14="http://schemas.microsoft.com/office/powerpoint/2010/main" val="702104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-0">
            <a:extLst>
              <a:ext uri="{FF2B5EF4-FFF2-40B4-BE49-F238E27FC236}">
                <a16:creationId xmlns:a16="http://schemas.microsoft.com/office/drawing/2014/main" id="{92F55F7D-35D6-465D-AB6B-6E8339AD4909}"/>
              </a:ext>
            </a:extLst>
          </p:cNvPr>
          <p:cNvSpPr>
            <a:spLocks noGrp="1"/>
          </p:cNvSpPr>
          <p:nvPr/>
        </p:nvSpPr>
        <p:spPr>
          <a:xfrm>
            <a:off x="571500" y="400050"/>
            <a:ext cx="11049000" cy="1047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3150" b="1" dirty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Sampling has diminishing returns and seed effects</a:t>
            </a:r>
          </a:p>
        </p:txBody>
      </p:sp>
      <p:sp>
        <p:nvSpPr>
          <p:cNvPr id="2" name="text-1">
            <a:extLst>
              <a:ext uri="{FF2B5EF4-FFF2-40B4-BE49-F238E27FC236}">
                <a16:creationId xmlns:a16="http://schemas.microsoft.com/office/drawing/2014/main" id="{221AD13A-7E05-4D0A-8FF3-971AEC09640C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17</a:t>
            </a:r>
          </a:p>
        </p:txBody>
      </p:sp>
      <p:sp>
        <p:nvSpPr>
          <p:cNvPr id="3" name="text-2">
            <a:extLst>
              <a:ext uri="{FF2B5EF4-FFF2-40B4-BE49-F238E27FC236}">
                <a16:creationId xmlns:a16="http://schemas.microsoft.com/office/drawing/2014/main" id="{0796C98F-B33C-4993-AEAA-CA425B0D287E}"/>
              </a:ext>
            </a:extLst>
          </p:cNvPr>
          <p:cNvSpPr>
            <a:spLocks noGrp="1"/>
          </p:cNvSpPr>
          <p:nvPr/>
        </p:nvSpPr>
        <p:spPr>
          <a:xfrm>
            <a:off x="571500" y="6391275"/>
            <a:ext cx="101917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Smorodina, Ali, Kropivšek Brumat et al. · Revised manuscript · Figure 4B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146A598-4AE8-463B-968B-969FDFF8AF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571500" y="1563462"/>
            <a:ext cx="10953750" cy="3064326"/>
          </a:xfrm>
          <a:prstGeom prst="rect">
            <a:avLst/>
          </a:prstGeom>
        </p:spPr>
      </p:pic>
      <p:sp>
        <p:nvSpPr>
          <p:cNvPr id="5" name="text-3">
            <a:extLst>
              <a:ext uri="{FF2B5EF4-FFF2-40B4-BE49-F238E27FC236}">
                <a16:creationId xmlns:a16="http://schemas.microsoft.com/office/drawing/2014/main" id="{15D3B496-D93C-44AE-8D04-A4595D2C29F8}"/>
              </a:ext>
            </a:extLst>
          </p:cNvPr>
          <p:cNvSpPr>
            <a:spLocks noGrp="1"/>
          </p:cNvSpPr>
          <p:nvPr/>
        </p:nvSpPr>
        <p:spPr>
          <a:xfrm>
            <a:off x="571500" y="5095875"/>
            <a:ext cx="10953750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pPr>
            <a:r>
              <a:rPr sz="2325" b="1">
                <a:solidFill>
                  <a:srgbClr val="6546A5"/>
                </a:solidFill>
                <a:latin typeface="Nimbus Sans"/>
                <a:ea typeface="Nimbus Sans"/>
                <a:cs typeface="Nimbus Sans"/>
              </a:rPr>
              <a:t>Most gains occur at moderate sampling depth (~10–25).</a:t>
            </a:r>
          </a:p>
        </p:txBody>
      </p:sp>
      <p:sp>
        <p:nvSpPr>
          <p:cNvPr id="6" name="text-4">
            <a:extLst>
              <a:ext uri="{FF2B5EF4-FFF2-40B4-BE49-F238E27FC236}">
                <a16:creationId xmlns:a16="http://schemas.microsoft.com/office/drawing/2014/main" id="{B8466C14-A684-4EBC-8122-7239A6AFFB20}"/>
              </a:ext>
            </a:extLst>
          </p:cNvPr>
          <p:cNvSpPr>
            <a:spLocks noGrp="1"/>
          </p:cNvSpPr>
          <p:nvPr/>
        </p:nvSpPr>
        <p:spPr>
          <a:xfrm>
            <a:off x="571500" y="5715000"/>
            <a:ext cx="10953750" cy="619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87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87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87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87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87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87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87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87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87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87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87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875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These curves change both seed and sample count.</a:t>
            </a:r>
          </a:p>
          <a:p>
            <a:pPr>
              <a:defRPr sz="187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875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The decoupled analysis is in Supplementary Figure 9.</a:t>
            </a:r>
          </a:p>
        </p:txBody>
      </p:sp>
    </p:spTree>
    <p:extLst>
      <p:ext uri="{BB962C8B-B14F-4D97-AF65-F5344CB8AC3E}">
        <p14:creationId xmlns:p14="http://schemas.microsoft.com/office/powerpoint/2010/main" val="19310336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-0">
            <a:extLst>
              <a:ext uri="{FF2B5EF4-FFF2-40B4-BE49-F238E27FC236}">
                <a16:creationId xmlns:a16="http://schemas.microsoft.com/office/drawing/2014/main" id="{4AA4CF9E-8204-4D00-ACD3-E66CDA7EA025}"/>
              </a:ext>
            </a:extLst>
          </p:cNvPr>
          <p:cNvSpPr>
            <a:spLocks noGrp="1"/>
          </p:cNvSpPr>
          <p:nvPr/>
        </p:nvSpPr>
        <p:spPr>
          <a:xfrm>
            <a:off x="571500" y="400050"/>
            <a:ext cx="11049000" cy="1047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3150" b="1" dirty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Epitope recovery is measurable but incomplete</a:t>
            </a:r>
          </a:p>
        </p:txBody>
      </p:sp>
      <p:sp>
        <p:nvSpPr>
          <p:cNvPr id="2" name="text-1">
            <a:extLst>
              <a:ext uri="{FF2B5EF4-FFF2-40B4-BE49-F238E27FC236}">
                <a16:creationId xmlns:a16="http://schemas.microsoft.com/office/drawing/2014/main" id="{83EED8B1-4DF9-4E0F-BE8B-E9C6205E411E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18</a:t>
            </a:r>
          </a:p>
        </p:txBody>
      </p:sp>
      <p:sp>
        <p:nvSpPr>
          <p:cNvPr id="3" name="text-2">
            <a:extLst>
              <a:ext uri="{FF2B5EF4-FFF2-40B4-BE49-F238E27FC236}">
                <a16:creationId xmlns:a16="http://schemas.microsoft.com/office/drawing/2014/main" id="{62A6C0CF-113C-455B-B33D-4A9D2F47749F}"/>
              </a:ext>
            </a:extLst>
          </p:cNvPr>
          <p:cNvSpPr>
            <a:spLocks noGrp="1"/>
          </p:cNvSpPr>
          <p:nvPr/>
        </p:nvSpPr>
        <p:spPr>
          <a:xfrm>
            <a:off x="571500" y="6391275"/>
            <a:ext cx="101917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Smorodina, Ali, Kropivšek Brumat et al. · Revised manuscript · Figure 3E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FB92824-B32D-437D-90DC-97D56F79F1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571500" y="1544502"/>
            <a:ext cx="6381750" cy="4197622"/>
          </a:xfrm>
          <a:prstGeom prst="rect">
            <a:avLst/>
          </a:prstGeom>
        </p:spPr>
      </p:pic>
      <p:sp>
        <p:nvSpPr>
          <p:cNvPr id="5" name="text-3">
            <a:extLst>
              <a:ext uri="{FF2B5EF4-FFF2-40B4-BE49-F238E27FC236}">
                <a16:creationId xmlns:a16="http://schemas.microsoft.com/office/drawing/2014/main" id="{AFC09E9C-827A-4739-936A-50243C044DF7}"/>
              </a:ext>
            </a:extLst>
          </p:cNvPr>
          <p:cNvSpPr>
            <a:spLocks noGrp="1"/>
          </p:cNvSpPr>
          <p:nvPr/>
        </p:nvSpPr>
        <p:spPr>
          <a:xfrm>
            <a:off x="7620000" y="1619250"/>
            <a:ext cx="3810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2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2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2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2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2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2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2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2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2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2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2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2250" b="1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Cognate test complexes</a:t>
            </a:r>
          </a:p>
        </p:txBody>
      </p:sp>
      <p:sp>
        <p:nvSpPr>
          <p:cNvPr id="6" name="text-4">
            <a:extLst>
              <a:ext uri="{FF2B5EF4-FFF2-40B4-BE49-F238E27FC236}">
                <a16:creationId xmlns:a16="http://schemas.microsoft.com/office/drawing/2014/main" id="{009984C1-F010-42CE-B3EC-9ADE411A1A1E}"/>
              </a:ext>
            </a:extLst>
          </p:cNvPr>
          <p:cNvSpPr>
            <a:spLocks noGrp="1"/>
          </p:cNvSpPr>
          <p:nvPr/>
        </p:nvSpPr>
        <p:spPr>
          <a:xfrm>
            <a:off x="7620000" y="2286000"/>
            <a:ext cx="3905250" cy="857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1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1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1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1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1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1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1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1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1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1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1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2175" b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versus shuffled pairs with</a:t>
            </a:r>
          </a:p>
          <a:p>
            <a:pPr>
              <a:defRPr sz="21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2175" b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both partners held out</a:t>
            </a:r>
          </a:p>
        </p:txBody>
      </p:sp>
      <p:sp>
        <p:nvSpPr>
          <p:cNvPr id="7" name="text-5">
            <a:extLst>
              <a:ext uri="{FF2B5EF4-FFF2-40B4-BE49-F238E27FC236}">
                <a16:creationId xmlns:a16="http://schemas.microsoft.com/office/drawing/2014/main" id="{4B153D9C-BC02-424B-8236-2AF5D4D15B71}"/>
              </a:ext>
            </a:extLst>
          </p:cNvPr>
          <p:cNvSpPr>
            <a:spLocks noGrp="1"/>
          </p:cNvSpPr>
          <p:nvPr/>
        </p:nvSpPr>
        <p:spPr>
          <a:xfrm>
            <a:off x="7620000" y="3571875"/>
            <a:ext cx="3905250" cy="1047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1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1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1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1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1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1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1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1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1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1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1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pPr>
            <a:r>
              <a:rPr sz="2100" b="1">
                <a:solidFill>
                  <a:srgbClr val="6546A5"/>
                </a:solidFill>
                <a:latin typeface="Nimbus Sans"/>
                <a:ea typeface="Nimbus Sans"/>
                <a:cs typeface="Nimbus Sans"/>
              </a:rPr>
              <a:t>AUROC: 0.77 / 0.68 / 0.62</a:t>
            </a:r>
          </a:p>
          <a:p>
            <a:pPr>
              <a:defRPr sz="21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pPr>
            <a:r>
              <a:rPr sz="2100" b="1">
                <a:solidFill>
                  <a:srgbClr val="6546A5"/>
                </a:solidFill>
                <a:latin typeface="Nimbus Sans"/>
                <a:ea typeface="Nimbus Sans"/>
                <a:cs typeface="Nimbus Sans"/>
              </a:rPr>
              <a:t>AP: 0.28 / 0.22 / 0.04</a:t>
            </a:r>
          </a:p>
        </p:txBody>
      </p:sp>
      <p:sp>
        <p:nvSpPr>
          <p:cNvPr id="8" name="text-6">
            <a:extLst>
              <a:ext uri="{FF2B5EF4-FFF2-40B4-BE49-F238E27FC236}">
                <a16:creationId xmlns:a16="http://schemas.microsoft.com/office/drawing/2014/main" id="{120E2812-550A-4A3A-B967-1143D858165F}"/>
              </a:ext>
            </a:extLst>
          </p:cNvPr>
          <p:cNvSpPr>
            <a:spLocks noGrp="1"/>
          </p:cNvSpPr>
          <p:nvPr/>
        </p:nvSpPr>
        <p:spPr>
          <a:xfrm>
            <a:off x="7620000" y="5143500"/>
            <a:ext cx="3905250" cy="809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Reference-dependent metric.</a:t>
            </a:r>
          </a:p>
          <a:p>
            <a:pPr>
              <a:def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2025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Not a prospective binder score.</a:t>
            </a:r>
          </a:p>
        </p:txBody>
      </p:sp>
    </p:spTree>
    <p:extLst>
      <p:ext uri="{BB962C8B-B14F-4D97-AF65-F5344CB8AC3E}">
        <p14:creationId xmlns:p14="http://schemas.microsoft.com/office/powerpoint/2010/main" val="7895814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-0">
            <a:extLst>
              <a:ext uri="{FF2B5EF4-FFF2-40B4-BE49-F238E27FC236}">
                <a16:creationId xmlns:a16="http://schemas.microsoft.com/office/drawing/2014/main" id="{41C948F4-F8D9-4F7B-9F5F-240DBDAAC1B7}"/>
              </a:ext>
            </a:extLst>
          </p:cNvPr>
          <p:cNvSpPr>
            <a:spLocks noGrp="1"/>
          </p:cNvSpPr>
          <p:nvPr/>
        </p:nvSpPr>
        <p:spPr>
          <a:xfrm>
            <a:off x="571500" y="400050"/>
            <a:ext cx="11049000" cy="1047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3150" b="1" dirty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Selecting a pose differs from selecting a partner</a:t>
            </a:r>
          </a:p>
        </p:txBody>
      </p:sp>
      <p:sp>
        <p:nvSpPr>
          <p:cNvPr id="2" name="text-1">
            <a:extLst>
              <a:ext uri="{FF2B5EF4-FFF2-40B4-BE49-F238E27FC236}">
                <a16:creationId xmlns:a16="http://schemas.microsoft.com/office/drawing/2014/main" id="{118C8DE1-F01E-4B0F-9F00-9138F1E72B36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19</a:t>
            </a:r>
          </a:p>
        </p:txBody>
      </p:sp>
      <p:sp>
        <p:nvSpPr>
          <p:cNvPr id="3" name="text-2">
            <a:extLst>
              <a:ext uri="{FF2B5EF4-FFF2-40B4-BE49-F238E27FC236}">
                <a16:creationId xmlns:a16="http://schemas.microsoft.com/office/drawing/2014/main" id="{5EE99241-15D6-4211-B5D7-15AC304B886A}"/>
              </a:ext>
            </a:extLst>
          </p:cNvPr>
          <p:cNvSpPr>
            <a:spLocks noGrp="1"/>
          </p:cNvSpPr>
          <p:nvPr/>
        </p:nvSpPr>
        <p:spPr>
          <a:xfrm>
            <a:off x="571500" y="6391275"/>
            <a:ext cx="101917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125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Smorodina, Ali, Kropivšek Brumat et al. · Revised manuscript · Figure 5C (Task A)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DFD547A-FE40-4BE8-9BF5-F08DEF5AF6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1166356" y="1714500"/>
            <a:ext cx="5477787" cy="3619500"/>
          </a:xfrm>
          <a:prstGeom prst="rect">
            <a:avLst/>
          </a:prstGeom>
        </p:spPr>
      </p:pic>
      <p:sp>
        <p:nvSpPr>
          <p:cNvPr id="5" name="text-3">
            <a:extLst>
              <a:ext uri="{FF2B5EF4-FFF2-40B4-BE49-F238E27FC236}">
                <a16:creationId xmlns:a16="http://schemas.microsoft.com/office/drawing/2014/main" id="{E34ED959-AF08-4D78-A02B-9B5083DFA252}"/>
              </a:ext>
            </a:extLst>
          </p:cNvPr>
          <p:cNvSpPr>
            <a:spLocks noGrp="1"/>
          </p:cNvSpPr>
          <p:nvPr/>
        </p:nvSpPr>
        <p:spPr>
          <a:xfrm>
            <a:off x="571500" y="1333500"/>
            <a:ext cx="695325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Systems with an accurate selected pose (%)</a:t>
            </a:r>
          </a:p>
        </p:txBody>
      </p:sp>
      <p:sp>
        <p:nvSpPr>
          <p:cNvPr id="6" name="text-4">
            <a:extLst>
              <a:ext uri="{FF2B5EF4-FFF2-40B4-BE49-F238E27FC236}">
                <a16:creationId xmlns:a16="http://schemas.microsoft.com/office/drawing/2014/main" id="{CE689F9C-E376-4ACE-BBA9-A7D892682303}"/>
              </a:ext>
            </a:extLst>
          </p:cNvPr>
          <p:cNvSpPr>
            <a:spLocks noGrp="1"/>
          </p:cNvSpPr>
          <p:nvPr/>
        </p:nvSpPr>
        <p:spPr>
          <a:xfrm>
            <a:off x="7810500" y="1619250"/>
            <a:ext cx="371475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175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175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175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175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175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175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175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175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175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175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175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pPr>
            <a:r>
              <a:rPr sz="2175" b="1">
                <a:solidFill>
                  <a:srgbClr val="087F8C"/>
                </a:solidFill>
                <a:latin typeface="Nimbus Sans"/>
                <a:ea typeface="Nimbus Sans"/>
                <a:cs typeface="Nimbus Sans"/>
              </a:rPr>
              <a:t>Task A: known binding pair</a:t>
            </a:r>
          </a:p>
        </p:txBody>
      </p:sp>
      <p:sp>
        <p:nvSpPr>
          <p:cNvPr id="7" name="text-5">
            <a:extLst>
              <a:ext uri="{FF2B5EF4-FFF2-40B4-BE49-F238E27FC236}">
                <a16:creationId xmlns:a16="http://schemas.microsoft.com/office/drawing/2014/main" id="{710613B2-53C8-48E2-83B8-87841C1ADF83}"/>
              </a:ext>
            </a:extLst>
          </p:cNvPr>
          <p:cNvSpPr>
            <a:spLocks noGrp="1"/>
          </p:cNvSpPr>
          <p:nvPr/>
        </p:nvSpPr>
        <p:spPr>
          <a:xfrm>
            <a:off x="7810500" y="2428875"/>
            <a:ext cx="3714750" cy="857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Select an accurate pose</a:t>
            </a:r>
          </a:p>
          <a:p>
            <a: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from 50 predictions.</a:t>
            </a:r>
          </a:p>
        </p:txBody>
      </p:sp>
      <p:sp>
        <p:nvSpPr>
          <p:cNvPr id="8" name="text-6">
            <a:extLst>
              <a:ext uri="{FF2B5EF4-FFF2-40B4-BE49-F238E27FC236}">
                <a16:creationId xmlns:a16="http://schemas.microsoft.com/office/drawing/2014/main" id="{DAC3598D-FC9D-4643-9850-541EFF2BF1F1}"/>
              </a:ext>
            </a:extLst>
          </p:cNvPr>
          <p:cNvSpPr>
            <a:spLocks noGrp="1"/>
          </p:cNvSpPr>
          <p:nvPr/>
        </p:nvSpPr>
        <p:spPr>
          <a:xfrm>
            <a:off x="7810500" y="3714750"/>
            <a:ext cx="3714750" cy="619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17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17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17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17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17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17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17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17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17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17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175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pPr>
            <a:r>
              <a:rPr sz="2175" b="1">
                <a:solidFill>
                  <a:srgbClr val="6546A5"/>
                </a:solidFill>
                <a:latin typeface="Nimbus Sans"/>
                <a:ea typeface="Nimbus Sans"/>
                <a:cs typeface="Nimbus Sans"/>
              </a:rPr>
              <a:t>Task B: candidate pair</a:t>
            </a:r>
          </a:p>
        </p:txBody>
      </p:sp>
      <p:sp>
        <p:nvSpPr>
          <p:cNvPr id="9" name="text-7">
            <a:extLst>
              <a:ext uri="{FF2B5EF4-FFF2-40B4-BE49-F238E27FC236}">
                <a16:creationId xmlns:a16="http://schemas.microsoft.com/office/drawing/2014/main" id="{30DAE278-75CF-4962-88E2-DD795240151E}"/>
              </a:ext>
            </a:extLst>
          </p:cNvPr>
          <p:cNvSpPr>
            <a:spLocks noGrp="1"/>
          </p:cNvSpPr>
          <p:nvPr/>
        </p:nvSpPr>
        <p:spPr>
          <a:xfrm>
            <a:off x="7810500" y="4476750"/>
            <a:ext cx="3714750" cy="857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Prioritise the cognate partner</a:t>
            </a:r>
          </a:p>
          <a:p>
            <a: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among shuffled alternatives.</a:t>
            </a:r>
          </a:p>
        </p:txBody>
      </p:sp>
      <p:sp>
        <p:nvSpPr>
          <p:cNvPr id="10" name="text-8">
            <a:extLst>
              <a:ext uri="{FF2B5EF4-FFF2-40B4-BE49-F238E27FC236}">
                <a16:creationId xmlns:a16="http://schemas.microsoft.com/office/drawing/2014/main" id="{618E6F06-3690-4038-90C4-F95AC0FD1F9A}"/>
              </a:ext>
            </a:extLst>
          </p:cNvPr>
          <p:cNvSpPr>
            <a:spLocks noGrp="1"/>
          </p:cNvSpPr>
          <p:nvPr/>
        </p:nvSpPr>
        <p:spPr>
          <a:xfrm>
            <a:off x="1952625" y="5381625"/>
            <a:ext cx="14287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6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6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6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6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6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6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6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6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6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6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6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1650" b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AF3</a:t>
            </a:r>
          </a:p>
        </p:txBody>
      </p:sp>
      <p:sp>
        <p:nvSpPr>
          <p:cNvPr id="11" name="text-9">
            <a:extLst>
              <a:ext uri="{FF2B5EF4-FFF2-40B4-BE49-F238E27FC236}">
                <a16:creationId xmlns:a16="http://schemas.microsoft.com/office/drawing/2014/main" id="{1DC46EA1-9F5A-4E7A-9E20-21B72CB98158}"/>
              </a:ext>
            </a:extLst>
          </p:cNvPr>
          <p:cNvSpPr>
            <a:spLocks noGrp="1"/>
          </p:cNvSpPr>
          <p:nvPr/>
        </p:nvSpPr>
        <p:spPr>
          <a:xfrm>
            <a:off x="3810000" y="5381625"/>
            <a:ext cx="14287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6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6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6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6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6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6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6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6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6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6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6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1650" b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Boltz-2</a:t>
            </a:r>
          </a:p>
        </p:txBody>
      </p:sp>
      <p:sp>
        <p:nvSpPr>
          <p:cNvPr id="12" name="text-10">
            <a:extLst>
              <a:ext uri="{FF2B5EF4-FFF2-40B4-BE49-F238E27FC236}">
                <a16:creationId xmlns:a16="http://schemas.microsoft.com/office/drawing/2014/main" id="{F11E8728-87C9-4C1F-8CE0-D153AB3D2E8D}"/>
              </a:ext>
            </a:extLst>
          </p:cNvPr>
          <p:cNvSpPr>
            <a:spLocks noGrp="1"/>
          </p:cNvSpPr>
          <p:nvPr/>
        </p:nvSpPr>
        <p:spPr>
          <a:xfrm>
            <a:off x="5715000" y="5381625"/>
            <a:ext cx="14287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6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6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6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6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6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6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6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6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6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6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65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1650" b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Chai-1</a:t>
            </a:r>
          </a:p>
        </p:txBody>
      </p:sp>
      <p:sp>
        <p:nvSpPr>
          <p:cNvPr id="13" name="text-11">
            <a:extLst>
              <a:ext uri="{FF2B5EF4-FFF2-40B4-BE49-F238E27FC236}">
                <a16:creationId xmlns:a16="http://schemas.microsoft.com/office/drawing/2014/main" id="{40ED61B2-E366-4C8A-BD1B-FE439FC3A28F}"/>
              </a:ext>
            </a:extLst>
          </p:cNvPr>
          <p:cNvSpPr>
            <a:spLocks noGrp="1"/>
          </p:cNvSpPr>
          <p:nvPr/>
        </p:nvSpPr>
        <p:spPr>
          <a:xfrm>
            <a:off x="571500" y="5715000"/>
            <a:ext cx="66675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5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5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5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5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5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5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5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5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5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5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5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500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Grey: random / ipTM · Colour: classifier</a:t>
            </a:r>
          </a:p>
        </p:txBody>
      </p:sp>
      <p:sp>
        <p:nvSpPr>
          <p:cNvPr id="14" name="text-12">
            <a:extLst>
              <a:ext uri="{FF2B5EF4-FFF2-40B4-BE49-F238E27FC236}">
                <a16:creationId xmlns:a16="http://schemas.microsoft.com/office/drawing/2014/main" id="{54D6B9EB-E00F-4263-A0FB-01E8484F9DB9}"/>
              </a:ext>
            </a:extLst>
          </p:cNvPr>
          <p:cNvSpPr>
            <a:spLocks noGrp="1"/>
          </p:cNvSpPr>
          <p:nvPr/>
        </p:nvSpPr>
        <p:spPr>
          <a:xfrm>
            <a:off x="571500" y="6048375"/>
            <a:ext cx="1104900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Dashed ceiling: at least one accurate pose exists. Accuracy here: DockQ &gt; 0.49.</a:t>
            </a:r>
          </a:p>
        </p:txBody>
      </p:sp>
    </p:spTree>
    <p:extLst>
      <p:ext uri="{BB962C8B-B14F-4D97-AF65-F5344CB8AC3E}">
        <p14:creationId xmlns:p14="http://schemas.microsoft.com/office/powerpoint/2010/main" val="20236348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-0">
            <a:extLst>
              <a:ext uri="{FF2B5EF4-FFF2-40B4-BE49-F238E27FC236}">
                <a16:creationId xmlns:a16="http://schemas.microsoft.com/office/drawing/2014/main" id="{63D23A34-BDC8-449C-A017-40DCF1C06F53}"/>
              </a:ext>
            </a:extLst>
          </p:cNvPr>
          <p:cNvSpPr>
            <a:spLocks noGrp="1"/>
          </p:cNvSpPr>
          <p:nvPr/>
        </p:nvSpPr>
        <p:spPr>
          <a:xfrm>
            <a:off x="571500" y="400050"/>
            <a:ext cx="11049000" cy="1047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3150" b="1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3150" b="1" dirty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Scope and definitions</a:t>
            </a:r>
          </a:p>
        </p:txBody>
      </p:sp>
      <p:sp>
        <p:nvSpPr>
          <p:cNvPr id="2" name="text-1">
            <a:extLst>
              <a:ext uri="{FF2B5EF4-FFF2-40B4-BE49-F238E27FC236}">
                <a16:creationId xmlns:a16="http://schemas.microsoft.com/office/drawing/2014/main" id="{08C76A28-EEF7-4D74-8712-8902F82D82C5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546372"/>
                </a:solidFill>
                <a:latin typeface="Nimbus Sans"/>
                <a:ea typeface="Nimbus Sans"/>
                <a:cs typeface="Nimbus Sans"/>
              </a:rPr>
              <a:t>20</a:t>
            </a:r>
          </a:p>
        </p:txBody>
      </p:sp>
      <p:sp>
        <p:nvSpPr>
          <p:cNvPr id="3" name="text-2">
            <a:extLst>
              <a:ext uri="{FF2B5EF4-FFF2-40B4-BE49-F238E27FC236}">
                <a16:creationId xmlns:a16="http://schemas.microsoft.com/office/drawing/2014/main" id="{4AE3A3B8-B294-4340-836C-A9092503E1F9}"/>
              </a:ext>
            </a:extLst>
          </p:cNvPr>
          <p:cNvSpPr>
            <a:spLocks noGrp="1"/>
          </p:cNvSpPr>
          <p:nvPr/>
        </p:nvSpPr>
        <p:spPr>
          <a:xfrm>
            <a:off x="571500" y="1428750"/>
            <a:ext cx="2952750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pPr>
            <a:r>
              <a: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rPr>
              <a:t>Specificity</a:t>
            </a:r>
          </a:p>
        </p:txBody>
      </p:sp>
      <p:sp>
        <p:nvSpPr>
          <p:cNvPr id="4" name="text-3">
            <a:extLst>
              <a:ext uri="{FF2B5EF4-FFF2-40B4-BE49-F238E27FC236}">
                <a16:creationId xmlns:a16="http://schemas.microsoft.com/office/drawing/2014/main" id="{3E7D4EFD-B8F1-45A9-A8DE-F1624B8FA3BE}"/>
              </a:ext>
            </a:extLst>
          </p:cNvPr>
          <p:cNvSpPr>
            <a:spLocks noGrp="1"/>
          </p:cNvSpPr>
          <p:nvPr/>
        </p:nvSpPr>
        <p:spPr>
          <a:xfrm>
            <a:off x="3952875" y="1428750"/>
            <a:ext cx="76200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1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1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1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1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1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1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1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1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1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1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175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2175" b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Discrimination between alternative molecular partners</a:t>
            </a:r>
          </a:p>
        </p:txBody>
      </p:sp>
      <p:sp>
        <p:nvSpPr>
          <p:cNvPr id="5" name="text-4">
            <a:extLst>
              <a:ext uri="{FF2B5EF4-FFF2-40B4-BE49-F238E27FC236}">
                <a16:creationId xmlns:a16="http://schemas.microsoft.com/office/drawing/2014/main" id="{0FA2C68C-AA25-4D3A-974E-A64B5C6090D9}"/>
              </a:ext>
            </a:extLst>
          </p:cNvPr>
          <p:cNvSpPr>
            <a:spLocks noGrp="1"/>
          </p:cNvSpPr>
          <p:nvPr/>
        </p:nvSpPr>
        <p:spPr>
          <a:xfrm>
            <a:off x="571500" y="2571750"/>
            <a:ext cx="2952750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4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4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4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4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4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4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4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4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4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4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4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pPr>
            <a:r>
              <a:rPr sz="2400" b="1">
                <a:solidFill>
                  <a:srgbClr val="087F8C"/>
                </a:solidFill>
                <a:latin typeface="Nimbus Sans"/>
                <a:ea typeface="Nimbus Sans"/>
                <a:cs typeface="Nimbus Sans"/>
              </a:rPr>
              <a:t>Affinity</a:t>
            </a:r>
          </a:p>
        </p:txBody>
      </p:sp>
      <p:sp>
        <p:nvSpPr>
          <p:cNvPr id="6" name="text-5">
            <a:extLst>
              <a:ext uri="{FF2B5EF4-FFF2-40B4-BE49-F238E27FC236}">
                <a16:creationId xmlns:a16="http://schemas.microsoft.com/office/drawing/2014/main" id="{9E9D9F54-011A-46E6-949C-ADBAB231AB78}"/>
              </a:ext>
            </a:extLst>
          </p:cNvPr>
          <p:cNvSpPr>
            <a:spLocks noGrp="1"/>
          </p:cNvSpPr>
          <p:nvPr/>
        </p:nvSpPr>
        <p:spPr>
          <a:xfrm>
            <a:off x="3952875" y="2571750"/>
            <a:ext cx="7620000" cy="952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Binding strength under defined experimental conditions</a:t>
            </a:r>
          </a:p>
          <a:p>
            <a: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The benchmark does not calibrate ipTM to KD.</a:t>
            </a:r>
          </a:p>
        </p:txBody>
      </p:sp>
      <p:sp>
        <p:nvSpPr>
          <p:cNvPr id="7" name="text-6">
            <a:extLst>
              <a:ext uri="{FF2B5EF4-FFF2-40B4-BE49-F238E27FC236}">
                <a16:creationId xmlns:a16="http://schemas.microsoft.com/office/drawing/2014/main" id="{508B1BB2-ED7F-4768-BAAF-B9A44C3D3CE8}"/>
              </a:ext>
            </a:extLst>
          </p:cNvPr>
          <p:cNvSpPr>
            <a:spLocks noGrp="1"/>
          </p:cNvSpPr>
          <p:nvPr/>
        </p:nvSpPr>
        <p:spPr>
          <a:xfrm>
            <a:off x="571500" y="4000500"/>
            <a:ext cx="314325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defRPr>
            </a:pPr>
            <a:r>
              <a:rPr sz="2400" b="1">
                <a:solidFill>
                  <a:srgbClr val="6546A5"/>
                </a:solidFill>
                <a:latin typeface="Nimbus Sans"/>
                <a:ea typeface="Nimbus Sans"/>
                <a:cs typeface="Nimbus Sans"/>
              </a:rPr>
              <a:t>Negative controls</a:t>
            </a:r>
          </a:p>
        </p:txBody>
      </p:sp>
      <p:sp>
        <p:nvSpPr>
          <p:cNvPr id="8" name="text-7">
            <a:extLst>
              <a:ext uri="{FF2B5EF4-FFF2-40B4-BE49-F238E27FC236}">
                <a16:creationId xmlns:a16="http://schemas.microsoft.com/office/drawing/2014/main" id="{5B0AE896-EAE5-4B59-9D43-DB7C76B81DA9}"/>
              </a:ext>
            </a:extLst>
          </p:cNvPr>
          <p:cNvSpPr>
            <a:spLocks noGrp="1"/>
          </p:cNvSpPr>
          <p:nvPr/>
        </p:nvSpPr>
        <p:spPr>
          <a:xfrm>
            <a:off x="3952875" y="4000500"/>
            <a:ext cx="7620000" cy="952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454 tested shuffled pairs support the non-binding assumption.</a:t>
            </a:r>
          </a:p>
          <a:p>
            <a: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Most of the full matrix remains putative negatives.</a:t>
            </a:r>
          </a:p>
        </p:txBody>
      </p:sp>
      <p:sp>
        <p:nvSpPr>
          <p:cNvPr id="9" name="text-8">
            <a:extLst>
              <a:ext uri="{FF2B5EF4-FFF2-40B4-BE49-F238E27FC236}">
                <a16:creationId xmlns:a16="http://schemas.microsoft.com/office/drawing/2014/main" id="{33DC2966-797E-41A8-80FF-CD57AE20FFD4}"/>
              </a:ext>
            </a:extLst>
          </p:cNvPr>
          <p:cNvSpPr>
            <a:spLocks noGrp="1"/>
          </p:cNvSpPr>
          <p:nvPr/>
        </p:nvSpPr>
        <p:spPr>
          <a:xfrm>
            <a:off x="571500" y="5429250"/>
            <a:ext cx="2952750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4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4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4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4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4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4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4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4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4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4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400" b="1">
                <a:solidFill>
                  <a:srgbClr val="087F8C"/>
                </a:solidFill>
                <a:latin typeface="Nimbus Sans"/>
                <a:ea typeface="Nimbus Sans"/>
                <a:cs typeface="Nimbus Sans"/>
              </a:defRPr>
            </a:pPr>
            <a:r>
              <a:rPr sz="2400" b="1">
                <a:solidFill>
                  <a:srgbClr val="087F8C"/>
                </a:solidFill>
                <a:latin typeface="Nimbus Sans"/>
                <a:ea typeface="Nimbus Sans"/>
                <a:cs typeface="Nimbus Sans"/>
              </a:rPr>
              <a:t>Model scope</a:t>
            </a:r>
          </a:p>
        </p:txBody>
      </p:sp>
      <p:sp>
        <p:nvSpPr>
          <p:cNvPr id="10" name="text-9">
            <a:extLst>
              <a:ext uri="{FF2B5EF4-FFF2-40B4-BE49-F238E27FC236}">
                <a16:creationId xmlns:a16="http://schemas.microsoft.com/office/drawing/2014/main" id="{B66618ED-BED6-42F9-8E69-300501EBBA8D}"/>
              </a:ext>
            </a:extLst>
          </p:cNvPr>
          <p:cNvSpPr>
            <a:spLocks noGrp="1"/>
          </p:cNvSpPr>
          <p:nvPr/>
        </p:nvSpPr>
        <p:spPr>
          <a:xfrm>
            <a:off x="3952875" y="5429250"/>
            <a:ext cx="7620000" cy="809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>
            <a:def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defPPr>
            <a:lvl1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1pPr>
            <a:lvl2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2pPr>
            <a:lvl3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3pPr>
            <a:lvl4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4pPr>
            <a:lvl5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5pPr>
            <a:lvl6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6pPr>
            <a:lvl7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7pPr>
            <a:lvl8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8pPr>
            <a:lvl9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lvl9pPr>
          </a:lstStyle>
          <a:p>
            <a: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Three tools and specific inference settings.</a:t>
            </a:r>
          </a:p>
          <a:p>
            <a:pPr>
              <a:def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defRPr>
            </a:pPr>
            <a:r>
              <a:rPr sz="2100" b="0">
                <a:solidFill>
                  <a:srgbClr val="17283B"/>
                </a:solidFill>
                <a:latin typeface="Nimbus Sans"/>
                <a:ea typeface="Nimbus Sans"/>
                <a:cs typeface="Nimbus Sans"/>
              </a:rPr>
              <a:t>This is not a benchmark of every de novo design pipeline.</a:t>
            </a:r>
          </a:p>
        </p:txBody>
      </p:sp>
    </p:spTree>
    <p:extLst>
      <p:ext uri="{BB962C8B-B14F-4D97-AF65-F5344CB8AC3E}">
        <p14:creationId xmlns:p14="http://schemas.microsoft.com/office/powerpoint/2010/main" val="246786108"/>
      </p:ext>
    </p:extLst>
  </p:cSld>
  <p:clrMapOvr>
    <a:masterClrMapping/>
  </p:clrMapOvr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2373</Words>
  <Application>Microsoft Office PowerPoint</Application>
  <DocSecurity>0</DocSecurity>
  <PresentationFormat>Widescreen</PresentationFormat>
  <Paragraphs>318</Paragraphs>
  <Slides>20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3" baseType="lpstr">
      <vt:lpstr>Aptos</vt:lpstr>
      <vt:lpstr>Nimbus Sans</vt:lpstr>
      <vt:lpstr>ChatGPT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Walnut Exporter</dc:creator>
  <cp:lastModifiedBy>Klara Kropivsek</cp:lastModifiedBy>
  <cp:revision>2</cp:revision>
  <dcterms:created xsi:type="dcterms:W3CDTF">2026-10-17T11:49:51Z</dcterms:created>
  <dcterms:modified xsi:type="dcterms:W3CDTF">2026-10-20T19:53:36Z</dcterms:modified>
</cp:coreProperties>
</file>