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omments/modernComment_103_0.xml" ContentType="application/vnd.ms-powerpoint.comment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64" r:id="rId3"/>
    <p:sldId id="263" r:id="rId4"/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DE15FFB-CDA3-5BCC-390E-AC4E64E8608A}" name="Gianmarco Puleo" initials="GP" userId="S::gpuleo@sissa.it::41a23d5f-7532-435f-9322-0665ef674ab3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7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D7B73B-A09D-8B6E-99C0-8D451842F594}" v="96" dt="2026-10-21T16:24:48.013"/>
    <p1510:client id="{95529601-176A-9573-DC9B-F1ADCA20D792}" v="5" dt="2026-10-21T16:18:01.9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8/10/relationships/authors" Target="author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omments/modernComment_103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0B28AF74-70A6-4F69-BB28-EE16A6BD9336}" authorId="{2DE15FFB-CDA3-5BCC-390E-AC4E64E8608A}" created="2026-07-24T15:51:58.217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0" sldId="259"/>
      <ac:picMk id="10" creationId="{00000000-0000-0000-0000-000000000000}"/>
    </ac:deMkLst>
    <p188:txBody>
      <a:bodyPr/>
      <a:lstStyle/>
      <a:p>
        <a:r>
          <a:rPr lang="en-US"/>
          <a:t>i dont like this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695862-BF9E-477B-8E83-02E1AAACF0DB}" type="datetimeFigureOut">
              <a:t>10/22/2026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D42D0B-5757-419E-B582-C2E2F903DE0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654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Bayesian inference turns a measurement into a statement about nature, with honest error bars.</a:t>
            </a:r>
          </a:p>
          <a:p>
            <a:r>
              <a:t>Today: from a GW signal to the parameters of its source (LISA MBHBs).</a:t>
            </a:r>
          </a:p>
          <a:p>
            <a:r>
              <a:t>One question hangs over the talk: how do we find the POSTERIOR, p(parameters | data)?</a:t>
            </a:r>
          </a:p>
          <a:p>
            <a:r>
              <a:t>Two answers: classical Monte Carlo, and machine-learning SBI; then the specific method I use, TMNRE.</a:t>
            </a:r>
          </a:p>
          <a:p>
            <a:r>
              <a:t>Bayes: posterior proportional to likelihood x prior. Prior = what we knew before; likelihood = physical model.</a:t>
            </a:r>
          </a:p>
          <a:p>
            <a:r>
              <a:t>Classically we sample the posterior with MCMC: walk parameter space, evaluate the likelihood each step.</a:t>
            </a:r>
          </a:p>
          <a:p>
            <a:r>
              <a:t>You don't get a formula, you get SAMPLES. [PLAY] The histogram IS the posterior; the band IS the error bar.</a:t>
            </a:r>
          </a:p>
          <a:p>
            <a:r>
              <a:t>Two things to hold on to: (1) it leans entirely on the LIKELIHOOD; (2) it all happens AFTER the observation.</a:t>
            </a:r>
          </a:p>
          <a:p>
            <a:r>
              <a:t>Each method next breaks one of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First thing to hold on to: classical inference needs the LIKELIHOOD at every step. SBI throws it away.</a:t>
            </a:r>
          </a:p>
          <a:p>
            <a:r>
              <a:t>The only thing it needs is a SIMULATOR: theta in, data out. We already build these.</a:t>
            </a:r>
          </a:p>
          <a:p>
            <a:r>
              <a:t>Recipe: run the simulator many times -&gt; a big pile of PAIRS (parameters, and the data they produced).</a:t>
            </a:r>
          </a:p>
          <a:p>
            <a:r>
              <a:t>[PLAY native anim] Then train a model to learn the posterior directly from those pairs. No likelihood.</a:t>
            </a:r>
          </a:p>
          <a:p>
            <a:r>
              <a:t>This is a TRADE. Pay twice (simulate + train). Gain twice: works when the likelihood is intractable/expensive</a:t>
            </a:r>
          </a:p>
          <a:p>
            <a:r>
              <a:t>(you only simulate FORWARD); and once trained, inference is essentially INSTANT (asterisk -- back to it shortly).</a:t>
            </a:r>
          </a:p>
          <a:p>
            <a:r>
              <a:t>SBI comes in a few flavors: learn a sampler (noise-&gt;draws, like image generators), or learn a function you</a:t>
            </a:r>
          </a:p>
          <a:p>
            <a:r>
              <a:t>evaluate. I use neural RATIO estimation, NRE -- that's the next slide.</a:t>
            </a:r>
          </a:p>
          <a:p>
            <a:r>
              <a:t>Keep two questions in front of us: WHERE does the posterior live, and HOW do we read error bars off it?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How does the method learn the posterior function? A surprisingly simple trick. Take the simulated pairs.</a:t>
            </a:r>
          </a:p>
          <a:p>
            <a:r>
              <a:t>A pair is genuine -- JOINT -- when the data really was generated from that parameter. Make a fake one by</a:t>
            </a:r>
          </a:p>
          <a:p>
            <a:r>
              <a:t>SCRAMBLING: keep the data, swap in an unrelated parameter drawn on its own. [PLAY]</a:t>
            </a:r>
          </a:p>
          <a:p>
            <a:r>
              <a:t>Train a model to do one job: tell genuine from scrambled. That's a BINARY CLASSIFIER, standard cross-entropy --</a:t>
            </a:r>
          </a:p>
          <a:p>
            <a:r>
              <a:t>the same object you'd use for cats vs dogs.</a:t>
            </a:r>
          </a:p>
          <a:p>
            <a:r>
              <a:t>The beautiful part: to succeed, the classifier must notice which parameters go with which data more than chance,</a:t>
            </a:r>
          </a:p>
          <a:p>
            <a:r>
              <a:t>and one can prove its optimal answer is exactly the RATIO posterior/prior. Multiply by the known prior -&gt; posterior.</a:t>
            </a:r>
          </a:p>
          <a:p>
            <a:r>
              <a:t>This is why it's called Neural RATIO Estimation -- the N-R of TMNRE. Next: the 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Now, how do we read a posterior off the ratio, and how do we survive 11 dimensions?</a:t>
            </a:r>
          </a:p>
          <a:p>
            <a:r>
              <a:t>The M in TMNRE: MARGINAL. Train the classifier on just ONE or TWO parameters at a time, and it learns the</a:t>
            </a:r>
          </a:p>
          <a:p>
            <a:r>
              <a:t>marginal posterior for those. To read it off: fix the observed data and sweep those 1-2 parameters on a grid,</a:t>
            </a:r>
          </a:p>
          <a:p>
            <a:r>
              <a:t>evaluate the ratio at each node, integrate -- error bars are calculus.</a:t>
            </a:r>
          </a:p>
          <a:p>
            <a:r>
              <a:t>Here's the payoff against the curse of dimensionality. A grid fine enough to resolve an 11-D posterior has</a:t>
            </a:r>
          </a:p>
          <a:p>
            <a:r>
              <a:t>astronomically many nodes -- infeasible. But we NEVER grid 11 D: only ever 1 or 2 at a time. The EVALUATION</a:t>
            </a:r>
          </a:p>
          <a:p>
            <a:r>
              <a:t>curse is dodged. (Keep this separate from WHERE to place the simulations -- that's the next slide.)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Here's the asterisk on 'instant'. AMORTIZED inference does the expensive work once, up front, over the ENTIRE</a:t>
            </a:r>
          </a:p>
          <a:p>
            <a:r>
              <a:t>prior, before you have the data -- then any observation is a lookup. The dream. But combine 11 dimensions with a</a:t>
            </a:r>
          </a:p>
          <a:p>
            <a:r>
              <a:t>posterior that's a tiny NEEDLE in a huge prior HAYSTACK: scatter sims uniformly over the prior and almost none</a:t>
            </a:r>
          </a:p>
          <a:p>
            <a:r>
              <a:t>land near the needle. The model wastes its budget on ruled-out regions. Amortizing becomes challenging.</a:t>
            </a:r>
          </a:p>
          <a:p>
            <a:r>
              <a:t>So we go SEQUENTIAL: train for THIS observation, in rounds -- and our sequential mechanism is TRUNCATION, the T.</a:t>
            </a:r>
          </a:p>
          <a:p>
            <a:r>
              <a:t>Each round: train the marginal classifiers -&gt; a rough posterior. Then truncate: throw away every slice of the</a:t>
            </a:r>
          </a:p>
          <a:p>
            <a:r>
              <a:t>prior where the posterior mass falls below a tiny threshold (one in ten thousand). What survives is a smaller</a:t>
            </a:r>
          </a:p>
          <a:p>
            <a:r>
              <a:t>box; the next round simulates only inside it. [PLAY HERO] Round after round, the prior COLLAPSES onto the posterior.</a:t>
            </a:r>
          </a:p>
          <a:p>
            <a:r>
              <a:t>This is the pipeline I build for LISA: from a physics-agnostic wide prior, truncation zooms onto the source.</a:t>
            </a:r>
          </a:p>
          <a:p>
            <a:r>
              <a:t>That answers WHERE -- and completes the name, TMNRE. Let me show you where it lands.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[FIGURE: round-44 corner, TMNRE vs MCMC] After 44 rounds of truncation, here's where it lands. The final</a:t>
            </a:r>
          </a:p>
          <a:p>
            <a:r>
              <a:t>posterior over all 11 parameters. In colour, TMNRE; overlaid, classical MCMC on the same data. They agree --</a:t>
            </a:r>
          </a:p>
          <a:p>
            <a:r>
              <a:t>that's the point: our likelihood-free method recovers what the gold-standard likelihood-based method gives,</a:t>
            </a:r>
          </a:p>
          <a:p>
            <a:r>
              <a:t>with tight, sensible error bars on every parameter.</a:t>
            </a:r>
          </a:p>
          <a:p>
            <a:r>
              <a:t>The cost: about 40 hours on a single GPU, for a network of 14 million parameters. Not instant -- we gave up</a:t>
            </a:r>
          </a:p>
          <a:p>
            <a:r>
              <a:t>amortization -- but entirely tractable, and fully automated from that wide prior down to this.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To close the loop I opened at the start: we asked one question -- how do we find the posterior. We saw the</a:t>
            </a:r>
          </a:p>
          <a:p>
            <a:r>
              <a:t>classical answer, Monte Carlo; the machine-learning answer, simulation-based inference; and one concrete method,</a:t>
            </a:r>
          </a:p>
          <a:p>
            <a:r>
              <a:t>TMNRE, that finds a tiny posterior inside a huge prior without ever evaluating a likelihood.</a:t>
            </a:r>
          </a:p>
          <a:p>
            <a:r>
              <a:t>And that's why this matters even though the MBHB likelihood is tractable: the easy case earns trust for the hard</a:t>
            </a:r>
          </a:p>
          <a:p>
            <a:r>
              <a:t>one -- overlapping sources, data gaps, glitches, non-stationary noise -- where writing a likelihood breaks down,</a:t>
            </a:r>
          </a:p>
          <a:p>
            <a:r>
              <a:t>but simulating forward doesn't. And here it is, working on LISA data. Thank you.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5AkT4bPk-00?feature=oembed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03_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23378" y="256032"/>
            <a:ext cx="11966802" cy="113877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Simulation-Based inference for massive black hole binary from mock LISA data </a:t>
            </a:r>
            <a:endParaRPr lang="en-US" sz="2800" b="1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2000">
                <a:solidFill>
                  <a:schemeClr val="bg1"/>
                </a:solidFill>
                <a:ea typeface="Calibri"/>
                <a:cs typeface="Calibri"/>
              </a:rPr>
              <a:t>G. Puleo, R. Trotta, E. Barausse, </a:t>
            </a:r>
            <a:br>
              <a:rPr lang="en-US" sz="2000">
                <a:ea typeface="Calibri"/>
                <a:cs typeface="Calibri"/>
              </a:rPr>
            </a:br>
            <a:r>
              <a:rPr lang="en-US" sz="2000">
                <a:solidFill>
                  <a:schemeClr val="bg1"/>
                </a:solidFill>
                <a:ea typeface="Calibri"/>
                <a:cs typeface="Calibri"/>
              </a:rPr>
              <a:t>SISSA, Trieste, Italy</a:t>
            </a:r>
            <a:endParaRPr lang="en-US" sz="2000" i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8368" y="1444752"/>
            <a:ext cx="59436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600" b="1" i="0">
                <a:solidFill>
                  <a:srgbClr val="7DB3EC"/>
                </a:solidFill>
              </a:rPr>
              <a:t>Today's route through the talk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8368" y="1883664"/>
            <a:ext cx="5897880" cy="877824"/>
          </a:xfrm>
          <a:prstGeom prst="roundRect">
            <a:avLst/>
          </a:prstGeom>
          <a:solidFill>
            <a:srgbClr val="142A45"/>
          </a:solidFill>
          <a:ln w="28575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932688" y="2066543"/>
            <a:ext cx="512064" cy="512064"/>
          </a:xfrm>
          <a:prstGeom prst="ellipse">
            <a:avLst/>
          </a:prstGeom>
          <a:solidFill>
            <a:srgbClr val="4A90D9"/>
          </a:solidFill>
          <a:ln w="15875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 i="0">
                <a:solidFill>
                  <a:srgbClr val="0D1117"/>
                </a:solidFill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64208" y="2045578"/>
            <a:ext cx="4800600" cy="553998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r>
              <a:rPr lang="en-US" sz="1700" b="1">
                <a:solidFill>
                  <a:schemeClr val="bg1"/>
                </a:solidFill>
                <a:ea typeface="Calibri"/>
                <a:cs typeface="Calibri"/>
              </a:rPr>
              <a:t>GRAVITATIONAL WAVES AND THE LISA MISSION</a:t>
            </a:r>
          </a:p>
          <a:p>
            <a:r>
              <a:rPr lang="en-US" sz="1300">
                <a:solidFill>
                  <a:srgbClr val="8B98A5"/>
                </a:solidFill>
              </a:rPr>
              <a:t>What data are we analysing?</a:t>
            </a:r>
            <a:endParaRPr lang="en-US"/>
          </a:p>
        </p:txBody>
      </p:sp>
      <p:sp>
        <p:nvSpPr>
          <p:cNvPr id="9" name="Down Arrow 8"/>
          <p:cNvSpPr/>
          <p:nvPr/>
        </p:nvSpPr>
        <p:spPr>
          <a:xfrm>
            <a:off x="1115568" y="2770632"/>
            <a:ext cx="146304" cy="164592"/>
          </a:xfrm>
          <a:prstGeom prst="downArrow">
            <a:avLst/>
          </a:prstGeom>
          <a:solidFill>
            <a:srgbClr val="8B98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658368" y="2944368"/>
            <a:ext cx="5897880" cy="877824"/>
          </a:xfrm>
          <a:prstGeom prst="roundRect">
            <a:avLst/>
          </a:prstGeom>
          <a:solidFill>
            <a:srgbClr val="1B222B"/>
          </a:solidFill>
          <a:ln w="12700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932688" y="3127248"/>
            <a:ext cx="512064" cy="512064"/>
          </a:xfrm>
          <a:prstGeom prst="ellipse">
            <a:avLst/>
          </a:prstGeom>
          <a:solidFill>
            <a:srgbClr val="1B222B"/>
          </a:solidFill>
          <a:ln w="15875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 i="0">
                <a:solidFill>
                  <a:srgbClr val="7DB3EC"/>
                </a:solidFill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64208" y="3006254"/>
            <a:ext cx="4800600" cy="754053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r>
              <a:rPr lang="en-US" sz="1700" b="1">
                <a:solidFill>
                  <a:srgbClr val="8B98A5"/>
                </a:solidFill>
                <a:ea typeface="Calibri"/>
                <a:cs typeface="Calibri"/>
              </a:rPr>
              <a:t>SBI vs MCMC</a:t>
            </a:r>
            <a:endParaRPr lang="en-US" sz="1700" b="1" i="0">
              <a:solidFill>
                <a:srgbClr val="8B98A5"/>
              </a:solidFill>
              <a:ea typeface="Calibri"/>
              <a:cs typeface="Calibri"/>
            </a:endParaRPr>
          </a:p>
          <a:p>
            <a:r>
              <a:rPr lang="en-US" sz="1300">
                <a:solidFill>
                  <a:srgbClr val="8B98A5"/>
                </a:solidFill>
              </a:rPr>
              <a:t>Simulation Based Inference. Learn</a:t>
            </a:r>
            <a:r>
              <a:rPr sz="1300" b="0" i="0">
                <a:solidFill>
                  <a:srgbClr val="8B98A5"/>
                </a:solidFill>
              </a:rPr>
              <a:t> from a simulator — throw the likelihood away</a:t>
            </a:r>
            <a:endParaRPr sz="1300" b="0" i="0">
              <a:solidFill>
                <a:srgbClr val="8B98A5"/>
              </a:solidFill>
              <a:ea typeface="Calibri"/>
              <a:cs typeface="Calibri"/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1115568" y="3831335"/>
            <a:ext cx="146304" cy="164592"/>
          </a:xfrm>
          <a:prstGeom prst="downArrow">
            <a:avLst/>
          </a:prstGeom>
          <a:solidFill>
            <a:srgbClr val="8B98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658368" y="4005072"/>
            <a:ext cx="5897880" cy="877824"/>
          </a:xfrm>
          <a:prstGeom prst="roundRect">
            <a:avLst/>
          </a:prstGeom>
          <a:solidFill>
            <a:srgbClr val="1B222B"/>
          </a:solidFill>
          <a:ln w="12700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932688" y="4187951"/>
            <a:ext cx="512064" cy="512064"/>
          </a:xfrm>
          <a:prstGeom prst="ellipse">
            <a:avLst/>
          </a:prstGeom>
          <a:solidFill>
            <a:srgbClr val="1B222B"/>
          </a:solidFill>
          <a:ln w="15875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 i="0">
                <a:solidFill>
                  <a:srgbClr val="7DB3EC"/>
                </a:solidFill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64208" y="4166985"/>
            <a:ext cx="4800600" cy="553998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l"/>
            <a:r>
              <a:rPr sz="1700" b="1" i="0">
                <a:solidFill>
                  <a:srgbClr val="8B98A5"/>
                </a:solidFill>
              </a:rPr>
              <a:t>TMNRE</a:t>
            </a:r>
          </a:p>
          <a:p>
            <a:r>
              <a:rPr sz="1300" b="0" i="0">
                <a:solidFill>
                  <a:srgbClr val="8B98A5"/>
                </a:solidFill>
              </a:rPr>
              <a:t>the method I use: </a:t>
            </a:r>
            <a:r>
              <a:rPr lang="en-US" sz="1300">
                <a:solidFill>
                  <a:srgbClr val="8B98A5"/>
                </a:solidFill>
              </a:rPr>
              <a:t>Truncated Marginal </a:t>
            </a:r>
            <a:r>
              <a:rPr sz="1300" b="0" i="0">
                <a:solidFill>
                  <a:srgbClr val="8B98A5"/>
                </a:solidFill>
              </a:rPr>
              <a:t> </a:t>
            </a:r>
            <a:r>
              <a:rPr lang="en-US" sz="1300">
                <a:solidFill>
                  <a:srgbClr val="8B98A5"/>
                </a:solidFill>
              </a:rPr>
              <a:t>Neural Ratio Estimation</a:t>
            </a:r>
            <a:endParaRPr sz="1300" b="0" i="0">
              <a:solidFill>
                <a:srgbClr val="8B98A5"/>
              </a:solidFill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1115568" y="4892040"/>
            <a:ext cx="146304" cy="164592"/>
          </a:xfrm>
          <a:prstGeom prst="downArrow">
            <a:avLst/>
          </a:prstGeom>
          <a:solidFill>
            <a:srgbClr val="8B98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ounded Rectangle 17"/>
          <p:cNvSpPr/>
          <p:nvPr/>
        </p:nvSpPr>
        <p:spPr>
          <a:xfrm>
            <a:off x="658368" y="5065775"/>
            <a:ext cx="5897880" cy="877824"/>
          </a:xfrm>
          <a:prstGeom prst="roundRect">
            <a:avLst/>
          </a:prstGeom>
          <a:solidFill>
            <a:srgbClr val="1B222B"/>
          </a:solidFill>
          <a:ln w="12700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932688" y="5248655"/>
            <a:ext cx="512064" cy="512064"/>
          </a:xfrm>
          <a:prstGeom prst="ellipse">
            <a:avLst/>
          </a:prstGeom>
          <a:solidFill>
            <a:srgbClr val="1B222B"/>
          </a:solidFill>
          <a:ln w="15875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2000" b="1" i="0">
                <a:solidFill>
                  <a:srgbClr val="7DB3EC"/>
                </a:solidFill>
              </a:rP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64208" y="5227688"/>
            <a:ext cx="4800600" cy="553998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r>
              <a:rPr lang="en-US" sz="1700" b="1">
                <a:solidFill>
                  <a:srgbClr val="8B98A5"/>
                </a:solidFill>
              </a:rPr>
              <a:t>RESULTS ON LISA</a:t>
            </a:r>
            <a:r>
              <a:rPr sz="1700" b="1" i="0">
                <a:solidFill>
                  <a:srgbClr val="8B98A5"/>
                </a:solidFill>
              </a:rPr>
              <a:t>  MBHB</a:t>
            </a:r>
          </a:p>
          <a:p>
            <a:r>
              <a:rPr sz="1300" b="0" i="0">
                <a:solidFill>
                  <a:srgbClr val="8B98A5"/>
                </a:solidFill>
              </a:rPr>
              <a:t>the target: massive black-hole binaries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Numerical simulation of a black-hole merger with asymmetric masses and orbital precession (GW190412)">
            <a:hlinkClick r:id="" action="ppaction://noaction"/>
            <a:extLst>
              <a:ext uri="{FF2B5EF4-FFF2-40B4-BE49-F238E27FC236}">
                <a16:creationId xmlns:a16="http://schemas.microsoft.com/office/drawing/2014/main" id="{B33B4476-950E-15D3-6D68-26D5702B133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32644" y="1163562"/>
            <a:ext cx="9276065" cy="52714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91EED1-E74E-B4CB-D9BA-3D87CA335B0F}"/>
              </a:ext>
            </a:extLst>
          </p:cNvPr>
          <p:cNvSpPr txBox="1"/>
          <p:nvPr/>
        </p:nvSpPr>
        <p:spPr>
          <a:xfrm>
            <a:off x="596108" y="188244"/>
            <a:ext cx="10285587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>
                <a:ea typeface="Calibri"/>
                <a:cs typeface="Calibri"/>
              </a:rPr>
              <a:t>BUT WHAT ARE GRAVITATIONAL WAVES?</a:t>
            </a:r>
          </a:p>
        </p:txBody>
      </p:sp>
    </p:spTree>
    <p:extLst>
      <p:ext uri="{BB962C8B-B14F-4D97-AF65-F5344CB8AC3E}">
        <p14:creationId xmlns:p14="http://schemas.microsoft.com/office/powerpoint/2010/main" val="1954861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7C231D3-CB90-2E2D-9DCD-2F5CB3ED4D6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26" r="-1" b="-1"/>
          <a:stretch>
            <a:fillRect/>
          </a:stretch>
        </p:blipFill>
        <p:spPr>
          <a:xfrm>
            <a:off x="-376793" y="-74081"/>
            <a:ext cx="12845121" cy="70074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96BA1B9-B837-E762-53E0-D6D52764C4E7}"/>
              </a:ext>
            </a:extLst>
          </p:cNvPr>
          <p:cNvSpPr txBox="1"/>
          <p:nvPr/>
        </p:nvSpPr>
        <p:spPr>
          <a:xfrm>
            <a:off x="343057" y="2054036"/>
            <a:ext cx="677928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1"/>
                </a:solidFill>
                <a:ea typeface="Calibri"/>
                <a:cs typeface="Calibri"/>
              </a:rPr>
              <a:t>Image Credits: Colpi et al. , LISA definition study report (2023)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1249FA8-E032-42CD-9134-219C3695E148}"/>
              </a:ext>
            </a:extLst>
          </p:cNvPr>
          <p:cNvSpPr/>
          <p:nvPr/>
        </p:nvSpPr>
        <p:spPr>
          <a:xfrm rot="19980000">
            <a:off x="6787736" y="2715552"/>
            <a:ext cx="5210070" cy="331763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421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-8373"/>
            <a:ext cx="12191695" cy="6858000"/>
          </a:xfrm>
          <a:prstGeom prst="rect">
            <a:avLst/>
          </a:prstGeom>
          <a:solidFill>
            <a:srgbClr val="0D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502920" y="384048"/>
            <a:ext cx="502920" cy="502920"/>
          </a:xfrm>
          <a:prstGeom prst="ellipse">
            <a:avLst/>
          </a:prstGeom>
          <a:solidFill>
            <a:srgbClr val="142A45"/>
          </a:solidFill>
          <a:ln w="19050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sz="2200" b="1" i="0">
                <a:solidFill>
                  <a:srgbClr val="7DB3EC"/>
                </a:solidFill>
              </a:rPr>
              <a:t>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720" y="427089"/>
            <a:ext cx="10424160" cy="553998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r>
              <a:rPr sz="3000" b="1" i="0">
                <a:solidFill>
                  <a:srgbClr val="F0F4F8"/>
                </a:solidFill>
              </a:rPr>
              <a:t>Simulation-based inference</a:t>
            </a:r>
            <a:r>
              <a:rPr lang="en-US" sz="3000" b="1">
                <a:solidFill>
                  <a:srgbClr val="F0F4F8"/>
                </a:solidFill>
              </a:rPr>
              <a:t>: """MCMC without likelihood"""</a:t>
            </a:r>
            <a:endParaRPr sz="3000" b="1" i="0">
              <a:solidFill>
                <a:srgbClr val="F0F4F8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07008" y="1078992"/>
            <a:ext cx="3840480" cy="31750"/>
          </a:xfrm>
          <a:prstGeom prst="rect">
            <a:avLst/>
          </a:prstGeom>
          <a:solidFill>
            <a:srgbClr val="4A90D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14400" y="1572768"/>
            <a:ext cx="18288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0" i="0">
                <a:solidFill>
                  <a:srgbClr val="4A90D9"/>
                </a:solidFill>
              </a:rPr>
              <a:t>parameters 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18120" y="1572768"/>
            <a:ext cx="237744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0" i="0">
                <a:solidFill>
                  <a:srgbClr val="E8853A"/>
                </a:solidFill>
              </a:rPr>
              <a:t>data d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14400" y="2286000"/>
            <a:ext cx="1188720" cy="914400"/>
          </a:xfrm>
          <a:prstGeom prst="roundRect">
            <a:avLst/>
          </a:prstGeom>
          <a:solidFill>
            <a:srgbClr val="142A45"/>
          </a:solidFill>
          <a:ln w="22225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3400" b="1" i="0">
                <a:solidFill>
                  <a:srgbClr val="7DB3EC"/>
                </a:solidFill>
              </a:rPr>
              <a:t>θ</a:t>
            </a:r>
          </a:p>
        </p:txBody>
      </p:sp>
      <p:sp>
        <p:nvSpPr>
          <p:cNvPr id="9" name="Right Arrow 8"/>
          <p:cNvSpPr/>
          <p:nvPr/>
        </p:nvSpPr>
        <p:spPr>
          <a:xfrm>
            <a:off x="2331720" y="2578608"/>
            <a:ext cx="1143000" cy="320040"/>
          </a:xfrm>
          <a:prstGeom prst="rightArrow">
            <a:avLst/>
          </a:prstGeom>
          <a:solidFill>
            <a:srgbClr val="8B98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3749039" y="2057400"/>
            <a:ext cx="2560320" cy="1371600"/>
          </a:xfrm>
          <a:prstGeom prst="roundRect">
            <a:avLst/>
          </a:prstGeom>
          <a:solidFill>
            <a:srgbClr val="1B222B"/>
          </a:solidFill>
          <a:ln w="22225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2400" b="1" i="0">
                <a:solidFill>
                  <a:srgbClr val="F0F4F8"/>
                </a:solidFill>
              </a:rPr>
              <a:t>SIMULATOR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6537960" y="2578608"/>
            <a:ext cx="1051560" cy="320040"/>
          </a:xfrm>
          <a:prstGeom prst="rightArrow">
            <a:avLst/>
          </a:prstGeom>
          <a:solidFill>
            <a:srgbClr val="8B98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wave_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6679" y="2246421"/>
            <a:ext cx="2377440" cy="99355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195560" y="2423160"/>
            <a:ext cx="64008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800" b="1" i="0">
                <a:solidFill>
                  <a:srgbClr val="E8853A"/>
                </a:solidFill>
              </a:rPr>
              <a:t>d</a:t>
            </a:r>
          </a:p>
        </p:txBody>
      </p:sp>
      <p:sp>
        <p:nvSpPr>
          <p:cNvPr id="14" name="Down Arrow 13"/>
          <p:cNvSpPr/>
          <p:nvPr/>
        </p:nvSpPr>
        <p:spPr>
          <a:xfrm>
            <a:off x="8686800" y="3474720"/>
            <a:ext cx="411480" cy="731520"/>
          </a:xfrm>
          <a:prstGeom prst="downArrow">
            <a:avLst/>
          </a:prstGeom>
          <a:solidFill>
            <a:srgbClr val="8B98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7342631" y="4599431"/>
            <a:ext cx="3657600" cy="1234440"/>
          </a:xfrm>
          <a:prstGeom prst="roundRect">
            <a:avLst/>
          </a:prstGeom>
          <a:solidFill>
            <a:srgbClr val="1B222B"/>
          </a:solidFill>
          <a:ln w="22225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7260336" y="4517136"/>
            <a:ext cx="3657600" cy="1234440"/>
          </a:xfrm>
          <a:prstGeom prst="roundRect">
            <a:avLst/>
          </a:prstGeom>
          <a:solidFill>
            <a:srgbClr val="1B222B"/>
          </a:solidFill>
          <a:ln w="22225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7178040" y="4434840"/>
            <a:ext cx="3657600" cy="1234440"/>
          </a:xfrm>
          <a:prstGeom prst="roundRect">
            <a:avLst/>
          </a:prstGeom>
          <a:solidFill>
            <a:srgbClr val="1B222B"/>
          </a:solidFill>
          <a:ln w="22225">
            <a:solidFill>
              <a:srgbClr val="E885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178040" y="4498848"/>
            <a:ext cx="36576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2000" b="1" i="0">
                <a:solidFill>
                  <a:srgbClr val="F0F4F8"/>
                </a:solidFill>
              </a:rPr>
              <a:t>training set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78040" y="4956048"/>
            <a:ext cx="36576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800" b="0" i="0">
                <a:solidFill>
                  <a:srgbClr val="8B98A5"/>
                </a:solidFill>
              </a:rPr>
              <a:t>( θ , d )  ×  many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52594" y="4626684"/>
            <a:ext cx="4038744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l"/>
            <a:r>
              <a:rPr sz="1600" b="1" i="0">
                <a:solidFill>
                  <a:srgbClr val="F0F4F8"/>
                </a:solidFill>
              </a:rPr>
              <a:t>No likelihood.  Only a SIMULATOR:</a:t>
            </a:r>
            <a:endParaRPr lang="en-US" sz="1600" b="1" i="0">
              <a:solidFill>
                <a:srgbClr val="F0F4F8"/>
              </a:solidFill>
              <a:ea typeface="Calibri"/>
              <a:cs typeface="Calibri"/>
            </a:endParaRPr>
          </a:p>
          <a:p>
            <a:pPr>
              <a:spcBef>
                <a:spcPts val="600"/>
              </a:spcBef>
            </a:pPr>
            <a:r>
              <a:rPr sz="1200" b="0" i="0">
                <a:solidFill>
                  <a:srgbClr val="8B98A5"/>
                </a:solidFill>
              </a:rPr>
              <a:t>Trade: pay to simulate + train;  gain: no likelihood, instant* inference.</a:t>
            </a:r>
            <a:endParaRPr sz="1200" b="0" i="0">
              <a:solidFill>
                <a:srgbClr val="8B98A5"/>
              </a:solidFill>
              <a:ea typeface="Calibri"/>
              <a:cs typeface="Calibri"/>
            </a:endParaRPr>
          </a:p>
          <a:p>
            <a:pPr>
              <a:spcBef>
                <a:spcPts val="600"/>
              </a:spcBef>
            </a:pPr>
            <a:r>
              <a:rPr sz="1100" b="0" i="0">
                <a:solidFill>
                  <a:srgbClr val="8B98A5"/>
                </a:solidFill>
              </a:rPr>
              <a:t>A few flavors — a sampler (like image generators), or a function you evaluate. </a:t>
            </a:r>
            <a:r>
              <a:rPr sz="1100" b="1" i="0">
                <a:solidFill>
                  <a:srgbClr val="7DB3EC"/>
                </a:solidFill>
              </a:rPr>
              <a:t>I use neural ratios (NRE).</a:t>
            </a:r>
            <a:endParaRPr sz="1100" b="1" i="0">
              <a:solidFill>
                <a:srgbClr val="7DB3EC"/>
              </a:solidFill>
              <a:ea typeface="Calibri"/>
              <a:cs typeface="Calibri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22960" y="6126480"/>
            <a:ext cx="5303520" cy="566928"/>
          </a:xfrm>
          <a:prstGeom prst="roundRect">
            <a:avLst/>
          </a:prstGeom>
          <a:solidFill>
            <a:srgbClr val="1B222B"/>
          </a:solidFill>
          <a:ln w="12700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987552" y="6126480"/>
            <a:ext cx="5029200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 i="0">
                <a:solidFill>
                  <a:srgbClr val="8B98A5"/>
                </a:solidFill>
              </a:rPr>
              <a:t>① </a:t>
            </a:r>
            <a:r>
              <a:rPr sz="1400" b="0" i="0">
                <a:solidFill>
                  <a:srgbClr val="8B98A5"/>
                </a:solidFill>
              </a:rPr>
              <a:t>WHERE does the posterior live?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309360" y="6126480"/>
            <a:ext cx="5303520" cy="566928"/>
          </a:xfrm>
          <a:prstGeom prst="roundRect">
            <a:avLst/>
          </a:prstGeom>
          <a:solidFill>
            <a:srgbClr val="1B222B"/>
          </a:solidFill>
          <a:ln w="12700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6473952" y="6126480"/>
            <a:ext cx="5029200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 i="0">
                <a:solidFill>
                  <a:srgbClr val="8B98A5"/>
                </a:solidFill>
              </a:rPr>
              <a:t>② </a:t>
            </a:r>
            <a:r>
              <a:rPr sz="1400" b="0" i="0">
                <a:solidFill>
                  <a:srgbClr val="8B98A5"/>
                </a:solidFill>
              </a:rPr>
              <a:t>HOW do we read error bars off it?</a:t>
            </a:r>
          </a:p>
        </p:txBody>
      </p:sp>
      <p:sp>
        <p:nvSpPr>
          <p:cNvPr id="25" name="TextBox 3">
            <a:extLst>
              <a:ext uri="{FF2B5EF4-FFF2-40B4-BE49-F238E27FC236}">
                <a16:creationId xmlns:a16="http://schemas.microsoft.com/office/drawing/2014/main" id="{92237B59-1D51-065E-3F27-EBF05309A352}"/>
              </a:ext>
            </a:extLst>
          </p:cNvPr>
          <p:cNvSpPr txBox="1"/>
          <p:nvPr/>
        </p:nvSpPr>
        <p:spPr>
          <a:xfrm>
            <a:off x="504389" y="3472377"/>
            <a:ext cx="3653581" cy="984885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200" b="1">
                <a:solidFill>
                  <a:srgbClr val="F0F4F8"/>
                </a:solidFill>
                <a:ea typeface="Calibri"/>
                <a:cs typeface="Calibri"/>
              </a:rPr>
              <a:t>BAYES THEOREM:</a:t>
            </a:r>
            <a:endParaRPr lang="en-US" sz="2200" b="1">
              <a:solidFill>
                <a:srgbClr val="F0F4F8"/>
              </a:solidFill>
            </a:endParaRPr>
          </a:p>
          <a:p>
            <a:pPr algn="ctr"/>
            <a:r>
              <a:rPr sz="2200" b="1" i="0">
                <a:solidFill>
                  <a:srgbClr val="F0F4F8"/>
                </a:solidFill>
              </a:rPr>
              <a:t>p(</a:t>
            </a:r>
            <a:r>
              <a:rPr sz="2200" b="1" i="0">
                <a:solidFill>
                  <a:srgbClr val="4A90D9"/>
                </a:solidFill>
              </a:rPr>
              <a:t>θ</a:t>
            </a:r>
            <a:r>
              <a:rPr sz="2200" b="1" i="0">
                <a:solidFill>
                  <a:srgbClr val="F0F4F8"/>
                </a:solidFill>
              </a:rPr>
              <a:t> | </a:t>
            </a:r>
            <a:r>
              <a:rPr sz="2200" b="1" i="0">
                <a:solidFill>
                  <a:srgbClr val="E8853A"/>
                </a:solidFill>
              </a:rPr>
              <a:t>d</a:t>
            </a:r>
            <a:r>
              <a:rPr sz="2200" b="1" i="0">
                <a:solidFill>
                  <a:srgbClr val="F0F4F8"/>
                </a:solidFill>
              </a:rPr>
              <a:t>)  </a:t>
            </a:r>
            <a:r>
              <a:rPr lang="en-US" sz="1400">
                <a:solidFill>
                  <a:srgbClr val="8B98A5"/>
                </a:solidFill>
              </a:rPr>
              <a:t>∝</a:t>
            </a:r>
            <a:r>
              <a:rPr lang="en-US" sz="2200" b="1">
                <a:solidFill>
                  <a:srgbClr val="F0F4F8"/>
                </a:solidFill>
              </a:rPr>
              <a:t> </a:t>
            </a:r>
            <a:r>
              <a:rPr sz="2200" b="1" i="0">
                <a:solidFill>
                  <a:srgbClr val="F0F4F8"/>
                </a:solidFill>
              </a:rPr>
              <a:t> p(</a:t>
            </a:r>
            <a:r>
              <a:rPr sz="2200" b="1" i="0">
                <a:solidFill>
                  <a:srgbClr val="E8853A"/>
                </a:solidFill>
              </a:rPr>
              <a:t>d</a:t>
            </a:r>
            <a:r>
              <a:rPr sz="2200" b="1" i="0">
                <a:solidFill>
                  <a:srgbClr val="F0F4F8"/>
                </a:solidFill>
              </a:rPr>
              <a:t> | </a:t>
            </a:r>
            <a:r>
              <a:rPr sz="2200" b="1" i="0">
                <a:solidFill>
                  <a:srgbClr val="4A90D9"/>
                </a:solidFill>
              </a:rPr>
              <a:t>θ</a:t>
            </a:r>
            <a:r>
              <a:rPr sz="2200" b="1" i="0">
                <a:solidFill>
                  <a:srgbClr val="F0F4F8"/>
                </a:solidFill>
              </a:rPr>
              <a:t>)  ·  p(</a:t>
            </a:r>
            <a:r>
              <a:rPr sz="2200" b="1" i="0">
                <a:solidFill>
                  <a:srgbClr val="4A90D9"/>
                </a:solidFill>
              </a:rPr>
              <a:t>θ</a:t>
            </a:r>
            <a:r>
              <a:rPr sz="2200" b="1" i="0">
                <a:solidFill>
                  <a:srgbClr val="F0F4F8"/>
                </a:solidFill>
              </a:rPr>
              <a:t>)</a:t>
            </a:r>
            <a:endParaRPr lang="en-US">
              <a:solidFill>
                <a:srgbClr val="000000"/>
              </a:solidFill>
            </a:endParaRPr>
          </a:p>
          <a:p>
            <a:pPr algn="ctr"/>
            <a:r>
              <a:rPr lang="en-US" sz="1400">
                <a:solidFill>
                  <a:srgbClr val="8B98A5"/>
                </a:solidFill>
              </a:rPr>
              <a:t> </a:t>
            </a:r>
            <a:r>
              <a:rPr sz="1400" b="0" i="0">
                <a:solidFill>
                  <a:srgbClr val="8B98A5"/>
                </a:solidFill>
              </a:rPr>
              <a:t>       posterior ∝ likelihood × prior</a:t>
            </a:r>
            <a:endParaRPr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502920" y="384048"/>
            <a:ext cx="502920" cy="502920"/>
          </a:xfrm>
          <a:prstGeom prst="ellipse">
            <a:avLst/>
          </a:prstGeom>
          <a:solidFill>
            <a:srgbClr val="142A45"/>
          </a:solidFill>
          <a:ln w="19050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sz="2200" b="1" i="0">
                <a:solidFill>
                  <a:srgbClr val="7DB3EC"/>
                </a:solidFill>
              </a:rPr>
              <a:t>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720" y="384048"/>
            <a:ext cx="10424160" cy="6400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3000" b="1" i="0">
                <a:solidFill>
                  <a:srgbClr val="F0F4F8"/>
                </a:solidFill>
              </a:rPr>
              <a:t>Neural Ratio Estimation — the classifier trick</a:t>
            </a:r>
          </a:p>
        </p:txBody>
      </p:sp>
      <p:sp>
        <p:nvSpPr>
          <p:cNvPr id="5" name="Rectangle 4"/>
          <p:cNvSpPr/>
          <p:nvPr/>
        </p:nvSpPr>
        <p:spPr>
          <a:xfrm>
            <a:off x="1207008" y="1078992"/>
            <a:ext cx="3840480" cy="31750"/>
          </a:xfrm>
          <a:prstGeom prst="rect">
            <a:avLst/>
          </a:prstGeom>
          <a:solidFill>
            <a:srgbClr val="4A90D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JointScrambled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7199" y="1814512"/>
            <a:ext cx="7040880" cy="3960495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8001000" y="1554480"/>
            <a:ext cx="3794760" cy="1600200"/>
          </a:xfrm>
          <a:prstGeom prst="roundRect">
            <a:avLst/>
          </a:prstGeom>
          <a:solidFill>
            <a:srgbClr val="1B222B"/>
          </a:solidFill>
          <a:ln w="12700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229600" y="1627632"/>
            <a:ext cx="3337560" cy="14630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700" b="1" i="0">
                <a:solidFill>
                  <a:srgbClr val="F0F4F8"/>
                </a:solidFill>
              </a:rPr>
              <a:t>JOINT vs SCRAMBLED</a:t>
            </a:r>
          </a:p>
          <a:p>
            <a:r>
              <a:rPr sz="1400" b="0" i="0">
                <a:solidFill>
                  <a:srgbClr val="8B98A5"/>
                </a:solidFill>
              </a:rPr>
              <a:t>genuine pair — or keep d and swap in an unrelated θ?</a:t>
            </a:r>
          </a:p>
          <a:p>
            <a:r>
              <a:rPr sz="1400" b="0" i="0">
                <a:solidFill>
                  <a:srgbClr val="8B98A5"/>
                </a:solidFill>
              </a:rPr>
              <a:t>→ a binary classifier (cross-entropy)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001000" y="3383280"/>
            <a:ext cx="3794760" cy="1600200"/>
          </a:xfrm>
          <a:prstGeom prst="roundRect">
            <a:avLst/>
          </a:prstGeom>
          <a:solidFill>
            <a:srgbClr val="142A45"/>
          </a:solidFill>
          <a:ln w="28575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183879" y="3474720"/>
            <a:ext cx="3429000" cy="14173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500" b="1" i="0">
                <a:solidFill>
                  <a:srgbClr val="F0F4F8"/>
                </a:solidFill>
              </a:rPr>
              <a:t>optimal classifier</a:t>
            </a:r>
          </a:p>
          <a:p>
            <a:pPr algn="ctr"/>
            <a:r>
              <a:rPr sz="1800" b="1" i="0">
                <a:solidFill>
                  <a:srgbClr val="7DB3EC"/>
                </a:solidFill>
              </a:rPr>
              <a:t>=  p(</a:t>
            </a:r>
            <a:r>
              <a:rPr sz="1800" b="1" i="0" err="1">
                <a:solidFill>
                  <a:srgbClr val="7DB3EC"/>
                </a:solidFill>
              </a:rPr>
              <a:t>θ|d</a:t>
            </a:r>
            <a:r>
              <a:rPr sz="1800" b="1" i="0">
                <a:solidFill>
                  <a:srgbClr val="7DB3EC"/>
                </a:solidFill>
              </a:rPr>
              <a:t>) / p(θ)</a:t>
            </a:r>
          </a:p>
          <a:p>
            <a:pPr algn="ctr"/>
            <a:r>
              <a:rPr sz="1400" b="0" i="0">
                <a:solidFill>
                  <a:srgbClr val="8B98A5"/>
                </a:solidFill>
              </a:rPr>
              <a:t>× prior  ⇒  posterior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001000" y="5166360"/>
            <a:ext cx="3794760" cy="8686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1" i="0">
                <a:solidFill>
                  <a:srgbClr val="E7C54A"/>
                </a:solidFill>
              </a:rPr>
              <a:t>the N–R of TMNRE</a:t>
            </a:r>
          </a:p>
          <a:p>
            <a:r>
              <a:rPr sz="1300" b="0" i="1">
                <a:solidFill>
                  <a:srgbClr val="8B98A5"/>
                </a:solidFill>
              </a:rPr>
              <a:t>next: train on 1–2 params → the 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502920" y="384048"/>
            <a:ext cx="502920" cy="502920"/>
          </a:xfrm>
          <a:prstGeom prst="ellipse">
            <a:avLst/>
          </a:prstGeom>
          <a:solidFill>
            <a:srgbClr val="142A45"/>
          </a:solidFill>
          <a:ln w="19050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sz="2200" b="1" i="0">
                <a:solidFill>
                  <a:srgbClr val="7DB3EC"/>
                </a:solidFill>
              </a:rPr>
              <a:t>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720" y="384048"/>
            <a:ext cx="10424160" cy="6400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3000" b="1" i="0">
                <a:solidFill>
                  <a:srgbClr val="F0F4F8"/>
                </a:solidFill>
              </a:rPr>
              <a:t>Marginals — error bars, and the curse</a:t>
            </a:r>
          </a:p>
        </p:txBody>
      </p:sp>
      <p:sp>
        <p:nvSpPr>
          <p:cNvPr id="5" name="Rectangle 4"/>
          <p:cNvSpPr/>
          <p:nvPr/>
        </p:nvSpPr>
        <p:spPr>
          <a:xfrm>
            <a:off x="1207008" y="1078992"/>
            <a:ext cx="3840480" cy="31750"/>
          </a:xfrm>
          <a:prstGeom prst="rect">
            <a:avLst/>
          </a:prstGeom>
          <a:solidFill>
            <a:srgbClr val="4A90D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40080" y="1572768"/>
            <a:ext cx="5486400" cy="1371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900" b="1" i="0">
                <a:solidFill>
                  <a:srgbClr val="E7C54A"/>
                </a:solidFill>
              </a:rPr>
              <a:t>M = MARGINAL</a:t>
            </a:r>
          </a:p>
          <a:p>
            <a:r>
              <a:rPr sz="1500" b="0" i="0">
                <a:solidFill>
                  <a:srgbClr val="8B98A5"/>
                </a:solidFill>
              </a:rPr>
              <a:t>train the classifier on </a:t>
            </a:r>
            <a:r>
              <a:rPr sz="1500" b="1" i="0">
                <a:solidFill>
                  <a:srgbClr val="F0F4F8"/>
                </a:solidFill>
              </a:rPr>
              <a:t>1–2 parameters at a time</a:t>
            </a:r>
            <a:r>
              <a:rPr sz="1500" b="0" i="0">
                <a:solidFill>
                  <a:srgbClr val="8B98A5"/>
                </a:solidFill>
              </a:rPr>
              <a:t> → the marginal posterior for those.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5031" y="2788180"/>
            <a:ext cx="5486400" cy="1280160"/>
          </a:xfrm>
          <a:prstGeom prst="roundRect">
            <a:avLst/>
          </a:prstGeom>
          <a:solidFill>
            <a:srgbClr val="142A45"/>
          </a:solidFill>
          <a:ln w="22225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46233" y="2883526"/>
            <a:ext cx="5074920" cy="10972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600" b="1" i="0">
                <a:solidFill>
                  <a:srgbClr val="7DB3EC"/>
                </a:solidFill>
              </a:rPr>
              <a:t>Read it off:</a:t>
            </a:r>
          </a:p>
          <a:p>
            <a:r>
              <a:rPr sz="1400" b="0" i="0">
                <a:solidFill>
                  <a:srgbClr val="8B98A5"/>
                </a:solidFill>
              </a:rPr>
              <a:t>fix the data, sweep those 1–2 params on a grid, evaluate, integrate → error bars.</a:t>
            </a:r>
          </a:p>
        </p:txBody>
      </p:sp>
      <p:pic>
        <p:nvPicPr>
          <p:cNvPr id="10" name="Picture 9" descr="slide3_grid_margin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6728" y="1508760"/>
            <a:ext cx="4071663" cy="420624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22960" y="6144768"/>
            <a:ext cx="5303520" cy="566928"/>
          </a:xfrm>
          <a:prstGeom prst="roundRect">
            <a:avLst/>
          </a:prstGeom>
          <a:solidFill>
            <a:srgbClr val="1B222B"/>
          </a:solidFill>
          <a:ln w="12700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987552" y="6144768"/>
            <a:ext cx="5029200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 i="0">
                <a:solidFill>
                  <a:srgbClr val="8B98A5"/>
                </a:solidFill>
              </a:rPr>
              <a:t>① </a:t>
            </a:r>
            <a:r>
              <a:rPr sz="1400" b="0" i="0">
                <a:solidFill>
                  <a:srgbClr val="8B98A5"/>
                </a:solidFill>
              </a:rPr>
              <a:t>WHERE does the posterior live?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309360" y="6144768"/>
            <a:ext cx="5303520" cy="566928"/>
          </a:xfrm>
          <a:prstGeom prst="roundRect">
            <a:avLst/>
          </a:prstGeom>
          <a:solidFill>
            <a:srgbClr val="1B222B"/>
          </a:solidFill>
          <a:ln w="25400">
            <a:solidFill>
              <a:srgbClr val="E7C5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473952" y="6144768"/>
            <a:ext cx="5029200" cy="5669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 i="0">
                <a:solidFill>
                  <a:srgbClr val="E7C54A"/>
                </a:solidFill>
              </a:rPr>
              <a:t>✓ </a:t>
            </a:r>
            <a:r>
              <a:rPr sz="1400" b="1" i="0">
                <a:solidFill>
                  <a:srgbClr val="F0F4F8"/>
                </a:solidFill>
              </a:rPr>
              <a:t>HOW do we read error bars off it?</a:t>
            </a:r>
          </a:p>
        </p:txBody>
      </p:sp>
      <p:sp>
        <p:nvSpPr>
          <p:cNvPr id="15" name="Rounded Rectangle 6">
            <a:extLst>
              <a:ext uri="{FF2B5EF4-FFF2-40B4-BE49-F238E27FC236}">
                <a16:creationId xmlns:a16="http://schemas.microsoft.com/office/drawing/2014/main" id="{F545856E-5DCD-BD31-E891-1E040368B305}"/>
              </a:ext>
            </a:extLst>
          </p:cNvPr>
          <p:cNvSpPr/>
          <p:nvPr/>
        </p:nvSpPr>
        <p:spPr>
          <a:xfrm>
            <a:off x="839827" y="4252995"/>
            <a:ext cx="5486400" cy="1280160"/>
          </a:xfrm>
          <a:prstGeom prst="roundRect">
            <a:avLst/>
          </a:prstGeom>
          <a:solidFill>
            <a:srgbClr val="C00000"/>
          </a:solidFill>
          <a:ln w="22225">
            <a:solidFill>
              <a:srgbClr val="BF7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>
                <a:ea typeface="Calibri"/>
                <a:cs typeface="Calibri"/>
              </a:rPr>
              <a:t>Problem: </a:t>
            </a:r>
          </a:p>
          <a:p>
            <a:pPr algn="ctr"/>
            <a:r>
              <a:rPr lang="en-US">
                <a:ea typeface="Calibri"/>
                <a:cs typeface="Calibri"/>
              </a:rPr>
              <a:t>In gravitational wave parameter estimation the posterior can be 10^{-20} narrower than the prior. </a:t>
            </a:r>
          </a:p>
          <a:p>
            <a:pPr algn="ctr"/>
            <a:r>
              <a:rPr lang="en-US">
                <a:ea typeface="Calibri"/>
                <a:cs typeface="Calibri"/>
              </a:rPr>
              <a:t>How to search the parameter space?</a:t>
            </a:r>
          </a:p>
        </p:txBody>
      </p:sp>
    </p:spTree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502920" y="384048"/>
            <a:ext cx="502920" cy="502920"/>
          </a:xfrm>
          <a:prstGeom prst="ellipse">
            <a:avLst/>
          </a:prstGeom>
          <a:solidFill>
            <a:srgbClr val="142A45"/>
          </a:solidFill>
          <a:ln w="19050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sz="2200" b="1" i="0">
                <a:solidFill>
                  <a:srgbClr val="7DB3EC"/>
                </a:solidFill>
              </a:rPr>
              <a:t>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720" y="384048"/>
            <a:ext cx="10424160" cy="6400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3000" b="1" i="0">
                <a:solidFill>
                  <a:srgbClr val="F0F4F8"/>
                </a:solidFill>
              </a:rPr>
              <a:t>Amortized vs sequential  →  truncation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207008" y="1078992"/>
            <a:ext cx="3840480" cy="31750"/>
          </a:xfrm>
          <a:prstGeom prst="rect">
            <a:avLst/>
          </a:prstGeom>
          <a:solidFill>
            <a:srgbClr val="4A90D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502920" y="1371600"/>
            <a:ext cx="3246120" cy="1024128"/>
          </a:xfrm>
          <a:prstGeom prst="roundRect">
            <a:avLst/>
          </a:prstGeom>
          <a:solidFill>
            <a:srgbClr val="1B222B"/>
          </a:solidFill>
          <a:ln w="12700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58368" y="1537415"/>
            <a:ext cx="2971800" cy="692497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l"/>
            <a:r>
              <a:rPr sz="1500" b="1" i="0">
                <a:solidFill>
                  <a:srgbClr val="7DB3EC"/>
                </a:solidFill>
              </a:rPr>
              <a:t>AMORTIZED</a:t>
            </a:r>
          </a:p>
          <a:p>
            <a:r>
              <a:rPr sz="1200" b="0" i="0">
                <a:solidFill>
                  <a:srgbClr val="8B98A5"/>
                </a:solidFill>
              </a:rPr>
              <a:t>once, over the whole prior → instant. </a:t>
            </a:r>
            <a:r>
              <a:rPr lang="en-US" sz="1200">
                <a:solidFill>
                  <a:srgbClr val="8B98A5"/>
                </a:solidFill>
              </a:rPr>
              <a:t>Challenging – requires extensive resources</a:t>
            </a:r>
            <a:endParaRPr sz="1200" b="0" i="0">
              <a:solidFill>
                <a:srgbClr val="8B98A5"/>
              </a:solidFill>
              <a:ea typeface="Calibri"/>
              <a:cs typeface="Calibri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02920" y="2514600"/>
            <a:ext cx="3246120" cy="960120"/>
          </a:xfrm>
          <a:prstGeom prst="roundRect">
            <a:avLst/>
          </a:prstGeom>
          <a:solidFill>
            <a:srgbClr val="142A45"/>
          </a:solidFill>
          <a:ln w="28575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58368" y="2542032"/>
            <a:ext cx="2971800" cy="90525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/>
            <a:r>
              <a:rPr sz="1500" b="1" i="0">
                <a:solidFill>
                  <a:srgbClr val="7DB3EC"/>
                </a:solidFill>
              </a:rPr>
              <a:t>SEQUENTIAL → TRUNCATION</a:t>
            </a:r>
          </a:p>
          <a:p>
            <a:r>
              <a:rPr sz="1200" b="0" i="0">
                <a:solidFill>
                  <a:srgbClr val="F0F4F8"/>
                </a:solidFill>
              </a:rPr>
              <a:t>train for THIS observation, in rounds.</a:t>
            </a:r>
          </a:p>
        </p:txBody>
      </p:sp>
      <p:pic>
        <p:nvPicPr>
          <p:cNvPr id="10" name="Picture 9" descr="needle_haystac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277" y="3525519"/>
            <a:ext cx="3298874" cy="3333066"/>
          </a:xfrm>
          <a:prstGeom prst="rect">
            <a:avLst/>
          </a:prstGeom>
        </p:spPr>
      </p:pic>
      <p:pic>
        <p:nvPicPr>
          <p:cNvPr id="12" name="TruncationZoom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24680" y="960119"/>
            <a:ext cx="7152640" cy="40233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114800" y="5029200"/>
            <a:ext cx="7863840" cy="45720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1400" b="0" i="0">
                <a:solidFill>
                  <a:srgbClr val="8B98A5"/>
                </a:solidFill>
              </a:rPr>
              <a:t>each round:  marginals → rough posterior → </a:t>
            </a:r>
            <a:r>
              <a:rPr sz="1400" b="1" i="0">
                <a:solidFill>
                  <a:srgbClr val="E7C54A"/>
                </a:solidFill>
              </a:rPr>
              <a:t>drop mass &lt; 10⁻⁴</a:t>
            </a:r>
            <a:r>
              <a:rPr sz="1400" b="0" i="0">
                <a:solidFill>
                  <a:srgbClr val="8B98A5"/>
                </a:solidFill>
              </a:rPr>
              <a:t> → smaller box → repeat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14800" y="5579399"/>
            <a:ext cx="7863840" cy="307777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ctr"/>
            <a:r>
              <a:rPr sz="1400" b="0" i="0">
                <a:solidFill>
                  <a:srgbClr val="F0F4F8"/>
                </a:solidFill>
              </a:rPr>
              <a:t>On LISA: start from a </a:t>
            </a:r>
            <a:r>
              <a:rPr lang="en-US" sz="1400">
                <a:solidFill>
                  <a:srgbClr val="F0F4F8"/>
                </a:solidFill>
              </a:rPr>
              <a:t>physically reasonable, agnostic </a:t>
            </a:r>
            <a:r>
              <a:rPr sz="1400" b="0" i="0">
                <a:solidFill>
                  <a:srgbClr val="F0F4F8"/>
                </a:solidFill>
              </a:rPr>
              <a:t>prior — truncation finds the source.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14800" y="5989320"/>
            <a:ext cx="786384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300" b="1" i="0">
                <a:solidFill>
                  <a:srgbClr val="E7C54A"/>
                </a:solidFill>
              </a:rPr>
              <a:t>✓ WHERE it lives — the T completes TMNRE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502920" y="384048"/>
            <a:ext cx="502920" cy="502920"/>
          </a:xfrm>
          <a:prstGeom prst="ellipse">
            <a:avLst/>
          </a:prstGeom>
          <a:solidFill>
            <a:srgbClr val="142A45"/>
          </a:solidFill>
          <a:ln w="19050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sz="2200" b="1" i="0">
                <a:solidFill>
                  <a:srgbClr val="7DB3EC"/>
                </a:solidFill>
              </a:rPr>
              <a:t>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720" y="427089"/>
            <a:ext cx="10424160" cy="553998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r>
              <a:rPr lang="en-US" sz="3000" b="1">
                <a:solidFill>
                  <a:srgbClr val="F0F4F8"/>
                </a:solidFill>
              </a:rPr>
              <a:t>Preliminary Result</a:t>
            </a:r>
            <a:r>
              <a:rPr sz="3000" b="1" i="0">
                <a:solidFill>
                  <a:srgbClr val="F0F4F8"/>
                </a:solidFill>
              </a:rPr>
              <a:t>: TMNRE vs MCMC on LISA MBHB (</a:t>
            </a:r>
            <a:r>
              <a:rPr lang="en-US" sz="3000" b="1">
                <a:solidFill>
                  <a:srgbClr val="F0F4F8"/>
                </a:solidFill>
              </a:rPr>
              <a:t>42 rounds</a:t>
            </a:r>
            <a:r>
              <a:rPr sz="3000" b="1" i="0">
                <a:solidFill>
                  <a:srgbClr val="F0F4F8"/>
                </a:solidFill>
              </a:rPr>
              <a:t>)</a:t>
            </a:r>
          </a:p>
        </p:txBody>
      </p:sp>
      <p:sp>
        <p:nvSpPr>
          <p:cNvPr id="5" name="Rectangle 4"/>
          <p:cNvSpPr/>
          <p:nvPr/>
        </p:nvSpPr>
        <p:spPr>
          <a:xfrm>
            <a:off x="1207008" y="1078992"/>
            <a:ext cx="3840480" cy="31750"/>
          </a:xfrm>
          <a:prstGeom prst="rect">
            <a:avLst/>
          </a:prstGeom>
          <a:solidFill>
            <a:srgbClr val="4A90D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final_vs_mcmc_transparent.png"/>
          <p:cNvPicPr>
            <a:picLocks noChangeAspect="1"/>
          </p:cNvPicPr>
          <p:nvPr/>
        </p:nvPicPr>
        <p:blipFill>
          <a:blip r:embed="rId3"/>
          <a:srcRect l="545" t="-4038" r="-613" b="3846"/>
          <a:stretch>
            <a:fillRect/>
          </a:stretch>
        </p:blipFill>
        <p:spPr>
          <a:xfrm>
            <a:off x="103141" y="2101497"/>
            <a:ext cx="8293954" cy="29440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1702364" y="5437914"/>
            <a:ext cx="10972800" cy="338554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algn="ctr"/>
            <a:r>
              <a:rPr sz="1600" b="1" i="0">
                <a:solidFill>
                  <a:srgbClr val="4A90D9"/>
                </a:solidFill>
              </a:rPr>
              <a:t>TMNRE </a:t>
            </a:r>
            <a:r>
              <a:rPr sz="1600" b="0" i="0">
                <a:solidFill>
                  <a:srgbClr val="8B98A5"/>
                </a:solidFill>
              </a:rPr>
              <a:t>agrees with </a:t>
            </a:r>
            <a:r>
              <a:rPr sz="1600" b="1" i="0">
                <a:solidFill>
                  <a:srgbClr val="C8D0D8"/>
                </a:solidFill>
              </a:rPr>
              <a:t>MCMC </a:t>
            </a:r>
            <a:r>
              <a:rPr sz="1600" b="0" i="0">
                <a:solidFill>
                  <a:srgbClr val="8B98A5"/>
                </a:solidFill>
              </a:rPr>
              <a:t>on all 11 parameters   </a:t>
            </a:r>
            <a:r>
              <a:rPr lang="en-US" sz="1600">
                <a:solidFill>
                  <a:srgbClr val="8B98A5"/>
                </a:solidFill>
              </a:rPr>
              <a:t>·   </a:t>
            </a:r>
            <a:r>
              <a:rPr lang="en-US" sz="1600" b="1">
                <a:solidFill>
                  <a:srgbClr val="E0544A"/>
                </a:solidFill>
              </a:rPr>
              <a:t>truth </a:t>
            </a:r>
            <a:r>
              <a:rPr lang="en-US" sz="1600">
                <a:solidFill>
                  <a:srgbClr val="8B98A5"/>
                </a:solidFill>
              </a:rPr>
              <a:t>recovered </a:t>
            </a:r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502355" y="5988756"/>
            <a:ext cx="7635240" cy="502920"/>
          </a:xfrm>
          <a:prstGeom prst="roundRect">
            <a:avLst/>
          </a:prstGeom>
          <a:solidFill>
            <a:srgbClr val="1B222B"/>
          </a:solidFill>
          <a:ln w="12700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rtlCol="0" anchor="ctr"/>
          <a:lstStyle/>
          <a:p>
            <a:pPr algn="ctr"/>
            <a:r>
              <a:rPr lang="en-US" sz="1500">
                <a:solidFill>
                  <a:srgbClr val="F0F4F8"/>
                </a:solidFill>
              </a:rPr>
              <a:t>42 </a:t>
            </a:r>
            <a:r>
              <a:rPr sz="1500" b="0" i="0">
                <a:solidFill>
                  <a:srgbClr val="F0F4F8"/>
                </a:solidFill>
              </a:rPr>
              <a:t> rounds   ·   wide physics-agnostic prior   ·   ~</a:t>
            </a:r>
            <a:r>
              <a:rPr lang="en-US" sz="1500">
                <a:solidFill>
                  <a:srgbClr val="F0F4F8"/>
                </a:solidFill>
              </a:rPr>
              <a:t>30</a:t>
            </a:r>
            <a:r>
              <a:rPr sz="1500" b="0" i="0">
                <a:solidFill>
                  <a:srgbClr val="F0F4F8"/>
                </a:solidFill>
              </a:rPr>
              <a:t> h   ·   1 GPU   ·   14.2 M params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F7881C5-54E9-9A8F-D506-D8C6DFDA4E1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69" b="193"/>
          <a:stretch>
            <a:fillRect/>
          </a:stretch>
        </p:blipFill>
        <p:spPr>
          <a:xfrm>
            <a:off x="8498416" y="2018594"/>
            <a:ext cx="3565941" cy="31136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E857330-944F-0703-B283-82508655D246}"/>
              </a:ext>
            </a:extLst>
          </p:cNvPr>
          <p:cNvSpPr txBox="1"/>
          <p:nvPr/>
        </p:nvSpPr>
        <p:spPr>
          <a:xfrm>
            <a:off x="338666" y="1222144"/>
            <a:ext cx="1154583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1"/>
                </a:solidFill>
                <a:ea typeface="Calibri"/>
                <a:cs typeface="Calibri"/>
              </a:rPr>
              <a:t>We run TMNRE on a mock observation with chirp mass ~ 10^5 solar mass, SNR ~ 2200 , starting from a physically reasonable agnostic prior. Here is the result: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641238-C130-402F-D880-541233A806E6}"/>
              </a:ext>
            </a:extLst>
          </p:cNvPr>
          <p:cNvSpPr txBox="1"/>
          <p:nvPr/>
        </p:nvSpPr>
        <p:spPr>
          <a:xfrm>
            <a:off x="8409731" y="5581618"/>
            <a:ext cx="363428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1"/>
                </a:solidFill>
                <a:ea typeface="Calibri"/>
                <a:cs typeface="Calibri"/>
              </a:rPr>
              <a:t>POSTERIOR/PRIOR VOLUME RATIO: 10^{-25}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1029" y="0"/>
            <a:ext cx="12191695" cy="6858000"/>
          </a:xfrm>
          <a:prstGeom prst="rect">
            <a:avLst/>
          </a:prstGeom>
          <a:solidFill>
            <a:srgbClr val="0D11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365760"/>
            <a:ext cx="11064240" cy="6400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3000" b="1" i="0">
                <a:solidFill>
                  <a:srgbClr val="F0F4F8"/>
                </a:solidFill>
              </a:rPr>
              <a:t>In summary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024128"/>
            <a:ext cx="1106424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sz="1800" b="0" i="0">
                <a:solidFill>
                  <a:srgbClr val="7DB3EC"/>
                </a:solidFill>
              </a:rPr>
              <a:t>One question — how do we find the posterior?</a:t>
            </a:r>
            <a:r>
              <a:rPr lang="en-US">
                <a:solidFill>
                  <a:srgbClr val="7DB3EC"/>
                </a:solidFill>
              </a:rPr>
              <a:t> Two</a:t>
            </a:r>
            <a:r>
              <a:rPr sz="1800" b="0" i="0">
                <a:solidFill>
                  <a:srgbClr val="7DB3EC"/>
                </a:solidFill>
              </a:rPr>
              <a:t> answers: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26567" y="1691640"/>
            <a:ext cx="3566160" cy="1325880"/>
          </a:xfrm>
          <a:prstGeom prst="roundRect">
            <a:avLst/>
          </a:prstGeom>
          <a:solidFill>
            <a:srgbClr val="1B222B"/>
          </a:solidFill>
          <a:ln w="25400">
            <a:solidFill>
              <a:srgbClr val="8B98A5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09447" y="1737360"/>
            <a:ext cx="3200400" cy="12344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2000" b="1" i="0">
                <a:solidFill>
                  <a:srgbClr val="F0F4F8"/>
                </a:solidFill>
              </a:rPr>
              <a:t>MCMC</a:t>
            </a:r>
          </a:p>
          <a:p>
            <a:pPr algn="ctr"/>
            <a:r>
              <a:rPr sz="1400" b="0" i="0">
                <a:solidFill>
                  <a:srgbClr val="8B98A5"/>
                </a:solidFill>
              </a:rPr>
              <a:t>classical — samples via the likelihood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12767" y="1523860"/>
            <a:ext cx="7851535" cy="1633476"/>
          </a:xfrm>
          <a:prstGeom prst="roundRect">
            <a:avLst/>
          </a:prstGeom>
          <a:solidFill>
            <a:srgbClr val="1B222B"/>
          </a:solidFill>
          <a:ln w="25400">
            <a:solidFill>
              <a:schemeClr val="accent3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4516619" y="1723378"/>
            <a:ext cx="3200400" cy="12344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2000" b="1" i="0">
                <a:solidFill>
                  <a:srgbClr val="F0F4F8"/>
                </a:solidFill>
              </a:rPr>
              <a:t>SBI</a:t>
            </a:r>
          </a:p>
          <a:p>
            <a:pPr algn="ctr"/>
            <a:r>
              <a:rPr sz="1400" b="0" i="0">
                <a:solidFill>
                  <a:srgbClr val="8B98A5"/>
                </a:solidFill>
              </a:rPr>
              <a:t>likelihood-free — learn from a simulator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415682" y="1656686"/>
            <a:ext cx="3503243" cy="1311899"/>
          </a:xfrm>
          <a:prstGeom prst="roundRect">
            <a:avLst/>
          </a:prstGeom>
          <a:solidFill>
            <a:srgbClr val="142A45"/>
          </a:solidFill>
          <a:ln w="25400">
            <a:solidFill>
              <a:srgbClr val="4A90D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591572" y="1897137"/>
            <a:ext cx="3144474" cy="8309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sz="2000" b="1" i="0">
                <a:solidFill>
                  <a:srgbClr val="F0F4F8"/>
                </a:solidFill>
              </a:rPr>
              <a:t>TMNRE</a:t>
            </a:r>
          </a:p>
          <a:p>
            <a:pPr algn="ctr"/>
            <a:r>
              <a:rPr sz="1400" b="0" i="0">
                <a:solidFill>
                  <a:srgbClr val="8B98A5"/>
                </a:solidFill>
              </a:rPr>
              <a:t>a tiny posterior in a huge prior, no likelihood ever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2022" y="3747544"/>
            <a:ext cx="11030063" cy="2246769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r>
              <a:rPr lang="en-US" sz="2000">
                <a:solidFill>
                  <a:srgbClr val="8B98A5"/>
                </a:solidFill>
              </a:rPr>
              <a:t>Why this matters ?</a:t>
            </a:r>
            <a:endParaRPr lang="en-US" sz="2000">
              <a:solidFill>
                <a:srgbClr val="000000"/>
              </a:solidFill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000">
                <a:solidFill>
                  <a:srgbClr val="8B98A5"/>
                </a:solidFill>
              </a:rPr>
              <a:t>the MBHB likelihood is tractable: we assume gaussian noise.  </a:t>
            </a:r>
            <a:r>
              <a:rPr lang="en-US" sz="2000" b="1">
                <a:solidFill>
                  <a:srgbClr val="F0F4F8"/>
                </a:solidFill>
              </a:rPr>
              <a:t>The</a:t>
            </a:r>
            <a:r>
              <a:rPr sz="2000" b="1" i="0">
                <a:solidFill>
                  <a:srgbClr val="F0F4F8"/>
                </a:solidFill>
              </a:rPr>
              <a:t> easy case </a:t>
            </a:r>
            <a:r>
              <a:rPr lang="en-US" sz="2000" b="1">
                <a:solidFill>
                  <a:srgbClr val="F0F4F8"/>
                </a:solidFill>
              </a:rPr>
              <a:t>is a proof of concept  </a:t>
            </a:r>
            <a:r>
              <a:rPr sz="2000" b="1" i="0">
                <a:solidFill>
                  <a:srgbClr val="F0F4F8"/>
                </a:solidFill>
              </a:rPr>
              <a:t>for the hard one</a:t>
            </a:r>
            <a:endParaRPr lang="en-US" sz="2000">
              <a:solidFill>
                <a:srgbClr val="000000"/>
              </a:solidFill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000">
                <a:solidFill>
                  <a:srgbClr val="8B98A5"/>
                </a:solidFill>
              </a:rPr>
              <a:t>Future direction 1: include overlapping</a:t>
            </a:r>
            <a:r>
              <a:rPr sz="2000" b="0" i="0">
                <a:solidFill>
                  <a:srgbClr val="8B98A5"/>
                </a:solidFill>
              </a:rPr>
              <a:t> sources, data gaps, glitches, non-stationary </a:t>
            </a:r>
            <a:r>
              <a:rPr lang="en-US" sz="2000">
                <a:solidFill>
                  <a:srgbClr val="8B98A5"/>
                </a:solidFill>
              </a:rPr>
              <a:t>noise</a:t>
            </a:r>
            <a:endParaRPr lang="en-US" sz="2000">
              <a:solidFill>
                <a:srgbClr val="000000"/>
              </a:solidFill>
              <a:ea typeface="Calibri"/>
              <a:cs typeface="Calibri"/>
            </a:endParaRPr>
          </a:p>
          <a:p>
            <a:r>
              <a:rPr lang="en-US" sz="2000">
                <a:solidFill>
                  <a:srgbClr val="8B98A5"/>
                </a:solidFill>
              </a:rPr>
              <a:t>     where</a:t>
            </a:r>
            <a:r>
              <a:rPr sz="2000" b="0" i="0">
                <a:solidFill>
                  <a:srgbClr val="8B98A5"/>
                </a:solidFill>
              </a:rPr>
              <a:t> writing a likelihood </a:t>
            </a:r>
            <a:r>
              <a:rPr lang="en-US" sz="2000">
                <a:solidFill>
                  <a:srgbClr val="8B98A5"/>
                </a:solidFill>
              </a:rPr>
              <a:t>becomes hard</a:t>
            </a:r>
            <a:r>
              <a:rPr sz="2000" b="0" i="0">
                <a:solidFill>
                  <a:srgbClr val="8B98A5"/>
                </a:solidFill>
              </a:rPr>
              <a:t>, but simulating forward doesn't.</a:t>
            </a:r>
            <a:endParaRPr sz="2000" b="0" i="0">
              <a:solidFill>
                <a:srgbClr val="8B98A5"/>
              </a:solidFill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000">
                <a:solidFill>
                  <a:srgbClr val="8B98A5"/>
                </a:solidFill>
                <a:ea typeface="Calibri"/>
                <a:cs typeface="Calibri"/>
              </a:rPr>
              <a:t>Future direction 2: start the sequential inference before the merger, potentially building a low latency alert pipeline?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3201" y="6182198"/>
            <a:ext cx="1106424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3000" b="1" i="0">
                <a:solidFill>
                  <a:srgbClr val="7DB3EC"/>
                </a:solidFill>
              </a:rPr>
              <a:t>Thank you.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7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revision>2</cp:revision>
  <dcterms:created xsi:type="dcterms:W3CDTF">2013-01-27T09:14:16Z</dcterms:created>
  <dcterms:modified xsi:type="dcterms:W3CDTF">2026-10-22T09:42:49Z</dcterms:modified>
  <cp:category/>
</cp:coreProperties>
</file>