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media1.mov" ContentType="video/unknown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2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2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2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2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2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2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2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2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3200" u="none" kumimoji="0" normalizeH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 b="def" i="def"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 b="def" i="def"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Shape 153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4" name="Shape 154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2.xml"/><Relationship Id="rId2" Type="http://schemas.openxmlformats.org/officeDocument/2006/relationships/notesMaster" Target="../notesMasters/notesMaster1.xml"/></Relationships>
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13.xml"/><Relationship Id="rId2" Type="http://schemas.openxmlformats.org/officeDocument/2006/relationships/notesMaster" Target="../notesMasters/notesMaster1.xml"/></Relationships>
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Shape 627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628" name="Shape 628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{\bf D,E} = {\rm arg\,min}_{D,E} \sum_{i\in\textrm{bkg}} \left\Vert\textbf{X}_i - D(E({\bf X}_i))\right\Vert</a:t>
            </a:r>
          </a:p>
          <a:p>
            <a:pPr/>
          </a:p>
          <a:p>
            <a:pPr/>
            <a:r>
              <a:t>L_b(\mathbf{X}_i) = \left\Vert\mathbf{X}_i - D(E(\mathbf{X}_i))\right\Vert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" name="Shape 650"/>
          <p:cNvSpPr/>
          <p:nvPr>
            <p:ph type="sldImg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651" name="Shape 651"/>
          <p:cNvSpPr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The definition of “mass” for an extended distribution orbiting within a collapsed halo is even more fraught with subjective decisions than virial mass — mass that is bound to the sub halo (but this varies from halo finder to halo finder)</a:t>
            </a:r>
          </a:p>
        </p:txBody>
      </p:sp>
    </p:spTree>
  </p:cSld>
  <p:clrMapOvr>
    <a:masterClrMapping/>
  </p:clrMapOvr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 del título"/>
          <p:cNvSpPr txBox="1"/>
          <p:nvPr>
            <p:ph type="title"/>
          </p:nvPr>
        </p:nvSpPr>
        <p:spPr>
          <a:xfrm>
            <a:off x="4833937" y="2303859"/>
            <a:ext cx="14716126" cy="4643438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821531">
              <a:lnSpc>
                <a:spcPct val="100000"/>
              </a:lnSpc>
              <a:defRPr b="0" spc="0" sz="11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Texto del título</a:t>
            </a:r>
          </a:p>
        </p:txBody>
      </p:sp>
      <p:sp>
        <p:nvSpPr>
          <p:cNvPr id="12" name="Nivel de texto 1…"/>
          <p:cNvSpPr txBox="1"/>
          <p:nvPr>
            <p:ph type="body" sz="quarter" idx="1"/>
          </p:nvPr>
        </p:nvSpPr>
        <p:spPr>
          <a:xfrm>
            <a:off x="4833937" y="7090171"/>
            <a:ext cx="14716126" cy="1589486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1pPr>
            <a:lvl2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2pPr>
            <a:lvl3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3pPr>
            <a:lvl4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4pPr>
            <a:lvl5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Thin"/>
                <a:ea typeface="Helvetica Neue Thin"/>
                <a:cs typeface="Helvetica Neue Thin"/>
                <a:sym typeface="Helvetica Neue Thin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n"/>
          <p:cNvSpPr/>
          <p:nvPr>
            <p:ph type="pic" sz="half" idx="13"/>
          </p:nvPr>
        </p:nvSpPr>
        <p:spPr>
          <a:xfrm>
            <a:off x="5329062" y="406546"/>
            <a:ext cx="13716003" cy="914876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21" name="Texto del título"/>
          <p:cNvSpPr txBox="1"/>
          <p:nvPr>
            <p:ph type="title"/>
          </p:nvPr>
        </p:nvSpPr>
        <p:spPr>
          <a:xfrm>
            <a:off x="4833937" y="9447609"/>
            <a:ext cx="14716126" cy="2000251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821531">
              <a:lnSpc>
                <a:spcPct val="100000"/>
              </a:lnSpc>
              <a:defRPr b="0" spc="0" sz="11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Texto del título</a:t>
            </a:r>
          </a:p>
        </p:txBody>
      </p:sp>
      <p:sp>
        <p:nvSpPr>
          <p:cNvPr id="22" name="Nivel de texto 1…"/>
          <p:cNvSpPr txBox="1"/>
          <p:nvPr>
            <p:ph type="body" sz="quarter" idx="1"/>
          </p:nvPr>
        </p:nvSpPr>
        <p:spPr>
          <a:xfrm>
            <a:off x="4833937" y="11465718"/>
            <a:ext cx="14716126" cy="1589486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1pPr>
            <a:lvl2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2pPr>
            <a:lvl3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3pPr>
            <a:lvl4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4pPr>
            <a:lvl5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23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o del título"/>
          <p:cNvSpPr txBox="1"/>
          <p:nvPr>
            <p:ph type="title"/>
          </p:nvPr>
        </p:nvSpPr>
        <p:spPr>
          <a:xfrm>
            <a:off x="4833937" y="4536281"/>
            <a:ext cx="14716126" cy="4643438"/>
          </a:xfrm>
          <a:prstGeom prst="rect">
            <a:avLst/>
          </a:prstGeom>
        </p:spPr>
        <p:txBody>
          <a:bodyPr lIns="71437" tIns="71437" rIns="71437" bIns="71437" anchor="ctr"/>
          <a:lstStyle>
            <a:lvl1pPr algn="ctr" defTabSz="821531">
              <a:lnSpc>
                <a:spcPct val="100000"/>
              </a:lnSpc>
              <a:defRPr b="0" spc="0" sz="11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Texto del título</a:t>
            </a:r>
          </a:p>
        </p:txBody>
      </p:sp>
      <p:sp>
        <p:nvSpPr>
          <p:cNvPr id="31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n"/>
          <p:cNvSpPr/>
          <p:nvPr>
            <p:ph type="pic" idx="13"/>
          </p:nvPr>
        </p:nvSpPr>
        <p:spPr>
          <a:xfrm>
            <a:off x="6231433" y="863203"/>
            <a:ext cx="17439681" cy="1162645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39" name="Texto del título"/>
          <p:cNvSpPr txBox="1"/>
          <p:nvPr>
            <p:ph type="title"/>
          </p:nvPr>
        </p:nvSpPr>
        <p:spPr>
          <a:xfrm>
            <a:off x="4387453" y="892968"/>
            <a:ext cx="7500938" cy="5607845"/>
          </a:xfrm>
          <a:prstGeom prst="rect">
            <a:avLst/>
          </a:prstGeom>
        </p:spPr>
        <p:txBody>
          <a:bodyPr lIns="71437" tIns="71437" rIns="71437" bIns="71437" anchor="b"/>
          <a:lstStyle>
            <a:lvl1pPr algn="ctr" defTabSz="821531">
              <a:lnSpc>
                <a:spcPct val="100000"/>
              </a:lnSpc>
              <a:defRPr b="0" spc="0" sz="8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Texto del título</a:t>
            </a:r>
          </a:p>
        </p:txBody>
      </p:sp>
      <p:sp>
        <p:nvSpPr>
          <p:cNvPr id="40" name="Nivel de texto 1…"/>
          <p:cNvSpPr txBox="1"/>
          <p:nvPr>
            <p:ph type="body" sz="quarter" idx="1"/>
          </p:nvPr>
        </p:nvSpPr>
        <p:spPr>
          <a:xfrm>
            <a:off x="4387453" y="6643687"/>
            <a:ext cx="7500938" cy="5786438"/>
          </a:xfrm>
          <a:prstGeom prst="rect">
            <a:avLst/>
          </a:prstGeom>
        </p:spPr>
        <p:txBody>
          <a:bodyPr lIns="71437" tIns="71437" rIns="71437" bIns="71437"/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1pPr>
            <a:lvl2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2pPr>
            <a:lvl3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3pPr>
            <a:lvl4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4pPr>
            <a:lvl5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52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1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o del título"/>
          <p:cNvSpPr txBox="1"/>
          <p:nvPr>
            <p:ph type="title"/>
          </p:nvPr>
        </p:nvSpPr>
        <p:spPr>
          <a:xfrm>
            <a:off x="4387453" y="357187"/>
            <a:ext cx="15609094" cy="3036095"/>
          </a:xfrm>
          <a:prstGeom prst="rect">
            <a:avLst/>
          </a:prstGeom>
        </p:spPr>
        <p:txBody>
          <a:bodyPr lIns="71437" tIns="71437" rIns="71437" bIns="71437" anchor="ctr"/>
          <a:lstStyle>
            <a:lvl1pPr algn="ctr" defTabSz="821531">
              <a:lnSpc>
                <a:spcPct val="100000"/>
              </a:lnSpc>
              <a:defRPr b="0" spc="0" sz="11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Texto del título</a:t>
            </a:r>
          </a:p>
        </p:txBody>
      </p:sp>
      <p:sp>
        <p:nvSpPr>
          <p:cNvPr id="49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o del título"/>
          <p:cNvSpPr txBox="1"/>
          <p:nvPr>
            <p:ph type="title"/>
          </p:nvPr>
        </p:nvSpPr>
        <p:spPr>
          <a:xfrm>
            <a:off x="4387453" y="357187"/>
            <a:ext cx="15609094" cy="3036095"/>
          </a:xfrm>
          <a:prstGeom prst="rect">
            <a:avLst/>
          </a:prstGeom>
        </p:spPr>
        <p:txBody>
          <a:bodyPr lIns="71437" tIns="71437" rIns="71437" bIns="71437" anchor="ctr"/>
          <a:lstStyle>
            <a:lvl1pPr algn="ctr" defTabSz="821531">
              <a:lnSpc>
                <a:spcPct val="100000"/>
              </a:lnSpc>
              <a:defRPr b="0" spc="0" sz="11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Texto del título</a:t>
            </a:r>
          </a:p>
        </p:txBody>
      </p:sp>
      <p:sp>
        <p:nvSpPr>
          <p:cNvPr id="57" name="Nivel de texto 1…"/>
          <p:cNvSpPr txBox="1"/>
          <p:nvPr>
            <p:ph type="body" idx="1"/>
          </p:nvPr>
        </p:nvSpPr>
        <p:spPr>
          <a:xfrm>
            <a:off x="4387453" y="3643312"/>
            <a:ext cx="15609094" cy="8840392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6111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1pPr>
            <a:lvl2pPr marL="10556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2pPr>
            <a:lvl3pPr marL="15001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3pPr>
            <a:lvl4pPr marL="19446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4pPr>
            <a:lvl5pPr marL="23891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58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n"/>
          <p:cNvSpPr/>
          <p:nvPr>
            <p:ph type="pic" sz="half" idx="13"/>
          </p:nvPr>
        </p:nvSpPr>
        <p:spPr>
          <a:xfrm>
            <a:off x="8794253" y="3637358"/>
            <a:ext cx="13260587" cy="884039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66" name="Texto del título"/>
          <p:cNvSpPr txBox="1"/>
          <p:nvPr>
            <p:ph type="title"/>
          </p:nvPr>
        </p:nvSpPr>
        <p:spPr>
          <a:xfrm>
            <a:off x="4387453" y="357187"/>
            <a:ext cx="15609094" cy="3036095"/>
          </a:xfrm>
          <a:prstGeom prst="rect">
            <a:avLst/>
          </a:prstGeom>
        </p:spPr>
        <p:txBody>
          <a:bodyPr lIns="71437" tIns="71437" rIns="71437" bIns="71437" anchor="ctr"/>
          <a:lstStyle>
            <a:lvl1pPr algn="ctr" defTabSz="821531">
              <a:lnSpc>
                <a:spcPct val="100000"/>
              </a:lnSpc>
              <a:defRPr b="0" spc="0" sz="112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Texto del título</a:t>
            </a:r>
          </a:p>
        </p:txBody>
      </p:sp>
      <p:sp>
        <p:nvSpPr>
          <p:cNvPr id="67" name="Nivel de texto 1…"/>
          <p:cNvSpPr txBox="1"/>
          <p:nvPr>
            <p:ph type="body" sz="quarter" idx="1"/>
          </p:nvPr>
        </p:nvSpPr>
        <p:spPr>
          <a:xfrm>
            <a:off x="4387453" y="3643312"/>
            <a:ext cx="7500938" cy="8840392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465364" indent="-465364" defTabSz="821531">
              <a:lnSpc>
                <a:spcPct val="100000"/>
              </a:lnSpc>
              <a:buSzPct val="145000"/>
              <a:defRPr sz="3800"/>
            </a:lvl1pPr>
            <a:lvl2pPr marL="808264" indent="-465364" defTabSz="821531">
              <a:lnSpc>
                <a:spcPct val="100000"/>
              </a:lnSpc>
              <a:buSzPct val="145000"/>
              <a:defRPr sz="3800"/>
            </a:lvl2pPr>
            <a:lvl3pPr marL="1151164" indent="-465364" defTabSz="821531">
              <a:lnSpc>
                <a:spcPct val="100000"/>
              </a:lnSpc>
              <a:buSzPct val="145000"/>
              <a:defRPr sz="3800"/>
            </a:lvl3pPr>
            <a:lvl4pPr marL="1494064" indent="-465364" defTabSz="821531">
              <a:lnSpc>
                <a:spcPct val="100000"/>
              </a:lnSpc>
              <a:buSzPct val="145000"/>
              <a:defRPr sz="3800"/>
            </a:lvl4pPr>
            <a:lvl5pPr marL="1836964" indent="-465364" defTabSz="821531">
              <a:lnSpc>
                <a:spcPct val="100000"/>
              </a:lnSpc>
              <a:buSzPct val="145000"/>
              <a:defRPr sz="38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68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3076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Nivel de texto 1…"/>
          <p:cNvSpPr txBox="1"/>
          <p:nvPr>
            <p:ph type="body" idx="1"/>
          </p:nvPr>
        </p:nvSpPr>
        <p:spPr>
          <a:xfrm>
            <a:off x="4387453" y="1785937"/>
            <a:ext cx="15609094" cy="10144126"/>
          </a:xfrm>
          <a:prstGeom prst="rect">
            <a:avLst/>
          </a:prstGeom>
        </p:spPr>
        <p:txBody>
          <a:bodyPr lIns="71437" tIns="71437" rIns="71437" bIns="71437" anchor="ctr"/>
          <a:lstStyle>
            <a:lvl1pPr marL="6111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1pPr>
            <a:lvl2pPr marL="10556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2pPr>
            <a:lvl3pPr marL="15001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3pPr>
            <a:lvl4pPr marL="19446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4pPr>
            <a:lvl5pPr marL="2389187" indent="-611187" defTabSz="821531">
              <a:lnSpc>
                <a:spcPct val="100000"/>
              </a:lnSpc>
              <a:spcBef>
                <a:spcPts val="5900"/>
              </a:spcBef>
              <a:buSzPct val="145000"/>
              <a:defRPr sz="44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76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3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n"/>
          <p:cNvSpPr/>
          <p:nvPr>
            <p:ph type="pic" sz="quarter" idx="13"/>
          </p:nvPr>
        </p:nvSpPr>
        <p:spPr>
          <a:xfrm>
            <a:off x="12442031" y="7072312"/>
            <a:ext cx="8514489" cy="567928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84" name="Imagen"/>
          <p:cNvSpPr/>
          <p:nvPr>
            <p:ph type="pic" sz="quarter" idx="14"/>
          </p:nvPr>
        </p:nvSpPr>
        <p:spPr>
          <a:xfrm>
            <a:off x="12192000" y="1250156"/>
            <a:ext cx="8251032" cy="550068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85" name="Imagen"/>
          <p:cNvSpPr/>
          <p:nvPr>
            <p:ph type="pic" idx="15"/>
          </p:nvPr>
        </p:nvSpPr>
        <p:spPr>
          <a:xfrm>
            <a:off x="-291704" y="1250156"/>
            <a:ext cx="16850320" cy="112335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86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 Juan López"/>
          <p:cNvSpPr txBox="1"/>
          <p:nvPr>
            <p:ph type="body" sz="quarter" idx="13"/>
          </p:nvPr>
        </p:nvSpPr>
        <p:spPr>
          <a:xfrm>
            <a:off x="4833937" y="8947546"/>
            <a:ext cx="14716126" cy="647701"/>
          </a:xfrm>
          <a:prstGeom prst="rect">
            <a:avLst/>
          </a:prstGeom>
        </p:spPr>
        <p:txBody>
          <a:bodyPr lIns="71437" tIns="71437" rIns="71437" bIns="71437">
            <a:spAutoFit/>
          </a:bodyPr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i="1" sz="3200"/>
            </a:lvl1pPr>
          </a:lstStyle>
          <a:p>
            <a:pPr/>
            <a:r>
              <a:t>– Juan López</a:t>
            </a:r>
          </a:p>
        </p:txBody>
      </p:sp>
      <p:sp>
        <p:nvSpPr>
          <p:cNvPr id="94" name="“Escribe una cita aquí”"/>
          <p:cNvSpPr txBox="1"/>
          <p:nvPr>
            <p:ph type="body" sz="quarter" idx="14"/>
          </p:nvPr>
        </p:nvSpPr>
        <p:spPr>
          <a:xfrm>
            <a:off x="4833937" y="5997575"/>
            <a:ext cx="14716126" cy="863601"/>
          </a:xfrm>
          <a:prstGeom prst="rect">
            <a:avLst/>
          </a:prstGeom>
        </p:spPr>
        <p:txBody>
          <a:bodyPr lIns="71437" tIns="71437" rIns="71437" bIns="71437" anchor="ctr">
            <a:spAutoFit/>
          </a:bodyPr>
          <a:lstStyle>
            <a:lvl1pPr marL="0" indent="0" algn="ctr" defTabSz="821531">
              <a:lnSpc>
                <a:spcPct val="100000"/>
              </a:lnSpc>
              <a:spcBef>
                <a:spcPts val="0"/>
              </a:spcBef>
              <a:buSzTx/>
              <a:buNone/>
              <a:defRPr sz="46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“Escribe una cita aquí”</a:t>
            </a:r>
          </a:p>
        </p:txBody>
      </p:sp>
      <p:sp>
        <p:nvSpPr>
          <p:cNvPr id="95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n"/>
          <p:cNvSpPr/>
          <p:nvPr>
            <p:ph type="pic" idx="13"/>
          </p:nvPr>
        </p:nvSpPr>
        <p:spPr>
          <a:xfrm>
            <a:off x="1712269" y="0"/>
            <a:ext cx="20959463" cy="1398389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103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Número de diapositiva"/>
          <p:cNvSpPr txBox="1"/>
          <p:nvPr>
            <p:ph type="sldNum" sz="quarter" idx="2"/>
          </p:nvPr>
        </p:nvSpPr>
        <p:spPr>
          <a:xfrm>
            <a:off x="11954103" y="13073062"/>
            <a:ext cx="466269" cy="477671"/>
          </a:xfrm>
          <a:prstGeom prst="rect">
            <a:avLst/>
          </a:prstGeom>
        </p:spPr>
        <p:txBody>
          <a:bodyPr lIns="71437" tIns="71437" rIns="71437" bIns="71437" anchor="t"/>
          <a:lstStyle>
            <a:lvl1pPr defTabSz="821531">
              <a:defRPr sz="22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exto del título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118" name="Rectángulo"/>
          <p:cNvSpPr txBox="1"/>
          <p:nvPr>
            <p:ph type="body" sz="quarter" idx="13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pPr>
          </a:p>
        </p:txBody>
      </p:sp>
      <p:sp>
        <p:nvSpPr>
          <p:cNvPr id="119" name="Nivel de texto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20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1_Custom Layout">
    <p:bg>
      <p:bgPr>
        <a:noFill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Número de diapositiva"/>
          <p:cNvSpPr txBox="1"/>
          <p:nvPr>
            <p:ph type="sldNum" sz="quarter" idx="2"/>
          </p:nvPr>
        </p:nvSpPr>
        <p:spPr>
          <a:xfrm>
            <a:off x="11785600" y="12344400"/>
            <a:ext cx="5689600" cy="736601"/>
          </a:xfrm>
          <a:prstGeom prst="rect">
            <a:avLst/>
          </a:prstGeom>
        </p:spPr>
        <p:txBody>
          <a:bodyPr lIns="91439" tIns="91439" rIns="91439" bIns="91439" anchor="ctr"/>
          <a:lstStyle>
            <a:lvl1pPr algn="r" defTabSz="1828800">
              <a:defRPr sz="2400">
                <a:latin typeface="Calibri"/>
                <a:ea typeface="Calibri"/>
                <a:cs typeface="Calibri"/>
                <a:sym typeface="Calibri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Rectángulo"/>
          <p:cNvSpPr txBox="1"/>
          <p:nvPr>
            <p:ph type="body" sz="quarter" idx="13"/>
          </p:nvPr>
        </p:nvSpPr>
        <p:spPr>
          <a:xfrm>
            <a:off x="1201340" y="11859862"/>
            <a:ext cx="21971003" cy="636979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3600"/>
            </a:pPr>
          </a:p>
        </p:txBody>
      </p:sp>
      <p:sp>
        <p:nvSpPr>
          <p:cNvPr id="135" name="Texto del título"/>
          <p:cNvSpPr txBox="1"/>
          <p:nvPr>
            <p:ph type="title"/>
          </p:nvPr>
        </p:nvSpPr>
        <p:spPr>
          <a:xfrm>
            <a:off x="1206496" y="2574991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pc="-232" sz="11600"/>
            </a:lvl1pPr>
          </a:lstStyle>
          <a:p>
            <a:pPr/>
            <a:r>
              <a:t>Texto del título</a:t>
            </a:r>
          </a:p>
        </p:txBody>
      </p:sp>
      <p:sp>
        <p:nvSpPr>
          <p:cNvPr id="136" name="Nivel de texto 1…"/>
          <p:cNvSpPr txBox="1"/>
          <p:nvPr>
            <p:ph type="body" sz="quarter" idx="1"/>
          </p:nvPr>
        </p:nvSpPr>
        <p:spPr>
          <a:xfrm>
            <a:off x="1201342" y="7223190"/>
            <a:ext cx="21971001" cy="1905001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1pPr>
            <a:lvl2pPr marL="0" indent="4572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2pPr>
            <a:lvl3pPr marL="0" indent="9144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3pPr>
            <a:lvl4pPr marL="0" indent="13716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4pPr>
            <a:lvl5pPr marL="0" indent="182880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37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exto del título"/>
          <p:cNvSpPr txBox="1"/>
          <p:nvPr>
            <p:ph type="title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pPr/>
            <a:r>
              <a:t>Texto del título</a:t>
            </a:r>
          </a:p>
        </p:txBody>
      </p:sp>
      <p:sp>
        <p:nvSpPr>
          <p:cNvPr id="145" name="Rectángulo"/>
          <p:cNvSpPr txBox="1"/>
          <p:nvPr>
            <p:ph type="body" sz="quarter" idx="13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/>
          <a:p>
            <a:pPr marL="0" indent="0" defTabSz="825500">
              <a:lnSpc>
                <a:spcPct val="100000"/>
              </a:lnSpc>
              <a:spcBef>
                <a:spcPts val="0"/>
              </a:spcBef>
              <a:buSzTx/>
              <a:buNone/>
              <a:defRPr b="1" sz="5500"/>
            </a:pPr>
          </a:p>
        </p:txBody>
      </p:sp>
      <p:sp>
        <p:nvSpPr>
          <p:cNvPr id="146" name="Nivel de texto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1pPr>
            <a:lvl2pPr marL="0" indent="4572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2pPr>
            <a:lvl3pPr marL="0" indent="9144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3pPr>
            <a:lvl4pPr marL="0" indent="13716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4pPr>
            <a:lvl5pPr marL="0" indent="1828800" defTabSz="825500">
              <a:lnSpc>
                <a:spcPct val="100000"/>
              </a:lnSpc>
              <a:spcBef>
                <a:spcPts val="1800"/>
              </a:spcBef>
              <a:buSzTx/>
              <a:buNone/>
              <a:defRPr spc="-55" sz="5500"/>
            </a:lvl5pPr>
          </a:lstStyle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147" name="Número de diapositiva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15.xml"/><Relationship Id="rId17" Type="http://schemas.openxmlformats.org/officeDocument/2006/relationships/slideLayout" Target="../slideLayouts/slideLayout16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 del título"/>
          <p:cNvSpPr txBox="1"/>
          <p:nvPr>
            <p:ph type="title"/>
          </p:nvPr>
        </p:nvSpPr>
        <p:spPr>
          <a:xfrm>
            <a:off x="1206500" y="1079500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Texto del título</a:t>
            </a:r>
          </a:p>
        </p:txBody>
      </p:sp>
      <p:sp>
        <p:nvSpPr>
          <p:cNvPr id="3" name="Nivel de texto 1…"/>
          <p:cNvSpPr txBox="1"/>
          <p:nvPr>
            <p:ph type="body" idx="1"/>
          </p:nvPr>
        </p:nvSpPr>
        <p:spPr>
          <a:xfrm>
            <a:off x="1206500" y="42485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/>
          <a:p>
            <a:pPr/>
            <a:r>
              <a:t>Nivel de texto 1</a:t>
            </a:r>
          </a:p>
          <a:p>
            <a:pPr lvl="1"/>
            <a:r>
              <a:t>Nivel de texto 2</a:t>
            </a:r>
          </a:p>
          <a:p>
            <a:pPr lvl="2"/>
            <a:r>
              <a:t>Nivel de texto 3</a:t>
            </a:r>
          </a:p>
          <a:p>
            <a:pPr lvl="3"/>
            <a:r>
              <a:t>Nivel de texto 4</a:t>
            </a:r>
          </a:p>
          <a:p>
            <a:pPr lvl="4"/>
            <a:r>
              <a:t>Nivel de texto 5</a:t>
            </a:r>
          </a:p>
        </p:txBody>
      </p:sp>
      <p:sp>
        <p:nvSpPr>
          <p:cNvPr id="4" name="Número de diapositiva"/>
          <p:cNvSpPr txBox="1"/>
          <p:nvPr>
            <p:ph type="sldNum" sz="quarter" idx="2"/>
          </p:nvPr>
        </p:nvSpPr>
        <p:spPr>
          <a:xfrm>
            <a:off x="12001499" y="13080999"/>
            <a:ext cx="368505" cy="3746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584200">
              <a:defRPr b="0" sz="1800"/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transition xmlns:p14="http://schemas.microsoft.com/office/powerpoint/2010/main" spd="med" advClick="1"/>
  <p:txStyles>
    <p:titleStyle>
      <a:lvl1pPr marL="0" marR="0" indent="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0" marR="0" indent="4572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0" marR="0" indent="9144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0" marR="0" indent="13716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0" marR="0" indent="18288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0" marR="0" indent="22860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0" marR="0" indent="27432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0" marR="0" indent="32004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0" marR="0" indent="3657600" algn="l" defTabSz="2438338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-170" strike="noStrike" sz="85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titleStyle>
    <p:bodyStyle>
      <a:lvl1pPr marL="6096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192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8288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4384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0480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6576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2672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48768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486400" marR="0" indent="-609600" algn="l" defTabSz="2438338" latinLnBrk="0">
        <a:lnSpc>
          <a:spcPct val="90000"/>
        </a:lnSpc>
        <a:spcBef>
          <a:spcPts val="4500"/>
        </a:spcBef>
        <a:spcAft>
          <a:spcPts val="0"/>
        </a:spcAft>
        <a:buClrTx/>
        <a:buSzPct val="123000"/>
        <a:buFontTx/>
        <a:buChar char="•"/>
        <a:tabLst/>
        <a:defRPr b="0" baseline="0" cap="none" i="0" spc="0" strike="noStrike" sz="4800" u="none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457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914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371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8288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22860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7432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32004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3657600" algn="ct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png"/><Relationship Id="rId3" Type="http://schemas.openxmlformats.org/officeDocument/2006/relationships/hyperlink" Target="https://www.123rf.com/profile_siberianart" TargetMode="External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6" Type="http://schemas.openxmlformats.org/officeDocument/2006/relationships/image" Target="../media/image9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6.png"/><Relationship Id="rId3" Type="http://schemas.openxmlformats.org/officeDocument/2006/relationships/image" Target="../media/image1.tif"/><Relationship Id="rId4" Type="http://schemas.openxmlformats.org/officeDocument/2006/relationships/image" Target="../media/image1.jpeg"/><Relationship Id="rId5" Type="http://schemas.openxmlformats.org/officeDocument/2006/relationships/video" Target="../media/media1.mov"/><Relationship Id="rId6" Type="http://schemas.microsoft.com/office/2007/relationships/media" Target="../media/media1.mov"/><Relationship Id="rId7" Type="http://schemas.openxmlformats.org/officeDocument/2006/relationships/image" Target="../media/image10.png"/><Relationship Id="rId8" Type="http://schemas.openxmlformats.org/officeDocument/2006/relationships/image" Target="../media/image11.png"/><Relationship Id="rId9" Type="http://schemas.openxmlformats.org/officeDocument/2006/relationships/image" Target="../media/image12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3.png"/><Relationship Id="rId3" Type="http://schemas.openxmlformats.org/officeDocument/2006/relationships/image" Target="../media/image2.tif"/><Relationship Id="rId4" Type="http://schemas.openxmlformats.org/officeDocument/2006/relationships/image" Target="../media/image3.tif"/><Relationship Id="rId5" Type="http://schemas.openxmlformats.org/officeDocument/2006/relationships/image" Target="../media/image1.gif"/><Relationship Id="rId6" Type="http://schemas.openxmlformats.org/officeDocument/2006/relationships/image" Target="../media/image5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.tif"/><Relationship Id="rId3" Type="http://schemas.openxmlformats.org/officeDocument/2006/relationships/image" Target="../media/image1.jpe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4.png"/><Relationship Id="rId7" Type="http://schemas.openxmlformats.org/officeDocument/2006/relationships/image" Target="../media/image1.gif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png"/><Relationship Id="rId9" Type="http://schemas.openxmlformats.org/officeDocument/2006/relationships/image" Target="../media/image21.png"/><Relationship Id="rId10" Type="http://schemas.openxmlformats.org/officeDocument/2006/relationships/image" Target="../media/image22.png"/><Relationship Id="rId11" Type="http://schemas.openxmlformats.org/officeDocument/2006/relationships/image" Target="../media/image13.png"/><Relationship Id="rId12" Type="http://schemas.openxmlformats.org/officeDocument/2006/relationships/image" Target="../media/image23.png"/><Relationship Id="rId13" Type="http://schemas.openxmlformats.org/officeDocument/2006/relationships/image" Target="../media/image1.gif"/><Relationship Id="rId14" Type="http://schemas.openxmlformats.org/officeDocument/2006/relationships/image" Target="../media/image24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png"/><Relationship Id="rId9" Type="http://schemas.openxmlformats.org/officeDocument/2006/relationships/image" Target="../media/image21.png"/><Relationship Id="rId10" Type="http://schemas.openxmlformats.org/officeDocument/2006/relationships/image" Target="../media/image22.png"/><Relationship Id="rId11" Type="http://schemas.openxmlformats.org/officeDocument/2006/relationships/image" Target="../media/image13.png"/><Relationship Id="rId12" Type="http://schemas.openxmlformats.org/officeDocument/2006/relationships/image" Target="../media/image23.png"/><Relationship Id="rId13" Type="http://schemas.openxmlformats.org/officeDocument/2006/relationships/image" Target="../media/image1.gif"/><Relationship Id="rId14" Type="http://schemas.openxmlformats.org/officeDocument/2006/relationships/image" Target="../media/image24.png"/><Relationship Id="rId15" Type="http://schemas.openxmlformats.org/officeDocument/2006/relationships/image" Target="../media/image25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gif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6.png"/><Relationship Id="rId3" Type="http://schemas.openxmlformats.org/officeDocument/2006/relationships/image" Target="../media/image27.png"/><Relationship Id="rId4" Type="http://schemas.openxmlformats.org/officeDocument/2006/relationships/image" Target="../media/image5.png"/><Relationship Id="rId5" Type="http://schemas.openxmlformats.org/officeDocument/2006/relationships/image" Target="../media/image28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5" Type="http://schemas.openxmlformats.org/officeDocument/2006/relationships/image" Target="../media/image5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5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33.png"/><Relationship Id="rId4" Type="http://schemas.openxmlformats.org/officeDocument/2006/relationships/image" Target="../media/image4.tif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32.png"/><Relationship Id="rId4" Type="http://schemas.openxmlformats.org/officeDocument/2006/relationships/image" Target="../media/image34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5.png"/><Relationship Id="rId3" Type="http://schemas.openxmlformats.org/officeDocument/2006/relationships/image" Target="../media/image33.png"/><Relationship Id="rId4" Type="http://schemas.openxmlformats.org/officeDocument/2006/relationships/image" Target="../media/image4.tif"/><Relationship Id="rId5" Type="http://schemas.openxmlformats.org/officeDocument/2006/relationships/image" Target="../media/image35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.gif"/><Relationship Id="rId3" Type="http://schemas.openxmlformats.org/officeDocument/2006/relationships/image" Target="../media/image5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.gif"/><Relationship Id="rId3" Type="http://schemas.openxmlformats.org/officeDocument/2006/relationships/image" Target="../media/image36.png"/><Relationship Id="rId4" Type="http://schemas.openxmlformats.org/officeDocument/2006/relationships/image" Target="../media/image37.png"/><Relationship Id="rId5" Type="http://schemas.openxmlformats.org/officeDocument/2006/relationships/image" Target="../media/image5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3.png"/><Relationship Id="rId3" Type="http://schemas.openxmlformats.org/officeDocument/2006/relationships/image" Target="../media/image4.tif"/><Relationship Id="rId4" Type="http://schemas.openxmlformats.org/officeDocument/2006/relationships/image" Target="../media/image35.pn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5.pn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8.png"/><Relationship Id="rId3" Type="http://schemas.openxmlformats.org/officeDocument/2006/relationships/image" Target="../media/image39.png"/><Relationship Id="rId4" Type="http://schemas.openxmlformats.org/officeDocument/2006/relationships/image" Target="../media/image40.pn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1.png"/><Relationship Id="rId3" Type="http://schemas.openxmlformats.org/officeDocument/2006/relationships/image" Target="../media/image5.gif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33.png"/><Relationship Id="rId3" Type="http://schemas.openxmlformats.org/officeDocument/2006/relationships/image" Target="../media/image4.tif"/><Relationship Id="rId4" Type="http://schemas.openxmlformats.org/officeDocument/2006/relationships/image" Target="../media/image35.png"/><Relationship Id="rId5" Type="http://schemas.openxmlformats.org/officeDocument/2006/relationships/image" Target="../media/image42.png"/><Relationship Id="rId6" Type="http://schemas.openxmlformats.org/officeDocument/2006/relationships/image" Target="../media/image43.pn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4.pn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4.gif"/><Relationship Id="rId3" Type="http://schemas.openxmlformats.org/officeDocument/2006/relationships/image" Target="../media/image45.png"/><Relationship Id="rId4" Type="http://schemas.openxmlformats.org/officeDocument/2006/relationships/image" Target="../media/image46.png"/><Relationship Id="rId5" Type="http://schemas.openxmlformats.org/officeDocument/2006/relationships/image" Target="../media/image47.png"/><Relationship Id="rId6" Type="http://schemas.openxmlformats.org/officeDocument/2006/relationships/image" Target="../media/image48.png"/><Relationship Id="rId7" Type="http://schemas.openxmlformats.org/officeDocument/2006/relationships/image" Target="../media/image49.png"/><Relationship Id="rId8" Type="http://schemas.openxmlformats.org/officeDocument/2006/relationships/image" Target="../media/image50.png"/><Relationship Id="rId9" Type="http://schemas.openxmlformats.org/officeDocument/2006/relationships/image" Target="../media/image51.png"/><Relationship Id="rId10" Type="http://schemas.openxmlformats.org/officeDocument/2006/relationships/image" Target="../media/image52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Representation learning for…"/>
          <p:cNvSpPr txBox="1"/>
          <p:nvPr>
            <p:ph type="ctrTitle"/>
          </p:nvPr>
        </p:nvSpPr>
        <p:spPr>
          <a:xfrm>
            <a:off x="1392823" y="3959393"/>
            <a:ext cx="21598354" cy="4643438"/>
          </a:xfrm>
          <a:prstGeom prst="rect">
            <a:avLst/>
          </a:prstGeom>
        </p:spPr>
        <p:txBody>
          <a:bodyPr/>
          <a:lstStyle/>
          <a:p>
            <a:pPr algn="l" defTabSz="642937">
              <a:defRPr sz="8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Representation learning</a:t>
            </a:r>
            <a:r>
              <a:t> </a:t>
            </a:r>
            <a:r>
              <a:rPr i="1">
                <a:solidFill>
                  <a:srgbClr val="929292"/>
                </a:solidFill>
                <a:latin typeface="Baskerville"/>
                <a:ea typeface="Baskerville"/>
                <a:cs typeface="Baskerville"/>
                <a:sym typeface="Baskerville"/>
              </a:rPr>
              <a:t>for</a:t>
            </a:r>
            <a:r>
              <a:t> </a:t>
            </a:r>
          </a:p>
          <a:p>
            <a:pPr algn="l" defTabSz="642937">
              <a:defRPr sz="8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dark matter searches</a:t>
            </a:r>
            <a:r>
              <a:t> </a:t>
            </a:r>
            <a:r>
              <a:rPr i="1">
                <a:solidFill>
                  <a:srgbClr val="929292"/>
                </a:solidFill>
                <a:latin typeface="Baskerville"/>
                <a:ea typeface="Baskerville"/>
                <a:cs typeface="Baskerville"/>
                <a:sym typeface="Baskerville"/>
              </a:rPr>
              <a:t>in the</a:t>
            </a:r>
            <a:r>
              <a:t> </a:t>
            </a:r>
          </a:p>
          <a:p>
            <a:pPr algn="l" defTabSz="642937">
              <a:defRPr sz="8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Milky Way stellar halo</a:t>
            </a:r>
          </a:p>
        </p:txBody>
      </p:sp>
      <p:sp>
        <p:nvSpPr>
          <p:cNvPr id="157" name="María Benito"/>
          <p:cNvSpPr txBox="1"/>
          <p:nvPr>
            <p:ph type="subTitle" sz="quarter" idx="1"/>
          </p:nvPr>
        </p:nvSpPr>
        <p:spPr>
          <a:xfrm>
            <a:off x="4833937" y="9590484"/>
            <a:ext cx="14716126" cy="1589485"/>
          </a:xfrm>
          <a:prstGeom prst="rect">
            <a:avLst/>
          </a:prstGeom>
        </p:spPr>
        <p:txBody>
          <a:bodyPr/>
          <a:lstStyle>
            <a:lvl1pPr>
              <a:defRPr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María Benito</a:t>
            </a:r>
          </a:p>
        </p:txBody>
      </p:sp>
      <p:pic>
        <p:nvPicPr>
          <p:cNvPr id="158" name="uueLogoTO.png" descr="uueLogoT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917319" y="916712"/>
            <a:ext cx="5832541" cy="1153328"/>
          </a:xfrm>
          <a:prstGeom prst="rect">
            <a:avLst/>
          </a:prstGeom>
          <a:ln w="12700">
            <a:miter lim="400000"/>
          </a:ln>
        </p:spPr>
      </p:pic>
      <p:pic>
        <p:nvPicPr>
          <p:cNvPr id="159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287722" y="356280"/>
            <a:ext cx="2274192" cy="22741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6685934" y="56771"/>
            <a:ext cx="6632576" cy="2653031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ETAG.png" descr="ETAG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45117" y="809943"/>
            <a:ext cx="4530511" cy="137425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we have a problem"/>
          <p:cNvSpPr txBox="1"/>
          <p:nvPr/>
        </p:nvSpPr>
        <p:spPr>
          <a:xfrm>
            <a:off x="1531211" y="1527892"/>
            <a:ext cx="5037856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we have a problem</a:t>
            </a:r>
          </a:p>
        </p:txBody>
      </p:sp>
      <p:sp>
        <p:nvSpPr>
          <p:cNvPr id="164" name="Línea"/>
          <p:cNvSpPr/>
          <p:nvPr/>
        </p:nvSpPr>
        <p:spPr>
          <a:xfrm>
            <a:off x="5127561" y="1449631"/>
            <a:ext cx="2084315" cy="36906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9" h="21600" fill="norm" stroke="1" extrusionOk="0">
                <a:moveTo>
                  <a:pt x="0" y="0"/>
                </a:moveTo>
                <a:cubicBezTo>
                  <a:pt x="1263" y="27"/>
                  <a:pt x="2521" y="99"/>
                  <a:pt x="3765" y="216"/>
                </a:cubicBezTo>
                <a:cubicBezTo>
                  <a:pt x="5224" y="354"/>
                  <a:pt x="6659" y="554"/>
                  <a:pt x="8056" y="814"/>
                </a:cubicBezTo>
                <a:cubicBezTo>
                  <a:pt x="9506" y="1119"/>
                  <a:pt x="10897" y="1487"/>
                  <a:pt x="12216" y="1911"/>
                </a:cubicBezTo>
                <a:cubicBezTo>
                  <a:pt x="13606" y="2359"/>
                  <a:pt x="14928" y="2872"/>
                  <a:pt x="16074" y="3490"/>
                </a:cubicBezTo>
                <a:cubicBezTo>
                  <a:pt x="17383" y="4195"/>
                  <a:pt x="18431" y="5020"/>
                  <a:pt x="19166" y="5923"/>
                </a:cubicBezTo>
                <a:cubicBezTo>
                  <a:pt x="19932" y="6917"/>
                  <a:pt x="20517" y="7947"/>
                  <a:pt x="20912" y="8998"/>
                </a:cubicBezTo>
                <a:cubicBezTo>
                  <a:pt x="21380" y="10246"/>
                  <a:pt x="21579" y="11518"/>
                  <a:pt x="21503" y="12789"/>
                </a:cubicBezTo>
                <a:cubicBezTo>
                  <a:pt x="21600" y="13947"/>
                  <a:pt x="21247" y="15104"/>
                  <a:pt x="20464" y="16189"/>
                </a:cubicBezTo>
                <a:cubicBezTo>
                  <a:pt x="19495" y="17533"/>
                  <a:pt x="17898" y="18730"/>
                  <a:pt x="15818" y="19672"/>
                </a:cubicBezTo>
                <a:cubicBezTo>
                  <a:pt x="14910" y="20146"/>
                  <a:pt x="13877" y="20550"/>
                  <a:pt x="12749" y="20872"/>
                </a:cubicBezTo>
                <a:cubicBezTo>
                  <a:pt x="11554" y="21214"/>
                  <a:pt x="10267" y="21459"/>
                  <a:pt x="8931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88" name="Línea de conexión"/>
          <p:cNvSpPr/>
          <p:nvPr/>
        </p:nvSpPr>
        <p:spPr>
          <a:xfrm>
            <a:off x="4413344" y="7788545"/>
            <a:ext cx="5262790" cy="1844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393" fill="norm" stroke="1" extrusionOk="0">
                <a:moveTo>
                  <a:pt x="21600" y="16393"/>
                </a:moveTo>
                <a:cubicBezTo>
                  <a:pt x="13450" y="-3094"/>
                  <a:pt x="6250" y="-5207"/>
                  <a:pt x="0" y="10054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166" name="idea to solve the problem"/>
          <p:cNvSpPr txBox="1"/>
          <p:nvPr/>
        </p:nvSpPr>
        <p:spPr>
          <a:xfrm>
            <a:off x="9825898" y="1578692"/>
            <a:ext cx="5926743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idea to solve the problem</a:t>
            </a:r>
          </a:p>
        </p:txBody>
      </p:sp>
      <p:sp>
        <p:nvSpPr>
          <p:cNvPr id="189" name="Línea de conexión"/>
          <p:cNvSpPr/>
          <p:nvPr/>
        </p:nvSpPr>
        <p:spPr>
          <a:xfrm>
            <a:off x="16357392" y="2208218"/>
            <a:ext cx="3127521" cy="641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07" fill="norm" stroke="1" extrusionOk="0">
                <a:moveTo>
                  <a:pt x="0" y="14920"/>
                </a:moveTo>
                <a:cubicBezTo>
                  <a:pt x="6755" y="-5393"/>
                  <a:pt x="13955" y="-4964"/>
                  <a:pt x="21600" y="16207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168" name="Look for the signal in simulations"/>
          <p:cNvSpPr txBox="1"/>
          <p:nvPr/>
        </p:nvSpPr>
        <p:spPr>
          <a:xfrm>
            <a:off x="16334649" y="8714382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simulations</a:t>
            </a:r>
          </a:p>
        </p:txBody>
      </p:sp>
      <p:sp>
        <p:nvSpPr>
          <p:cNvPr id="169" name="Línea"/>
          <p:cNvSpPr/>
          <p:nvPr/>
        </p:nvSpPr>
        <p:spPr>
          <a:xfrm rot="2006931">
            <a:off x="16552933" y="7024345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90" name="Línea de conexión"/>
          <p:cNvSpPr/>
          <p:nvPr/>
        </p:nvSpPr>
        <p:spPr>
          <a:xfrm>
            <a:off x="12653784" y="8587575"/>
            <a:ext cx="3951251" cy="10448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01" fill="norm" stroke="1" extrusionOk="0">
                <a:moveTo>
                  <a:pt x="21600" y="5441"/>
                </a:moveTo>
                <a:cubicBezTo>
                  <a:pt x="12026" y="-4599"/>
                  <a:pt x="4826" y="-746"/>
                  <a:pt x="0" y="17001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171" name="Look for the signal in observations"/>
          <p:cNvSpPr txBox="1"/>
          <p:nvPr/>
        </p:nvSpPr>
        <p:spPr>
          <a:xfrm>
            <a:off x="8555899" y="10184758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observations</a:t>
            </a:r>
          </a:p>
        </p:txBody>
      </p:sp>
      <p:sp>
        <p:nvSpPr>
          <p:cNvPr id="172" name="Línea"/>
          <p:cNvSpPr/>
          <p:nvPr/>
        </p:nvSpPr>
        <p:spPr>
          <a:xfrm rot="965308">
            <a:off x="14748473" y="1635892"/>
            <a:ext cx="1726896" cy="390291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73" name="What does the signal look like?"/>
          <p:cNvSpPr txBox="1"/>
          <p:nvPr/>
        </p:nvSpPr>
        <p:spPr>
          <a:xfrm>
            <a:off x="17690362" y="4909656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sp>
        <p:nvSpPr>
          <p:cNvPr id="174" name="Línea"/>
          <p:cNvSpPr/>
          <p:nvPr/>
        </p:nvSpPr>
        <p:spPr>
          <a:xfrm rot="2208102">
            <a:off x="20501474" y="3671379"/>
            <a:ext cx="1565195" cy="36047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75" name="Observations that doesn’t match theory"/>
          <p:cNvSpPr txBox="1"/>
          <p:nvPr/>
        </p:nvSpPr>
        <p:spPr>
          <a:xfrm>
            <a:off x="1531211" y="3102508"/>
            <a:ext cx="5037856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Observations that doesn’t match theory</a:t>
            </a:r>
          </a:p>
        </p:txBody>
      </p:sp>
      <p:sp>
        <p:nvSpPr>
          <p:cNvPr id="176" name="Formulate hypotheses"/>
          <p:cNvSpPr txBox="1"/>
          <p:nvPr/>
        </p:nvSpPr>
        <p:spPr>
          <a:xfrm>
            <a:off x="10270341" y="3343808"/>
            <a:ext cx="5037856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Formulate hypotheses</a:t>
            </a:r>
          </a:p>
        </p:txBody>
      </p:sp>
      <p:sp>
        <p:nvSpPr>
          <p:cNvPr id="177" name="Make…"/>
          <p:cNvSpPr txBox="1"/>
          <p:nvPr/>
        </p:nvSpPr>
        <p:spPr>
          <a:xfrm>
            <a:off x="16715649" y="3134442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178" name="Can we detect it?"/>
          <p:cNvSpPr txBox="1"/>
          <p:nvPr/>
        </p:nvSpPr>
        <p:spPr>
          <a:xfrm>
            <a:off x="17309362" y="10914894"/>
            <a:ext cx="3977318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sp>
        <p:nvSpPr>
          <p:cNvPr id="179" name="Línea"/>
          <p:cNvSpPr/>
          <p:nvPr/>
        </p:nvSpPr>
        <p:spPr>
          <a:xfrm rot="2006931">
            <a:off x="8538716" y="8532470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191" name="Línea de conexión"/>
          <p:cNvSpPr/>
          <p:nvPr/>
        </p:nvSpPr>
        <p:spPr>
          <a:xfrm>
            <a:off x="5778821" y="943258"/>
            <a:ext cx="4665750" cy="5893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31" fill="norm" stroke="1" extrusionOk="0">
                <a:moveTo>
                  <a:pt x="0" y="16231"/>
                </a:moveTo>
                <a:cubicBezTo>
                  <a:pt x="7129" y="-4459"/>
                  <a:pt x="14329" y="-5369"/>
                  <a:pt x="21600" y="13501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181" name="Draw conclusions"/>
          <p:cNvSpPr txBox="1"/>
          <p:nvPr/>
        </p:nvSpPr>
        <p:spPr>
          <a:xfrm>
            <a:off x="1777274" y="9124773"/>
            <a:ext cx="5926743" cy="803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Draw conclusions</a:t>
            </a:r>
          </a:p>
        </p:txBody>
      </p:sp>
      <p:sp>
        <p:nvSpPr>
          <p:cNvPr id="182" name="and start again"/>
          <p:cNvSpPr txBox="1"/>
          <p:nvPr/>
        </p:nvSpPr>
        <p:spPr>
          <a:xfrm>
            <a:off x="1972498" y="9902183"/>
            <a:ext cx="5037856" cy="6254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and start again</a:t>
            </a:r>
          </a:p>
        </p:txBody>
      </p:sp>
      <p:sp>
        <p:nvSpPr>
          <p:cNvPr id="192" name="Línea de conexión"/>
          <p:cNvSpPr/>
          <p:nvPr/>
        </p:nvSpPr>
        <p:spPr>
          <a:xfrm>
            <a:off x="21772618" y="6146412"/>
            <a:ext cx="1042071" cy="28010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6206" h="21600" fill="norm" stroke="1" extrusionOk="0">
                <a:moveTo>
                  <a:pt x="0" y="0"/>
                </a:moveTo>
                <a:cubicBezTo>
                  <a:pt x="21205" y="6928"/>
                  <a:pt x="21600" y="14128"/>
                  <a:pt x="1186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grpSp>
        <p:nvGrpSpPr>
          <p:cNvPr id="186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184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185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87" name="Can we detect it?"/>
          <p:cNvSpPr txBox="1"/>
          <p:nvPr/>
        </p:nvSpPr>
        <p:spPr>
          <a:xfrm>
            <a:off x="9530611" y="12396031"/>
            <a:ext cx="3977318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" name="Grupo"/>
          <p:cNvGrpSpPr/>
          <p:nvPr/>
        </p:nvGrpSpPr>
        <p:grpSpPr>
          <a:xfrm>
            <a:off x="457199" y="3892360"/>
            <a:ext cx="10544498" cy="6510527"/>
            <a:chOff x="0" y="0"/>
            <a:chExt cx="10544496" cy="6510526"/>
          </a:xfrm>
        </p:grpSpPr>
        <p:pic>
          <p:nvPicPr>
            <p:cNvPr id="194" name="Imagen" descr="Imagen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0" y="0"/>
              <a:ext cx="10544497" cy="593128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95" name="Credit: siberianart"/>
            <p:cNvSpPr txBox="1"/>
            <p:nvPr/>
          </p:nvSpPr>
          <p:spPr>
            <a:xfrm>
              <a:off x="256381" y="5897751"/>
              <a:ext cx="3144838" cy="61277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/>
            <a:p>
              <a:pPr>
                <a:defRPr b="0">
                  <a:solidFill>
                    <a:srgbClr val="B8C6E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Credit: </a:t>
              </a:r>
              <a:r>
                <a:rPr u="sng">
                  <a:hlinkClick r:id="rId3" invalidUrl="" action="" tgtFrame="" tooltip="" history="1" highlightClick="0" endSnd="0"/>
                </a:rPr>
                <a:t>siberianart</a:t>
              </a:r>
            </a:p>
          </p:txBody>
        </p:sp>
      </p:grpSp>
      <p:pic>
        <p:nvPicPr>
          <p:cNvPr id="197" name="solar_system_orbital_velocity_linear.png" descr="solar_system_orbital_velocity_linear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1650660" y="1316974"/>
            <a:ext cx="12251628" cy="7657268"/>
          </a:xfrm>
          <a:prstGeom prst="rect">
            <a:avLst/>
          </a:prstGeom>
          <a:ln w="12700">
            <a:miter lim="400000"/>
          </a:ln>
        </p:spPr>
      </p:pic>
      <p:pic>
        <p:nvPicPr>
          <p:cNvPr id="198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3791079" y="10182315"/>
            <a:ext cx="7566402" cy="1870106"/>
          </a:xfrm>
          <a:prstGeom prst="rect">
            <a:avLst/>
          </a:prstGeom>
          <a:ln w="12700">
            <a:miter lim="400000"/>
          </a:ln>
        </p:spPr>
      </p:pic>
      <p:pic>
        <p:nvPicPr>
          <p:cNvPr id="199" name="solar_system_orbital_velocity_linear_theory.png" descr="solar_system_orbital_velocity_linear_theory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1650660" y="1316974"/>
            <a:ext cx="12251628" cy="7657268"/>
          </a:xfrm>
          <a:prstGeom prst="rect">
            <a:avLst/>
          </a:prstGeom>
          <a:ln w="12700">
            <a:miter lim="400000"/>
          </a:ln>
        </p:spPr>
      </p:pic>
      <p:sp>
        <p:nvSpPr>
          <p:cNvPr id="200" name="we have a problem"/>
          <p:cNvSpPr txBox="1"/>
          <p:nvPr/>
        </p:nvSpPr>
        <p:spPr>
          <a:xfrm>
            <a:off x="1531211" y="1527892"/>
            <a:ext cx="5037856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solidFill>
                  <a:srgbClr val="FFFFFF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we have a problem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98" grpId="3"/>
      <p:bldP build="whole" bldLvl="1" animBg="1" rev="0" advAuto="0" spid="199" grpId="4"/>
      <p:bldP build="whole" bldLvl="1" animBg="1" rev="0" advAuto="0" spid="197" grpId="2"/>
      <p:bldP build="whole" bldLvl="1" animBg="1" rev="0" advAuto="0" spid="19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Grupo" descr="Grupo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726586" y="9619081"/>
            <a:ext cx="4729172" cy="2660160"/>
          </a:xfrm>
          <a:prstGeom prst="rect">
            <a:avLst/>
          </a:prstGeom>
          <a:ln w="12700">
            <a:miter lim="400000"/>
          </a:ln>
        </p:spPr>
      </p:pic>
      <p:sp>
        <p:nvSpPr>
          <p:cNvPr id="203" name="Línea"/>
          <p:cNvSpPr/>
          <p:nvPr/>
        </p:nvSpPr>
        <p:spPr>
          <a:xfrm flipH="1" flipV="1">
            <a:off x="545266" y="9152528"/>
            <a:ext cx="22919835" cy="1"/>
          </a:xfrm>
          <a:prstGeom prst="line">
            <a:avLst/>
          </a:prstGeom>
          <a:ln w="88900">
            <a:solidFill>
              <a:srgbClr val="F8D687"/>
            </a:solidFill>
            <a:miter lim="400000"/>
            <a:tailEnd type="arrow"/>
          </a:ln>
        </p:spPr>
        <p:txBody>
          <a:bodyPr lIns="71437" tIns="71437" rIns="71437" bIns="71437" anchor="ctr"/>
          <a:lstStyle/>
          <a:p>
            <a:pPr>
              <a:defRPr>
                <a:solidFill>
                  <a:srgbClr val="FFFFFF"/>
                </a:solidFill>
                <a:effectLst>
                  <a:outerShdw sx="100000" sy="100000" kx="0" ky="0" algn="b" rotWithShape="0" blurRad="25400" dist="23998" dir="2700000">
                    <a:srgbClr val="000000">
                      <a:alpha val="31034"/>
                    </a:srgbClr>
                  </a:outerShdw>
                </a:effectLst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grpSp>
        <p:nvGrpSpPr>
          <p:cNvPr id="207" name="Grupo"/>
          <p:cNvGrpSpPr/>
          <p:nvPr/>
        </p:nvGrpSpPr>
        <p:grpSpPr>
          <a:xfrm>
            <a:off x="1688402" y="8109932"/>
            <a:ext cx="2397351" cy="1361702"/>
            <a:chOff x="0" y="0"/>
            <a:chExt cx="2397349" cy="1361700"/>
          </a:xfrm>
        </p:grpSpPr>
        <p:sp>
          <p:nvSpPr>
            <p:cNvPr id="204" name="Línea"/>
            <p:cNvSpPr/>
            <p:nvPr/>
          </p:nvSpPr>
          <p:spPr>
            <a:xfrm flipV="1">
              <a:off x="649332" y="694674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05" name="&gt; 109 pc"/>
            <p:cNvSpPr txBox="1"/>
            <p:nvPr/>
          </p:nvSpPr>
          <p:spPr>
            <a:xfrm>
              <a:off x="0" y="0"/>
              <a:ext cx="2397350" cy="5842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3300">
                  <a:solidFill>
                    <a:srgbClr val="F8D687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&gt; 10</a:t>
              </a:r>
              <a:r>
                <a:rPr baseline="31999"/>
                <a:t>9 </a:t>
              </a:r>
              <a:r>
                <a:t>pc</a:t>
              </a:r>
            </a:p>
          </p:txBody>
        </p:sp>
        <p:sp>
          <p:nvSpPr>
            <p:cNvPr id="206" name="Línea"/>
            <p:cNvSpPr/>
            <p:nvPr/>
          </p:nvSpPr>
          <p:spPr>
            <a:xfrm flipV="1">
              <a:off x="649331" y="105258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</p:grpSp>
      <p:grpSp>
        <p:nvGrpSpPr>
          <p:cNvPr id="211" name="Grupo"/>
          <p:cNvGrpSpPr/>
          <p:nvPr/>
        </p:nvGrpSpPr>
        <p:grpSpPr>
          <a:xfrm>
            <a:off x="8938292" y="8109932"/>
            <a:ext cx="1940525" cy="1361702"/>
            <a:chOff x="0" y="0"/>
            <a:chExt cx="1940523" cy="1361700"/>
          </a:xfrm>
        </p:grpSpPr>
        <p:sp>
          <p:nvSpPr>
            <p:cNvPr id="208" name="Línea"/>
            <p:cNvSpPr/>
            <p:nvPr/>
          </p:nvSpPr>
          <p:spPr>
            <a:xfrm flipV="1">
              <a:off x="970261" y="686968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09" name="~ 105 pc"/>
            <p:cNvSpPr txBox="1"/>
            <p:nvPr/>
          </p:nvSpPr>
          <p:spPr>
            <a:xfrm>
              <a:off x="0" y="0"/>
              <a:ext cx="1940524" cy="5842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3300">
                  <a:solidFill>
                    <a:srgbClr val="F8D687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~ 10</a:t>
              </a:r>
              <a:r>
                <a:rPr baseline="31999"/>
                <a:t>5 </a:t>
              </a:r>
              <a:r>
                <a:t>pc</a:t>
              </a:r>
            </a:p>
          </p:txBody>
        </p:sp>
        <p:sp>
          <p:nvSpPr>
            <p:cNvPr id="210" name="Línea"/>
            <p:cNvSpPr/>
            <p:nvPr/>
          </p:nvSpPr>
          <p:spPr>
            <a:xfrm flipV="1">
              <a:off x="974894" y="105258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</p:grpSp>
      <p:grpSp>
        <p:nvGrpSpPr>
          <p:cNvPr id="215" name="Grupo"/>
          <p:cNvGrpSpPr/>
          <p:nvPr/>
        </p:nvGrpSpPr>
        <p:grpSpPr>
          <a:xfrm>
            <a:off x="5740794" y="8081962"/>
            <a:ext cx="1542457" cy="1389672"/>
            <a:chOff x="0" y="0"/>
            <a:chExt cx="1542456" cy="1389670"/>
          </a:xfrm>
        </p:grpSpPr>
        <p:sp>
          <p:nvSpPr>
            <p:cNvPr id="212" name="Línea"/>
            <p:cNvSpPr/>
            <p:nvPr/>
          </p:nvSpPr>
          <p:spPr>
            <a:xfrm flipV="1">
              <a:off x="771228" y="722644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13" name="Línea"/>
            <p:cNvSpPr/>
            <p:nvPr/>
          </p:nvSpPr>
          <p:spPr>
            <a:xfrm flipV="1">
              <a:off x="771228" y="108055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14" name="~ 106 pc"/>
            <p:cNvSpPr txBox="1"/>
            <p:nvPr/>
          </p:nvSpPr>
          <p:spPr>
            <a:xfrm>
              <a:off x="0" y="-1"/>
              <a:ext cx="1542457" cy="62547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/>
            <a:p>
              <a:pPr defTabSz="2437764">
                <a:defRPr b="0" sz="3300">
                  <a:solidFill>
                    <a:srgbClr val="F8D687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~ 10</a:t>
              </a:r>
              <a:r>
                <a:rPr baseline="31999"/>
                <a:t>6</a:t>
              </a:r>
              <a:r>
                <a:rPr baseline="31999" sz="2200"/>
                <a:t> </a:t>
              </a:r>
              <a:r>
                <a:t>pc</a:t>
              </a:r>
            </a:p>
          </p:txBody>
        </p:sp>
      </p:grpSp>
      <p:sp>
        <p:nvSpPr>
          <p:cNvPr id="216" name="~ 10-4 pc"/>
          <p:cNvSpPr txBox="1"/>
          <p:nvPr/>
        </p:nvSpPr>
        <p:spPr>
          <a:xfrm>
            <a:off x="21381673" y="8109932"/>
            <a:ext cx="1735801" cy="5842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defTabSz="2438338">
              <a:defRPr b="0" sz="3300">
                <a:solidFill>
                  <a:srgbClr val="F8D687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~ 10</a:t>
            </a:r>
            <a:r>
              <a:rPr baseline="31999"/>
              <a:t>-4 </a:t>
            </a:r>
            <a:r>
              <a:t>pc</a:t>
            </a:r>
          </a:p>
        </p:txBody>
      </p:sp>
      <p:sp>
        <p:nvSpPr>
          <p:cNvPr id="217" name="Línea"/>
          <p:cNvSpPr/>
          <p:nvPr/>
        </p:nvSpPr>
        <p:spPr>
          <a:xfrm flipV="1">
            <a:off x="22249574" y="8815162"/>
            <a:ext cx="1" cy="309118"/>
          </a:xfrm>
          <a:prstGeom prst="line">
            <a:avLst/>
          </a:prstGeom>
          <a:ln w="76200">
            <a:solidFill>
              <a:srgbClr val="F8D687"/>
            </a:solidFill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sp>
        <p:nvSpPr>
          <p:cNvPr id="218" name="Línea"/>
          <p:cNvSpPr/>
          <p:nvPr/>
        </p:nvSpPr>
        <p:spPr>
          <a:xfrm flipV="1">
            <a:off x="22249574" y="9180777"/>
            <a:ext cx="1" cy="309118"/>
          </a:xfrm>
          <a:prstGeom prst="line">
            <a:avLst/>
          </a:prstGeom>
          <a:ln w="76200">
            <a:solidFill>
              <a:srgbClr val="F8D687"/>
            </a:solidFill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grpSp>
        <p:nvGrpSpPr>
          <p:cNvPr id="224" name="Grupo"/>
          <p:cNvGrpSpPr/>
          <p:nvPr/>
        </p:nvGrpSpPr>
        <p:grpSpPr>
          <a:xfrm>
            <a:off x="16317087" y="3550362"/>
            <a:ext cx="5464998" cy="5921272"/>
            <a:chOff x="0" y="0"/>
            <a:chExt cx="5464996" cy="5921270"/>
          </a:xfrm>
        </p:grpSpPr>
        <p:sp>
          <p:nvSpPr>
            <p:cNvPr id="219" name="Línea"/>
            <p:cNvSpPr/>
            <p:nvPr/>
          </p:nvSpPr>
          <p:spPr>
            <a:xfrm flipV="1">
              <a:off x="2027238" y="5246538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20" name="Línea"/>
            <p:cNvSpPr/>
            <p:nvPr/>
          </p:nvSpPr>
          <p:spPr>
            <a:xfrm flipV="1">
              <a:off x="2027238" y="561215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grpSp>
          <p:nvGrpSpPr>
            <p:cNvPr id="223" name="Grupo"/>
            <p:cNvGrpSpPr/>
            <p:nvPr/>
          </p:nvGrpSpPr>
          <p:grpSpPr>
            <a:xfrm>
              <a:off x="0" y="0"/>
              <a:ext cx="5464997" cy="5120733"/>
              <a:chOff x="0" y="0"/>
              <a:chExt cx="5464996" cy="5120732"/>
            </a:xfrm>
          </p:grpSpPr>
          <p:sp>
            <p:nvSpPr>
              <p:cNvPr id="221" name="~ 102 pc"/>
              <p:cNvSpPr txBox="1"/>
              <p:nvPr/>
            </p:nvSpPr>
            <p:spPr>
              <a:xfrm>
                <a:off x="1159337" y="4536532"/>
                <a:ext cx="1735801" cy="5842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3300">
                    <a:solidFill>
                      <a:srgbClr val="F8D687"/>
                    </a:solidFill>
                    <a:latin typeface="Baskerville"/>
                    <a:ea typeface="Baskerville"/>
                    <a:cs typeface="Baskerville"/>
                    <a:sym typeface="Baskerville"/>
                  </a:defRPr>
                </a:pPr>
                <a:r>
                  <a:t>~ 10</a:t>
                </a:r>
                <a:r>
                  <a:rPr baseline="31999"/>
                  <a:t>2 </a:t>
                </a:r>
                <a:r>
                  <a:t>pc</a:t>
                </a:r>
              </a:p>
            </p:txBody>
          </p:sp>
          <p:pic>
            <p:nvPicPr>
              <p:cNvPr id="222" name="Imagen" descr="Imagen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rcRect l="0" t="0" r="0" b="0"/>
              <a:stretch>
                <a:fillRect/>
              </a:stretch>
            </p:blipFill>
            <p:spPr>
              <a:xfrm>
                <a:off x="0" y="0"/>
                <a:ext cx="5464997" cy="4473850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229" name="Grupo"/>
          <p:cNvGrpSpPr/>
          <p:nvPr/>
        </p:nvGrpSpPr>
        <p:grpSpPr>
          <a:xfrm>
            <a:off x="13044920" y="8109932"/>
            <a:ext cx="3782461" cy="5421737"/>
            <a:chOff x="0" y="0"/>
            <a:chExt cx="3782460" cy="5421735"/>
          </a:xfrm>
        </p:grpSpPr>
        <p:sp>
          <p:nvSpPr>
            <p:cNvPr id="225" name="~ 103 pc"/>
            <p:cNvSpPr txBox="1"/>
            <p:nvPr/>
          </p:nvSpPr>
          <p:spPr>
            <a:xfrm>
              <a:off x="915562" y="0"/>
              <a:ext cx="1951335" cy="5842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3300">
                  <a:solidFill>
                    <a:srgbClr val="F8D687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~ 10</a:t>
              </a:r>
              <a:r>
                <a:rPr baseline="31999"/>
                <a:t>3 </a:t>
              </a:r>
              <a:r>
                <a:t>pc</a:t>
              </a:r>
            </a:p>
          </p:txBody>
        </p:sp>
        <p:sp>
          <p:nvSpPr>
            <p:cNvPr id="226" name="Línea"/>
            <p:cNvSpPr/>
            <p:nvPr/>
          </p:nvSpPr>
          <p:spPr>
            <a:xfrm flipV="1">
              <a:off x="1811044" y="694674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27" name="Línea"/>
            <p:cNvSpPr/>
            <p:nvPr/>
          </p:nvSpPr>
          <p:spPr>
            <a:xfrm flipV="1">
              <a:off x="1820312" y="105258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pic>
          <p:nvPicPr>
            <p:cNvPr id="228" name="NGC_5264_HST.jpg" descr="NGC_5264_HST.jp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1524029"/>
              <a:ext cx="3782461" cy="38977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30" name="physical size"/>
          <p:cNvSpPr txBox="1"/>
          <p:nvPr/>
        </p:nvSpPr>
        <p:spPr>
          <a:xfrm>
            <a:off x="780409" y="9438511"/>
            <a:ext cx="2150950" cy="57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normAutofit fontScale="100000" lnSpcReduction="0"/>
          </a:bodyPr>
          <a:lstStyle>
            <a:lvl1pPr>
              <a:defRPr b="0" sz="3000">
                <a:solidFill>
                  <a:srgbClr val="F8D687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physical size</a:t>
            </a:r>
          </a:p>
        </p:txBody>
      </p:sp>
      <p:pic>
        <p:nvPicPr>
          <p:cNvPr id="231" name="Galaxy_rotation_under_the_influence_of_dark_matter.mov" descr="Galaxy_rotation_under_the_influence_of_dark_matter.mov"/>
          <p:cNvPicPr>
            <a:picLocks noChangeAspect="0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4743281" y="2443176"/>
            <a:ext cx="10843472" cy="5421736"/>
          </a:xfrm>
          <a:prstGeom prst="rect">
            <a:avLst/>
          </a:prstGeom>
          <a:ln w="12700">
            <a:miter lim="400000"/>
          </a:ln>
        </p:spPr>
      </p:pic>
      <p:sp>
        <p:nvSpPr>
          <p:cNvPr id="232" name="Predicted"/>
          <p:cNvSpPr txBox="1"/>
          <p:nvPr/>
        </p:nvSpPr>
        <p:spPr>
          <a:xfrm>
            <a:off x="6162867" y="1810468"/>
            <a:ext cx="2894246" cy="12138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2438338">
              <a:defRPr b="0" sz="3300">
                <a:solidFill>
                  <a:srgbClr val="B8C6E4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Predicted</a:t>
            </a:r>
          </a:p>
        </p:txBody>
      </p:sp>
      <p:sp>
        <p:nvSpPr>
          <p:cNvPr id="233" name="Observed"/>
          <p:cNvSpPr txBox="1"/>
          <p:nvPr/>
        </p:nvSpPr>
        <p:spPr>
          <a:xfrm>
            <a:off x="11600054" y="1810468"/>
            <a:ext cx="2894246" cy="12138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2438338">
              <a:defRPr b="0" sz="3300">
                <a:solidFill>
                  <a:srgbClr val="B8C6E4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Observed</a:t>
            </a:r>
          </a:p>
        </p:txBody>
      </p:sp>
      <p:pic>
        <p:nvPicPr>
          <p:cNvPr id="234" name="abell_370.png" descr="abell_370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602470" y="9716653"/>
            <a:ext cx="5819106" cy="3273248"/>
          </a:xfrm>
          <a:prstGeom prst="rect">
            <a:avLst/>
          </a:prstGeom>
          <a:ln w="12700">
            <a:miter lim="400000"/>
          </a:ln>
        </p:spPr>
      </p:pic>
      <p:pic>
        <p:nvPicPr>
          <p:cNvPr id="235" name="Imagen" descr="Imagen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35993" y="5091014"/>
            <a:ext cx="5037857" cy="2839968"/>
          </a:xfrm>
          <a:prstGeom prst="rect">
            <a:avLst/>
          </a:prstGeom>
          <a:ln w="12700">
            <a:miter lim="400000"/>
          </a:ln>
        </p:spPr>
      </p:pic>
      <p:sp>
        <p:nvSpPr>
          <p:cNvPr id="236" name="1 pc ≈ 3.3 light-years ≈ 200,000 × the Earth–Sun distance ≈ the distance to the nearest star"/>
          <p:cNvSpPr txBox="1"/>
          <p:nvPr/>
        </p:nvSpPr>
        <p:spPr>
          <a:xfrm>
            <a:off x="7476615" y="153506"/>
            <a:ext cx="16506578" cy="6508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 defTabSz="457200">
              <a:defRPr b="0" sz="3500">
                <a:solidFill>
                  <a:srgbClr val="F8D687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1 pc ≈ 3.3 light-years ≈ 200,000 × the Earth–Sun distance ≈ the distance to the nearest star</a:t>
            </a:r>
          </a:p>
        </p:txBody>
      </p:sp>
      <p:sp>
        <p:nvSpPr>
          <p:cNvPr id="237" name="X"/>
          <p:cNvSpPr txBox="1"/>
          <p:nvPr/>
        </p:nvSpPr>
        <p:spPr>
          <a:xfrm>
            <a:off x="18850292" y="2047875"/>
            <a:ext cx="875666" cy="12858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b="0" sz="9000">
                <a:solidFill>
                  <a:schemeClr val="accent5">
                    <a:lumOff val="-29866"/>
                  </a:schemeClr>
                </a:solidFill>
                <a:latin typeface="Herculanum"/>
                <a:ea typeface="Herculanum"/>
                <a:cs typeface="Herculanum"/>
                <a:sym typeface="Herculanum"/>
              </a:defRPr>
            </a:lvl1pPr>
          </a:lstStyle>
          <a:p>
            <a:pPr/>
            <a:r>
              <a:t>X</a:t>
            </a:r>
          </a:p>
        </p:txBody>
      </p:sp>
      <p:sp>
        <p:nvSpPr>
          <p:cNvPr id="238" name="X"/>
          <p:cNvSpPr txBox="1"/>
          <p:nvPr/>
        </p:nvSpPr>
        <p:spPr>
          <a:xfrm>
            <a:off x="16107312" y="9390062"/>
            <a:ext cx="875666" cy="12858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b="0" sz="9000">
                <a:solidFill>
                  <a:schemeClr val="accent5">
                    <a:lumOff val="-29866"/>
                  </a:schemeClr>
                </a:solidFill>
                <a:latin typeface="Herculanum"/>
                <a:ea typeface="Herculanum"/>
                <a:cs typeface="Herculanum"/>
                <a:sym typeface="Herculanum"/>
              </a:defRPr>
            </a:lvl1pPr>
          </a:lstStyle>
          <a:p>
            <a:pPr/>
            <a:r>
              <a:t>X</a:t>
            </a:r>
          </a:p>
        </p:txBody>
      </p:sp>
      <p:sp>
        <p:nvSpPr>
          <p:cNvPr id="239" name="X"/>
          <p:cNvSpPr txBox="1"/>
          <p:nvPr/>
        </p:nvSpPr>
        <p:spPr>
          <a:xfrm>
            <a:off x="5494875" y="1587500"/>
            <a:ext cx="875666" cy="12858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b="0" sz="9000">
                <a:solidFill>
                  <a:schemeClr val="accent5">
                    <a:lumOff val="-29866"/>
                  </a:schemeClr>
                </a:solidFill>
                <a:latin typeface="Herculanum"/>
                <a:ea typeface="Herculanum"/>
                <a:cs typeface="Herculanum"/>
                <a:sym typeface="Herculanum"/>
              </a:defRPr>
            </a:lvl1pPr>
          </a:lstStyle>
          <a:p>
            <a:pPr/>
            <a:r>
              <a:t>X</a:t>
            </a:r>
          </a:p>
        </p:txBody>
      </p:sp>
      <p:sp>
        <p:nvSpPr>
          <p:cNvPr id="240" name="X"/>
          <p:cNvSpPr txBox="1"/>
          <p:nvPr/>
        </p:nvSpPr>
        <p:spPr>
          <a:xfrm>
            <a:off x="7995188" y="9826624"/>
            <a:ext cx="875666" cy="12858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b="0" sz="9000">
                <a:solidFill>
                  <a:schemeClr val="accent5">
                    <a:lumOff val="-29866"/>
                  </a:schemeClr>
                </a:solidFill>
                <a:latin typeface="Herculanum"/>
                <a:ea typeface="Herculanum"/>
                <a:cs typeface="Herculanum"/>
                <a:sym typeface="Herculanum"/>
              </a:defRPr>
            </a:lvl1pPr>
          </a:lstStyle>
          <a:p>
            <a:pPr/>
            <a:r>
              <a:t>X</a:t>
            </a:r>
          </a:p>
        </p:txBody>
      </p:sp>
      <p:sp>
        <p:nvSpPr>
          <p:cNvPr id="241" name="X"/>
          <p:cNvSpPr txBox="1"/>
          <p:nvPr/>
        </p:nvSpPr>
        <p:spPr>
          <a:xfrm>
            <a:off x="2449245" y="4511106"/>
            <a:ext cx="875666" cy="12858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b="0" sz="9000">
                <a:solidFill>
                  <a:schemeClr val="accent5">
                    <a:lumOff val="-29866"/>
                  </a:schemeClr>
                </a:solidFill>
                <a:latin typeface="Herculanum"/>
                <a:ea typeface="Herculanum"/>
                <a:cs typeface="Herculanum"/>
                <a:sym typeface="Herculanum"/>
              </a:defRPr>
            </a:lvl1pPr>
          </a:lstStyle>
          <a:p>
            <a:pPr/>
            <a:r>
              <a:t>X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Class="entr" nodeType="after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after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Class="entr" nodeType="afterEffect" presetSubtype="0" presetID="1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3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mediacall" nodeType="afterEffect" presetSubtype="0" presetID="1" grpId="7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5600" fill="hold"/>
                                        <p:tgtEl>
                                          <p:spTgt spid="2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clickEffect" presetSubtype="0" presetID="1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Class="entr" nodeType="afterEffect" presetSubtype="0" presetID="1" grpId="9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3" fill="hold"/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nodeType="afterEffect" presetSubtype="0" presetID="1" grpId="10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Class="entr" nodeType="clickEffect" presetSubtype="0" presetID="1" grpId="1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0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Class="entr" nodeType="afterEffect" presetSubtype="0" presetID="1" grpId="1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Class="entr" nodeType="afterEffect" presetSubtype="0" presetID="1" grpId="1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6" fill="hold"/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Class="entr" nodeType="clickEffect" presetSubtype="0" presetID="1" grpId="1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Class="entr" nodeType="afterEffect" presetSubtype="0" presetID="1" grpId="1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3" fill="hold"/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Class="entr" nodeType="afterEffect" presetSubtype="0" presetID="1" grpId="1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56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57" fill="hold" display="0">
                  <p:stCondLst>
                    <p:cond delay="indefinite"/>
                  </p:stCondLst>
                </p:cTn>
                <p:tgtEl>
                  <p:spTgt spid="231"/>
                </p:tgtEl>
              </p:cMediaNode>
            </p:video>
          </p:childTnLst>
        </p:cTn>
      </p:par>
    </p:tnLst>
    <p:bldLst>
      <p:bldP build="whole" bldLvl="1" animBg="1" rev="0" advAuto="0" spid="207" grpId="14"/>
      <p:bldP build="whole" bldLvl="1" animBg="1" rev="0" advAuto="0" spid="224" grpId="1"/>
      <p:bldP build="whole" bldLvl="1" animBg="1" rev="0" advAuto="0" spid="241" grpId="16"/>
      <p:bldP build="whole" bldLvl="1" animBg="1" rev="0" advAuto="0" spid="239" grpId="9"/>
      <p:bldP build="whole" bldLvl="1" animBg="1" rev="0" advAuto="0" spid="240" grpId="13"/>
      <p:bldP build="whole" bldLvl="1" animBg="1" rev="0" advAuto="0" spid="234" grpId="12"/>
      <p:bldP build="whole" bldLvl="1" animBg="1" rev="0" advAuto="0" spid="229" grpId="2"/>
      <p:bldP build="whole" bldLvl="1" animBg="1" rev="0" advAuto="0" spid="215" grpId="11"/>
      <p:bldP build="whole" bldLvl="1" animBg="1" rev="0" advAuto="0" spid="232" grpId="5"/>
      <p:bldP build="whole" bldLvl="1" animBg="1" rev="0" advAuto="0" spid="233" grpId="4"/>
      <p:bldP build="whole" bldLvl="1" animBg="1" rev="0" advAuto="0" spid="237" grpId="8"/>
      <p:bldP build="whole" bldLvl="1" animBg="1" rev="0" advAuto="0" spid="238" grpId="10"/>
      <p:bldP build="whole" bldLvl="1" animBg="1" rev="0" advAuto="0" spid="235" grpId="15"/>
      <p:bldP build="whole" bldLvl="1" animBg="1" rev="0" advAuto="0" spid="231" grpId="6"/>
      <p:bldP build="whole" bldLvl="1" animBg="1" rev="0" advAuto="0" spid="211" grpId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" name="Óvalo"/>
          <p:cNvGrpSpPr/>
          <p:nvPr/>
        </p:nvGrpSpPr>
        <p:grpSpPr>
          <a:xfrm>
            <a:off x="4633921" y="-349645"/>
            <a:ext cx="15116158" cy="14415290"/>
            <a:chOff x="0" y="0"/>
            <a:chExt cx="15116156" cy="14415289"/>
          </a:xfrm>
        </p:grpSpPr>
        <p:sp>
          <p:nvSpPr>
            <p:cNvPr id="244" name="Óvalo"/>
            <p:cNvSpPr/>
            <p:nvPr/>
          </p:nvSpPr>
          <p:spPr>
            <a:xfrm>
              <a:off x="361950" y="361950"/>
              <a:ext cx="14392257" cy="13691390"/>
            </a:xfrm>
            <a:prstGeom prst="ellipse">
              <a:avLst/>
            </a:prstGeom>
            <a:gradFill flip="none" rotWithShape="1">
              <a:gsLst>
                <a:gs pos="0">
                  <a:srgbClr val="000000">
                    <a:alpha val="64528"/>
                  </a:srgbClr>
                </a:gs>
                <a:gs pos="76991">
                  <a:srgbClr val="787878">
                    <a:alpha val="64528"/>
                  </a:srgbClr>
                </a:gs>
                <a:gs pos="76991">
                  <a:srgbClr val="F0F0F0">
                    <a:alpha val="64528"/>
                  </a:srgbClr>
                </a:gs>
              </a:gsLst>
              <a:path path="circle">
                <a:fillToRect l="37721" t="-19636" r="62278" b="119636"/>
              </a:path>
            </a:gradFill>
            <a:ln>
              <a:noFill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825500">
                <a:defRPr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</a:p>
          </p:txBody>
        </p:sp>
        <p:pic>
          <p:nvPicPr>
            <p:cNvPr id="243" name="Óvalo Óvalo" descr="Óvalo Óvalo"/>
            <p:cNvPicPr>
              <a:picLocks noChangeAspect="0"/>
            </p:cNvPicPr>
            <p:nvPr/>
          </p:nvPicPr>
          <p:blipFill>
            <a:blip r:embed="rId2">
              <a:alphaModFix amt="64528"/>
              <a:extLst/>
            </a:blip>
            <a:stretch>
              <a:fillRect/>
            </a:stretch>
          </p:blipFill>
          <p:spPr>
            <a:xfrm>
              <a:off x="0" y="0"/>
              <a:ext cx="15116157" cy="14415290"/>
            </a:xfrm>
            <a:prstGeom prst="rect">
              <a:avLst/>
            </a:prstGeom>
            <a:effectLst/>
          </p:spPr>
        </p:pic>
      </p:grpSp>
      <p:pic>
        <p:nvPicPr>
          <p:cNvPr id="246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17782" y="10786219"/>
            <a:ext cx="657121" cy="417466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  <p:pic>
        <p:nvPicPr>
          <p:cNvPr id="247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17730" y="11373174"/>
            <a:ext cx="657122" cy="345311"/>
          </a:xfrm>
          <a:prstGeom prst="rect">
            <a:avLst/>
          </a:prstGeom>
          <a:ln w="25400">
            <a:solidFill>
              <a:srgbClr val="000000"/>
            </a:solidFill>
            <a:miter lim="400000"/>
          </a:ln>
        </p:spPr>
      </p:pic>
      <p:sp>
        <p:nvSpPr>
          <p:cNvPr id="248" name="Grupo"/>
          <p:cNvSpPr txBox="1"/>
          <p:nvPr/>
        </p:nvSpPr>
        <p:spPr>
          <a:xfrm>
            <a:off x="1419859" y="10516394"/>
            <a:ext cx="4188049" cy="24514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/>
          <a:p>
            <a:pPr algn="l" defTabSz="2438338">
              <a:defRPr b="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>
                <a:solidFill>
                  <a:schemeClr val="accent1">
                    <a:hueOff val="114395"/>
                    <a:lumOff val="-24975"/>
                  </a:schemeClr>
                </a:solidFill>
                <a:latin typeface="Baskerville SemiBold"/>
                <a:ea typeface="Baskerville SemiBold"/>
                <a:cs typeface="Baskerville SemiBold"/>
                <a:sym typeface="Baskerville SemiBold"/>
              </a:rPr>
              <a:t>J. Einasto, Saar et al</a:t>
            </a:r>
            <a:r>
              <a:t> </a:t>
            </a:r>
          </a:p>
          <a:p>
            <a:pPr algn="l" defTabSz="2438338">
              <a:lnSpc>
                <a:spcPct val="10000"/>
              </a:lnSpc>
              <a:defRPr b="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  <a:p>
            <a:pPr algn="l" defTabSz="2438338">
              <a:defRPr b="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&amp; Ostriker et al </a:t>
            </a:r>
            <a:r>
              <a:rPr b="1"/>
              <a:t>1974</a:t>
            </a:r>
            <a:r>
              <a:t> Galaxies are surrounded by an extended halo</a:t>
            </a:r>
          </a:p>
        </p:txBody>
      </p:sp>
      <p:pic>
        <p:nvPicPr>
          <p:cNvPr id="249" name="galaxy_flat_rotation_circle.gif" descr="galaxy_flat_rotation_circle.gif"/>
          <p:cNvPicPr>
            <a:picLocks noChangeAspect="0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047914" y="4713914"/>
            <a:ext cx="4288173" cy="4288172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52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250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251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253" name="(not to scale)"/>
          <p:cNvSpPr txBox="1"/>
          <p:nvPr/>
        </p:nvSpPr>
        <p:spPr>
          <a:xfrm>
            <a:off x="10858909" y="12518706"/>
            <a:ext cx="2666182" cy="635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3600">
                <a:solidFill>
                  <a:srgbClr val="D6D5D5"/>
                </a:solidFill>
                <a:latin typeface="Baskerville SemiBold"/>
                <a:ea typeface="Baskerville SemiBold"/>
                <a:cs typeface="Baskerville SemiBold"/>
                <a:sym typeface="Baskerville SemiBold"/>
              </a:defRPr>
            </a:lvl1pPr>
          </a:lstStyle>
          <a:p>
            <a:pPr>
              <a:defRPr sz="4500"/>
            </a:pPr>
            <a:r>
              <a:rPr sz="3600"/>
              <a:t>(not to scale)</a:t>
            </a:r>
          </a:p>
        </p:txBody>
      </p:sp>
      <p:sp>
        <p:nvSpPr>
          <p:cNvPr id="254" name="Dark matter halo"/>
          <p:cNvSpPr txBox="1"/>
          <p:nvPr/>
        </p:nvSpPr>
        <p:spPr>
          <a:xfrm>
            <a:off x="10043324" y="12142277"/>
            <a:ext cx="4297352" cy="510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normAutofit fontScale="100000" lnSpcReduction="0"/>
          </a:bodyPr>
          <a:lstStyle>
            <a:lvl1pPr defTabSz="402550">
              <a:defRPr sz="2548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Dark matter halo</a:t>
            </a:r>
          </a:p>
        </p:txBody>
      </p:sp>
      <p:sp>
        <p:nvSpPr>
          <p:cNvPr id="255" name="Luminous Galaxy (“face-on” view)"/>
          <p:cNvSpPr txBox="1"/>
          <p:nvPr/>
        </p:nvSpPr>
        <p:spPr>
          <a:xfrm>
            <a:off x="9660859" y="4131160"/>
            <a:ext cx="5386687" cy="51028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normAutofit fontScale="100000" lnSpcReduction="0"/>
          </a:bodyPr>
          <a:lstStyle>
            <a:lvl1pPr defTabSz="394334">
              <a:defRPr sz="2496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Luminous Galaxy (“face-on” view)</a:t>
            </a:r>
          </a:p>
        </p:txBody>
      </p:sp>
      <p:grpSp>
        <p:nvGrpSpPr>
          <p:cNvPr id="260" name="Grupo"/>
          <p:cNvGrpSpPr/>
          <p:nvPr/>
        </p:nvGrpSpPr>
        <p:grpSpPr>
          <a:xfrm>
            <a:off x="16419267" y="6026724"/>
            <a:ext cx="7517833" cy="5726883"/>
            <a:chOff x="0" y="0"/>
            <a:chExt cx="7517831" cy="5726882"/>
          </a:xfrm>
        </p:grpSpPr>
        <p:grpSp>
          <p:nvGrpSpPr>
            <p:cNvPr id="258" name="Grupo"/>
            <p:cNvGrpSpPr/>
            <p:nvPr/>
          </p:nvGrpSpPr>
          <p:grpSpPr>
            <a:xfrm>
              <a:off x="0" y="872746"/>
              <a:ext cx="7517832" cy="4854137"/>
              <a:chOff x="0" y="0"/>
              <a:chExt cx="7517831" cy="4854135"/>
            </a:xfrm>
          </p:grpSpPr>
          <p:sp>
            <p:nvSpPr>
              <p:cNvPr id="256" name="Rectángulo"/>
              <p:cNvSpPr/>
              <p:nvPr/>
            </p:nvSpPr>
            <p:spPr>
              <a:xfrm>
                <a:off x="0" y="0"/>
                <a:ext cx="7517832" cy="4105785"/>
              </a:xfrm>
              <a:prstGeom prst="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>
                <a:outerShdw sx="100000" sy="100000" kx="0" ky="0" algn="b" rotWithShape="0" blurRad="190500" dist="8455" dir="5400000">
                  <a:srgbClr val="000000"/>
                </a:outerShdw>
              </a:effectLst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graphicFrame>
            <p:nvGraphicFramePr>
              <p:cNvPr id="257" name="Tabla"/>
              <p:cNvGraphicFramePr/>
              <p:nvPr/>
            </p:nvGraphicFramePr>
            <p:xfrm>
              <a:off x="152513" y="157814"/>
              <a:ext cx="6211888" cy="4696322"/>
            </p:xfrm>
            <a:graphic xmlns:a="http://schemas.openxmlformats.org/drawingml/2006/main">
              <a:graphicData uri="http://schemas.openxmlformats.org/drawingml/2006/table">
                <a:tbl>
                  <a:tblPr firstCol="0" firstRow="1" lastCol="0" lastRow="0" bandCol="0" bandRow="0" rtl="0">
                    <a:tableStyleId>{4C3C2611-4C71-4FC5-86AE-919BDF0F9419}</a:tableStyleId>
                  </a:tblPr>
                  <a:tblGrid>
                    <a:gridCol w="2187824"/>
                    <a:gridCol w="2109479"/>
                    <a:gridCol w="565278"/>
                    <a:gridCol w="2350224"/>
                  </a:tblGrid>
                  <a:tr h="1561207">
                    <a:tc>
                      <a:txBody>
                        <a:bodyPr/>
                        <a:lstStyle/>
                        <a:p>
                          <a:pPr defTabSz="914400">
                            <a:tabLst>
                              <a:tab pos="1663700" algn="l"/>
                            </a:tabLst>
                            <a:defRPr>
                              <a:solidFill>
                                <a:srgbClr val="000000"/>
                              </a:solidFill>
                            </a:defRPr>
                          </a:pP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solidFill>
                          <a:srgbClr val="D5D5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defTabSz="914400">
                            <a:tabLst>
                              <a:tab pos="1663700" algn="l"/>
                            </a:tabLst>
                            <a:defRPr b="0" sz="1800">
                              <a:solidFill>
                                <a:srgbClr val="000000"/>
                              </a:solidFill>
                            </a:defRPr>
                          </a:pPr>
                          <a:r>
                            <a:rPr b="1" sz="3200"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rPr>
                            <a:t>Luminous Galaxy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solidFill>
                          <a:srgbClr val="D5D5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defTabSz="914400">
                            <a:tabLst>
                              <a:tab pos="1663700" algn="l"/>
                            </a:tabLst>
                            <a:defRPr>
                              <a:solidFill>
                                <a:srgbClr val="000000"/>
                              </a:solidFill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defRPr>
                          </a:pP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solidFill>
                          <a:srgbClr val="D5D5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defTabSz="914400">
                            <a:tabLst>
                              <a:tab pos="1663700" algn="l"/>
                            </a:tabLst>
                            <a:defRPr b="0" sz="1800">
                              <a:solidFill>
                                <a:srgbClr val="000000"/>
                              </a:solidFill>
                            </a:defRPr>
                          </a:pPr>
                          <a:r>
                            <a:rPr b="1" sz="3200"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rPr>
                            <a:t>Dark Matter Halo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solidFill>
                          <a:srgbClr val="D5D5D5"/>
                        </a:solidFill>
                      </a:tcPr>
                    </a:tc>
                  </a:tr>
                  <a:tr h="1178818">
                    <a:tc>
                      <a:txBody>
                        <a:bodyPr/>
                        <a:lstStyle/>
                        <a:p>
                          <a:pPr defTabSz="914400">
                            <a:defRPr sz="1800"/>
                          </a:pPr>
                          <a:r>
                            <a:rPr sz="3200"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rPr>
                            <a:t>Spatial Extension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defTabSz="914400">
                            <a:defRPr sz="1800"/>
                          </a:pPr>
                          <a:r>
                            <a:rPr sz="3200"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rPr>
                            <a:t>10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defTabSz="914400">
                            <a:defRPr sz="1800"/>
                          </a:pPr>
                          <a:r>
                            <a:rPr sz="3200"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rPr>
                            <a:t>: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noFill/>
                      </a:tcPr>
                    </a:tc>
                    <a:tc>
                      <a:txBody>
                        <a:bodyPr/>
                        <a:lstStyle/>
                        <a:p>
                          <a:pPr defTabSz="914400">
                            <a:defRPr sz="1800"/>
                          </a:pPr>
                          <a:r>
                            <a:rPr sz="3200"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rPr>
                            <a:t>100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noFill/>
                      </a:tcPr>
                    </a:tc>
                  </a:tr>
                  <a:tr h="1050131">
                    <a:tc>
                      <a:txBody>
                        <a:bodyPr/>
                        <a:lstStyle/>
                        <a:p>
                          <a:pPr defTabSz="914400">
                            <a:defRPr sz="1800"/>
                          </a:pPr>
                          <a:r>
                            <a:rPr sz="3200"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rPr>
                            <a:t>Mass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solidFill>
                          <a:srgbClr val="D5D5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defTabSz="914400">
                            <a:defRPr sz="1800"/>
                          </a:pPr>
                          <a:r>
                            <a:rPr sz="3200"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rPr>
                            <a:t>7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solidFill>
                          <a:srgbClr val="D5D5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defTabSz="914400">
                            <a:defRPr sz="1800"/>
                          </a:pPr>
                          <a:r>
                            <a:rPr sz="3200"/>
                            <a:t>: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solidFill>
                          <a:srgbClr val="D5D5D5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defTabSz="914400">
                            <a:defRPr sz="1800"/>
                          </a:pPr>
                          <a:r>
                            <a:rPr sz="3200">
                              <a:latin typeface="Baskerville"/>
                              <a:ea typeface="Baskerville"/>
                              <a:cs typeface="Baskerville"/>
                              <a:sym typeface="Baskerville"/>
                            </a:rPr>
                            <a:t>100</a:t>
                          </a:r>
                        </a:p>
                      </a:txBody>
                      <a:tcPr marL="50800" marR="50800" marT="50800" marB="50800" anchor="ctr" anchorCtr="0" horzOverflow="overflow">
                        <a:lnL w="0">
                          <a:miter lim="400000"/>
                        </a:lnL>
                        <a:lnR w="0">
                          <a:miter lim="400000"/>
                        </a:lnR>
                        <a:lnT w="0">
                          <a:miter lim="400000"/>
                        </a:lnT>
                        <a:lnB w="0">
                          <a:miter lim="400000"/>
                        </a:lnB>
                        <a:solidFill>
                          <a:srgbClr val="D5D5D5"/>
                        </a:solidFill>
                      </a:tcPr>
                    </a:tc>
                  </a:tr>
                </a:tbl>
              </a:graphicData>
            </a:graphic>
          </p:graphicFrame>
        </p:grpSp>
        <p:sp>
          <p:nvSpPr>
            <p:cNvPr id="259" name="Milky Way @ 2026"/>
            <p:cNvSpPr txBox="1"/>
            <p:nvPr/>
          </p:nvSpPr>
          <p:spPr>
            <a:xfrm>
              <a:off x="2580481" y="-1"/>
              <a:ext cx="4915682" cy="749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defTabSz="2438338">
                <a:defRPr i="1" sz="45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>
                <a:defRPr b="0">
                  <a:latin typeface="Baskerville SemiBold"/>
                  <a:ea typeface="Baskerville SemiBold"/>
                  <a:cs typeface="Baskerville SemiBold"/>
                  <a:sym typeface="Baskerville SemiBold"/>
                </a:defRPr>
              </a:pPr>
              <a:r>
                <a:rPr b="1">
                  <a:latin typeface="Baskerville"/>
                  <a:ea typeface="Baskerville"/>
                  <a:cs typeface="Baskerville"/>
                  <a:sym typeface="Baskerville"/>
                </a:rPr>
                <a:t>Milky Way @ 2026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26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Línea"/>
          <p:cNvSpPr/>
          <p:nvPr/>
        </p:nvSpPr>
        <p:spPr>
          <a:xfrm flipH="1" flipV="1">
            <a:off x="545266" y="9152528"/>
            <a:ext cx="22919835" cy="1"/>
          </a:xfrm>
          <a:prstGeom prst="line">
            <a:avLst/>
          </a:prstGeom>
          <a:ln w="88900">
            <a:solidFill>
              <a:srgbClr val="F8D687"/>
            </a:solidFill>
            <a:miter lim="400000"/>
            <a:tailEnd type="arrow"/>
          </a:ln>
        </p:spPr>
        <p:txBody>
          <a:bodyPr lIns="71437" tIns="71437" rIns="71437" bIns="71437" anchor="ctr"/>
          <a:lstStyle/>
          <a:p>
            <a:pPr>
              <a:defRPr>
                <a:solidFill>
                  <a:srgbClr val="FFFFFF"/>
                </a:solidFill>
                <a:effectLst>
                  <a:outerShdw sx="100000" sy="100000" kx="0" ky="0" algn="b" rotWithShape="0" blurRad="25400" dist="23998" dir="2700000">
                    <a:srgbClr val="000000">
                      <a:alpha val="31034"/>
                    </a:srgbClr>
                  </a:outerShdw>
                </a:effectLst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grpSp>
        <p:nvGrpSpPr>
          <p:cNvPr id="266" name="Grupo"/>
          <p:cNvGrpSpPr/>
          <p:nvPr/>
        </p:nvGrpSpPr>
        <p:grpSpPr>
          <a:xfrm>
            <a:off x="1688402" y="8109932"/>
            <a:ext cx="2397351" cy="1361702"/>
            <a:chOff x="0" y="0"/>
            <a:chExt cx="2397349" cy="1361700"/>
          </a:xfrm>
        </p:grpSpPr>
        <p:sp>
          <p:nvSpPr>
            <p:cNvPr id="263" name="Línea"/>
            <p:cNvSpPr/>
            <p:nvPr/>
          </p:nvSpPr>
          <p:spPr>
            <a:xfrm flipV="1">
              <a:off x="649332" y="694674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64" name="&gt; 109 pc"/>
            <p:cNvSpPr txBox="1"/>
            <p:nvPr/>
          </p:nvSpPr>
          <p:spPr>
            <a:xfrm>
              <a:off x="0" y="0"/>
              <a:ext cx="2397350" cy="5842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3300">
                  <a:solidFill>
                    <a:srgbClr val="F8D687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&gt; 10</a:t>
              </a:r>
              <a:r>
                <a:rPr baseline="31999"/>
                <a:t>9 </a:t>
              </a:r>
              <a:r>
                <a:t>pc</a:t>
              </a:r>
            </a:p>
          </p:txBody>
        </p:sp>
        <p:sp>
          <p:nvSpPr>
            <p:cNvPr id="265" name="Línea"/>
            <p:cNvSpPr/>
            <p:nvPr/>
          </p:nvSpPr>
          <p:spPr>
            <a:xfrm flipV="1">
              <a:off x="649331" y="105258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</p:grpSp>
      <p:grpSp>
        <p:nvGrpSpPr>
          <p:cNvPr id="270" name="Grupo"/>
          <p:cNvGrpSpPr/>
          <p:nvPr/>
        </p:nvGrpSpPr>
        <p:grpSpPr>
          <a:xfrm>
            <a:off x="8938292" y="8109932"/>
            <a:ext cx="1940525" cy="1361702"/>
            <a:chOff x="0" y="0"/>
            <a:chExt cx="1940523" cy="1361700"/>
          </a:xfrm>
        </p:grpSpPr>
        <p:sp>
          <p:nvSpPr>
            <p:cNvPr id="267" name="Línea"/>
            <p:cNvSpPr/>
            <p:nvPr/>
          </p:nvSpPr>
          <p:spPr>
            <a:xfrm flipV="1">
              <a:off x="970261" y="686968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68" name="~ 105 pc"/>
            <p:cNvSpPr txBox="1"/>
            <p:nvPr/>
          </p:nvSpPr>
          <p:spPr>
            <a:xfrm>
              <a:off x="0" y="0"/>
              <a:ext cx="1940524" cy="5842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3300">
                  <a:solidFill>
                    <a:srgbClr val="F8D687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~ 10</a:t>
              </a:r>
              <a:r>
                <a:rPr baseline="31999"/>
                <a:t>5 </a:t>
              </a:r>
              <a:r>
                <a:t>pc</a:t>
              </a:r>
            </a:p>
          </p:txBody>
        </p:sp>
        <p:sp>
          <p:nvSpPr>
            <p:cNvPr id="269" name="Línea"/>
            <p:cNvSpPr/>
            <p:nvPr/>
          </p:nvSpPr>
          <p:spPr>
            <a:xfrm flipV="1">
              <a:off x="974894" y="105258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</p:grpSp>
      <p:grpSp>
        <p:nvGrpSpPr>
          <p:cNvPr id="274" name="Grupo"/>
          <p:cNvGrpSpPr/>
          <p:nvPr/>
        </p:nvGrpSpPr>
        <p:grpSpPr>
          <a:xfrm>
            <a:off x="5740794" y="8081962"/>
            <a:ext cx="1542457" cy="1389672"/>
            <a:chOff x="0" y="0"/>
            <a:chExt cx="1542456" cy="1389670"/>
          </a:xfrm>
        </p:grpSpPr>
        <p:sp>
          <p:nvSpPr>
            <p:cNvPr id="271" name="Línea"/>
            <p:cNvSpPr/>
            <p:nvPr/>
          </p:nvSpPr>
          <p:spPr>
            <a:xfrm flipV="1">
              <a:off x="771228" y="722644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72" name="Línea"/>
            <p:cNvSpPr/>
            <p:nvPr/>
          </p:nvSpPr>
          <p:spPr>
            <a:xfrm flipV="1">
              <a:off x="771228" y="108055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73" name="~ 106 pc"/>
            <p:cNvSpPr txBox="1"/>
            <p:nvPr/>
          </p:nvSpPr>
          <p:spPr>
            <a:xfrm>
              <a:off x="0" y="-1"/>
              <a:ext cx="1542457" cy="62547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/>
            <a:p>
              <a:pPr defTabSz="2437764">
                <a:defRPr b="0" sz="3300">
                  <a:solidFill>
                    <a:srgbClr val="F8D687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~ 10</a:t>
              </a:r>
              <a:r>
                <a:rPr baseline="31999"/>
                <a:t>6</a:t>
              </a:r>
              <a:r>
                <a:rPr baseline="31999" sz="2200"/>
                <a:t> </a:t>
              </a:r>
              <a:r>
                <a:t>pc</a:t>
              </a:r>
            </a:p>
          </p:txBody>
        </p:sp>
      </p:grpSp>
      <p:grpSp>
        <p:nvGrpSpPr>
          <p:cNvPr id="280" name="Grupo"/>
          <p:cNvGrpSpPr/>
          <p:nvPr/>
        </p:nvGrpSpPr>
        <p:grpSpPr>
          <a:xfrm>
            <a:off x="16317087" y="3550362"/>
            <a:ext cx="5464998" cy="5921272"/>
            <a:chOff x="0" y="0"/>
            <a:chExt cx="5464996" cy="5921270"/>
          </a:xfrm>
        </p:grpSpPr>
        <p:sp>
          <p:nvSpPr>
            <p:cNvPr id="275" name="Línea"/>
            <p:cNvSpPr/>
            <p:nvPr/>
          </p:nvSpPr>
          <p:spPr>
            <a:xfrm flipV="1">
              <a:off x="2027238" y="5246538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76" name="Línea"/>
            <p:cNvSpPr/>
            <p:nvPr/>
          </p:nvSpPr>
          <p:spPr>
            <a:xfrm flipV="1">
              <a:off x="2027238" y="561215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grpSp>
          <p:nvGrpSpPr>
            <p:cNvPr id="279" name="Grupo"/>
            <p:cNvGrpSpPr/>
            <p:nvPr/>
          </p:nvGrpSpPr>
          <p:grpSpPr>
            <a:xfrm>
              <a:off x="0" y="0"/>
              <a:ext cx="5464997" cy="5120733"/>
              <a:chOff x="0" y="0"/>
              <a:chExt cx="5464996" cy="5120732"/>
            </a:xfrm>
          </p:grpSpPr>
          <p:sp>
            <p:nvSpPr>
              <p:cNvPr id="277" name="~ 102 pc"/>
              <p:cNvSpPr txBox="1"/>
              <p:nvPr/>
            </p:nvSpPr>
            <p:spPr>
              <a:xfrm>
                <a:off x="1159337" y="4536532"/>
                <a:ext cx="1735801" cy="584201"/>
              </a:xfrm>
              <a:prstGeom prst="rect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3300">
                    <a:solidFill>
                      <a:srgbClr val="F8D687"/>
                    </a:solidFill>
                    <a:latin typeface="Baskerville"/>
                    <a:ea typeface="Baskerville"/>
                    <a:cs typeface="Baskerville"/>
                    <a:sym typeface="Baskerville"/>
                  </a:defRPr>
                </a:pPr>
                <a:r>
                  <a:t>~ 10</a:t>
                </a:r>
                <a:r>
                  <a:rPr baseline="31999"/>
                  <a:t>2 </a:t>
                </a:r>
                <a:r>
                  <a:t>pc</a:t>
                </a:r>
              </a:p>
            </p:txBody>
          </p:sp>
          <p:pic>
            <p:nvPicPr>
              <p:cNvPr id="278" name="Imagen" descr="Imagen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rcRect l="0" t="0" r="0" b="0"/>
              <a:stretch>
                <a:fillRect/>
              </a:stretch>
            </p:blipFill>
            <p:spPr>
              <a:xfrm>
                <a:off x="0" y="0"/>
                <a:ext cx="5464997" cy="4473850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</p:grpSp>
      <p:grpSp>
        <p:nvGrpSpPr>
          <p:cNvPr id="285" name="Grupo"/>
          <p:cNvGrpSpPr/>
          <p:nvPr/>
        </p:nvGrpSpPr>
        <p:grpSpPr>
          <a:xfrm>
            <a:off x="13044920" y="8109932"/>
            <a:ext cx="3782461" cy="5421737"/>
            <a:chOff x="0" y="0"/>
            <a:chExt cx="3782460" cy="5421735"/>
          </a:xfrm>
        </p:grpSpPr>
        <p:sp>
          <p:nvSpPr>
            <p:cNvPr id="281" name="~ 103 pc"/>
            <p:cNvSpPr txBox="1"/>
            <p:nvPr/>
          </p:nvSpPr>
          <p:spPr>
            <a:xfrm>
              <a:off x="915562" y="0"/>
              <a:ext cx="1951335" cy="5842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3300">
                  <a:solidFill>
                    <a:srgbClr val="F8D687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~ 10</a:t>
              </a:r>
              <a:r>
                <a:rPr baseline="31999"/>
                <a:t>3 </a:t>
              </a:r>
              <a:r>
                <a:t>pc</a:t>
              </a:r>
            </a:p>
          </p:txBody>
        </p:sp>
        <p:sp>
          <p:nvSpPr>
            <p:cNvPr id="282" name="Línea"/>
            <p:cNvSpPr/>
            <p:nvPr/>
          </p:nvSpPr>
          <p:spPr>
            <a:xfrm flipV="1">
              <a:off x="1811044" y="694674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sp>
          <p:nvSpPr>
            <p:cNvPr id="283" name="Línea"/>
            <p:cNvSpPr/>
            <p:nvPr/>
          </p:nvSpPr>
          <p:spPr>
            <a:xfrm flipV="1">
              <a:off x="1820312" y="1052583"/>
              <a:ext cx="1" cy="309118"/>
            </a:xfrm>
            <a:prstGeom prst="line">
              <a:avLst/>
            </a:prstGeom>
            <a:noFill/>
            <a:ln w="76200" cap="flat">
              <a:solidFill>
                <a:srgbClr val="F8D687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</a:p>
          </p:txBody>
        </p:sp>
        <p:pic>
          <p:nvPicPr>
            <p:cNvPr id="284" name="NGC_5264_HST.jpg" descr="NGC_5264_HST.jp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1524029"/>
              <a:ext cx="3782461" cy="389770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286" name="abell_370.png" descr="abell_370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3602470" y="9716653"/>
            <a:ext cx="5819106" cy="3273248"/>
          </a:xfrm>
          <a:prstGeom prst="rect">
            <a:avLst/>
          </a:prstGeom>
          <a:ln w="12700">
            <a:miter lim="400000"/>
          </a:ln>
        </p:spPr>
      </p:pic>
      <p:pic>
        <p:nvPicPr>
          <p:cNvPr id="287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35993" y="5091014"/>
            <a:ext cx="5037857" cy="2839968"/>
          </a:xfrm>
          <a:prstGeom prst="rect">
            <a:avLst/>
          </a:prstGeom>
          <a:ln w="12700">
            <a:miter lim="400000"/>
          </a:ln>
        </p:spPr>
      </p:pic>
      <p:sp>
        <p:nvSpPr>
          <p:cNvPr id="288" name="…. but its nature is unknown"/>
          <p:cNvSpPr txBox="1"/>
          <p:nvPr/>
        </p:nvSpPr>
        <p:spPr>
          <a:xfrm>
            <a:off x="13797221" y="2144098"/>
            <a:ext cx="9005126" cy="17013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 algn="l" defTabSz="825500">
              <a:defRPr b="0" sz="5200">
                <a:solidFill>
                  <a:srgbClr val="F8D687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sz="6000"/>
              <a:t>….</a:t>
            </a:r>
            <a:r>
              <a:t> but </a:t>
            </a:r>
            <a:r>
              <a:rPr b="1" i="1"/>
              <a:t>its nature is unknown</a:t>
            </a:r>
          </a:p>
        </p:txBody>
      </p:sp>
      <p:pic>
        <p:nvPicPr>
          <p:cNvPr id="289" name="Imagen" descr="Imagen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13807292" y="296561"/>
            <a:ext cx="9856769" cy="1740503"/>
          </a:xfrm>
          <a:prstGeom prst="rect">
            <a:avLst/>
          </a:prstGeom>
          <a:ln w="12700">
            <a:miter lim="400000"/>
          </a:ln>
        </p:spPr>
      </p:pic>
      <p:pic>
        <p:nvPicPr>
          <p:cNvPr id="290" name="galaxy_flat_rotation_circle.gif" descr="galaxy_flat_rotation_circle.gif"/>
          <p:cNvPicPr>
            <a:picLocks noChangeAspect="0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7764468" y="3576740"/>
            <a:ext cx="4288173" cy="4288173"/>
          </a:xfrm>
          <a:prstGeom prst="rect">
            <a:avLst/>
          </a:prstGeom>
          <a:ln w="12700">
            <a:miter lim="400000"/>
          </a:ln>
        </p:spPr>
      </p:pic>
      <p:sp>
        <p:nvSpPr>
          <p:cNvPr id="291" name="…."/>
          <p:cNvSpPr txBox="1"/>
          <p:nvPr/>
        </p:nvSpPr>
        <p:spPr>
          <a:xfrm>
            <a:off x="22380575" y="276225"/>
            <a:ext cx="1108075" cy="10191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 defTabSz="825500">
              <a:defRPr b="0" sz="6000">
                <a:solidFill>
                  <a:srgbClr val="F8D687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….</a:t>
            </a:r>
          </a:p>
        </p:txBody>
      </p:sp>
      <p:sp>
        <p:nvSpPr>
          <p:cNvPr id="292" name="we have a problem"/>
          <p:cNvSpPr txBox="1"/>
          <p:nvPr/>
        </p:nvSpPr>
        <p:spPr>
          <a:xfrm>
            <a:off x="1531211" y="1527892"/>
            <a:ext cx="5037856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solidFill>
                  <a:srgbClr val="FFFFFF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we have a problem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294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295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351" name="Grupo"/>
          <p:cNvGrpSpPr/>
          <p:nvPr/>
        </p:nvGrpSpPr>
        <p:grpSpPr>
          <a:xfrm>
            <a:off x="6190976" y="662873"/>
            <a:ext cx="11589685" cy="11612110"/>
            <a:chOff x="-222249" y="-222249"/>
            <a:chExt cx="11589684" cy="11612109"/>
          </a:xfrm>
        </p:grpSpPr>
        <p:grpSp>
          <p:nvGrpSpPr>
            <p:cNvPr id="299" name="Óvalo"/>
            <p:cNvGrpSpPr/>
            <p:nvPr/>
          </p:nvGrpSpPr>
          <p:grpSpPr>
            <a:xfrm>
              <a:off x="818395" y="2109383"/>
              <a:ext cx="2520316" cy="2357525"/>
              <a:chOff x="0" y="0"/>
              <a:chExt cx="2520314" cy="2357524"/>
            </a:xfrm>
          </p:grpSpPr>
          <p:sp>
            <p:nvSpPr>
              <p:cNvPr id="298" name="Óvalo"/>
              <p:cNvSpPr/>
              <p:nvPr/>
            </p:nvSpPr>
            <p:spPr>
              <a:xfrm>
                <a:off x="361949" y="361949"/>
                <a:ext cx="1796416" cy="1633626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297" name="Óvalo Óvalo" descr="Óvalo Óvalo"/>
              <p:cNvPicPr>
                <a:picLocks noChangeAspect="0"/>
              </p:cNvPicPr>
              <p:nvPr/>
            </p:nvPicPr>
            <p:blipFill>
              <a:blip r:embed="rId3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2520316" cy="2357525"/>
              </a:xfrm>
              <a:prstGeom prst="rect">
                <a:avLst/>
              </a:prstGeom>
              <a:effectLst/>
            </p:spPr>
          </p:pic>
        </p:grpSp>
        <p:grpSp>
          <p:nvGrpSpPr>
            <p:cNvPr id="302" name="Óvalo"/>
            <p:cNvGrpSpPr/>
            <p:nvPr/>
          </p:nvGrpSpPr>
          <p:grpSpPr>
            <a:xfrm>
              <a:off x="9446995" y="3138236"/>
              <a:ext cx="1532822" cy="1554213"/>
              <a:chOff x="0" y="0"/>
              <a:chExt cx="1532821" cy="1554211"/>
            </a:xfrm>
          </p:grpSpPr>
          <p:sp>
            <p:nvSpPr>
              <p:cNvPr id="301" name="Óvalo"/>
              <p:cNvSpPr/>
              <p:nvPr/>
            </p:nvSpPr>
            <p:spPr>
              <a:xfrm>
                <a:off x="222250" y="222249"/>
                <a:ext cx="1088322" cy="110971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00" name="Óvalo Óvalo" descr="Óvalo Óvalo"/>
              <p:cNvPicPr>
                <a:picLocks noChangeAspect="0"/>
              </p:cNvPicPr>
              <p:nvPr/>
            </p:nvPicPr>
            <p:blipFill>
              <a:blip r:embed="rId4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1532823" cy="1554212"/>
              </a:xfrm>
              <a:prstGeom prst="rect">
                <a:avLst/>
              </a:prstGeom>
              <a:effectLst/>
            </p:spPr>
          </p:pic>
        </p:grpSp>
        <p:grpSp>
          <p:nvGrpSpPr>
            <p:cNvPr id="305" name="Óvalo"/>
            <p:cNvGrpSpPr/>
            <p:nvPr/>
          </p:nvGrpSpPr>
          <p:grpSpPr>
            <a:xfrm>
              <a:off x="5031975" y="-222250"/>
              <a:ext cx="2617500" cy="2597698"/>
              <a:chOff x="0" y="0"/>
              <a:chExt cx="2617498" cy="2597697"/>
            </a:xfrm>
          </p:grpSpPr>
          <p:sp>
            <p:nvSpPr>
              <p:cNvPr id="304" name="Óvalo"/>
              <p:cNvSpPr/>
              <p:nvPr/>
            </p:nvSpPr>
            <p:spPr>
              <a:xfrm>
                <a:off x="222250" y="222249"/>
                <a:ext cx="2172999" cy="2153199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03" name="Óvalo Óvalo" descr="Óvalo Óvalo"/>
              <p:cNvPicPr>
                <a:picLocks noChangeAspect="0"/>
              </p:cNvPicPr>
              <p:nvPr/>
            </p:nvPicPr>
            <p:blipFill>
              <a:blip r:embed="rId5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2617500" cy="2597698"/>
              </a:xfrm>
              <a:prstGeom prst="rect">
                <a:avLst/>
              </a:prstGeom>
              <a:effectLst/>
            </p:spPr>
          </p:pic>
        </p:grpSp>
        <p:grpSp>
          <p:nvGrpSpPr>
            <p:cNvPr id="308" name="Óvalo"/>
            <p:cNvGrpSpPr/>
            <p:nvPr/>
          </p:nvGrpSpPr>
          <p:grpSpPr>
            <a:xfrm>
              <a:off x="-222250" y="5487452"/>
              <a:ext cx="1623046" cy="1554213"/>
              <a:chOff x="0" y="0"/>
              <a:chExt cx="1623045" cy="1554211"/>
            </a:xfrm>
          </p:grpSpPr>
          <p:sp>
            <p:nvSpPr>
              <p:cNvPr id="307" name="Óvalo"/>
              <p:cNvSpPr/>
              <p:nvPr/>
            </p:nvSpPr>
            <p:spPr>
              <a:xfrm>
                <a:off x="222250" y="222249"/>
                <a:ext cx="1178546" cy="110971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06" name="Óvalo Óvalo" descr="Óvalo Óvalo"/>
              <p:cNvPicPr>
                <a:picLocks noChangeAspect="0"/>
              </p:cNvPicPr>
              <p:nvPr/>
            </p:nvPicPr>
            <p:blipFill>
              <a:blip r:embed="rId6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1623046" cy="1554212"/>
              </a:xfrm>
              <a:prstGeom prst="rect">
                <a:avLst/>
              </a:prstGeom>
              <a:effectLst/>
            </p:spPr>
          </p:pic>
        </p:grpSp>
        <p:grpSp>
          <p:nvGrpSpPr>
            <p:cNvPr id="311" name="Círculo"/>
            <p:cNvGrpSpPr/>
            <p:nvPr/>
          </p:nvGrpSpPr>
          <p:grpSpPr>
            <a:xfrm>
              <a:off x="205909" y="8242757"/>
              <a:ext cx="766726" cy="767243"/>
              <a:chOff x="0" y="0"/>
              <a:chExt cx="766724" cy="767242"/>
            </a:xfrm>
          </p:grpSpPr>
          <p:sp>
            <p:nvSpPr>
              <p:cNvPr id="310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09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14" name="Óvalo"/>
            <p:cNvGrpSpPr/>
            <p:nvPr/>
          </p:nvGrpSpPr>
          <p:grpSpPr>
            <a:xfrm>
              <a:off x="2313891" y="9639949"/>
              <a:ext cx="1259178" cy="1238845"/>
              <a:chOff x="0" y="0"/>
              <a:chExt cx="1259177" cy="1238843"/>
            </a:xfrm>
          </p:grpSpPr>
          <p:sp>
            <p:nvSpPr>
              <p:cNvPr id="313" name="Óvalo"/>
              <p:cNvSpPr/>
              <p:nvPr/>
            </p:nvSpPr>
            <p:spPr>
              <a:xfrm>
                <a:off x="222250" y="222250"/>
                <a:ext cx="814678" cy="7943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12" name="Óvalo Óvalo" descr="Óvalo Óvalo"/>
              <p:cNvPicPr>
                <a:picLocks noChangeAspect="0"/>
              </p:cNvPicPr>
              <p:nvPr/>
            </p:nvPicPr>
            <p:blipFill>
              <a:blip r:embed="rId8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-1"/>
                <a:ext cx="1259179" cy="1238845"/>
              </a:xfrm>
              <a:prstGeom prst="rect">
                <a:avLst/>
              </a:prstGeom>
              <a:effectLst/>
            </p:spPr>
          </p:pic>
        </p:grpSp>
        <p:grpSp>
          <p:nvGrpSpPr>
            <p:cNvPr id="317" name="Óvalo"/>
            <p:cNvGrpSpPr/>
            <p:nvPr/>
          </p:nvGrpSpPr>
          <p:grpSpPr>
            <a:xfrm>
              <a:off x="8587956" y="5367054"/>
              <a:ext cx="886873" cy="939546"/>
              <a:chOff x="0" y="0"/>
              <a:chExt cx="886872" cy="939545"/>
            </a:xfrm>
          </p:grpSpPr>
          <p:sp>
            <p:nvSpPr>
              <p:cNvPr id="316" name="Óvalo"/>
              <p:cNvSpPr/>
              <p:nvPr/>
            </p:nvSpPr>
            <p:spPr>
              <a:xfrm>
                <a:off x="88900" y="88900"/>
                <a:ext cx="709073" cy="761746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15" name="Óvalo Óvalo" descr="Óvalo Óvalo"/>
              <p:cNvPicPr>
                <a:picLocks noChangeAspect="0"/>
              </p:cNvPicPr>
              <p:nvPr/>
            </p:nvPicPr>
            <p:blipFill>
              <a:blip r:embed="rId9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-1"/>
                <a:ext cx="886873" cy="939547"/>
              </a:xfrm>
              <a:prstGeom prst="rect">
                <a:avLst/>
              </a:prstGeom>
              <a:effectLst/>
            </p:spPr>
          </p:pic>
        </p:grpSp>
        <p:grpSp>
          <p:nvGrpSpPr>
            <p:cNvPr id="320" name="Círculo"/>
            <p:cNvGrpSpPr/>
            <p:nvPr/>
          </p:nvGrpSpPr>
          <p:grpSpPr>
            <a:xfrm>
              <a:off x="10600709" y="7339938"/>
              <a:ext cx="766726" cy="767243"/>
              <a:chOff x="0" y="0"/>
              <a:chExt cx="766724" cy="767242"/>
            </a:xfrm>
          </p:grpSpPr>
          <p:sp>
            <p:nvSpPr>
              <p:cNvPr id="319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18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23" name="Óvalo"/>
            <p:cNvGrpSpPr/>
            <p:nvPr/>
          </p:nvGrpSpPr>
          <p:grpSpPr>
            <a:xfrm>
              <a:off x="2892083" y="7751621"/>
              <a:ext cx="639041" cy="657984"/>
              <a:chOff x="0" y="0"/>
              <a:chExt cx="639039" cy="657982"/>
            </a:xfrm>
          </p:grpSpPr>
          <p:sp>
            <p:nvSpPr>
              <p:cNvPr id="322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21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26" name="Óvalo"/>
            <p:cNvGrpSpPr/>
            <p:nvPr/>
          </p:nvGrpSpPr>
          <p:grpSpPr>
            <a:xfrm>
              <a:off x="6709553" y="10151016"/>
              <a:ext cx="1259178" cy="1238844"/>
              <a:chOff x="0" y="0"/>
              <a:chExt cx="1259177" cy="1238843"/>
            </a:xfrm>
          </p:grpSpPr>
          <p:sp>
            <p:nvSpPr>
              <p:cNvPr id="325" name="Óvalo"/>
              <p:cNvSpPr/>
              <p:nvPr/>
            </p:nvSpPr>
            <p:spPr>
              <a:xfrm>
                <a:off x="222250" y="222250"/>
                <a:ext cx="814678" cy="7943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24" name="Óvalo Óvalo" descr="Óvalo Óvalo"/>
              <p:cNvPicPr>
                <a:picLocks noChangeAspect="0"/>
              </p:cNvPicPr>
              <p:nvPr/>
            </p:nvPicPr>
            <p:blipFill>
              <a:blip r:embed="rId8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-1"/>
                <a:ext cx="1259179" cy="1238845"/>
              </a:xfrm>
              <a:prstGeom prst="rect">
                <a:avLst/>
              </a:prstGeom>
              <a:effectLst/>
            </p:spPr>
          </p:pic>
        </p:grpSp>
        <p:grpSp>
          <p:nvGrpSpPr>
            <p:cNvPr id="329" name="Círculo"/>
            <p:cNvGrpSpPr/>
            <p:nvPr/>
          </p:nvGrpSpPr>
          <p:grpSpPr>
            <a:xfrm>
              <a:off x="8773219" y="1940762"/>
              <a:ext cx="766726" cy="767243"/>
              <a:chOff x="0" y="0"/>
              <a:chExt cx="766724" cy="767242"/>
            </a:xfrm>
          </p:grpSpPr>
          <p:sp>
            <p:nvSpPr>
              <p:cNvPr id="328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27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32" name="Óvalo"/>
            <p:cNvGrpSpPr/>
            <p:nvPr/>
          </p:nvGrpSpPr>
          <p:grpSpPr>
            <a:xfrm>
              <a:off x="7209169" y="3586351"/>
              <a:ext cx="639040" cy="657983"/>
              <a:chOff x="0" y="0"/>
              <a:chExt cx="639039" cy="657982"/>
            </a:xfrm>
          </p:grpSpPr>
          <p:sp>
            <p:nvSpPr>
              <p:cNvPr id="331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30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35" name="Óvalo"/>
            <p:cNvGrpSpPr/>
            <p:nvPr/>
          </p:nvGrpSpPr>
          <p:grpSpPr>
            <a:xfrm>
              <a:off x="7501543" y="8297386"/>
              <a:ext cx="639041" cy="657984"/>
              <a:chOff x="0" y="0"/>
              <a:chExt cx="639039" cy="657982"/>
            </a:xfrm>
          </p:grpSpPr>
          <p:sp>
            <p:nvSpPr>
              <p:cNvPr id="334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33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38" name="Círculo"/>
            <p:cNvGrpSpPr/>
            <p:nvPr/>
          </p:nvGrpSpPr>
          <p:grpSpPr>
            <a:xfrm>
              <a:off x="4602227" y="3091489"/>
              <a:ext cx="766726" cy="767243"/>
              <a:chOff x="0" y="0"/>
              <a:chExt cx="766724" cy="767242"/>
            </a:xfrm>
          </p:grpSpPr>
          <p:sp>
            <p:nvSpPr>
              <p:cNvPr id="337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36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41" name="Óvalo"/>
            <p:cNvGrpSpPr/>
            <p:nvPr/>
          </p:nvGrpSpPr>
          <p:grpSpPr>
            <a:xfrm>
              <a:off x="5123163" y="7379047"/>
              <a:ext cx="639040" cy="657984"/>
              <a:chOff x="0" y="0"/>
              <a:chExt cx="639039" cy="657982"/>
            </a:xfrm>
          </p:grpSpPr>
          <p:sp>
            <p:nvSpPr>
              <p:cNvPr id="340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39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44" name="Óvalo"/>
            <p:cNvGrpSpPr/>
            <p:nvPr/>
          </p:nvGrpSpPr>
          <p:grpSpPr>
            <a:xfrm>
              <a:off x="9548412" y="9623425"/>
              <a:ext cx="639041" cy="657983"/>
              <a:chOff x="0" y="0"/>
              <a:chExt cx="639039" cy="657982"/>
            </a:xfrm>
          </p:grpSpPr>
          <p:sp>
            <p:nvSpPr>
              <p:cNvPr id="343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42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47" name="Círculo"/>
            <p:cNvGrpSpPr/>
            <p:nvPr/>
          </p:nvGrpSpPr>
          <p:grpSpPr>
            <a:xfrm>
              <a:off x="8773219" y="7581391"/>
              <a:ext cx="766726" cy="767244"/>
              <a:chOff x="0" y="0"/>
              <a:chExt cx="766724" cy="767242"/>
            </a:xfrm>
          </p:grpSpPr>
          <p:sp>
            <p:nvSpPr>
              <p:cNvPr id="346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45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50" name="Óvalo"/>
            <p:cNvGrpSpPr/>
            <p:nvPr/>
          </p:nvGrpSpPr>
          <p:grpSpPr>
            <a:xfrm>
              <a:off x="2623959" y="900626"/>
              <a:ext cx="639040" cy="657984"/>
              <a:chOff x="0" y="0"/>
              <a:chExt cx="639039" cy="657982"/>
            </a:xfrm>
          </p:grpSpPr>
          <p:sp>
            <p:nvSpPr>
              <p:cNvPr id="349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48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</p:grpSp>
      <p:grpSp>
        <p:nvGrpSpPr>
          <p:cNvPr id="354" name="Óvalo"/>
          <p:cNvGrpSpPr/>
          <p:nvPr/>
        </p:nvGrpSpPr>
        <p:grpSpPr>
          <a:xfrm>
            <a:off x="4633921" y="-349645"/>
            <a:ext cx="15116158" cy="14415290"/>
            <a:chOff x="0" y="0"/>
            <a:chExt cx="15116156" cy="14415289"/>
          </a:xfrm>
        </p:grpSpPr>
        <p:sp>
          <p:nvSpPr>
            <p:cNvPr id="353" name="Óvalo"/>
            <p:cNvSpPr/>
            <p:nvPr/>
          </p:nvSpPr>
          <p:spPr>
            <a:xfrm>
              <a:off x="361950" y="361950"/>
              <a:ext cx="14392257" cy="13691390"/>
            </a:xfrm>
            <a:prstGeom prst="ellipse">
              <a:avLst/>
            </a:prstGeom>
            <a:gradFill flip="none" rotWithShape="1">
              <a:gsLst>
                <a:gs pos="0">
                  <a:srgbClr val="000000">
                    <a:alpha val="64528"/>
                  </a:srgbClr>
                </a:gs>
                <a:gs pos="76991">
                  <a:srgbClr val="787878">
                    <a:alpha val="64528"/>
                  </a:srgbClr>
                </a:gs>
                <a:gs pos="76991">
                  <a:srgbClr val="F0F0F0">
                    <a:alpha val="64528"/>
                  </a:srgbClr>
                </a:gs>
              </a:gsLst>
              <a:path path="circle">
                <a:fillToRect l="37721" t="-19636" r="62278" b="119636"/>
              </a:path>
            </a:gradFill>
            <a:ln>
              <a:noFill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825500">
                <a:defRPr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</a:p>
          </p:txBody>
        </p:sp>
        <p:pic>
          <p:nvPicPr>
            <p:cNvPr id="352" name="Óvalo Óvalo" descr="Óvalo Óvalo"/>
            <p:cNvPicPr>
              <a:picLocks noChangeAspect="0"/>
            </p:cNvPicPr>
            <p:nvPr/>
          </p:nvPicPr>
          <p:blipFill>
            <a:blip r:embed="rId11">
              <a:alphaModFix amt="64528"/>
              <a:extLst/>
            </a:blip>
            <a:stretch>
              <a:fillRect/>
            </a:stretch>
          </p:blipFill>
          <p:spPr>
            <a:xfrm>
              <a:off x="0" y="0"/>
              <a:ext cx="15116157" cy="14415290"/>
            </a:xfrm>
            <a:prstGeom prst="rect">
              <a:avLst/>
            </a:prstGeom>
            <a:effectLst/>
          </p:spPr>
        </p:pic>
      </p:grpSp>
      <p:pic>
        <p:nvPicPr>
          <p:cNvPr id="355" name="Captura de pantalla 2026-05-29 a las 10.41.24.png" descr="Captura de pantalla 2026-05-29 a las 10.41.24.png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12367770" y="1576714"/>
            <a:ext cx="801573" cy="763954"/>
          </a:xfrm>
          <a:prstGeom prst="rect">
            <a:avLst/>
          </a:prstGeom>
          <a:ln w="12700">
            <a:miter lim="400000"/>
          </a:ln>
        </p:spPr>
      </p:pic>
      <p:pic>
        <p:nvPicPr>
          <p:cNvPr id="356" name="Captura de pantalla 2026-05-29 a las 10.41.24.png" descr="Captura de pantalla 2026-05-29 a las 10.41.24.png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8113270" y="3841241"/>
            <a:ext cx="682522" cy="650490"/>
          </a:xfrm>
          <a:prstGeom prst="rect">
            <a:avLst/>
          </a:prstGeom>
          <a:ln w="12700">
            <a:miter lim="400000"/>
          </a:ln>
        </p:spPr>
      </p:pic>
      <p:pic>
        <p:nvPicPr>
          <p:cNvPr id="357" name="galaxy_flat_rotation_circle.gif" descr="galaxy_flat_rotation_circle.gif"/>
          <p:cNvPicPr>
            <a:picLocks noChangeAspect="0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10047914" y="4713914"/>
            <a:ext cx="4288173" cy="4288172"/>
          </a:xfrm>
          <a:prstGeom prst="rect">
            <a:avLst/>
          </a:prstGeom>
          <a:ln w="12700">
            <a:miter lim="400000"/>
          </a:ln>
        </p:spPr>
      </p:pic>
      <p:pic>
        <p:nvPicPr>
          <p:cNvPr id="358" name="Imagen" descr="Imagen"/>
          <p:cNvPicPr>
            <a:picLocks noChangeAspect="1"/>
          </p:cNvPicPr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15045898" y="47625"/>
            <a:ext cx="9336709" cy="616368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355" grpId="2"/>
      <p:bldP build="whole" bldLvl="1" animBg="1" rev="0" advAuto="0" spid="358" grpId="4"/>
      <p:bldP build="whole" bldLvl="1" animBg="1" rev="0" advAuto="0" spid="351" grpId="1"/>
      <p:bldP build="whole" bldLvl="1" animBg="1" rev="0" advAuto="0" spid="356" grpId="3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2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360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361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417" name="Grupo"/>
          <p:cNvGrpSpPr/>
          <p:nvPr/>
        </p:nvGrpSpPr>
        <p:grpSpPr>
          <a:xfrm>
            <a:off x="6190976" y="662873"/>
            <a:ext cx="11589685" cy="11612110"/>
            <a:chOff x="-222249" y="-222249"/>
            <a:chExt cx="11589684" cy="11612109"/>
          </a:xfrm>
        </p:grpSpPr>
        <p:grpSp>
          <p:nvGrpSpPr>
            <p:cNvPr id="365" name="Óvalo"/>
            <p:cNvGrpSpPr/>
            <p:nvPr/>
          </p:nvGrpSpPr>
          <p:grpSpPr>
            <a:xfrm>
              <a:off x="818395" y="2109383"/>
              <a:ext cx="2520316" cy="2357525"/>
              <a:chOff x="0" y="0"/>
              <a:chExt cx="2520314" cy="2357524"/>
            </a:xfrm>
          </p:grpSpPr>
          <p:sp>
            <p:nvSpPr>
              <p:cNvPr id="364" name="Óvalo"/>
              <p:cNvSpPr/>
              <p:nvPr/>
            </p:nvSpPr>
            <p:spPr>
              <a:xfrm>
                <a:off x="361949" y="361949"/>
                <a:ext cx="1796416" cy="1633626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63" name="Óvalo Óvalo" descr="Óvalo Óvalo"/>
              <p:cNvPicPr>
                <a:picLocks noChangeAspect="0"/>
              </p:cNvPicPr>
              <p:nvPr/>
            </p:nvPicPr>
            <p:blipFill>
              <a:blip r:embed="rId3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2520316" cy="2357525"/>
              </a:xfrm>
              <a:prstGeom prst="rect">
                <a:avLst/>
              </a:prstGeom>
              <a:effectLst/>
            </p:spPr>
          </p:pic>
        </p:grpSp>
        <p:grpSp>
          <p:nvGrpSpPr>
            <p:cNvPr id="368" name="Óvalo"/>
            <p:cNvGrpSpPr/>
            <p:nvPr/>
          </p:nvGrpSpPr>
          <p:grpSpPr>
            <a:xfrm>
              <a:off x="9446995" y="3138236"/>
              <a:ext cx="1532822" cy="1554213"/>
              <a:chOff x="0" y="0"/>
              <a:chExt cx="1532821" cy="1554211"/>
            </a:xfrm>
          </p:grpSpPr>
          <p:sp>
            <p:nvSpPr>
              <p:cNvPr id="367" name="Óvalo"/>
              <p:cNvSpPr/>
              <p:nvPr/>
            </p:nvSpPr>
            <p:spPr>
              <a:xfrm>
                <a:off x="222250" y="222249"/>
                <a:ext cx="1088322" cy="110971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66" name="Óvalo Óvalo" descr="Óvalo Óvalo"/>
              <p:cNvPicPr>
                <a:picLocks noChangeAspect="0"/>
              </p:cNvPicPr>
              <p:nvPr/>
            </p:nvPicPr>
            <p:blipFill>
              <a:blip r:embed="rId4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1532823" cy="1554212"/>
              </a:xfrm>
              <a:prstGeom prst="rect">
                <a:avLst/>
              </a:prstGeom>
              <a:effectLst/>
            </p:spPr>
          </p:pic>
        </p:grpSp>
        <p:grpSp>
          <p:nvGrpSpPr>
            <p:cNvPr id="371" name="Óvalo"/>
            <p:cNvGrpSpPr/>
            <p:nvPr/>
          </p:nvGrpSpPr>
          <p:grpSpPr>
            <a:xfrm>
              <a:off x="5031975" y="-222250"/>
              <a:ext cx="2617500" cy="2597698"/>
              <a:chOff x="0" y="0"/>
              <a:chExt cx="2617498" cy="2597697"/>
            </a:xfrm>
          </p:grpSpPr>
          <p:sp>
            <p:nvSpPr>
              <p:cNvPr id="370" name="Óvalo"/>
              <p:cNvSpPr/>
              <p:nvPr/>
            </p:nvSpPr>
            <p:spPr>
              <a:xfrm>
                <a:off x="222250" y="222249"/>
                <a:ext cx="2172999" cy="2153199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69" name="Óvalo Óvalo" descr="Óvalo Óvalo"/>
              <p:cNvPicPr>
                <a:picLocks noChangeAspect="0"/>
              </p:cNvPicPr>
              <p:nvPr/>
            </p:nvPicPr>
            <p:blipFill>
              <a:blip r:embed="rId5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2617500" cy="2597698"/>
              </a:xfrm>
              <a:prstGeom prst="rect">
                <a:avLst/>
              </a:prstGeom>
              <a:effectLst/>
            </p:spPr>
          </p:pic>
        </p:grpSp>
        <p:grpSp>
          <p:nvGrpSpPr>
            <p:cNvPr id="374" name="Óvalo"/>
            <p:cNvGrpSpPr/>
            <p:nvPr/>
          </p:nvGrpSpPr>
          <p:grpSpPr>
            <a:xfrm>
              <a:off x="-222250" y="5487452"/>
              <a:ext cx="1623046" cy="1554213"/>
              <a:chOff x="0" y="0"/>
              <a:chExt cx="1623045" cy="1554211"/>
            </a:xfrm>
          </p:grpSpPr>
          <p:sp>
            <p:nvSpPr>
              <p:cNvPr id="373" name="Óvalo"/>
              <p:cNvSpPr/>
              <p:nvPr/>
            </p:nvSpPr>
            <p:spPr>
              <a:xfrm>
                <a:off x="222250" y="222249"/>
                <a:ext cx="1178546" cy="110971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72" name="Óvalo Óvalo" descr="Óvalo Óvalo"/>
              <p:cNvPicPr>
                <a:picLocks noChangeAspect="0"/>
              </p:cNvPicPr>
              <p:nvPr/>
            </p:nvPicPr>
            <p:blipFill>
              <a:blip r:embed="rId6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1623046" cy="1554212"/>
              </a:xfrm>
              <a:prstGeom prst="rect">
                <a:avLst/>
              </a:prstGeom>
              <a:effectLst/>
            </p:spPr>
          </p:pic>
        </p:grpSp>
        <p:grpSp>
          <p:nvGrpSpPr>
            <p:cNvPr id="377" name="Círculo"/>
            <p:cNvGrpSpPr/>
            <p:nvPr/>
          </p:nvGrpSpPr>
          <p:grpSpPr>
            <a:xfrm>
              <a:off x="205909" y="8242757"/>
              <a:ext cx="766726" cy="767243"/>
              <a:chOff x="0" y="0"/>
              <a:chExt cx="766724" cy="767242"/>
            </a:xfrm>
          </p:grpSpPr>
          <p:sp>
            <p:nvSpPr>
              <p:cNvPr id="376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75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80" name="Óvalo"/>
            <p:cNvGrpSpPr/>
            <p:nvPr/>
          </p:nvGrpSpPr>
          <p:grpSpPr>
            <a:xfrm>
              <a:off x="2313891" y="9639949"/>
              <a:ext cx="1259178" cy="1238845"/>
              <a:chOff x="0" y="0"/>
              <a:chExt cx="1259177" cy="1238843"/>
            </a:xfrm>
          </p:grpSpPr>
          <p:sp>
            <p:nvSpPr>
              <p:cNvPr id="379" name="Óvalo"/>
              <p:cNvSpPr/>
              <p:nvPr/>
            </p:nvSpPr>
            <p:spPr>
              <a:xfrm>
                <a:off x="222250" y="222250"/>
                <a:ext cx="814678" cy="7943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78" name="Óvalo Óvalo" descr="Óvalo Óvalo"/>
              <p:cNvPicPr>
                <a:picLocks noChangeAspect="0"/>
              </p:cNvPicPr>
              <p:nvPr/>
            </p:nvPicPr>
            <p:blipFill>
              <a:blip r:embed="rId8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-1"/>
                <a:ext cx="1259179" cy="1238845"/>
              </a:xfrm>
              <a:prstGeom prst="rect">
                <a:avLst/>
              </a:prstGeom>
              <a:effectLst/>
            </p:spPr>
          </p:pic>
        </p:grpSp>
        <p:grpSp>
          <p:nvGrpSpPr>
            <p:cNvPr id="383" name="Óvalo"/>
            <p:cNvGrpSpPr/>
            <p:nvPr/>
          </p:nvGrpSpPr>
          <p:grpSpPr>
            <a:xfrm>
              <a:off x="8587956" y="5367054"/>
              <a:ext cx="886873" cy="939546"/>
              <a:chOff x="0" y="0"/>
              <a:chExt cx="886872" cy="939545"/>
            </a:xfrm>
          </p:grpSpPr>
          <p:sp>
            <p:nvSpPr>
              <p:cNvPr id="382" name="Óvalo"/>
              <p:cNvSpPr/>
              <p:nvPr/>
            </p:nvSpPr>
            <p:spPr>
              <a:xfrm>
                <a:off x="88900" y="88900"/>
                <a:ext cx="709073" cy="761746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81" name="Óvalo Óvalo" descr="Óvalo Óvalo"/>
              <p:cNvPicPr>
                <a:picLocks noChangeAspect="0"/>
              </p:cNvPicPr>
              <p:nvPr/>
            </p:nvPicPr>
            <p:blipFill>
              <a:blip r:embed="rId9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-1"/>
                <a:ext cx="886873" cy="939547"/>
              </a:xfrm>
              <a:prstGeom prst="rect">
                <a:avLst/>
              </a:prstGeom>
              <a:effectLst/>
            </p:spPr>
          </p:pic>
        </p:grpSp>
        <p:grpSp>
          <p:nvGrpSpPr>
            <p:cNvPr id="386" name="Círculo"/>
            <p:cNvGrpSpPr/>
            <p:nvPr/>
          </p:nvGrpSpPr>
          <p:grpSpPr>
            <a:xfrm>
              <a:off x="10600709" y="7339938"/>
              <a:ext cx="766726" cy="767243"/>
              <a:chOff x="0" y="0"/>
              <a:chExt cx="766724" cy="767242"/>
            </a:xfrm>
          </p:grpSpPr>
          <p:sp>
            <p:nvSpPr>
              <p:cNvPr id="385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84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89" name="Óvalo"/>
            <p:cNvGrpSpPr/>
            <p:nvPr/>
          </p:nvGrpSpPr>
          <p:grpSpPr>
            <a:xfrm>
              <a:off x="2892083" y="7751621"/>
              <a:ext cx="639041" cy="657984"/>
              <a:chOff x="0" y="0"/>
              <a:chExt cx="639039" cy="657982"/>
            </a:xfrm>
          </p:grpSpPr>
          <p:sp>
            <p:nvSpPr>
              <p:cNvPr id="388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87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92" name="Óvalo"/>
            <p:cNvGrpSpPr/>
            <p:nvPr/>
          </p:nvGrpSpPr>
          <p:grpSpPr>
            <a:xfrm>
              <a:off x="6709553" y="10151016"/>
              <a:ext cx="1259178" cy="1238844"/>
              <a:chOff x="0" y="0"/>
              <a:chExt cx="1259177" cy="1238843"/>
            </a:xfrm>
          </p:grpSpPr>
          <p:sp>
            <p:nvSpPr>
              <p:cNvPr id="391" name="Óvalo"/>
              <p:cNvSpPr/>
              <p:nvPr/>
            </p:nvSpPr>
            <p:spPr>
              <a:xfrm>
                <a:off x="222250" y="222250"/>
                <a:ext cx="814678" cy="7943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90" name="Óvalo Óvalo" descr="Óvalo Óvalo"/>
              <p:cNvPicPr>
                <a:picLocks noChangeAspect="0"/>
              </p:cNvPicPr>
              <p:nvPr/>
            </p:nvPicPr>
            <p:blipFill>
              <a:blip r:embed="rId8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-1"/>
                <a:ext cx="1259179" cy="1238845"/>
              </a:xfrm>
              <a:prstGeom prst="rect">
                <a:avLst/>
              </a:prstGeom>
              <a:effectLst/>
            </p:spPr>
          </p:pic>
        </p:grpSp>
        <p:grpSp>
          <p:nvGrpSpPr>
            <p:cNvPr id="395" name="Círculo"/>
            <p:cNvGrpSpPr/>
            <p:nvPr/>
          </p:nvGrpSpPr>
          <p:grpSpPr>
            <a:xfrm>
              <a:off x="8773219" y="1940762"/>
              <a:ext cx="766726" cy="767243"/>
              <a:chOff x="0" y="0"/>
              <a:chExt cx="766724" cy="767242"/>
            </a:xfrm>
          </p:grpSpPr>
          <p:sp>
            <p:nvSpPr>
              <p:cNvPr id="394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93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398" name="Óvalo"/>
            <p:cNvGrpSpPr/>
            <p:nvPr/>
          </p:nvGrpSpPr>
          <p:grpSpPr>
            <a:xfrm>
              <a:off x="7209169" y="3586351"/>
              <a:ext cx="639040" cy="657983"/>
              <a:chOff x="0" y="0"/>
              <a:chExt cx="639039" cy="657982"/>
            </a:xfrm>
          </p:grpSpPr>
          <p:sp>
            <p:nvSpPr>
              <p:cNvPr id="397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96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401" name="Óvalo"/>
            <p:cNvGrpSpPr/>
            <p:nvPr/>
          </p:nvGrpSpPr>
          <p:grpSpPr>
            <a:xfrm>
              <a:off x="7501543" y="8297386"/>
              <a:ext cx="639041" cy="657984"/>
              <a:chOff x="0" y="0"/>
              <a:chExt cx="639039" cy="657982"/>
            </a:xfrm>
          </p:grpSpPr>
          <p:sp>
            <p:nvSpPr>
              <p:cNvPr id="400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399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404" name="Círculo"/>
            <p:cNvGrpSpPr/>
            <p:nvPr/>
          </p:nvGrpSpPr>
          <p:grpSpPr>
            <a:xfrm>
              <a:off x="4602227" y="3091489"/>
              <a:ext cx="766726" cy="767243"/>
              <a:chOff x="0" y="0"/>
              <a:chExt cx="766724" cy="767242"/>
            </a:xfrm>
          </p:grpSpPr>
          <p:sp>
            <p:nvSpPr>
              <p:cNvPr id="403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402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407" name="Óvalo"/>
            <p:cNvGrpSpPr/>
            <p:nvPr/>
          </p:nvGrpSpPr>
          <p:grpSpPr>
            <a:xfrm>
              <a:off x="5123163" y="7379047"/>
              <a:ext cx="639040" cy="657984"/>
              <a:chOff x="0" y="0"/>
              <a:chExt cx="639039" cy="657982"/>
            </a:xfrm>
          </p:grpSpPr>
          <p:sp>
            <p:nvSpPr>
              <p:cNvPr id="406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405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410" name="Óvalo"/>
            <p:cNvGrpSpPr/>
            <p:nvPr/>
          </p:nvGrpSpPr>
          <p:grpSpPr>
            <a:xfrm>
              <a:off x="9548412" y="9623425"/>
              <a:ext cx="639041" cy="657983"/>
              <a:chOff x="0" y="0"/>
              <a:chExt cx="639039" cy="657982"/>
            </a:xfrm>
          </p:grpSpPr>
          <p:sp>
            <p:nvSpPr>
              <p:cNvPr id="409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408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  <p:grpSp>
          <p:nvGrpSpPr>
            <p:cNvPr id="413" name="Círculo"/>
            <p:cNvGrpSpPr/>
            <p:nvPr/>
          </p:nvGrpSpPr>
          <p:grpSpPr>
            <a:xfrm>
              <a:off x="8773219" y="7581391"/>
              <a:ext cx="766726" cy="767244"/>
              <a:chOff x="0" y="0"/>
              <a:chExt cx="766724" cy="767242"/>
            </a:xfrm>
          </p:grpSpPr>
          <p:sp>
            <p:nvSpPr>
              <p:cNvPr id="412" name="Círculo"/>
              <p:cNvSpPr/>
              <p:nvPr/>
            </p:nvSpPr>
            <p:spPr>
              <a:xfrm>
                <a:off x="88899" y="88899"/>
                <a:ext cx="588926" cy="589444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411" name="Círculo Óvalo" descr="Círculo Óvalo"/>
              <p:cNvPicPr>
                <a:picLocks noChangeAspect="0"/>
              </p:cNvPicPr>
              <p:nvPr/>
            </p:nvPicPr>
            <p:blipFill>
              <a:blip r:embed="rId7">
                <a:alphaModFix amt="64528"/>
                <a:extLst/>
              </a:blip>
              <a:stretch>
                <a:fillRect/>
              </a:stretch>
            </p:blipFill>
            <p:spPr>
              <a:xfrm>
                <a:off x="-1" y="0"/>
                <a:ext cx="766726" cy="767243"/>
              </a:xfrm>
              <a:prstGeom prst="rect">
                <a:avLst/>
              </a:prstGeom>
              <a:effectLst/>
            </p:spPr>
          </p:pic>
        </p:grpSp>
        <p:grpSp>
          <p:nvGrpSpPr>
            <p:cNvPr id="416" name="Óvalo"/>
            <p:cNvGrpSpPr/>
            <p:nvPr/>
          </p:nvGrpSpPr>
          <p:grpSpPr>
            <a:xfrm>
              <a:off x="2623959" y="900626"/>
              <a:ext cx="639040" cy="657984"/>
              <a:chOff x="0" y="0"/>
              <a:chExt cx="639039" cy="657982"/>
            </a:xfrm>
          </p:grpSpPr>
          <p:sp>
            <p:nvSpPr>
              <p:cNvPr id="415" name="Óvalo"/>
              <p:cNvSpPr/>
              <p:nvPr/>
            </p:nvSpPr>
            <p:spPr>
              <a:xfrm>
                <a:off x="88900" y="88900"/>
                <a:ext cx="461240" cy="480183"/>
              </a:xfrm>
              <a:prstGeom prst="ellipse">
                <a:avLst/>
              </a:prstGeom>
              <a:gradFill flip="none" rotWithShape="1">
                <a:gsLst>
                  <a:gs pos="21771">
                    <a:srgbClr val="000000">
                      <a:alpha val="64528"/>
                    </a:srgbClr>
                  </a:gs>
                  <a:gs pos="41755">
                    <a:srgbClr val="787878">
                      <a:alpha val="64528"/>
                    </a:srgbClr>
                  </a:gs>
                  <a:gs pos="86381">
                    <a:srgbClr val="F0F0F0">
                      <a:alpha val="64528"/>
                    </a:srgbClr>
                  </a:gs>
                </a:gsLst>
                <a:path path="circle">
                  <a:fillToRect l="37721" t="-19636" r="62278" b="119636"/>
                </a:path>
              </a:gradFill>
              <a:ln>
                <a:noFill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pic>
            <p:nvPicPr>
              <p:cNvPr id="414" name="Óvalo Óvalo" descr="Óvalo Óvalo"/>
              <p:cNvPicPr>
                <a:picLocks noChangeAspect="0"/>
              </p:cNvPicPr>
              <p:nvPr/>
            </p:nvPicPr>
            <p:blipFill>
              <a:blip r:embed="rId10">
                <a:alphaModFix amt="64528"/>
                <a:extLst/>
              </a:blip>
              <a:stretch>
                <a:fillRect/>
              </a:stretch>
            </p:blipFill>
            <p:spPr>
              <a:xfrm>
                <a:off x="0" y="0"/>
                <a:ext cx="639040" cy="657983"/>
              </a:xfrm>
              <a:prstGeom prst="rect">
                <a:avLst/>
              </a:prstGeom>
              <a:effectLst/>
            </p:spPr>
          </p:pic>
        </p:grpSp>
      </p:grpSp>
      <p:grpSp>
        <p:nvGrpSpPr>
          <p:cNvPr id="420" name="Óvalo"/>
          <p:cNvGrpSpPr/>
          <p:nvPr/>
        </p:nvGrpSpPr>
        <p:grpSpPr>
          <a:xfrm>
            <a:off x="4633921" y="-349645"/>
            <a:ext cx="15116158" cy="14415290"/>
            <a:chOff x="0" y="0"/>
            <a:chExt cx="15116156" cy="14415289"/>
          </a:xfrm>
        </p:grpSpPr>
        <p:sp>
          <p:nvSpPr>
            <p:cNvPr id="419" name="Óvalo"/>
            <p:cNvSpPr/>
            <p:nvPr/>
          </p:nvSpPr>
          <p:spPr>
            <a:xfrm>
              <a:off x="361950" y="361950"/>
              <a:ext cx="14392257" cy="13691390"/>
            </a:xfrm>
            <a:prstGeom prst="ellipse">
              <a:avLst/>
            </a:prstGeom>
            <a:gradFill flip="none" rotWithShape="1">
              <a:gsLst>
                <a:gs pos="0">
                  <a:srgbClr val="000000">
                    <a:alpha val="64528"/>
                  </a:srgbClr>
                </a:gs>
                <a:gs pos="76991">
                  <a:srgbClr val="787878">
                    <a:alpha val="64528"/>
                  </a:srgbClr>
                </a:gs>
                <a:gs pos="76991">
                  <a:srgbClr val="F0F0F0">
                    <a:alpha val="64528"/>
                  </a:srgbClr>
                </a:gs>
              </a:gsLst>
              <a:path path="circle">
                <a:fillToRect l="37721" t="-19636" r="62278" b="119636"/>
              </a:path>
            </a:gradFill>
            <a:ln>
              <a:noFill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825500">
                <a:defRPr b="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</a:p>
          </p:txBody>
        </p:sp>
        <p:pic>
          <p:nvPicPr>
            <p:cNvPr id="418" name="Óvalo Óvalo" descr="Óvalo Óvalo"/>
            <p:cNvPicPr>
              <a:picLocks noChangeAspect="0"/>
            </p:cNvPicPr>
            <p:nvPr/>
          </p:nvPicPr>
          <p:blipFill>
            <a:blip r:embed="rId11">
              <a:alphaModFix amt="64528"/>
              <a:extLst/>
            </a:blip>
            <a:stretch>
              <a:fillRect/>
            </a:stretch>
          </p:blipFill>
          <p:spPr>
            <a:xfrm>
              <a:off x="0" y="0"/>
              <a:ext cx="15116157" cy="14415290"/>
            </a:xfrm>
            <a:prstGeom prst="rect">
              <a:avLst/>
            </a:prstGeom>
            <a:effectLst/>
          </p:spPr>
        </p:pic>
      </p:grpSp>
      <p:pic>
        <p:nvPicPr>
          <p:cNvPr id="421" name="Captura de pantalla 2026-05-29 a las 10.41.24.png" descr="Captura de pantalla 2026-05-29 a las 10.41.24.png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12367770" y="1576714"/>
            <a:ext cx="801573" cy="763954"/>
          </a:xfrm>
          <a:prstGeom prst="rect">
            <a:avLst/>
          </a:prstGeom>
          <a:ln w="12700">
            <a:miter lim="400000"/>
          </a:ln>
        </p:spPr>
      </p:pic>
      <p:pic>
        <p:nvPicPr>
          <p:cNvPr id="422" name="Captura de pantalla 2026-05-29 a las 10.41.24.png" descr="Captura de pantalla 2026-05-29 a las 10.41.24.png"/>
          <p:cNvPicPr>
            <a:picLocks noChangeAspect="1"/>
          </p:cNvPicPr>
          <p:nvPr/>
        </p:nvPicPr>
        <p:blipFill>
          <a:blip r:embed="rId12">
            <a:extLst/>
          </a:blip>
          <a:stretch>
            <a:fillRect/>
          </a:stretch>
        </p:blipFill>
        <p:spPr>
          <a:xfrm>
            <a:off x="8113270" y="3841241"/>
            <a:ext cx="682522" cy="650490"/>
          </a:xfrm>
          <a:prstGeom prst="rect">
            <a:avLst/>
          </a:prstGeom>
          <a:ln w="12700">
            <a:miter lim="400000"/>
          </a:ln>
        </p:spPr>
      </p:pic>
      <p:pic>
        <p:nvPicPr>
          <p:cNvPr id="423" name="galaxy_flat_rotation_circle.gif" descr="galaxy_flat_rotation_circle.gif"/>
          <p:cNvPicPr>
            <a:picLocks noChangeAspect="0"/>
          </p:cNvPicPr>
          <p:nvPr/>
        </p:nvPicPr>
        <p:blipFill>
          <a:blip r:embed="rId13">
            <a:extLst/>
          </a:blip>
          <a:stretch>
            <a:fillRect/>
          </a:stretch>
        </p:blipFill>
        <p:spPr>
          <a:xfrm>
            <a:off x="10047914" y="4713914"/>
            <a:ext cx="4288173" cy="4288172"/>
          </a:xfrm>
          <a:prstGeom prst="rect">
            <a:avLst/>
          </a:prstGeom>
          <a:ln w="12700">
            <a:miter lim="400000"/>
          </a:ln>
        </p:spPr>
      </p:pic>
      <p:pic>
        <p:nvPicPr>
          <p:cNvPr id="424" name="Imagen" descr="Imagen"/>
          <p:cNvPicPr>
            <a:picLocks noChangeAspect="1"/>
          </p:cNvPicPr>
          <p:nvPr/>
        </p:nvPicPr>
        <p:blipFill>
          <a:blip r:embed="rId14">
            <a:extLst/>
          </a:blip>
          <a:stretch>
            <a:fillRect/>
          </a:stretch>
        </p:blipFill>
        <p:spPr>
          <a:xfrm>
            <a:off x="15045898" y="47625"/>
            <a:ext cx="9336709" cy="6163686"/>
          </a:xfrm>
          <a:prstGeom prst="rect">
            <a:avLst/>
          </a:prstGeom>
          <a:ln w="12700">
            <a:miter lim="400000"/>
          </a:ln>
        </p:spPr>
      </p:pic>
      <p:pic>
        <p:nvPicPr>
          <p:cNvPr id="425" name="Imagen" descr="Imagen"/>
          <p:cNvPicPr>
            <a:picLocks noChangeAspect="1"/>
          </p:cNvPicPr>
          <p:nvPr/>
        </p:nvPicPr>
        <p:blipFill>
          <a:blip r:embed="rId15">
            <a:extLst/>
          </a:blip>
          <a:stretch>
            <a:fillRect/>
          </a:stretch>
        </p:blipFill>
        <p:spPr>
          <a:xfrm>
            <a:off x="246491" y="98931"/>
            <a:ext cx="9091612" cy="606107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422" grpId="3"/>
      <p:bldP build="whole" bldLvl="1" animBg="1" rev="0" advAuto="0" spid="421" grpId="2"/>
      <p:bldP build="whole" bldLvl="1" animBg="1" rev="0" advAuto="0" spid="424" grpId="4"/>
      <p:bldP build="whole" bldLvl="1" animBg="1" rev="0" advAuto="0" spid="425" grpId="5"/>
      <p:bldP build="whole" bldLvl="1" animBg="1" rev="0" advAuto="0" spid="417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7" name="halo_subhaloes_orbiting_zoom.gif" descr="halo_subhaloes_orbiting_zoom.gif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95077" y="4227721"/>
            <a:ext cx="24384001" cy="12451406"/>
          </a:xfrm>
          <a:prstGeom prst="rect">
            <a:avLst/>
          </a:prstGeom>
          <a:ln w="12700">
            <a:miter lim="400000"/>
          </a:ln>
        </p:spPr>
      </p:pic>
      <p:sp>
        <p:nvSpPr>
          <p:cNvPr id="428" name="Dark subhaloes leave imprint in stellar halo"/>
          <p:cNvSpPr txBox="1"/>
          <p:nvPr/>
        </p:nvSpPr>
        <p:spPr>
          <a:xfrm>
            <a:off x="9286293" y="3527137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Dark subhaloes leave imprint in stellar halo</a:t>
            </a:r>
          </a:p>
        </p:txBody>
      </p:sp>
      <p:sp>
        <p:nvSpPr>
          <p:cNvPr id="429" name="idea to solve the problem"/>
          <p:cNvSpPr txBox="1"/>
          <p:nvPr/>
        </p:nvSpPr>
        <p:spPr>
          <a:xfrm>
            <a:off x="9749169" y="44639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idea to solve the problem</a:t>
            </a:r>
          </a:p>
        </p:txBody>
      </p:sp>
      <p:sp>
        <p:nvSpPr>
          <p:cNvPr id="430" name="Línea"/>
          <p:cNvSpPr/>
          <p:nvPr/>
        </p:nvSpPr>
        <p:spPr>
          <a:xfrm rot="965308">
            <a:off x="14576493" y="428219"/>
            <a:ext cx="1726896" cy="39029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31" name="Formulate hypotheses"/>
          <p:cNvSpPr txBox="1"/>
          <p:nvPr/>
        </p:nvSpPr>
        <p:spPr>
          <a:xfrm>
            <a:off x="10193611" y="2211513"/>
            <a:ext cx="5037857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Formulate hypotheses</a:t>
            </a:r>
          </a:p>
        </p:txBody>
      </p:sp>
      <p:sp>
        <p:nvSpPr>
          <p:cNvPr id="432" name="we have a problem"/>
          <p:cNvSpPr txBox="1"/>
          <p:nvPr/>
        </p:nvSpPr>
        <p:spPr>
          <a:xfrm>
            <a:off x="1531211" y="1527892"/>
            <a:ext cx="5037856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we have a problem</a:t>
            </a:r>
          </a:p>
        </p:txBody>
      </p:sp>
      <p:sp>
        <p:nvSpPr>
          <p:cNvPr id="433" name="Línea"/>
          <p:cNvSpPr/>
          <p:nvPr/>
        </p:nvSpPr>
        <p:spPr>
          <a:xfrm>
            <a:off x="5127561" y="1449631"/>
            <a:ext cx="2084315" cy="36906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9" h="21600" fill="norm" stroke="1" extrusionOk="0">
                <a:moveTo>
                  <a:pt x="0" y="0"/>
                </a:moveTo>
                <a:cubicBezTo>
                  <a:pt x="1263" y="27"/>
                  <a:pt x="2521" y="99"/>
                  <a:pt x="3765" y="216"/>
                </a:cubicBezTo>
                <a:cubicBezTo>
                  <a:pt x="5224" y="354"/>
                  <a:pt x="6659" y="554"/>
                  <a:pt x="8056" y="814"/>
                </a:cubicBezTo>
                <a:cubicBezTo>
                  <a:pt x="9506" y="1119"/>
                  <a:pt x="10897" y="1487"/>
                  <a:pt x="12216" y="1911"/>
                </a:cubicBezTo>
                <a:cubicBezTo>
                  <a:pt x="13606" y="2359"/>
                  <a:pt x="14928" y="2872"/>
                  <a:pt x="16074" y="3490"/>
                </a:cubicBezTo>
                <a:cubicBezTo>
                  <a:pt x="17383" y="4195"/>
                  <a:pt x="18431" y="5020"/>
                  <a:pt x="19166" y="5923"/>
                </a:cubicBezTo>
                <a:cubicBezTo>
                  <a:pt x="19932" y="6917"/>
                  <a:pt x="20517" y="7947"/>
                  <a:pt x="20912" y="8998"/>
                </a:cubicBezTo>
                <a:cubicBezTo>
                  <a:pt x="21380" y="10246"/>
                  <a:pt x="21579" y="11518"/>
                  <a:pt x="21503" y="12789"/>
                </a:cubicBezTo>
                <a:cubicBezTo>
                  <a:pt x="21600" y="13947"/>
                  <a:pt x="21247" y="15104"/>
                  <a:pt x="20464" y="16189"/>
                </a:cubicBezTo>
                <a:cubicBezTo>
                  <a:pt x="19495" y="17533"/>
                  <a:pt x="17898" y="18730"/>
                  <a:pt x="15818" y="19672"/>
                </a:cubicBezTo>
                <a:cubicBezTo>
                  <a:pt x="14910" y="20146"/>
                  <a:pt x="13877" y="20550"/>
                  <a:pt x="12749" y="20872"/>
                </a:cubicBezTo>
                <a:cubicBezTo>
                  <a:pt x="11554" y="21214"/>
                  <a:pt x="10267" y="21459"/>
                  <a:pt x="8931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34" name="Observations that doesn’t match theory"/>
          <p:cNvSpPr txBox="1"/>
          <p:nvPr/>
        </p:nvSpPr>
        <p:spPr>
          <a:xfrm>
            <a:off x="1531211" y="3102508"/>
            <a:ext cx="5037856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Observations that doesn’t match theory</a:t>
            </a:r>
          </a:p>
        </p:txBody>
      </p:sp>
      <p:sp>
        <p:nvSpPr>
          <p:cNvPr id="435" name="Missing mass = DM…"/>
          <p:cNvSpPr txBox="1"/>
          <p:nvPr/>
        </p:nvSpPr>
        <p:spPr>
          <a:xfrm>
            <a:off x="290941" y="4804123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/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Missing mass = DM</a:t>
            </a:r>
          </a:p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What’s is nature?</a:t>
            </a:r>
          </a:p>
        </p:txBody>
      </p:sp>
      <p:sp>
        <p:nvSpPr>
          <p:cNvPr id="438" name="Línea de conexión"/>
          <p:cNvSpPr/>
          <p:nvPr/>
        </p:nvSpPr>
        <p:spPr>
          <a:xfrm>
            <a:off x="5540696" y="927383"/>
            <a:ext cx="4665750" cy="5893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31" fill="norm" stroke="1" extrusionOk="0">
                <a:moveTo>
                  <a:pt x="0" y="16231"/>
                </a:moveTo>
                <a:cubicBezTo>
                  <a:pt x="7129" y="-4459"/>
                  <a:pt x="14329" y="-5369"/>
                  <a:pt x="21600" y="13501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437" name="Credit: Sven Põder"/>
          <p:cNvSpPr txBox="1"/>
          <p:nvPr/>
        </p:nvSpPr>
        <p:spPr>
          <a:xfrm>
            <a:off x="13960906" y="7388588"/>
            <a:ext cx="3268266" cy="612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b="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Credit: Sven Põder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we have a problem"/>
          <p:cNvSpPr txBox="1"/>
          <p:nvPr/>
        </p:nvSpPr>
        <p:spPr>
          <a:xfrm>
            <a:off x="1531211" y="1527892"/>
            <a:ext cx="5037856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we have a problem</a:t>
            </a:r>
          </a:p>
        </p:txBody>
      </p:sp>
      <p:sp>
        <p:nvSpPr>
          <p:cNvPr id="441" name="Línea"/>
          <p:cNvSpPr/>
          <p:nvPr/>
        </p:nvSpPr>
        <p:spPr>
          <a:xfrm>
            <a:off x="5127561" y="1449631"/>
            <a:ext cx="2084315" cy="36906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9" h="21600" fill="norm" stroke="1" extrusionOk="0">
                <a:moveTo>
                  <a:pt x="0" y="0"/>
                </a:moveTo>
                <a:cubicBezTo>
                  <a:pt x="1263" y="27"/>
                  <a:pt x="2521" y="99"/>
                  <a:pt x="3765" y="216"/>
                </a:cubicBezTo>
                <a:cubicBezTo>
                  <a:pt x="5224" y="354"/>
                  <a:pt x="6659" y="554"/>
                  <a:pt x="8056" y="814"/>
                </a:cubicBezTo>
                <a:cubicBezTo>
                  <a:pt x="9506" y="1119"/>
                  <a:pt x="10897" y="1487"/>
                  <a:pt x="12216" y="1911"/>
                </a:cubicBezTo>
                <a:cubicBezTo>
                  <a:pt x="13606" y="2359"/>
                  <a:pt x="14928" y="2872"/>
                  <a:pt x="16074" y="3490"/>
                </a:cubicBezTo>
                <a:cubicBezTo>
                  <a:pt x="17383" y="4195"/>
                  <a:pt x="18431" y="5020"/>
                  <a:pt x="19166" y="5923"/>
                </a:cubicBezTo>
                <a:cubicBezTo>
                  <a:pt x="19932" y="6917"/>
                  <a:pt x="20517" y="7947"/>
                  <a:pt x="20912" y="8998"/>
                </a:cubicBezTo>
                <a:cubicBezTo>
                  <a:pt x="21380" y="10246"/>
                  <a:pt x="21579" y="11518"/>
                  <a:pt x="21503" y="12789"/>
                </a:cubicBezTo>
                <a:cubicBezTo>
                  <a:pt x="21600" y="13947"/>
                  <a:pt x="21247" y="15104"/>
                  <a:pt x="20464" y="16189"/>
                </a:cubicBezTo>
                <a:cubicBezTo>
                  <a:pt x="19495" y="17533"/>
                  <a:pt x="17898" y="18730"/>
                  <a:pt x="15818" y="19672"/>
                </a:cubicBezTo>
                <a:cubicBezTo>
                  <a:pt x="14910" y="20146"/>
                  <a:pt x="13877" y="20550"/>
                  <a:pt x="12749" y="20872"/>
                </a:cubicBezTo>
                <a:cubicBezTo>
                  <a:pt x="11554" y="21214"/>
                  <a:pt x="10267" y="21459"/>
                  <a:pt x="8931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42" name="idea to solve the problem"/>
          <p:cNvSpPr txBox="1"/>
          <p:nvPr/>
        </p:nvSpPr>
        <p:spPr>
          <a:xfrm>
            <a:off x="9749169" y="44639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idea to solve the problem</a:t>
            </a:r>
          </a:p>
        </p:txBody>
      </p:sp>
      <p:sp>
        <p:nvSpPr>
          <p:cNvPr id="461" name="Línea de conexión"/>
          <p:cNvSpPr/>
          <p:nvPr/>
        </p:nvSpPr>
        <p:spPr>
          <a:xfrm>
            <a:off x="16129711" y="726380"/>
            <a:ext cx="3513060" cy="13239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626" fill="norm" stroke="1" extrusionOk="0">
                <a:moveTo>
                  <a:pt x="0" y="7683"/>
                </a:moveTo>
                <a:cubicBezTo>
                  <a:pt x="9568" y="-4974"/>
                  <a:pt x="16768" y="-1993"/>
                  <a:pt x="21600" y="16626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444" name="Look for the signal in simulations"/>
          <p:cNvSpPr txBox="1"/>
          <p:nvPr/>
        </p:nvSpPr>
        <p:spPr>
          <a:xfrm>
            <a:off x="14924867" y="8797786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simulations</a:t>
            </a:r>
          </a:p>
        </p:txBody>
      </p:sp>
      <p:sp>
        <p:nvSpPr>
          <p:cNvPr id="445" name="Línea"/>
          <p:cNvSpPr/>
          <p:nvPr/>
        </p:nvSpPr>
        <p:spPr>
          <a:xfrm rot="965308">
            <a:off x="14576493" y="428219"/>
            <a:ext cx="1726896" cy="39029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46" name="Línea"/>
          <p:cNvSpPr/>
          <p:nvPr/>
        </p:nvSpPr>
        <p:spPr>
          <a:xfrm rot="2208102">
            <a:off x="20500368" y="2671254"/>
            <a:ext cx="1565195" cy="36047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47" name="Observations that doesn’t match theory"/>
          <p:cNvSpPr txBox="1"/>
          <p:nvPr/>
        </p:nvSpPr>
        <p:spPr>
          <a:xfrm>
            <a:off x="1531211" y="3102508"/>
            <a:ext cx="5037856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Observations that doesn’t match theory</a:t>
            </a:r>
          </a:p>
        </p:txBody>
      </p:sp>
      <p:sp>
        <p:nvSpPr>
          <p:cNvPr id="448" name="Formulate hypotheses"/>
          <p:cNvSpPr txBox="1"/>
          <p:nvPr/>
        </p:nvSpPr>
        <p:spPr>
          <a:xfrm>
            <a:off x="10193611" y="2211513"/>
            <a:ext cx="5037857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Formulate hypotheses</a:t>
            </a:r>
          </a:p>
        </p:txBody>
      </p:sp>
      <p:sp>
        <p:nvSpPr>
          <p:cNvPr id="449" name="Make…"/>
          <p:cNvSpPr txBox="1"/>
          <p:nvPr/>
        </p:nvSpPr>
        <p:spPr>
          <a:xfrm>
            <a:off x="16714544" y="213431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450" name="Can we detect it?"/>
          <p:cNvSpPr txBox="1"/>
          <p:nvPr/>
        </p:nvSpPr>
        <p:spPr>
          <a:xfrm>
            <a:off x="15899579" y="11149192"/>
            <a:ext cx="3977319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sp>
        <p:nvSpPr>
          <p:cNvPr id="462" name="Línea de conexión"/>
          <p:cNvSpPr/>
          <p:nvPr/>
        </p:nvSpPr>
        <p:spPr>
          <a:xfrm>
            <a:off x="19900448" y="5146447"/>
            <a:ext cx="2155374" cy="3588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122" h="21600" fill="norm" stroke="1" extrusionOk="0">
                <a:moveTo>
                  <a:pt x="15919" y="0"/>
                </a:moveTo>
                <a:cubicBezTo>
                  <a:pt x="21600" y="7265"/>
                  <a:pt x="16294" y="14465"/>
                  <a:pt x="0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grpSp>
        <p:nvGrpSpPr>
          <p:cNvPr id="454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452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453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455" name="Missing mass = DM…"/>
          <p:cNvSpPr txBox="1"/>
          <p:nvPr/>
        </p:nvSpPr>
        <p:spPr>
          <a:xfrm>
            <a:off x="290941" y="4804123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/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Missing mass = DM</a:t>
            </a:r>
          </a:p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What’s is nature?</a:t>
            </a:r>
          </a:p>
        </p:txBody>
      </p:sp>
      <p:sp>
        <p:nvSpPr>
          <p:cNvPr id="456" name="Dark subhaloes leave imprint in stellar halo"/>
          <p:cNvSpPr txBox="1"/>
          <p:nvPr/>
        </p:nvSpPr>
        <p:spPr>
          <a:xfrm>
            <a:off x="9286293" y="3527137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Dark subhaloes leave imprint in stellar halo</a:t>
            </a:r>
          </a:p>
        </p:txBody>
      </p:sp>
      <p:sp>
        <p:nvSpPr>
          <p:cNvPr id="463" name="Línea de conexión"/>
          <p:cNvSpPr/>
          <p:nvPr/>
        </p:nvSpPr>
        <p:spPr>
          <a:xfrm>
            <a:off x="5540696" y="927383"/>
            <a:ext cx="4665750" cy="5893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31" fill="norm" stroke="1" extrusionOk="0">
                <a:moveTo>
                  <a:pt x="0" y="16231"/>
                </a:moveTo>
                <a:cubicBezTo>
                  <a:pt x="7129" y="-4459"/>
                  <a:pt x="14329" y="-5369"/>
                  <a:pt x="21600" y="13501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458" name="Línea"/>
          <p:cNvSpPr/>
          <p:nvPr/>
        </p:nvSpPr>
        <p:spPr>
          <a:xfrm rot="2006931">
            <a:off x="15271653" y="7324066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459" name="What does the signal look like?"/>
          <p:cNvSpPr txBox="1"/>
          <p:nvPr/>
        </p:nvSpPr>
        <p:spPr>
          <a:xfrm>
            <a:off x="17689255" y="3695219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sp>
        <p:nvSpPr>
          <p:cNvPr id="460" name="Small"/>
          <p:cNvSpPr txBox="1"/>
          <p:nvPr/>
        </p:nvSpPr>
        <p:spPr>
          <a:xfrm>
            <a:off x="17810788" y="5353050"/>
            <a:ext cx="2123827" cy="676275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Small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5" name="m12i-sym_100across_DM_gridrho.png" descr="m12i-sym_100across_DM_gridrho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05984" y="4298912"/>
            <a:ext cx="5723246" cy="5723246"/>
          </a:xfrm>
          <a:prstGeom prst="rect">
            <a:avLst/>
          </a:prstGeom>
          <a:ln w="12700">
            <a:miter lim="400000"/>
          </a:ln>
        </p:spPr>
      </p:pic>
      <p:sp>
        <p:nvSpPr>
          <p:cNvPr id="466" name="Garrison-Kimmel + [1701.03792]"/>
          <p:cNvSpPr txBox="1"/>
          <p:nvPr/>
        </p:nvSpPr>
        <p:spPr>
          <a:xfrm>
            <a:off x="1646608" y="10165027"/>
            <a:ext cx="5556511" cy="558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825500">
              <a:defRPr b="0" sz="3100">
                <a:solidFill>
                  <a:srgbClr val="704129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Garrison-Kimmel + [1701.03792]</a:t>
            </a:r>
          </a:p>
        </p:txBody>
      </p:sp>
      <p:sp>
        <p:nvSpPr>
          <p:cNvPr id="467" name="m12i galaxy"/>
          <p:cNvSpPr txBox="1"/>
          <p:nvPr/>
        </p:nvSpPr>
        <p:spPr>
          <a:xfrm>
            <a:off x="1720517" y="3623525"/>
            <a:ext cx="3551055" cy="8897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2438338">
              <a:lnSpc>
                <a:spcPct val="90000"/>
              </a:lnSpc>
              <a:spcBef>
                <a:spcPts val="4500"/>
              </a:spcBef>
              <a:defRPr b="0" i="1" sz="48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m12i galaxy</a:t>
            </a:r>
          </a:p>
        </p:txBody>
      </p:sp>
      <p:sp>
        <p:nvSpPr>
          <p:cNvPr id="468" name="Signal stars are those whose distance to a DM subhalo is less than 1 kpc"/>
          <p:cNvSpPr txBox="1"/>
          <p:nvPr/>
        </p:nvSpPr>
        <p:spPr>
          <a:xfrm>
            <a:off x="627241" y="11376008"/>
            <a:ext cx="17072023" cy="12773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2438338">
              <a:lnSpc>
                <a:spcPct val="90000"/>
              </a:lnSpc>
              <a:spcBef>
                <a:spcPts val="4500"/>
              </a:spcBef>
              <a:defRPr b="0" sz="4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>
              <a:defRPr i="1" sz="4800"/>
            </a:pPr>
            <a:r>
              <a:rPr i="0" sz="4600"/>
              <a:t>Signal stars are those whose distance to a DM subhalo is less than 1 kpc</a:t>
            </a:r>
          </a:p>
        </p:txBody>
      </p:sp>
      <p:sp>
        <p:nvSpPr>
          <p:cNvPr id="469" name="From Latte suite of FIRE-2 simulations"/>
          <p:cNvSpPr txBox="1"/>
          <p:nvPr/>
        </p:nvSpPr>
        <p:spPr>
          <a:xfrm>
            <a:off x="593849" y="2299423"/>
            <a:ext cx="21510268" cy="6369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1877520">
              <a:lnSpc>
                <a:spcPct val="90000"/>
              </a:lnSpc>
              <a:spcBef>
                <a:spcPts val="3400"/>
              </a:spcBef>
              <a:defRPr b="0" sz="3696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From Latte suite of FIRE-2 simulations</a:t>
            </a:r>
          </a:p>
        </p:txBody>
      </p:sp>
      <p:sp>
        <p:nvSpPr>
          <p:cNvPr id="470" name="of MW-mass galaxies"/>
          <p:cNvSpPr txBox="1"/>
          <p:nvPr/>
        </p:nvSpPr>
        <p:spPr>
          <a:xfrm>
            <a:off x="4669679" y="1391139"/>
            <a:ext cx="4542868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of MW-mass galaxies</a:t>
            </a:r>
          </a:p>
        </p:txBody>
      </p:sp>
      <p:pic>
        <p:nvPicPr>
          <p:cNvPr id="471" name="Screenshot 2024-10-02 at 17.13.42.png" descr="Screenshot 2024-10-02 at 17.13.4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754829" y="158813"/>
            <a:ext cx="12760106" cy="2452745"/>
          </a:xfrm>
          <a:prstGeom prst="rect">
            <a:avLst/>
          </a:prstGeom>
          <a:ln w="12700">
            <a:miter lim="400000"/>
          </a:ln>
        </p:spPr>
      </p:pic>
      <p:sp>
        <p:nvSpPr>
          <p:cNvPr id="472" name="Look for the signal in  simulations"/>
          <p:cNvSpPr txBox="1"/>
          <p:nvPr/>
        </p:nvSpPr>
        <p:spPr>
          <a:xfrm>
            <a:off x="-286475" y="26505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 simulations</a:t>
            </a:r>
          </a:p>
        </p:txBody>
      </p:sp>
      <p:grpSp>
        <p:nvGrpSpPr>
          <p:cNvPr id="475" name="Grupo"/>
          <p:cNvGrpSpPr/>
          <p:nvPr/>
        </p:nvGrpSpPr>
        <p:grpSpPr>
          <a:xfrm>
            <a:off x="5605690" y="12884160"/>
            <a:ext cx="18400372" cy="792627"/>
            <a:chOff x="0" y="0"/>
            <a:chExt cx="18400371" cy="792626"/>
          </a:xfrm>
        </p:grpSpPr>
        <p:sp>
          <p:nvSpPr>
            <p:cNvPr id="473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474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476" name="hydrodynamical, zoom-in"/>
          <p:cNvSpPr txBox="1"/>
          <p:nvPr/>
        </p:nvSpPr>
        <p:spPr>
          <a:xfrm>
            <a:off x="4448533" y="713892"/>
            <a:ext cx="5010560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hydrodynamical, zoom-in</a:t>
            </a:r>
          </a:p>
        </p:txBody>
      </p:sp>
      <p:pic>
        <p:nvPicPr>
          <p:cNvPr id="477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1452997" y="4053717"/>
            <a:ext cx="8893480" cy="667011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481" name="Grupo"/>
          <p:cNvGrpSpPr/>
          <p:nvPr/>
        </p:nvGrpSpPr>
        <p:grpSpPr>
          <a:xfrm>
            <a:off x="14181780" y="5777700"/>
            <a:ext cx="2486224" cy="1456649"/>
            <a:chOff x="0" y="0"/>
            <a:chExt cx="2486222" cy="1456648"/>
          </a:xfrm>
        </p:grpSpPr>
        <p:sp>
          <p:nvSpPr>
            <p:cNvPr id="478" name="Artificially…"/>
            <p:cNvSpPr txBox="1"/>
            <p:nvPr/>
          </p:nvSpPr>
          <p:spPr>
            <a:xfrm>
              <a:off x="0" y="373973"/>
              <a:ext cx="2289572" cy="108267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/>
            <a:p>
              <a:pPr>
                <a:defRPr>
                  <a:solidFill>
                    <a:schemeClr val="accent4">
                      <a:hueOff val="-1081314"/>
                      <a:satOff val="4338"/>
                      <a:lumOff val="-8931"/>
                    </a:schemeClr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Artificially </a:t>
              </a:r>
            </a:p>
            <a:p>
              <a:pPr>
                <a:defRPr>
                  <a:solidFill>
                    <a:schemeClr val="accent4">
                      <a:hueOff val="-1081314"/>
                      <a:satOff val="4338"/>
                      <a:lumOff val="-8931"/>
                    </a:schemeClr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t>depleted</a:t>
              </a:r>
            </a:p>
          </p:txBody>
        </p:sp>
        <p:sp>
          <p:nvSpPr>
            <p:cNvPr id="479" name="Línea"/>
            <p:cNvSpPr/>
            <p:nvPr/>
          </p:nvSpPr>
          <p:spPr>
            <a:xfrm flipH="1" flipV="1">
              <a:off x="196650" y="37422"/>
              <a:ext cx="2289573" cy="1"/>
            </a:xfrm>
            <a:prstGeom prst="line">
              <a:avLst/>
            </a:prstGeom>
            <a:noFill/>
            <a:ln w="88900" cap="flat">
              <a:solidFill>
                <a:schemeClr val="accent4">
                  <a:hueOff val="-1081314"/>
                  <a:satOff val="4338"/>
                  <a:lumOff val="-8931"/>
                </a:schemeClr>
              </a:solidFill>
              <a:prstDash val="solid"/>
              <a:miter lim="400000"/>
              <a:tailEnd type="arrow" w="med" len="med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>
                <a:defRPr b="0" sz="30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</a:p>
          </p:txBody>
        </p:sp>
        <p:sp>
          <p:nvSpPr>
            <p:cNvPr id="480" name="Línea"/>
            <p:cNvSpPr/>
            <p:nvPr/>
          </p:nvSpPr>
          <p:spPr>
            <a:xfrm flipV="1">
              <a:off x="2470347" y="-1"/>
              <a:ext cx="1" cy="1277327"/>
            </a:xfrm>
            <a:prstGeom prst="line">
              <a:avLst/>
            </a:prstGeom>
            <a:noFill/>
            <a:ln w="114300" cap="flat">
              <a:solidFill>
                <a:schemeClr val="accent4">
                  <a:hueOff val="-1081314"/>
                  <a:satOff val="4338"/>
                  <a:lumOff val="-8931"/>
                </a:schemeClr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>
                <a:defRPr b="0" sz="30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</a:p>
          </p:txBody>
        </p:sp>
      </p:grpSp>
      <p:sp>
        <p:nvSpPr>
          <p:cNvPr id="482" name="Limitation 1: no subhaloes where data are best…"/>
          <p:cNvSpPr txBox="1"/>
          <p:nvPr/>
        </p:nvSpPr>
        <p:spPr>
          <a:xfrm>
            <a:off x="20368510" y="3085244"/>
            <a:ext cx="2925250" cy="2546860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b="1"/>
              <a:t>Limitation 1:</a:t>
            </a:r>
            <a:r>
              <a:t> no subhaloes where data are best</a:t>
            </a: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→ coverage gap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468" grpId="3"/>
      <p:bldP build="whole" bldLvl="1" animBg="1" rev="0" advAuto="0" spid="482" grpId="2"/>
      <p:bldP build="whole" bldLvl="1" animBg="1" rev="0" advAuto="0" spid="481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X"/>
          <p:cNvSpPr txBox="1"/>
          <p:nvPr>
            <p:ph type="body" sz="quarter" idx="1"/>
          </p:nvPr>
        </p:nvSpPr>
        <p:spPr>
          <a:xfrm>
            <a:off x="1620062" y="6633333"/>
            <a:ext cx="1310303" cy="1598573"/>
          </a:xfrm>
          <a:prstGeom prst="rect">
            <a:avLst/>
          </a:prstGeom>
        </p:spPr>
        <p:txBody>
          <a:bodyPr/>
          <a:lstStyle>
            <a:lvl1pPr>
              <a:defRPr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X</a:t>
            </a:r>
          </a:p>
        </p:txBody>
      </p:sp>
      <p:pic>
        <p:nvPicPr>
          <p:cNvPr id="485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846548" y="10506704"/>
            <a:ext cx="8356601" cy="106680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616" name="Grupo"/>
          <p:cNvGrpSpPr/>
          <p:nvPr/>
        </p:nvGrpSpPr>
        <p:grpSpPr>
          <a:xfrm>
            <a:off x="154284" y="4142764"/>
            <a:ext cx="24136160" cy="5350043"/>
            <a:chOff x="0" y="0"/>
            <a:chExt cx="24136159" cy="5350042"/>
          </a:xfrm>
        </p:grpSpPr>
        <p:grpSp>
          <p:nvGrpSpPr>
            <p:cNvPr id="542" name="Grupo"/>
            <p:cNvGrpSpPr/>
            <p:nvPr/>
          </p:nvGrpSpPr>
          <p:grpSpPr>
            <a:xfrm rot="10800000">
              <a:off x="14720207" y="1262331"/>
              <a:ext cx="4190709" cy="4080879"/>
              <a:chOff x="2787" y="0"/>
              <a:chExt cx="4190707" cy="4080878"/>
            </a:xfrm>
          </p:grpSpPr>
          <p:sp>
            <p:nvSpPr>
              <p:cNvPr id="486" name="Línea"/>
              <p:cNvSpPr/>
              <p:nvPr/>
            </p:nvSpPr>
            <p:spPr>
              <a:xfrm>
                <a:off x="228216" y="729045"/>
                <a:ext cx="1171745" cy="1009090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87" name="Línea"/>
              <p:cNvSpPr/>
              <p:nvPr/>
            </p:nvSpPr>
            <p:spPr>
              <a:xfrm flipV="1">
                <a:off x="228216" y="169630"/>
                <a:ext cx="1171745" cy="1012366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88" name="Línea"/>
              <p:cNvSpPr/>
              <p:nvPr/>
            </p:nvSpPr>
            <p:spPr>
              <a:xfrm>
                <a:off x="148342" y="764222"/>
                <a:ext cx="1331492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89" name="Línea"/>
              <p:cNvSpPr/>
              <p:nvPr/>
            </p:nvSpPr>
            <p:spPr>
              <a:xfrm flipV="1">
                <a:off x="223832" y="2268378"/>
                <a:ext cx="1331492" cy="53846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90" name="Línea"/>
              <p:cNvSpPr/>
              <p:nvPr/>
            </p:nvSpPr>
            <p:spPr>
              <a:xfrm flipV="1">
                <a:off x="228216" y="731001"/>
                <a:ext cx="1322724" cy="539405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91" name="Línea"/>
              <p:cNvSpPr/>
              <p:nvPr/>
            </p:nvSpPr>
            <p:spPr>
              <a:xfrm>
                <a:off x="228216" y="1791567"/>
                <a:ext cx="1171745" cy="2049945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92" name="Línea"/>
              <p:cNvSpPr/>
              <p:nvPr/>
            </p:nvSpPr>
            <p:spPr>
              <a:xfrm>
                <a:off x="265517" y="795086"/>
                <a:ext cx="1331492" cy="2110600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93" name="Línea"/>
              <p:cNvSpPr/>
              <p:nvPr/>
            </p:nvSpPr>
            <p:spPr>
              <a:xfrm flipV="1">
                <a:off x="1442935" y="638846"/>
                <a:ext cx="1331492" cy="538468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94" name="Línea"/>
              <p:cNvSpPr/>
              <p:nvPr/>
            </p:nvSpPr>
            <p:spPr>
              <a:xfrm>
                <a:off x="1467131" y="3371181"/>
                <a:ext cx="1331491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95" name="Línea"/>
              <p:cNvSpPr/>
              <p:nvPr/>
            </p:nvSpPr>
            <p:spPr>
              <a:xfrm>
                <a:off x="2787" y="3401309"/>
                <a:ext cx="1622603" cy="53794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496" name="Círculo"/>
              <p:cNvSpPr/>
              <p:nvPr/>
            </p:nvSpPr>
            <p:spPr>
              <a:xfrm>
                <a:off x="9274" y="1039616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497" name="Círculo"/>
              <p:cNvSpPr/>
              <p:nvPr/>
            </p:nvSpPr>
            <p:spPr>
              <a:xfrm>
                <a:off x="9274" y="1582330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498" name="Círculo"/>
              <p:cNvSpPr/>
              <p:nvPr/>
            </p:nvSpPr>
            <p:spPr>
              <a:xfrm>
                <a:off x="9274" y="2667758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499" name="Círculo"/>
              <p:cNvSpPr/>
              <p:nvPr/>
            </p:nvSpPr>
            <p:spPr>
              <a:xfrm>
                <a:off x="9274" y="496902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00" name="Línea"/>
              <p:cNvSpPr/>
              <p:nvPr/>
            </p:nvSpPr>
            <p:spPr>
              <a:xfrm flipV="1">
                <a:off x="1515512" y="136908"/>
                <a:ext cx="1171745" cy="1012367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01" name="Línea"/>
              <p:cNvSpPr/>
              <p:nvPr/>
            </p:nvSpPr>
            <p:spPr>
              <a:xfrm flipV="1">
                <a:off x="1435639" y="195426"/>
                <a:ext cx="1331492" cy="53846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02" name="Línea"/>
              <p:cNvSpPr/>
              <p:nvPr/>
            </p:nvSpPr>
            <p:spPr>
              <a:xfrm flipV="1">
                <a:off x="2704949" y="2881815"/>
                <a:ext cx="1331491" cy="538468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03" name="Línea"/>
              <p:cNvSpPr/>
              <p:nvPr/>
            </p:nvSpPr>
            <p:spPr>
              <a:xfrm>
                <a:off x="1249458" y="2270722"/>
                <a:ext cx="1622602" cy="53794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04" name="Línea"/>
              <p:cNvSpPr/>
              <p:nvPr/>
            </p:nvSpPr>
            <p:spPr>
              <a:xfrm>
                <a:off x="1518057" y="760598"/>
                <a:ext cx="1171746" cy="2049944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05" name="Línea"/>
              <p:cNvSpPr/>
              <p:nvPr/>
            </p:nvSpPr>
            <p:spPr>
              <a:xfrm>
                <a:off x="1515526" y="1705493"/>
                <a:ext cx="1171746" cy="1009090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06" name="Línea"/>
              <p:cNvSpPr/>
              <p:nvPr/>
            </p:nvSpPr>
            <p:spPr>
              <a:xfrm flipV="1">
                <a:off x="1440023" y="1235245"/>
                <a:ext cx="1322724" cy="539405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07" name="Línea"/>
              <p:cNvSpPr/>
              <p:nvPr/>
            </p:nvSpPr>
            <p:spPr>
              <a:xfrm flipV="1">
                <a:off x="119962" y="2843168"/>
                <a:ext cx="1388253" cy="64915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08" name="Línea"/>
              <p:cNvSpPr/>
              <p:nvPr/>
            </p:nvSpPr>
            <p:spPr>
              <a:xfrm>
                <a:off x="1425753" y="1858226"/>
                <a:ext cx="1331492" cy="211060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09" name="Línea"/>
              <p:cNvSpPr/>
              <p:nvPr/>
            </p:nvSpPr>
            <p:spPr>
              <a:xfrm>
                <a:off x="148343" y="3393213"/>
                <a:ext cx="1331491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10" name="Línea"/>
              <p:cNvSpPr/>
              <p:nvPr/>
            </p:nvSpPr>
            <p:spPr>
              <a:xfrm flipV="1">
                <a:off x="265517" y="1822477"/>
                <a:ext cx="1331491" cy="53846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11" name="Círculo"/>
              <p:cNvSpPr/>
              <p:nvPr/>
            </p:nvSpPr>
            <p:spPr>
              <a:xfrm>
                <a:off x="1286840" y="14444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12" name="Círculo"/>
              <p:cNvSpPr/>
              <p:nvPr/>
            </p:nvSpPr>
            <p:spPr>
              <a:xfrm>
                <a:off x="1286840" y="527030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13" name="Círculo"/>
              <p:cNvSpPr/>
              <p:nvPr/>
            </p:nvSpPr>
            <p:spPr>
              <a:xfrm>
                <a:off x="1286840" y="1039616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14" name="Círculo"/>
              <p:cNvSpPr/>
              <p:nvPr/>
            </p:nvSpPr>
            <p:spPr>
              <a:xfrm>
                <a:off x="1286840" y="2094916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15" name="Círculo"/>
              <p:cNvSpPr/>
              <p:nvPr/>
            </p:nvSpPr>
            <p:spPr>
              <a:xfrm>
                <a:off x="1286840" y="3180344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16" name="Círculo"/>
              <p:cNvSpPr/>
              <p:nvPr/>
            </p:nvSpPr>
            <p:spPr>
              <a:xfrm>
                <a:off x="1286840" y="1552202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17" name="Línea"/>
              <p:cNvSpPr/>
              <p:nvPr/>
            </p:nvSpPr>
            <p:spPr>
              <a:xfrm flipV="1">
                <a:off x="1438750" y="2248187"/>
                <a:ext cx="1388253" cy="64915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18" name="Círculo"/>
              <p:cNvSpPr/>
              <p:nvPr/>
            </p:nvSpPr>
            <p:spPr>
              <a:xfrm>
                <a:off x="9274" y="3210471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19" name="Círculo"/>
              <p:cNvSpPr/>
              <p:nvPr/>
            </p:nvSpPr>
            <p:spPr>
              <a:xfrm>
                <a:off x="9274" y="2125044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20" name="Círculo"/>
              <p:cNvSpPr/>
              <p:nvPr/>
            </p:nvSpPr>
            <p:spPr>
              <a:xfrm>
                <a:off x="1286840" y="2637630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21" name="Línea"/>
              <p:cNvSpPr/>
              <p:nvPr/>
            </p:nvSpPr>
            <p:spPr>
              <a:xfrm>
                <a:off x="2805873" y="1746795"/>
                <a:ext cx="1331491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22" name="Línea"/>
              <p:cNvSpPr/>
              <p:nvPr/>
            </p:nvSpPr>
            <p:spPr>
              <a:xfrm>
                <a:off x="2802004" y="188420"/>
                <a:ext cx="1137381" cy="1521024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23" name="Línea"/>
              <p:cNvSpPr/>
              <p:nvPr/>
            </p:nvSpPr>
            <p:spPr>
              <a:xfrm flipV="1">
                <a:off x="1552814" y="3489610"/>
                <a:ext cx="1331491" cy="53846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24" name="Línea"/>
              <p:cNvSpPr/>
              <p:nvPr/>
            </p:nvSpPr>
            <p:spPr>
              <a:xfrm>
                <a:off x="2704949" y="2259381"/>
                <a:ext cx="1331492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25" name="Línea"/>
              <p:cNvSpPr/>
              <p:nvPr/>
            </p:nvSpPr>
            <p:spPr>
              <a:xfrm>
                <a:off x="2727933" y="681790"/>
                <a:ext cx="1285524" cy="1308550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26" name="Línea"/>
              <p:cNvSpPr/>
              <p:nvPr/>
            </p:nvSpPr>
            <p:spPr>
              <a:xfrm flipV="1">
                <a:off x="2790074" y="1277623"/>
                <a:ext cx="1322724" cy="539405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27" name="Línea"/>
              <p:cNvSpPr/>
              <p:nvPr/>
            </p:nvSpPr>
            <p:spPr>
              <a:xfrm flipV="1">
                <a:off x="2696846" y="2213033"/>
                <a:ext cx="1388254" cy="64915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28" name="Círculo"/>
              <p:cNvSpPr/>
              <p:nvPr/>
            </p:nvSpPr>
            <p:spPr>
              <a:xfrm>
                <a:off x="2564406" y="0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29" name="Círculo"/>
              <p:cNvSpPr/>
              <p:nvPr/>
            </p:nvSpPr>
            <p:spPr>
              <a:xfrm>
                <a:off x="2564406" y="512585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30" name="Círculo"/>
              <p:cNvSpPr/>
              <p:nvPr/>
            </p:nvSpPr>
            <p:spPr>
              <a:xfrm>
                <a:off x="2564406" y="1025172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31" name="Círculo"/>
              <p:cNvSpPr/>
              <p:nvPr/>
            </p:nvSpPr>
            <p:spPr>
              <a:xfrm>
                <a:off x="2564406" y="1537757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32" name="Círculo"/>
              <p:cNvSpPr/>
              <p:nvPr/>
            </p:nvSpPr>
            <p:spPr>
              <a:xfrm>
                <a:off x="2564406" y="2080471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33" name="Círculo"/>
              <p:cNvSpPr/>
              <p:nvPr/>
            </p:nvSpPr>
            <p:spPr>
              <a:xfrm>
                <a:off x="2564406" y="2623186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34" name="Círculo"/>
              <p:cNvSpPr/>
              <p:nvPr/>
            </p:nvSpPr>
            <p:spPr>
              <a:xfrm>
                <a:off x="2564406" y="3165899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35" name="Círculo"/>
              <p:cNvSpPr/>
              <p:nvPr/>
            </p:nvSpPr>
            <p:spPr>
              <a:xfrm>
                <a:off x="3841972" y="1106475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36" name="Círculo"/>
              <p:cNvSpPr/>
              <p:nvPr/>
            </p:nvSpPr>
            <p:spPr>
              <a:xfrm>
                <a:off x="3841972" y="1649189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37" name="Círculo"/>
              <p:cNvSpPr/>
              <p:nvPr/>
            </p:nvSpPr>
            <p:spPr>
              <a:xfrm>
                <a:off x="3841972" y="2191903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38" name="Línea"/>
              <p:cNvSpPr/>
              <p:nvPr/>
            </p:nvSpPr>
            <p:spPr>
              <a:xfrm flipV="1">
                <a:off x="2752058" y="3000715"/>
                <a:ext cx="1277830" cy="784998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39" name="Círculo"/>
              <p:cNvSpPr/>
              <p:nvPr/>
            </p:nvSpPr>
            <p:spPr>
              <a:xfrm>
                <a:off x="2564406" y="3708613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40" name="Círculo"/>
              <p:cNvSpPr/>
              <p:nvPr/>
            </p:nvSpPr>
            <p:spPr>
              <a:xfrm>
                <a:off x="3841972" y="2734616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41" name="Círculo"/>
              <p:cNvSpPr/>
              <p:nvPr/>
            </p:nvSpPr>
            <p:spPr>
              <a:xfrm>
                <a:off x="1286840" y="3723058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</p:grpSp>
        <p:sp>
          <p:nvSpPr>
            <p:cNvPr id="543" name="z"/>
            <p:cNvSpPr txBox="1"/>
            <p:nvPr/>
          </p:nvSpPr>
          <p:spPr>
            <a:xfrm>
              <a:off x="11718098" y="2742436"/>
              <a:ext cx="1310304" cy="159857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t">
              <a:normAutofit fontScale="100000" lnSpcReduction="0"/>
            </a:bodyPr>
            <a:lstStyle>
              <a:lvl1pPr algn="l" defTabSz="825500">
                <a:spcBef>
                  <a:spcPts val="1800"/>
                </a:spcBef>
                <a:defRPr b="0" spc="-55" sz="5500"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z</a:t>
              </a:r>
            </a:p>
          </p:txBody>
        </p:sp>
        <p:sp>
          <p:nvSpPr>
            <p:cNvPr id="544" name="Línea"/>
            <p:cNvSpPr/>
            <p:nvPr/>
          </p:nvSpPr>
          <p:spPr>
            <a:xfrm>
              <a:off x="3528016" y="3386985"/>
              <a:ext cx="969311" cy="1"/>
            </a:xfrm>
            <a:prstGeom prst="line">
              <a:avLst/>
            </a:prstGeom>
            <a:noFill/>
            <a:ln w="127000" cap="flat">
              <a:solidFill>
                <a:srgbClr val="000000"/>
              </a:solidFill>
              <a:prstDash val="solid"/>
              <a:miter lim="400000"/>
              <a:tailEnd type="arrow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</a:defRPr>
              </a:pPr>
            </a:p>
          </p:txBody>
        </p:sp>
        <p:sp>
          <p:nvSpPr>
            <p:cNvPr id="545" name="Encoder"/>
            <p:cNvSpPr txBox="1"/>
            <p:nvPr/>
          </p:nvSpPr>
          <p:spPr>
            <a:xfrm>
              <a:off x="5624927" y="0"/>
              <a:ext cx="2657722" cy="159857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t">
              <a:normAutofit fontScale="100000" lnSpcReduction="0"/>
            </a:bodyPr>
            <a:lstStyle/>
            <a:p>
              <a:pPr algn="l" defTabSz="825500">
                <a:spcBef>
                  <a:spcPts val="1800"/>
                </a:spcBef>
                <a:defRPr b="0" spc="-55" sz="5500"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rPr b="1">
                  <a:latin typeface="Times New Roman"/>
                  <a:ea typeface="Times New Roman"/>
                  <a:cs typeface="Times New Roman"/>
                  <a:sym typeface="Times New Roman"/>
                </a:rPr>
                <a:t>E</a:t>
              </a:r>
              <a:r>
                <a:t>ncoder</a:t>
              </a:r>
            </a:p>
          </p:txBody>
        </p:sp>
        <p:sp>
          <p:nvSpPr>
            <p:cNvPr id="546" name="Decoder"/>
            <p:cNvSpPr txBox="1"/>
            <p:nvPr/>
          </p:nvSpPr>
          <p:spPr>
            <a:xfrm>
              <a:off x="15785276" y="0"/>
              <a:ext cx="2657722" cy="159857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t">
              <a:normAutofit fontScale="100000" lnSpcReduction="0"/>
            </a:bodyPr>
            <a:lstStyle/>
            <a:p>
              <a:pPr algn="l" defTabSz="825500">
                <a:spcBef>
                  <a:spcPts val="1800"/>
                </a:spcBef>
                <a:defRPr b="0" spc="-55" sz="5500">
                  <a:latin typeface="Baskerville"/>
                  <a:ea typeface="Baskerville"/>
                  <a:cs typeface="Baskerville"/>
                  <a:sym typeface="Baskerville"/>
                </a:defRPr>
              </a:pPr>
              <a:r>
                <a:rPr b="1">
                  <a:latin typeface="Times New Roman"/>
                  <a:ea typeface="Times New Roman"/>
                  <a:cs typeface="Times New Roman"/>
                  <a:sym typeface="Times New Roman"/>
                </a:rPr>
                <a:t>D</a:t>
              </a:r>
              <a:r>
                <a:t>ecoder</a:t>
              </a:r>
            </a:p>
          </p:txBody>
        </p:sp>
        <p:sp>
          <p:nvSpPr>
            <p:cNvPr id="547" name="6D Phase-space"/>
            <p:cNvSpPr txBox="1"/>
            <p:nvPr/>
          </p:nvSpPr>
          <p:spPr>
            <a:xfrm>
              <a:off x="159073" y="1892248"/>
              <a:ext cx="3596537" cy="6911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t">
              <a:normAutofit fontScale="100000" lnSpcReduction="0"/>
            </a:bodyPr>
            <a:lstStyle>
              <a:lvl1pPr algn="l" defTabSz="2438338">
                <a:lnSpc>
                  <a:spcPct val="90000"/>
                </a:lnSpc>
                <a:spcBef>
                  <a:spcPts val="4500"/>
                </a:spcBef>
                <a:defRPr b="0" sz="3800"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6D Phase-space </a:t>
              </a:r>
            </a:p>
          </p:txBody>
        </p:sp>
        <p:grpSp>
          <p:nvGrpSpPr>
            <p:cNvPr id="604" name="Grupo"/>
            <p:cNvGrpSpPr/>
            <p:nvPr/>
          </p:nvGrpSpPr>
          <p:grpSpPr>
            <a:xfrm>
              <a:off x="4859827" y="1248215"/>
              <a:ext cx="4190709" cy="4080879"/>
              <a:chOff x="2787" y="0"/>
              <a:chExt cx="4190707" cy="4080878"/>
            </a:xfrm>
          </p:grpSpPr>
          <p:sp>
            <p:nvSpPr>
              <p:cNvPr id="548" name="Línea"/>
              <p:cNvSpPr/>
              <p:nvPr/>
            </p:nvSpPr>
            <p:spPr>
              <a:xfrm>
                <a:off x="228216" y="729045"/>
                <a:ext cx="1171745" cy="1009090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49" name="Línea"/>
              <p:cNvSpPr/>
              <p:nvPr/>
            </p:nvSpPr>
            <p:spPr>
              <a:xfrm flipV="1">
                <a:off x="228216" y="169630"/>
                <a:ext cx="1171745" cy="1012366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50" name="Línea"/>
              <p:cNvSpPr/>
              <p:nvPr/>
            </p:nvSpPr>
            <p:spPr>
              <a:xfrm>
                <a:off x="148342" y="764222"/>
                <a:ext cx="1331492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51" name="Línea"/>
              <p:cNvSpPr/>
              <p:nvPr/>
            </p:nvSpPr>
            <p:spPr>
              <a:xfrm flipV="1">
                <a:off x="223832" y="2268378"/>
                <a:ext cx="1331492" cy="53846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52" name="Línea"/>
              <p:cNvSpPr/>
              <p:nvPr/>
            </p:nvSpPr>
            <p:spPr>
              <a:xfrm flipV="1">
                <a:off x="228216" y="731001"/>
                <a:ext cx="1322724" cy="539405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53" name="Línea"/>
              <p:cNvSpPr/>
              <p:nvPr/>
            </p:nvSpPr>
            <p:spPr>
              <a:xfrm>
                <a:off x="228216" y="1791567"/>
                <a:ext cx="1171745" cy="2049945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54" name="Línea"/>
              <p:cNvSpPr/>
              <p:nvPr/>
            </p:nvSpPr>
            <p:spPr>
              <a:xfrm>
                <a:off x="265517" y="795086"/>
                <a:ext cx="1331492" cy="2110600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55" name="Línea"/>
              <p:cNvSpPr/>
              <p:nvPr/>
            </p:nvSpPr>
            <p:spPr>
              <a:xfrm flipV="1">
                <a:off x="1442935" y="638846"/>
                <a:ext cx="1331492" cy="538468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56" name="Línea"/>
              <p:cNvSpPr/>
              <p:nvPr/>
            </p:nvSpPr>
            <p:spPr>
              <a:xfrm>
                <a:off x="1467131" y="3371181"/>
                <a:ext cx="1331491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57" name="Línea"/>
              <p:cNvSpPr/>
              <p:nvPr/>
            </p:nvSpPr>
            <p:spPr>
              <a:xfrm>
                <a:off x="2787" y="3401309"/>
                <a:ext cx="1622603" cy="53794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58" name="Círculo"/>
              <p:cNvSpPr/>
              <p:nvPr/>
            </p:nvSpPr>
            <p:spPr>
              <a:xfrm>
                <a:off x="9274" y="1039616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59" name="Círculo"/>
              <p:cNvSpPr/>
              <p:nvPr/>
            </p:nvSpPr>
            <p:spPr>
              <a:xfrm>
                <a:off x="9274" y="1582330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60" name="Círculo"/>
              <p:cNvSpPr/>
              <p:nvPr/>
            </p:nvSpPr>
            <p:spPr>
              <a:xfrm>
                <a:off x="9274" y="2667758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61" name="Círculo"/>
              <p:cNvSpPr/>
              <p:nvPr/>
            </p:nvSpPr>
            <p:spPr>
              <a:xfrm>
                <a:off x="9274" y="496902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62" name="Línea"/>
              <p:cNvSpPr/>
              <p:nvPr/>
            </p:nvSpPr>
            <p:spPr>
              <a:xfrm flipV="1">
                <a:off x="1515512" y="136908"/>
                <a:ext cx="1171745" cy="1012367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63" name="Línea"/>
              <p:cNvSpPr/>
              <p:nvPr/>
            </p:nvSpPr>
            <p:spPr>
              <a:xfrm flipV="1">
                <a:off x="1435639" y="195426"/>
                <a:ext cx="1331492" cy="53846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64" name="Línea"/>
              <p:cNvSpPr/>
              <p:nvPr/>
            </p:nvSpPr>
            <p:spPr>
              <a:xfrm flipV="1">
                <a:off x="2704949" y="2881815"/>
                <a:ext cx="1331491" cy="538468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65" name="Línea"/>
              <p:cNvSpPr/>
              <p:nvPr/>
            </p:nvSpPr>
            <p:spPr>
              <a:xfrm>
                <a:off x="1249458" y="2270722"/>
                <a:ext cx="1622602" cy="53794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66" name="Línea"/>
              <p:cNvSpPr/>
              <p:nvPr/>
            </p:nvSpPr>
            <p:spPr>
              <a:xfrm>
                <a:off x="1518057" y="760598"/>
                <a:ext cx="1171746" cy="2049944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67" name="Línea"/>
              <p:cNvSpPr/>
              <p:nvPr/>
            </p:nvSpPr>
            <p:spPr>
              <a:xfrm>
                <a:off x="1515526" y="1705493"/>
                <a:ext cx="1171746" cy="1009090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68" name="Línea"/>
              <p:cNvSpPr/>
              <p:nvPr/>
            </p:nvSpPr>
            <p:spPr>
              <a:xfrm flipV="1">
                <a:off x="1440023" y="1235245"/>
                <a:ext cx="1322724" cy="539405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69" name="Línea"/>
              <p:cNvSpPr/>
              <p:nvPr/>
            </p:nvSpPr>
            <p:spPr>
              <a:xfrm flipV="1">
                <a:off x="119962" y="2843168"/>
                <a:ext cx="1388253" cy="64915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70" name="Línea"/>
              <p:cNvSpPr/>
              <p:nvPr/>
            </p:nvSpPr>
            <p:spPr>
              <a:xfrm>
                <a:off x="1425753" y="1858226"/>
                <a:ext cx="1331492" cy="211060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71" name="Línea"/>
              <p:cNvSpPr/>
              <p:nvPr/>
            </p:nvSpPr>
            <p:spPr>
              <a:xfrm>
                <a:off x="148343" y="3393213"/>
                <a:ext cx="1331491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72" name="Línea"/>
              <p:cNvSpPr/>
              <p:nvPr/>
            </p:nvSpPr>
            <p:spPr>
              <a:xfrm flipV="1">
                <a:off x="265517" y="1822477"/>
                <a:ext cx="1331491" cy="53846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73" name="Círculo"/>
              <p:cNvSpPr/>
              <p:nvPr/>
            </p:nvSpPr>
            <p:spPr>
              <a:xfrm>
                <a:off x="1286840" y="14444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74" name="Círculo"/>
              <p:cNvSpPr/>
              <p:nvPr/>
            </p:nvSpPr>
            <p:spPr>
              <a:xfrm>
                <a:off x="1286840" y="527030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75" name="Círculo"/>
              <p:cNvSpPr/>
              <p:nvPr/>
            </p:nvSpPr>
            <p:spPr>
              <a:xfrm>
                <a:off x="1286840" y="1039616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76" name="Círculo"/>
              <p:cNvSpPr/>
              <p:nvPr/>
            </p:nvSpPr>
            <p:spPr>
              <a:xfrm>
                <a:off x="1286840" y="2094916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77" name="Círculo"/>
              <p:cNvSpPr/>
              <p:nvPr/>
            </p:nvSpPr>
            <p:spPr>
              <a:xfrm>
                <a:off x="1286840" y="3180344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78" name="Círculo"/>
              <p:cNvSpPr/>
              <p:nvPr/>
            </p:nvSpPr>
            <p:spPr>
              <a:xfrm>
                <a:off x="1286840" y="1552202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79" name="Línea"/>
              <p:cNvSpPr/>
              <p:nvPr/>
            </p:nvSpPr>
            <p:spPr>
              <a:xfrm flipV="1">
                <a:off x="1438750" y="2248187"/>
                <a:ext cx="1388253" cy="64915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80" name="Círculo"/>
              <p:cNvSpPr/>
              <p:nvPr/>
            </p:nvSpPr>
            <p:spPr>
              <a:xfrm>
                <a:off x="9274" y="3210471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81" name="Círculo"/>
              <p:cNvSpPr/>
              <p:nvPr/>
            </p:nvSpPr>
            <p:spPr>
              <a:xfrm>
                <a:off x="9274" y="2125044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82" name="Círculo"/>
              <p:cNvSpPr/>
              <p:nvPr/>
            </p:nvSpPr>
            <p:spPr>
              <a:xfrm>
                <a:off x="1286840" y="2637630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83" name="Línea"/>
              <p:cNvSpPr/>
              <p:nvPr/>
            </p:nvSpPr>
            <p:spPr>
              <a:xfrm>
                <a:off x="2805873" y="1746795"/>
                <a:ext cx="1331491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84" name="Línea"/>
              <p:cNvSpPr/>
              <p:nvPr/>
            </p:nvSpPr>
            <p:spPr>
              <a:xfrm>
                <a:off x="2802004" y="188420"/>
                <a:ext cx="1137381" cy="1521024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85" name="Línea"/>
              <p:cNvSpPr/>
              <p:nvPr/>
            </p:nvSpPr>
            <p:spPr>
              <a:xfrm flipV="1">
                <a:off x="1552814" y="3489610"/>
                <a:ext cx="1331491" cy="53846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86" name="Línea"/>
              <p:cNvSpPr/>
              <p:nvPr/>
            </p:nvSpPr>
            <p:spPr>
              <a:xfrm>
                <a:off x="2704949" y="2259381"/>
                <a:ext cx="1331492" cy="1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87" name="Línea"/>
              <p:cNvSpPr/>
              <p:nvPr/>
            </p:nvSpPr>
            <p:spPr>
              <a:xfrm>
                <a:off x="2727933" y="681790"/>
                <a:ext cx="1285524" cy="1308550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88" name="Línea"/>
              <p:cNvSpPr/>
              <p:nvPr/>
            </p:nvSpPr>
            <p:spPr>
              <a:xfrm flipV="1">
                <a:off x="2790074" y="1277623"/>
                <a:ext cx="1322724" cy="539405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89" name="Línea"/>
              <p:cNvSpPr/>
              <p:nvPr/>
            </p:nvSpPr>
            <p:spPr>
              <a:xfrm flipV="1">
                <a:off x="2696846" y="2213033"/>
                <a:ext cx="1388254" cy="649159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590" name="Círculo"/>
              <p:cNvSpPr/>
              <p:nvPr/>
            </p:nvSpPr>
            <p:spPr>
              <a:xfrm>
                <a:off x="2564406" y="0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91" name="Círculo"/>
              <p:cNvSpPr/>
              <p:nvPr/>
            </p:nvSpPr>
            <p:spPr>
              <a:xfrm>
                <a:off x="2564406" y="512585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92" name="Círculo"/>
              <p:cNvSpPr/>
              <p:nvPr/>
            </p:nvSpPr>
            <p:spPr>
              <a:xfrm>
                <a:off x="2564406" y="1025172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93" name="Círculo"/>
              <p:cNvSpPr/>
              <p:nvPr/>
            </p:nvSpPr>
            <p:spPr>
              <a:xfrm>
                <a:off x="2564406" y="1537757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94" name="Círculo"/>
              <p:cNvSpPr/>
              <p:nvPr/>
            </p:nvSpPr>
            <p:spPr>
              <a:xfrm>
                <a:off x="2564406" y="2080471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95" name="Círculo"/>
              <p:cNvSpPr/>
              <p:nvPr/>
            </p:nvSpPr>
            <p:spPr>
              <a:xfrm>
                <a:off x="2564406" y="2623186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96" name="Círculo"/>
              <p:cNvSpPr/>
              <p:nvPr/>
            </p:nvSpPr>
            <p:spPr>
              <a:xfrm>
                <a:off x="2564406" y="3165899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97" name="Círculo"/>
              <p:cNvSpPr/>
              <p:nvPr/>
            </p:nvSpPr>
            <p:spPr>
              <a:xfrm>
                <a:off x="3841972" y="1106475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98" name="Círculo"/>
              <p:cNvSpPr/>
              <p:nvPr/>
            </p:nvSpPr>
            <p:spPr>
              <a:xfrm>
                <a:off x="3841972" y="1649189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599" name="Círculo"/>
              <p:cNvSpPr/>
              <p:nvPr/>
            </p:nvSpPr>
            <p:spPr>
              <a:xfrm>
                <a:off x="3841972" y="2191903"/>
                <a:ext cx="351524" cy="357820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600" name="Línea"/>
              <p:cNvSpPr/>
              <p:nvPr/>
            </p:nvSpPr>
            <p:spPr>
              <a:xfrm flipV="1">
                <a:off x="2752058" y="3000715"/>
                <a:ext cx="1277830" cy="784998"/>
              </a:xfrm>
              <a:prstGeom prst="line">
                <a:avLst/>
              </a:prstGeom>
              <a:noFill/>
              <a:ln w="25400" cap="flat">
                <a:solidFill>
                  <a:srgbClr val="000000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2438338">
                  <a:defRPr b="0" sz="2400">
                    <a:solidFill>
                      <a:srgbClr val="5E5E5E"/>
                    </a:solidFill>
                  </a:defRPr>
                </a:pPr>
              </a:p>
            </p:txBody>
          </p:sp>
          <p:sp>
            <p:nvSpPr>
              <p:cNvPr id="601" name="Círculo"/>
              <p:cNvSpPr/>
              <p:nvPr/>
            </p:nvSpPr>
            <p:spPr>
              <a:xfrm>
                <a:off x="2564406" y="3708613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602" name="Círculo"/>
              <p:cNvSpPr/>
              <p:nvPr/>
            </p:nvSpPr>
            <p:spPr>
              <a:xfrm>
                <a:off x="3841972" y="2734616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603" name="Círculo"/>
              <p:cNvSpPr/>
              <p:nvPr/>
            </p:nvSpPr>
            <p:spPr>
              <a:xfrm>
                <a:off x="1286840" y="3723058"/>
                <a:ext cx="351524" cy="357821"/>
              </a:xfrm>
              <a:prstGeom prst="ellipse">
                <a:avLst/>
              </a:prstGeom>
              <a:solidFill>
                <a:srgbClr val="5E5E5E"/>
              </a:solidFill>
              <a:ln w="88900" cap="flat">
                <a:solidFill>
                  <a:srgbClr val="5E5E5E"/>
                </a:solidFill>
                <a:prstDash val="solid"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defTabSz="825500">
                  <a:defRPr b="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</p:grpSp>
        <p:sp>
          <p:nvSpPr>
            <p:cNvPr id="605" name="X’=D(E(X))"/>
            <p:cNvSpPr txBox="1"/>
            <p:nvPr/>
          </p:nvSpPr>
          <p:spPr>
            <a:xfrm>
              <a:off x="20505425" y="3123203"/>
              <a:ext cx="3186845" cy="10758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t">
              <a:normAutofit fontScale="100000" lnSpcReduction="0"/>
            </a:bodyPr>
            <a:lstStyle>
              <a:lvl1pPr algn="l" defTabSz="767715">
                <a:spcBef>
                  <a:spcPts val="1600"/>
                </a:spcBef>
                <a:defRPr b="0" spc="-51" sz="5115"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X’=D(E(X))</a:t>
              </a:r>
            </a:p>
          </p:txBody>
        </p:sp>
        <p:sp>
          <p:nvSpPr>
            <p:cNvPr id="606" name="Línea"/>
            <p:cNvSpPr/>
            <p:nvPr/>
          </p:nvSpPr>
          <p:spPr>
            <a:xfrm>
              <a:off x="9407708" y="3386985"/>
              <a:ext cx="969311" cy="1"/>
            </a:xfrm>
            <a:prstGeom prst="line">
              <a:avLst/>
            </a:prstGeom>
            <a:noFill/>
            <a:ln w="127000" cap="flat">
              <a:solidFill>
                <a:srgbClr val="000000"/>
              </a:solidFill>
              <a:prstDash val="solid"/>
              <a:miter lim="400000"/>
              <a:tailEnd type="arrow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</a:defRPr>
              </a:pPr>
            </a:p>
          </p:txBody>
        </p:sp>
        <p:sp>
          <p:nvSpPr>
            <p:cNvPr id="607" name="Línea"/>
            <p:cNvSpPr/>
            <p:nvPr/>
          </p:nvSpPr>
          <p:spPr>
            <a:xfrm>
              <a:off x="13391185" y="3363058"/>
              <a:ext cx="969311" cy="1"/>
            </a:xfrm>
            <a:prstGeom prst="line">
              <a:avLst/>
            </a:prstGeom>
            <a:noFill/>
            <a:ln w="127000" cap="flat">
              <a:solidFill>
                <a:srgbClr val="000000"/>
              </a:solidFill>
              <a:prstDash val="solid"/>
              <a:miter lim="400000"/>
              <a:tailEnd type="arrow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</a:defRPr>
              </a:pPr>
            </a:p>
          </p:txBody>
        </p:sp>
        <p:sp>
          <p:nvSpPr>
            <p:cNvPr id="608" name="Línea"/>
            <p:cNvSpPr/>
            <p:nvPr/>
          </p:nvSpPr>
          <p:spPr>
            <a:xfrm>
              <a:off x="19156841" y="3386985"/>
              <a:ext cx="969310" cy="1"/>
            </a:xfrm>
            <a:prstGeom prst="line">
              <a:avLst/>
            </a:prstGeom>
            <a:noFill/>
            <a:ln w="127000" cap="flat">
              <a:solidFill>
                <a:srgbClr val="000000"/>
              </a:solidFill>
              <a:prstDash val="solid"/>
              <a:miter lim="400000"/>
              <a:tailEnd type="arrow" w="med" len="med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2438338">
                <a:defRPr b="0" sz="2400">
                  <a:solidFill>
                    <a:srgbClr val="5E5E5E"/>
                  </a:solidFill>
                </a:defRPr>
              </a:pPr>
            </a:p>
          </p:txBody>
        </p:sp>
        <p:sp>
          <p:nvSpPr>
            <p:cNvPr id="609" name="3D space"/>
            <p:cNvSpPr txBox="1"/>
            <p:nvPr/>
          </p:nvSpPr>
          <p:spPr>
            <a:xfrm>
              <a:off x="10797804" y="2141621"/>
              <a:ext cx="3150892" cy="1066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t">
              <a:normAutofit fontScale="100000" lnSpcReduction="0"/>
            </a:bodyPr>
            <a:lstStyle>
              <a:lvl1pPr algn="l" defTabSz="2438338">
                <a:lnSpc>
                  <a:spcPct val="90000"/>
                </a:lnSpc>
                <a:spcBef>
                  <a:spcPts val="4500"/>
                </a:spcBef>
                <a:defRPr b="0" sz="3800"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3D space </a:t>
              </a:r>
            </a:p>
          </p:txBody>
        </p:sp>
        <p:sp>
          <p:nvSpPr>
            <p:cNvPr id="610" name="(Reconstructed) 6D Phase-space"/>
            <p:cNvSpPr txBox="1"/>
            <p:nvPr/>
          </p:nvSpPr>
          <p:spPr>
            <a:xfrm>
              <a:off x="20506064" y="1743885"/>
              <a:ext cx="3630096" cy="121779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t">
              <a:normAutofit fontScale="100000" lnSpcReduction="0"/>
            </a:bodyPr>
            <a:lstStyle>
              <a:lvl1pPr algn="l" defTabSz="2438338">
                <a:lnSpc>
                  <a:spcPct val="90000"/>
                </a:lnSpc>
                <a:spcBef>
                  <a:spcPts val="4500"/>
                </a:spcBef>
                <a:defRPr b="0" sz="3800"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(Reconstructed) 6D Phase-space </a:t>
              </a:r>
            </a:p>
          </p:txBody>
        </p:sp>
        <p:sp>
          <p:nvSpPr>
            <p:cNvPr id="611" name="Output"/>
            <p:cNvSpPr txBox="1"/>
            <p:nvPr/>
          </p:nvSpPr>
          <p:spPr>
            <a:xfrm>
              <a:off x="21011523" y="358947"/>
              <a:ext cx="2174648" cy="1066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t">
              <a:normAutofit fontScale="100000" lnSpcReduction="0"/>
            </a:bodyPr>
            <a:lstStyle>
              <a:lvl1pPr defTabSz="2438338">
                <a:lnSpc>
                  <a:spcPct val="90000"/>
                </a:lnSpc>
                <a:spcBef>
                  <a:spcPts val="4500"/>
                </a:spcBef>
                <a:defRPr b="0" i="1" sz="5000">
                  <a:solidFill>
                    <a:srgbClr val="970E53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Output</a:t>
              </a:r>
            </a:p>
          </p:txBody>
        </p:sp>
        <p:sp>
          <p:nvSpPr>
            <p:cNvPr id="612" name="Input"/>
            <p:cNvSpPr txBox="1"/>
            <p:nvPr/>
          </p:nvSpPr>
          <p:spPr>
            <a:xfrm>
              <a:off x="578964" y="358947"/>
              <a:ext cx="2174648" cy="10668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50800" tIns="50800" rIns="50800" bIns="50800" numCol="1" anchor="t">
              <a:normAutofit fontScale="100000" lnSpcReduction="0"/>
            </a:bodyPr>
            <a:lstStyle>
              <a:lvl1pPr defTabSz="2438338">
                <a:lnSpc>
                  <a:spcPct val="90000"/>
                </a:lnSpc>
                <a:spcBef>
                  <a:spcPts val="4500"/>
                </a:spcBef>
                <a:defRPr b="0" i="1" sz="5000">
                  <a:solidFill>
                    <a:srgbClr val="970E53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Input</a:t>
              </a:r>
            </a:p>
          </p:txBody>
        </p:sp>
        <p:sp>
          <p:nvSpPr>
            <p:cNvPr id="613" name="Rectángulo redondeado"/>
            <p:cNvSpPr/>
            <p:nvPr/>
          </p:nvSpPr>
          <p:spPr>
            <a:xfrm>
              <a:off x="0" y="47852"/>
              <a:ext cx="3454034" cy="5302191"/>
            </a:xfrm>
            <a:prstGeom prst="roundRect">
              <a:avLst>
                <a:gd name="adj" fmla="val 15000"/>
              </a:avLst>
            </a:prstGeom>
            <a:solidFill>
              <a:srgbClr val="970E53">
                <a:alpha val="2063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825500">
                <a:defRPr b="0">
                  <a:solidFill>
                    <a:srgbClr val="970E53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</a:p>
          </p:txBody>
        </p:sp>
        <p:sp>
          <p:nvSpPr>
            <p:cNvPr id="614" name="Rectángulo redondeado"/>
            <p:cNvSpPr/>
            <p:nvPr/>
          </p:nvSpPr>
          <p:spPr>
            <a:xfrm>
              <a:off x="20371828" y="47852"/>
              <a:ext cx="3454035" cy="5302191"/>
            </a:xfrm>
            <a:prstGeom prst="roundRect">
              <a:avLst>
                <a:gd name="adj" fmla="val 15000"/>
              </a:avLst>
            </a:prstGeom>
            <a:solidFill>
              <a:srgbClr val="970E53">
                <a:alpha val="20630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825500">
                <a:defRPr b="0">
                  <a:solidFill>
                    <a:srgbClr val="970E53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</a:p>
          </p:txBody>
        </p:sp>
        <p:sp>
          <p:nvSpPr>
            <p:cNvPr id="615" name="Rectángulo redondeado"/>
            <p:cNvSpPr/>
            <p:nvPr/>
          </p:nvSpPr>
          <p:spPr>
            <a:xfrm>
              <a:off x="10453541" y="23926"/>
              <a:ext cx="2863660" cy="5302190"/>
            </a:xfrm>
            <a:prstGeom prst="roundRect">
              <a:avLst>
                <a:gd name="adj" fmla="val 18092"/>
              </a:avLst>
            </a:prstGeom>
            <a:solidFill>
              <a:srgbClr val="970E53">
                <a:alpha val="10835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825500">
                <a:defRPr b="0">
                  <a:solidFill>
                    <a:srgbClr val="970E53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</a:p>
          </p:txBody>
        </p:sp>
      </p:grpSp>
      <p:sp>
        <p:nvSpPr>
          <p:cNvPr id="617" name="Test statistics to discriminate between signal &amp; bckg stars:"/>
          <p:cNvSpPr txBox="1"/>
          <p:nvPr/>
        </p:nvSpPr>
        <p:spPr>
          <a:xfrm>
            <a:off x="1024923" y="12223866"/>
            <a:ext cx="16538432" cy="8897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2438338">
              <a:lnSpc>
                <a:spcPct val="90000"/>
              </a:lnSpc>
              <a:spcBef>
                <a:spcPts val="4500"/>
              </a:spcBef>
              <a:defRPr b="0" i="1" sz="48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Test statistics to discriminate between signal &amp; bckg stars:</a:t>
            </a:r>
          </a:p>
        </p:txBody>
      </p:sp>
      <p:pic>
        <p:nvPicPr>
          <p:cNvPr id="618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3487400" y="12382968"/>
            <a:ext cx="6172200" cy="571501"/>
          </a:xfrm>
          <a:prstGeom prst="rect">
            <a:avLst/>
          </a:prstGeom>
          <a:ln w="12700">
            <a:miter lim="400000"/>
          </a:ln>
        </p:spPr>
      </p:pic>
      <p:sp>
        <p:nvSpPr>
          <p:cNvPr id="619" name="Background stars"/>
          <p:cNvSpPr txBox="1"/>
          <p:nvPr/>
        </p:nvSpPr>
        <p:spPr>
          <a:xfrm>
            <a:off x="712512" y="7726259"/>
            <a:ext cx="2707950" cy="88970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1779987">
              <a:lnSpc>
                <a:spcPct val="90000"/>
              </a:lnSpc>
              <a:spcBef>
                <a:spcPts val="3200"/>
              </a:spcBef>
              <a:defRPr b="0" i="1" sz="3504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Background stars</a:t>
            </a:r>
          </a:p>
        </p:txBody>
      </p:sp>
      <p:sp>
        <p:nvSpPr>
          <p:cNvPr id="620" name="with Anomaly Detection algorithm"/>
          <p:cNvSpPr txBox="1"/>
          <p:nvPr/>
        </p:nvSpPr>
        <p:spPr>
          <a:xfrm>
            <a:off x="533524" y="2302250"/>
            <a:ext cx="21510268" cy="6369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normAutofit fontScale="100000" lnSpcReduction="0"/>
          </a:bodyPr>
          <a:lstStyle>
            <a:lvl1pPr algn="l" defTabSz="1877520">
              <a:lnSpc>
                <a:spcPct val="90000"/>
              </a:lnSpc>
              <a:spcBef>
                <a:spcPts val="3400"/>
              </a:spcBef>
              <a:defRPr b="0" sz="3696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with Anomaly Detection algorithm</a:t>
            </a:r>
          </a:p>
        </p:txBody>
      </p:sp>
      <p:grpSp>
        <p:nvGrpSpPr>
          <p:cNvPr id="623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621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622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24" name="of MW-mass galaxies"/>
          <p:cNvSpPr txBox="1"/>
          <p:nvPr/>
        </p:nvSpPr>
        <p:spPr>
          <a:xfrm>
            <a:off x="4669679" y="1391139"/>
            <a:ext cx="4542868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of MW-mass galaxies</a:t>
            </a:r>
          </a:p>
        </p:txBody>
      </p:sp>
      <p:sp>
        <p:nvSpPr>
          <p:cNvPr id="625" name="Look for the signal in simulations"/>
          <p:cNvSpPr txBox="1"/>
          <p:nvPr/>
        </p:nvSpPr>
        <p:spPr>
          <a:xfrm>
            <a:off x="-286475" y="26505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simulations</a:t>
            </a:r>
          </a:p>
        </p:txBody>
      </p:sp>
      <p:sp>
        <p:nvSpPr>
          <p:cNvPr id="626" name="hydrodynamical, zoom-in"/>
          <p:cNvSpPr txBox="1"/>
          <p:nvPr/>
        </p:nvSpPr>
        <p:spPr>
          <a:xfrm>
            <a:off x="4448533" y="713892"/>
            <a:ext cx="5010560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hydrodynamical, zoom-in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0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435136" y="11115080"/>
            <a:ext cx="5549157" cy="513811"/>
          </a:xfrm>
          <a:prstGeom prst="rect">
            <a:avLst/>
          </a:prstGeom>
          <a:ln w="12700">
            <a:miter lim="400000"/>
          </a:ln>
        </p:spPr>
      </p:pic>
      <p:pic>
        <p:nvPicPr>
          <p:cNvPr id="631" name="latte_autoencoder_pred_subhalos.pdf" descr="latte_autoencoder_pred_subhalos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2835104" y="3663585"/>
            <a:ext cx="6773555" cy="6760526"/>
          </a:xfrm>
          <a:prstGeom prst="rect">
            <a:avLst/>
          </a:prstGeom>
          <a:ln w="12700">
            <a:miter lim="400000"/>
          </a:ln>
        </p:spPr>
      </p:pic>
      <p:sp>
        <p:nvSpPr>
          <p:cNvPr id="632" name="80% of signal stars are correctly identified while we misclassify ~15% of the background stars as signal"/>
          <p:cNvSpPr txBox="1"/>
          <p:nvPr/>
        </p:nvSpPr>
        <p:spPr>
          <a:xfrm>
            <a:off x="14149024" y="1959797"/>
            <a:ext cx="8257685" cy="16637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defTabSz="2438338">
              <a:defRPr b="0" sz="36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80% of signal stars are correctly identified while we misclassify ~15% of the background stars as signal</a:t>
            </a:r>
          </a:p>
        </p:txBody>
      </p:sp>
      <p:pic>
        <p:nvPicPr>
          <p:cNvPr id="633" name="latte_autoencoder_perf_m12f.pdf" descr="latte_autoencoder_perf_m12f.pdf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4508708" y="4069934"/>
            <a:ext cx="6634574" cy="6760526"/>
          </a:xfrm>
          <a:prstGeom prst="rect">
            <a:avLst/>
          </a:prstGeom>
          <a:ln w="12700">
            <a:miter lim="400000"/>
          </a:ln>
        </p:spPr>
      </p:pic>
      <p:sp>
        <p:nvSpPr>
          <p:cNvPr id="634" name="Línea"/>
          <p:cNvSpPr/>
          <p:nvPr/>
        </p:nvSpPr>
        <p:spPr>
          <a:xfrm flipV="1">
            <a:off x="19727353" y="4644103"/>
            <a:ext cx="1" cy="5196463"/>
          </a:xfrm>
          <a:prstGeom prst="line">
            <a:avLst/>
          </a:prstGeom>
          <a:ln w="38100">
            <a:solidFill>
              <a:srgbClr val="970E53"/>
            </a:solidFill>
            <a:custDash>
              <a:ds d="200000" sp="200000"/>
            </a:custDash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</a:defRPr>
            </a:pPr>
          </a:p>
        </p:txBody>
      </p:sp>
      <p:sp>
        <p:nvSpPr>
          <p:cNvPr id="635" name="Línea"/>
          <p:cNvSpPr/>
          <p:nvPr/>
        </p:nvSpPr>
        <p:spPr>
          <a:xfrm>
            <a:off x="15630522" y="8836547"/>
            <a:ext cx="5294690" cy="1"/>
          </a:xfrm>
          <a:prstGeom prst="line">
            <a:avLst/>
          </a:prstGeom>
          <a:ln w="38100">
            <a:solidFill>
              <a:srgbClr val="970E53"/>
            </a:solidFill>
            <a:custDash>
              <a:ds d="200000" sp="200000"/>
            </a:custDash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</a:defRPr>
            </a:pPr>
          </a:p>
        </p:txBody>
      </p:sp>
      <p:sp>
        <p:nvSpPr>
          <p:cNvPr id="636" name="Círculo"/>
          <p:cNvSpPr/>
          <p:nvPr/>
        </p:nvSpPr>
        <p:spPr>
          <a:xfrm>
            <a:off x="19651152" y="8760347"/>
            <a:ext cx="152401" cy="152401"/>
          </a:xfrm>
          <a:prstGeom prst="ellipse">
            <a:avLst/>
          </a:prstGeom>
          <a:solidFill>
            <a:srgbClr val="970E53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637" name="True 3D position &amp; 3D velocity"/>
          <p:cNvSpPr txBox="1"/>
          <p:nvPr/>
        </p:nvSpPr>
        <p:spPr>
          <a:xfrm>
            <a:off x="4625718" y="11769434"/>
            <a:ext cx="2498698" cy="1358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2438338">
              <a:defRPr b="0" sz="2900">
                <a:solidFill>
                  <a:srgbClr val="970E53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i="1"/>
              <a:t>True</a:t>
            </a:r>
            <a:r>
              <a:t> 3D position &amp; 3D velocity</a:t>
            </a:r>
          </a:p>
        </p:txBody>
      </p:sp>
      <p:sp>
        <p:nvSpPr>
          <p:cNvPr id="638" name="Reconstructed 3D position &amp; 3D velocity"/>
          <p:cNvSpPr txBox="1"/>
          <p:nvPr/>
        </p:nvSpPr>
        <p:spPr>
          <a:xfrm>
            <a:off x="7030464" y="11769434"/>
            <a:ext cx="2498698" cy="13589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pPr defTabSz="2438338">
              <a:defRPr b="0" sz="2900">
                <a:solidFill>
                  <a:schemeClr val="accent3">
                    <a:hueOff val="914337"/>
                    <a:satOff val="31515"/>
                    <a:lumOff val="-30790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i="1"/>
              <a:t>Reconstructed</a:t>
            </a:r>
            <a:r>
              <a:t> 3D position &amp; 3D velocity</a:t>
            </a:r>
          </a:p>
        </p:txBody>
      </p:sp>
      <p:sp>
        <p:nvSpPr>
          <p:cNvPr id="639" name="Rectángulo redondeado"/>
          <p:cNvSpPr/>
          <p:nvPr/>
        </p:nvSpPr>
        <p:spPr>
          <a:xfrm>
            <a:off x="5582811" y="10944818"/>
            <a:ext cx="584511" cy="854335"/>
          </a:xfrm>
          <a:prstGeom prst="roundRect">
            <a:avLst>
              <a:gd name="adj" fmla="val 33055"/>
            </a:avLst>
          </a:prstGeom>
          <a:solidFill>
            <a:srgbClr val="970E53">
              <a:alpha val="256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640" name="Rectángulo redondeado"/>
          <p:cNvSpPr/>
          <p:nvPr/>
        </p:nvSpPr>
        <p:spPr>
          <a:xfrm>
            <a:off x="6675377" y="10944818"/>
            <a:ext cx="2157619" cy="854335"/>
          </a:xfrm>
          <a:prstGeom prst="roundRect">
            <a:avLst>
              <a:gd name="adj" fmla="val 22615"/>
            </a:avLst>
          </a:prstGeom>
          <a:solidFill>
            <a:schemeClr val="accent3">
              <a:hueOff val="914337"/>
              <a:satOff val="31515"/>
              <a:lumOff val="-30790"/>
              <a:alpha val="256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b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641" name="True positive rate"/>
          <p:cNvSpPr/>
          <p:nvPr/>
        </p:nvSpPr>
        <p:spPr>
          <a:xfrm>
            <a:off x="16995553" y="10306092"/>
            <a:ext cx="5116021" cy="63697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b="0" sz="34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True positive rate</a:t>
            </a:r>
          </a:p>
        </p:txBody>
      </p:sp>
      <p:sp>
        <p:nvSpPr>
          <p:cNvPr id="642" name="False positive rate"/>
          <p:cNvSpPr/>
          <p:nvPr/>
        </p:nvSpPr>
        <p:spPr>
          <a:xfrm rot="16200000">
            <a:off x="12071896" y="5910581"/>
            <a:ext cx="5116020" cy="636979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/>
          <a:lstStyle>
            <a:lvl1pPr defTabSz="825500">
              <a:defRPr b="0" sz="34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False positive rate</a:t>
            </a:r>
          </a:p>
        </p:txBody>
      </p:sp>
      <p:sp>
        <p:nvSpPr>
          <p:cNvPr id="643" name="Can we detect it?"/>
          <p:cNvSpPr txBox="1"/>
          <p:nvPr/>
        </p:nvSpPr>
        <p:spPr>
          <a:xfrm>
            <a:off x="189779" y="2250651"/>
            <a:ext cx="5294690" cy="6254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grpSp>
        <p:nvGrpSpPr>
          <p:cNvPr id="646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644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645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47" name="of MW-mass galaxies"/>
          <p:cNvSpPr txBox="1"/>
          <p:nvPr/>
        </p:nvSpPr>
        <p:spPr>
          <a:xfrm>
            <a:off x="4669679" y="1391139"/>
            <a:ext cx="4542868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of MW-mass galaxies</a:t>
            </a:r>
          </a:p>
        </p:txBody>
      </p:sp>
      <p:sp>
        <p:nvSpPr>
          <p:cNvPr id="648" name="Look for the signal in simulations"/>
          <p:cNvSpPr txBox="1"/>
          <p:nvPr/>
        </p:nvSpPr>
        <p:spPr>
          <a:xfrm>
            <a:off x="-286475" y="26505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simulations</a:t>
            </a:r>
          </a:p>
        </p:txBody>
      </p:sp>
      <p:sp>
        <p:nvSpPr>
          <p:cNvPr id="649" name="hydrodynamical, zoom-in"/>
          <p:cNvSpPr txBox="1"/>
          <p:nvPr/>
        </p:nvSpPr>
        <p:spPr>
          <a:xfrm>
            <a:off x="4448533" y="713892"/>
            <a:ext cx="5010560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hydrodynamical, zoom-in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we have a problem"/>
          <p:cNvSpPr txBox="1"/>
          <p:nvPr/>
        </p:nvSpPr>
        <p:spPr>
          <a:xfrm>
            <a:off x="1531211" y="1527892"/>
            <a:ext cx="5037856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we have a problem</a:t>
            </a:r>
          </a:p>
        </p:txBody>
      </p:sp>
      <p:sp>
        <p:nvSpPr>
          <p:cNvPr id="654" name="Línea"/>
          <p:cNvSpPr/>
          <p:nvPr/>
        </p:nvSpPr>
        <p:spPr>
          <a:xfrm>
            <a:off x="5127561" y="1449631"/>
            <a:ext cx="2084315" cy="36906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9" h="21600" fill="norm" stroke="1" extrusionOk="0">
                <a:moveTo>
                  <a:pt x="0" y="0"/>
                </a:moveTo>
                <a:cubicBezTo>
                  <a:pt x="1263" y="27"/>
                  <a:pt x="2521" y="99"/>
                  <a:pt x="3765" y="216"/>
                </a:cubicBezTo>
                <a:cubicBezTo>
                  <a:pt x="5224" y="354"/>
                  <a:pt x="6659" y="554"/>
                  <a:pt x="8056" y="814"/>
                </a:cubicBezTo>
                <a:cubicBezTo>
                  <a:pt x="9506" y="1119"/>
                  <a:pt x="10897" y="1487"/>
                  <a:pt x="12216" y="1911"/>
                </a:cubicBezTo>
                <a:cubicBezTo>
                  <a:pt x="13606" y="2359"/>
                  <a:pt x="14928" y="2872"/>
                  <a:pt x="16074" y="3490"/>
                </a:cubicBezTo>
                <a:cubicBezTo>
                  <a:pt x="17383" y="4195"/>
                  <a:pt x="18431" y="5020"/>
                  <a:pt x="19166" y="5923"/>
                </a:cubicBezTo>
                <a:cubicBezTo>
                  <a:pt x="19932" y="6917"/>
                  <a:pt x="20517" y="7947"/>
                  <a:pt x="20912" y="8998"/>
                </a:cubicBezTo>
                <a:cubicBezTo>
                  <a:pt x="21380" y="10246"/>
                  <a:pt x="21579" y="11518"/>
                  <a:pt x="21503" y="12789"/>
                </a:cubicBezTo>
                <a:cubicBezTo>
                  <a:pt x="21600" y="13947"/>
                  <a:pt x="21247" y="15104"/>
                  <a:pt x="20464" y="16189"/>
                </a:cubicBezTo>
                <a:cubicBezTo>
                  <a:pt x="19495" y="17533"/>
                  <a:pt x="17898" y="18730"/>
                  <a:pt x="15818" y="19672"/>
                </a:cubicBezTo>
                <a:cubicBezTo>
                  <a:pt x="14910" y="20146"/>
                  <a:pt x="13877" y="20550"/>
                  <a:pt x="12749" y="20872"/>
                </a:cubicBezTo>
                <a:cubicBezTo>
                  <a:pt x="11554" y="21214"/>
                  <a:pt x="10267" y="21459"/>
                  <a:pt x="8931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655" name="idea to solve the problem"/>
          <p:cNvSpPr txBox="1"/>
          <p:nvPr/>
        </p:nvSpPr>
        <p:spPr>
          <a:xfrm>
            <a:off x="9749169" y="44639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idea to solve the problem</a:t>
            </a:r>
          </a:p>
        </p:txBody>
      </p:sp>
      <p:sp>
        <p:nvSpPr>
          <p:cNvPr id="685" name="Línea de conexión"/>
          <p:cNvSpPr/>
          <p:nvPr/>
        </p:nvSpPr>
        <p:spPr>
          <a:xfrm>
            <a:off x="16129711" y="726380"/>
            <a:ext cx="3513060" cy="13239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626" fill="norm" stroke="1" extrusionOk="0">
                <a:moveTo>
                  <a:pt x="0" y="7683"/>
                </a:moveTo>
                <a:cubicBezTo>
                  <a:pt x="9568" y="-4974"/>
                  <a:pt x="16768" y="-1993"/>
                  <a:pt x="21600" y="16626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657" name="Look for the signal in simulations"/>
          <p:cNvSpPr txBox="1"/>
          <p:nvPr/>
        </p:nvSpPr>
        <p:spPr>
          <a:xfrm>
            <a:off x="14924867" y="8797786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simulations</a:t>
            </a:r>
          </a:p>
        </p:txBody>
      </p:sp>
      <p:sp>
        <p:nvSpPr>
          <p:cNvPr id="686" name="Línea de conexión"/>
          <p:cNvSpPr/>
          <p:nvPr/>
        </p:nvSpPr>
        <p:spPr>
          <a:xfrm>
            <a:off x="9821777" y="8886109"/>
            <a:ext cx="5444802" cy="10451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806" fill="norm" stroke="1" extrusionOk="0">
                <a:moveTo>
                  <a:pt x="21600" y="6462"/>
                </a:moveTo>
                <a:cubicBezTo>
                  <a:pt x="12101" y="-4794"/>
                  <a:pt x="4901" y="-1346"/>
                  <a:pt x="0" y="16806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659" name="Look for the signal in observations"/>
          <p:cNvSpPr txBox="1"/>
          <p:nvPr/>
        </p:nvSpPr>
        <p:spPr>
          <a:xfrm>
            <a:off x="4817337" y="10085854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observations</a:t>
            </a:r>
          </a:p>
        </p:txBody>
      </p:sp>
      <p:sp>
        <p:nvSpPr>
          <p:cNvPr id="660" name="Línea"/>
          <p:cNvSpPr/>
          <p:nvPr/>
        </p:nvSpPr>
        <p:spPr>
          <a:xfrm rot="965308">
            <a:off x="14576493" y="428219"/>
            <a:ext cx="1726896" cy="39029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661" name="Línea"/>
          <p:cNvSpPr/>
          <p:nvPr/>
        </p:nvSpPr>
        <p:spPr>
          <a:xfrm rot="2208102">
            <a:off x="20500368" y="2671254"/>
            <a:ext cx="1565195" cy="36047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662" name="Observations that doesn’t match theory"/>
          <p:cNvSpPr txBox="1"/>
          <p:nvPr/>
        </p:nvSpPr>
        <p:spPr>
          <a:xfrm>
            <a:off x="1531211" y="3102508"/>
            <a:ext cx="5037856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Observations that doesn’t match theory</a:t>
            </a:r>
          </a:p>
        </p:txBody>
      </p:sp>
      <p:sp>
        <p:nvSpPr>
          <p:cNvPr id="663" name="Formulate hypotheses"/>
          <p:cNvSpPr txBox="1"/>
          <p:nvPr/>
        </p:nvSpPr>
        <p:spPr>
          <a:xfrm>
            <a:off x="10193611" y="2211513"/>
            <a:ext cx="5037857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Formulate hypotheses</a:t>
            </a:r>
          </a:p>
        </p:txBody>
      </p:sp>
      <p:sp>
        <p:nvSpPr>
          <p:cNvPr id="664" name="Make…"/>
          <p:cNvSpPr txBox="1"/>
          <p:nvPr/>
        </p:nvSpPr>
        <p:spPr>
          <a:xfrm>
            <a:off x="16714544" y="213431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665" name="Can we detect it?"/>
          <p:cNvSpPr txBox="1"/>
          <p:nvPr/>
        </p:nvSpPr>
        <p:spPr>
          <a:xfrm>
            <a:off x="15899579" y="11149192"/>
            <a:ext cx="3977319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sp>
        <p:nvSpPr>
          <p:cNvPr id="666" name="Línea"/>
          <p:cNvSpPr/>
          <p:nvPr/>
        </p:nvSpPr>
        <p:spPr>
          <a:xfrm rot="2006931">
            <a:off x="4800154" y="8433566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687" name="Línea de conexión"/>
          <p:cNvSpPr/>
          <p:nvPr/>
        </p:nvSpPr>
        <p:spPr>
          <a:xfrm>
            <a:off x="19900448" y="5146447"/>
            <a:ext cx="2155374" cy="3588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122" h="21600" fill="norm" stroke="1" extrusionOk="0">
                <a:moveTo>
                  <a:pt x="15919" y="0"/>
                </a:moveTo>
                <a:cubicBezTo>
                  <a:pt x="21600" y="7265"/>
                  <a:pt x="16294" y="14465"/>
                  <a:pt x="0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grpSp>
        <p:nvGrpSpPr>
          <p:cNvPr id="670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668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669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671" name="Missing mass = DM…"/>
          <p:cNvSpPr txBox="1"/>
          <p:nvPr/>
        </p:nvSpPr>
        <p:spPr>
          <a:xfrm>
            <a:off x="290941" y="4804123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/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Missing mass = DM</a:t>
            </a:r>
          </a:p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What’s is nature?</a:t>
            </a:r>
          </a:p>
        </p:txBody>
      </p:sp>
      <p:sp>
        <p:nvSpPr>
          <p:cNvPr id="672" name="Dark subhaloes leave imprint in stellar halo"/>
          <p:cNvSpPr txBox="1"/>
          <p:nvPr/>
        </p:nvSpPr>
        <p:spPr>
          <a:xfrm>
            <a:off x="9286293" y="3527137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Dark subhaloes leave imprint in stellar halo</a:t>
            </a:r>
          </a:p>
        </p:txBody>
      </p:sp>
      <p:sp>
        <p:nvSpPr>
          <p:cNvPr id="673" name="Yes"/>
          <p:cNvSpPr txBox="1"/>
          <p:nvPr/>
        </p:nvSpPr>
        <p:spPr>
          <a:xfrm>
            <a:off x="16747842" y="12494406"/>
            <a:ext cx="1827230" cy="7270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40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Yes</a:t>
            </a:r>
          </a:p>
        </p:txBody>
      </p:sp>
      <p:pic>
        <p:nvPicPr>
          <p:cNvPr id="674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718031" y="12333703"/>
            <a:ext cx="1310602" cy="1048482"/>
          </a:xfrm>
          <a:prstGeom prst="rect">
            <a:avLst/>
          </a:prstGeom>
          <a:ln w="12700">
            <a:miter lim="400000"/>
          </a:ln>
        </p:spPr>
      </p:pic>
      <p:sp>
        <p:nvSpPr>
          <p:cNvPr id="675" name="Can we detect it?"/>
          <p:cNvSpPr txBox="1"/>
          <p:nvPr/>
        </p:nvSpPr>
        <p:spPr>
          <a:xfrm>
            <a:off x="5792049" y="12297127"/>
            <a:ext cx="3977318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pic>
        <p:nvPicPr>
          <p:cNvPr id="676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180000">
            <a:off x="4229018" y="8365470"/>
            <a:ext cx="2661199" cy="2124076"/>
          </a:xfrm>
          <a:prstGeom prst="rect">
            <a:avLst/>
          </a:prstGeom>
          <a:ln w="12700">
            <a:miter lim="400000"/>
          </a:ln>
        </p:spPr>
      </p:pic>
      <p:sp>
        <p:nvSpPr>
          <p:cNvPr id="677" name="ESA"/>
          <p:cNvSpPr txBox="1"/>
          <p:nvPr/>
        </p:nvSpPr>
        <p:spPr>
          <a:xfrm>
            <a:off x="4762077" y="7913392"/>
            <a:ext cx="2145507" cy="803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b="0" sz="4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ESA</a:t>
            </a:r>
          </a:p>
        </p:txBody>
      </p:sp>
      <p:sp>
        <p:nvSpPr>
          <p:cNvPr id="678" name="sim-to-real gap"/>
          <p:cNvSpPr txBox="1"/>
          <p:nvPr/>
        </p:nvSpPr>
        <p:spPr>
          <a:xfrm>
            <a:off x="10265161" y="8117474"/>
            <a:ext cx="4180422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sim-to-real gap</a:t>
            </a:r>
          </a:p>
        </p:txBody>
      </p:sp>
      <p:sp>
        <p:nvSpPr>
          <p:cNvPr id="679" name="mock"/>
          <p:cNvSpPr txBox="1"/>
          <p:nvPr/>
        </p:nvSpPr>
        <p:spPr>
          <a:xfrm>
            <a:off x="4472780" y="11452277"/>
            <a:ext cx="1084846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mock</a:t>
            </a:r>
          </a:p>
        </p:txBody>
      </p:sp>
      <p:sp>
        <p:nvSpPr>
          <p:cNvPr id="688" name="Línea de conexión"/>
          <p:cNvSpPr/>
          <p:nvPr/>
        </p:nvSpPr>
        <p:spPr>
          <a:xfrm>
            <a:off x="5540696" y="927383"/>
            <a:ext cx="4665750" cy="5893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31" fill="norm" stroke="1" extrusionOk="0">
                <a:moveTo>
                  <a:pt x="0" y="16231"/>
                </a:moveTo>
                <a:cubicBezTo>
                  <a:pt x="7129" y="-4459"/>
                  <a:pt x="14329" y="-5369"/>
                  <a:pt x="21600" y="13501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681" name="Línea"/>
          <p:cNvSpPr/>
          <p:nvPr/>
        </p:nvSpPr>
        <p:spPr>
          <a:xfrm rot="2006931">
            <a:off x="15271653" y="7324066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682" name="What does the signal look like?"/>
          <p:cNvSpPr txBox="1"/>
          <p:nvPr/>
        </p:nvSpPr>
        <p:spPr>
          <a:xfrm>
            <a:off x="17689255" y="3695219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sp>
        <p:nvSpPr>
          <p:cNvPr id="683" name="Small"/>
          <p:cNvSpPr txBox="1"/>
          <p:nvPr/>
        </p:nvSpPr>
        <p:spPr>
          <a:xfrm>
            <a:off x="17810788" y="5353050"/>
            <a:ext cx="2123827" cy="676275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Small</a:t>
            </a:r>
          </a:p>
        </p:txBody>
      </p:sp>
      <p:sp>
        <p:nvSpPr>
          <p:cNvPr id="684" name="Limitation 1: no subhaloes where data are best…"/>
          <p:cNvSpPr txBox="1"/>
          <p:nvPr/>
        </p:nvSpPr>
        <p:spPr>
          <a:xfrm>
            <a:off x="20684639" y="8375002"/>
            <a:ext cx="2925251" cy="2546860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b="1"/>
              <a:t>Limitation 1:</a:t>
            </a:r>
            <a:r>
              <a:t> no subhaloes where data are best</a:t>
            </a: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→ coverage gap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3" fill="hold"/>
                                        <p:tgtEl>
                                          <p:spTgt spid="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after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677" grpId="2"/>
      <p:bldP build="whole" bldLvl="1" animBg="1" rev="0" advAuto="0" spid="676" grpId="1"/>
      <p:bldP build="whole" bldLvl="1" animBg="1" rev="0" advAuto="0" spid="678" grpId="3"/>
      <p:bldP build="whole" bldLvl="1" animBg="1" rev="0" advAuto="0" spid="679" grpId="4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Not significant difference from purely random selection"/>
          <p:cNvSpPr txBox="1"/>
          <p:nvPr/>
        </p:nvSpPr>
        <p:spPr>
          <a:xfrm>
            <a:off x="15014914" y="3274406"/>
            <a:ext cx="7323711" cy="11938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spAutoFit/>
          </a:bodyPr>
          <a:lstStyle>
            <a:lvl1pPr algn="l" defTabSz="457200">
              <a:defRPr b="0" sz="3800">
                <a:solidFill>
                  <a:srgbClr val="244AFC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Not significant difference from purely random selection</a:t>
            </a:r>
          </a:p>
        </p:txBody>
      </p:sp>
      <p:sp>
        <p:nvSpPr>
          <p:cNvPr id="691" name="Look for the signal in observations"/>
          <p:cNvSpPr txBox="1"/>
          <p:nvPr/>
        </p:nvSpPr>
        <p:spPr>
          <a:xfrm>
            <a:off x="15219951" y="410685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observations</a:t>
            </a:r>
          </a:p>
        </p:txBody>
      </p:sp>
      <p:sp>
        <p:nvSpPr>
          <p:cNvPr id="692" name="of Gaia DR2"/>
          <p:cNvSpPr txBox="1"/>
          <p:nvPr/>
        </p:nvSpPr>
        <p:spPr>
          <a:xfrm>
            <a:off x="20388380" y="1785460"/>
            <a:ext cx="2861017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of Gaia DR2</a:t>
            </a:r>
          </a:p>
        </p:txBody>
      </p:sp>
      <p:sp>
        <p:nvSpPr>
          <p:cNvPr id="693" name="mock"/>
          <p:cNvSpPr txBox="1"/>
          <p:nvPr/>
        </p:nvSpPr>
        <p:spPr>
          <a:xfrm>
            <a:off x="14818517" y="1785460"/>
            <a:ext cx="1084846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mock</a:t>
            </a:r>
          </a:p>
        </p:txBody>
      </p:sp>
      <p:grpSp>
        <p:nvGrpSpPr>
          <p:cNvPr id="696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694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695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700" name="Grupo"/>
          <p:cNvGrpSpPr/>
          <p:nvPr/>
        </p:nvGrpSpPr>
        <p:grpSpPr>
          <a:xfrm>
            <a:off x="-24538" y="410685"/>
            <a:ext cx="9745568" cy="2124076"/>
            <a:chOff x="0" y="0"/>
            <a:chExt cx="9745567" cy="2124075"/>
          </a:xfrm>
        </p:grpSpPr>
        <p:sp>
          <p:nvSpPr>
            <p:cNvPr id="697" name="of MW-mass galaxies"/>
            <p:cNvSpPr txBox="1"/>
            <p:nvPr/>
          </p:nvSpPr>
          <p:spPr>
            <a:xfrm>
              <a:off x="4956154" y="1364634"/>
              <a:ext cx="4542868" cy="749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defTabSz="2438338">
                <a:defRPr b="0" i="1" sz="45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of MW-mass galaxies</a:t>
              </a:r>
            </a:p>
          </p:txBody>
        </p:sp>
        <p:sp>
          <p:nvSpPr>
            <p:cNvPr id="698" name="Look for the signal in simulations"/>
            <p:cNvSpPr txBox="1"/>
            <p:nvPr/>
          </p:nvSpPr>
          <p:spPr>
            <a:xfrm>
              <a:off x="0" y="0"/>
              <a:ext cx="5926742" cy="2124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71437" tIns="71437" rIns="71437" bIns="71437" numCol="1" anchor="ctr">
              <a:spAutoFit/>
            </a:bodyPr>
            <a:lstStyle>
              <a:lvl1pPr>
                <a:defRPr b="0" sz="4600">
                  <a:latin typeface="Andale Mono"/>
                  <a:ea typeface="Andale Mono"/>
                  <a:cs typeface="Andale Mono"/>
                  <a:sym typeface="Andale Mono"/>
                </a:defRPr>
              </a:lvl1pPr>
            </a:lstStyle>
            <a:p>
              <a:pPr/>
              <a:r>
                <a:t>Look for the signal in simulations</a:t>
              </a:r>
            </a:p>
          </p:txBody>
        </p:sp>
        <p:sp>
          <p:nvSpPr>
            <p:cNvPr id="699" name="hydrodynamical, zoom-in"/>
            <p:cNvSpPr txBox="1"/>
            <p:nvPr/>
          </p:nvSpPr>
          <p:spPr>
            <a:xfrm>
              <a:off x="4735007" y="687387"/>
              <a:ext cx="5010561" cy="749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50800" tIns="50800" rIns="50800" bIns="50800" numCol="1" anchor="ctr">
              <a:spAutoFit/>
            </a:bodyPr>
            <a:lstStyle>
              <a:lvl1pPr defTabSz="2438338">
                <a:defRPr b="0" i="1" sz="4500">
                  <a:solidFill>
                    <a:srgbClr val="5E5E5E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hydrodynamical, zoom-in</a:t>
              </a:r>
            </a:p>
          </p:txBody>
        </p:sp>
      </p:grpSp>
      <p:grpSp>
        <p:nvGrpSpPr>
          <p:cNvPr id="706" name="Grupo"/>
          <p:cNvGrpSpPr/>
          <p:nvPr/>
        </p:nvGrpSpPr>
        <p:grpSpPr>
          <a:xfrm>
            <a:off x="841011" y="4227494"/>
            <a:ext cx="8490720" cy="7986283"/>
            <a:chOff x="0" y="0"/>
            <a:chExt cx="8490718" cy="7986282"/>
          </a:xfrm>
        </p:grpSpPr>
        <p:grpSp>
          <p:nvGrpSpPr>
            <p:cNvPr id="704" name="Grupo"/>
            <p:cNvGrpSpPr/>
            <p:nvPr/>
          </p:nvGrpSpPr>
          <p:grpSpPr>
            <a:xfrm>
              <a:off x="-1" y="-1"/>
              <a:ext cx="8490720" cy="7986284"/>
              <a:chOff x="0" y="0"/>
              <a:chExt cx="8490718" cy="7986282"/>
            </a:xfrm>
          </p:grpSpPr>
          <p:pic>
            <p:nvPicPr>
              <p:cNvPr id="701" name="latte_autoencoder_perf_m12f.pdf" descr="latte_autoencoder_perf_m12f.pdf"/>
              <p:cNvPicPr>
                <a:picLocks noChangeAspect="1"/>
              </p:cNvPicPr>
              <p:nvPr/>
            </p:nvPicPr>
            <p:blipFill>
              <a:blip r:embed="rId3">
                <a:extLst/>
              </a:blip>
              <a:stretch>
                <a:fillRect/>
              </a:stretch>
            </p:blipFill>
            <p:spPr>
              <a:xfrm>
                <a:off x="30604" y="211240"/>
                <a:ext cx="7630190" cy="7775042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sp>
            <p:nvSpPr>
              <p:cNvPr id="702" name="True positive rate"/>
              <p:cNvSpPr/>
              <p:nvPr/>
            </p:nvSpPr>
            <p:spPr>
              <a:xfrm>
                <a:off x="3374699" y="7349304"/>
                <a:ext cx="5116020" cy="636979"/>
              </a:xfrm>
              <a:prstGeom prst="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noAutofit/>
              </a:bodyPr>
              <a:lstStyle>
                <a:lvl1pPr defTabSz="825500">
                  <a:defRPr b="0" sz="3400">
                    <a:latin typeface="Baskerville"/>
                    <a:ea typeface="Baskerville"/>
                    <a:cs typeface="Baskerville"/>
                    <a:sym typeface="Baskerville"/>
                  </a:defRPr>
                </a:lvl1pPr>
              </a:lstStyle>
              <a:p>
                <a:pPr/>
                <a:r>
                  <a:t>True positive rate</a:t>
                </a:r>
              </a:p>
            </p:txBody>
          </p:sp>
          <p:sp>
            <p:nvSpPr>
              <p:cNvPr id="703" name="False positive rate"/>
              <p:cNvSpPr/>
              <p:nvPr/>
            </p:nvSpPr>
            <p:spPr>
              <a:xfrm rot="16200000">
                <a:off x="-2239521" y="2239520"/>
                <a:ext cx="5116020" cy="636979"/>
              </a:xfrm>
              <a:prstGeom prst="rect">
                <a:avLst/>
              </a:pr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50800" tIns="50800" rIns="50800" bIns="50800" numCol="1" anchor="ctr">
                <a:noAutofit/>
              </a:bodyPr>
              <a:lstStyle>
                <a:lvl1pPr defTabSz="825500">
                  <a:defRPr b="0" sz="3400">
                    <a:latin typeface="Baskerville"/>
                    <a:ea typeface="Baskerville"/>
                    <a:cs typeface="Baskerville"/>
                    <a:sym typeface="Baskerville"/>
                  </a:defRPr>
                </a:lvl1pPr>
              </a:lstStyle>
              <a:p>
                <a:pPr/>
                <a:r>
                  <a:t>False positive rate</a:t>
                </a:r>
              </a:p>
            </p:txBody>
          </p:sp>
        </p:grpSp>
        <p:sp>
          <p:nvSpPr>
            <p:cNvPr id="705" name="Rectángulo"/>
            <p:cNvSpPr/>
            <p:nvPr/>
          </p:nvSpPr>
          <p:spPr>
            <a:xfrm>
              <a:off x="3143613" y="189314"/>
              <a:ext cx="2614729" cy="613374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>
                <a:defRPr b="0" sz="30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Neue Medium"/>
                </a:defRPr>
              </a:pPr>
            </a:p>
          </p:txBody>
        </p:sp>
      </p:grpSp>
      <p:pic>
        <p:nvPicPr>
          <p:cNvPr id="707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4393891" y="4874053"/>
            <a:ext cx="7578861" cy="7578860"/>
          </a:xfrm>
          <a:prstGeom prst="rect">
            <a:avLst/>
          </a:prstGeom>
          <a:ln w="12700">
            <a:miter lim="400000"/>
          </a:ln>
        </p:spPr>
      </p:pic>
      <p:sp>
        <p:nvSpPr>
          <p:cNvPr id="708" name="Limitation 2: mocks smear out the signal…"/>
          <p:cNvSpPr txBox="1"/>
          <p:nvPr/>
        </p:nvSpPr>
        <p:spPr>
          <a:xfrm>
            <a:off x="11459216" y="3545351"/>
            <a:ext cx="2925250" cy="2203959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b="1"/>
              <a:t>Limitation 2:</a:t>
            </a:r>
            <a:r>
              <a:t> mocks smear out the signal</a:t>
            </a:r>
          </a:p>
          <a:p>
            <a:pPr>
              <a:defRPr b="0" sz="10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→ domain shift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708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0" name="we have a problem"/>
          <p:cNvSpPr txBox="1"/>
          <p:nvPr/>
        </p:nvSpPr>
        <p:spPr>
          <a:xfrm>
            <a:off x="1531211" y="1527892"/>
            <a:ext cx="5037856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we have a problem</a:t>
            </a:r>
          </a:p>
        </p:txBody>
      </p:sp>
      <p:sp>
        <p:nvSpPr>
          <p:cNvPr id="711" name="Línea"/>
          <p:cNvSpPr/>
          <p:nvPr/>
        </p:nvSpPr>
        <p:spPr>
          <a:xfrm>
            <a:off x="5127561" y="1449631"/>
            <a:ext cx="2084315" cy="36906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9" h="21600" fill="norm" stroke="1" extrusionOk="0">
                <a:moveTo>
                  <a:pt x="0" y="0"/>
                </a:moveTo>
                <a:cubicBezTo>
                  <a:pt x="1263" y="27"/>
                  <a:pt x="2521" y="99"/>
                  <a:pt x="3765" y="216"/>
                </a:cubicBezTo>
                <a:cubicBezTo>
                  <a:pt x="5224" y="354"/>
                  <a:pt x="6659" y="554"/>
                  <a:pt x="8056" y="814"/>
                </a:cubicBezTo>
                <a:cubicBezTo>
                  <a:pt x="9506" y="1119"/>
                  <a:pt x="10897" y="1487"/>
                  <a:pt x="12216" y="1911"/>
                </a:cubicBezTo>
                <a:cubicBezTo>
                  <a:pt x="13606" y="2359"/>
                  <a:pt x="14928" y="2872"/>
                  <a:pt x="16074" y="3490"/>
                </a:cubicBezTo>
                <a:cubicBezTo>
                  <a:pt x="17383" y="4195"/>
                  <a:pt x="18431" y="5020"/>
                  <a:pt x="19166" y="5923"/>
                </a:cubicBezTo>
                <a:cubicBezTo>
                  <a:pt x="19932" y="6917"/>
                  <a:pt x="20517" y="7947"/>
                  <a:pt x="20912" y="8998"/>
                </a:cubicBezTo>
                <a:cubicBezTo>
                  <a:pt x="21380" y="10246"/>
                  <a:pt x="21579" y="11518"/>
                  <a:pt x="21503" y="12789"/>
                </a:cubicBezTo>
                <a:cubicBezTo>
                  <a:pt x="21600" y="13947"/>
                  <a:pt x="21247" y="15104"/>
                  <a:pt x="20464" y="16189"/>
                </a:cubicBezTo>
                <a:cubicBezTo>
                  <a:pt x="19495" y="17533"/>
                  <a:pt x="17898" y="18730"/>
                  <a:pt x="15818" y="19672"/>
                </a:cubicBezTo>
                <a:cubicBezTo>
                  <a:pt x="14910" y="20146"/>
                  <a:pt x="13877" y="20550"/>
                  <a:pt x="12749" y="20872"/>
                </a:cubicBezTo>
                <a:cubicBezTo>
                  <a:pt x="11554" y="21214"/>
                  <a:pt x="10267" y="21459"/>
                  <a:pt x="8931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12" name="idea to solve the problem"/>
          <p:cNvSpPr txBox="1"/>
          <p:nvPr/>
        </p:nvSpPr>
        <p:spPr>
          <a:xfrm>
            <a:off x="9749169" y="44639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idea to solve the problem</a:t>
            </a:r>
          </a:p>
        </p:txBody>
      </p:sp>
      <p:sp>
        <p:nvSpPr>
          <p:cNvPr id="747" name="Línea de conexión"/>
          <p:cNvSpPr/>
          <p:nvPr/>
        </p:nvSpPr>
        <p:spPr>
          <a:xfrm>
            <a:off x="16129711" y="726380"/>
            <a:ext cx="3513060" cy="13239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626" fill="norm" stroke="1" extrusionOk="0">
                <a:moveTo>
                  <a:pt x="0" y="7683"/>
                </a:moveTo>
                <a:cubicBezTo>
                  <a:pt x="9568" y="-4974"/>
                  <a:pt x="16768" y="-1993"/>
                  <a:pt x="21600" y="16626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714" name="Look for the signal in simulations"/>
          <p:cNvSpPr txBox="1"/>
          <p:nvPr/>
        </p:nvSpPr>
        <p:spPr>
          <a:xfrm>
            <a:off x="14924867" y="8797786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simulations</a:t>
            </a:r>
          </a:p>
        </p:txBody>
      </p:sp>
      <p:sp>
        <p:nvSpPr>
          <p:cNvPr id="748" name="Línea de conexión"/>
          <p:cNvSpPr/>
          <p:nvPr/>
        </p:nvSpPr>
        <p:spPr>
          <a:xfrm>
            <a:off x="9821777" y="8886109"/>
            <a:ext cx="5444802" cy="10451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806" fill="norm" stroke="1" extrusionOk="0">
                <a:moveTo>
                  <a:pt x="21600" y="6462"/>
                </a:moveTo>
                <a:cubicBezTo>
                  <a:pt x="12101" y="-4794"/>
                  <a:pt x="4901" y="-1346"/>
                  <a:pt x="0" y="16806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716" name="Look for the signal in observations"/>
          <p:cNvSpPr txBox="1"/>
          <p:nvPr/>
        </p:nvSpPr>
        <p:spPr>
          <a:xfrm>
            <a:off x="4817337" y="10085854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observations</a:t>
            </a:r>
          </a:p>
        </p:txBody>
      </p:sp>
      <p:sp>
        <p:nvSpPr>
          <p:cNvPr id="717" name="Línea"/>
          <p:cNvSpPr/>
          <p:nvPr/>
        </p:nvSpPr>
        <p:spPr>
          <a:xfrm rot="965308">
            <a:off x="14576493" y="428219"/>
            <a:ext cx="1726896" cy="39029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18" name="Línea"/>
          <p:cNvSpPr/>
          <p:nvPr/>
        </p:nvSpPr>
        <p:spPr>
          <a:xfrm rot="2208102">
            <a:off x="20500368" y="2671254"/>
            <a:ext cx="1565195" cy="36047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19" name="Observations that doesn’t match theory"/>
          <p:cNvSpPr txBox="1"/>
          <p:nvPr/>
        </p:nvSpPr>
        <p:spPr>
          <a:xfrm>
            <a:off x="1531211" y="3102508"/>
            <a:ext cx="5037856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Observations that doesn’t match theory</a:t>
            </a:r>
          </a:p>
        </p:txBody>
      </p:sp>
      <p:sp>
        <p:nvSpPr>
          <p:cNvPr id="720" name="Formulate hypotheses"/>
          <p:cNvSpPr txBox="1"/>
          <p:nvPr/>
        </p:nvSpPr>
        <p:spPr>
          <a:xfrm>
            <a:off x="10193611" y="2211513"/>
            <a:ext cx="5037857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Formulate hypotheses</a:t>
            </a:r>
          </a:p>
        </p:txBody>
      </p:sp>
      <p:sp>
        <p:nvSpPr>
          <p:cNvPr id="721" name="Make…"/>
          <p:cNvSpPr txBox="1"/>
          <p:nvPr/>
        </p:nvSpPr>
        <p:spPr>
          <a:xfrm>
            <a:off x="16714544" y="213431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722" name="Can we detect it?"/>
          <p:cNvSpPr txBox="1"/>
          <p:nvPr/>
        </p:nvSpPr>
        <p:spPr>
          <a:xfrm>
            <a:off x="15899579" y="11149192"/>
            <a:ext cx="3977319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sp>
        <p:nvSpPr>
          <p:cNvPr id="723" name="Línea"/>
          <p:cNvSpPr/>
          <p:nvPr/>
        </p:nvSpPr>
        <p:spPr>
          <a:xfrm rot="2006931">
            <a:off x="4800154" y="8433566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49" name="Línea de conexión"/>
          <p:cNvSpPr/>
          <p:nvPr/>
        </p:nvSpPr>
        <p:spPr>
          <a:xfrm>
            <a:off x="19900448" y="5146447"/>
            <a:ext cx="2155374" cy="3588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122" h="21600" fill="norm" stroke="1" extrusionOk="0">
                <a:moveTo>
                  <a:pt x="15919" y="0"/>
                </a:moveTo>
                <a:cubicBezTo>
                  <a:pt x="21600" y="7265"/>
                  <a:pt x="16294" y="14465"/>
                  <a:pt x="0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grpSp>
        <p:nvGrpSpPr>
          <p:cNvPr id="727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725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726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28" name="Missing mass = DM…"/>
          <p:cNvSpPr txBox="1"/>
          <p:nvPr/>
        </p:nvSpPr>
        <p:spPr>
          <a:xfrm>
            <a:off x="290941" y="4804123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/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Missing mass = DM</a:t>
            </a:r>
          </a:p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What’s is nature?</a:t>
            </a:r>
          </a:p>
        </p:txBody>
      </p:sp>
      <p:sp>
        <p:nvSpPr>
          <p:cNvPr id="729" name="Dark subhaloes leave imprint in stellar halo"/>
          <p:cNvSpPr txBox="1"/>
          <p:nvPr/>
        </p:nvSpPr>
        <p:spPr>
          <a:xfrm>
            <a:off x="9286293" y="3527137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Dark subhaloes leave imprint in stellar halo</a:t>
            </a:r>
          </a:p>
        </p:txBody>
      </p:sp>
      <p:sp>
        <p:nvSpPr>
          <p:cNvPr id="730" name="Yes"/>
          <p:cNvSpPr txBox="1"/>
          <p:nvPr/>
        </p:nvSpPr>
        <p:spPr>
          <a:xfrm>
            <a:off x="16747842" y="12494406"/>
            <a:ext cx="1827230" cy="7270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40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Yes</a:t>
            </a:r>
          </a:p>
        </p:txBody>
      </p:sp>
      <p:pic>
        <p:nvPicPr>
          <p:cNvPr id="731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7718031" y="12333703"/>
            <a:ext cx="1310602" cy="1048482"/>
          </a:xfrm>
          <a:prstGeom prst="rect">
            <a:avLst/>
          </a:prstGeom>
          <a:ln w="12700">
            <a:miter lim="400000"/>
          </a:ln>
        </p:spPr>
      </p:pic>
      <p:sp>
        <p:nvSpPr>
          <p:cNvPr id="732" name="Can we detect it?"/>
          <p:cNvSpPr txBox="1"/>
          <p:nvPr/>
        </p:nvSpPr>
        <p:spPr>
          <a:xfrm>
            <a:off x="5792049" y="12297127"/>
            <a:ext cx="3977318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pic>
        <p:nvPicPr>
          <p:cNvPr id="733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180000">
            <a:off x="4229018" y="8365470"/>
            <a:ext cx="2661199" cy="2124076"/>
          </a:xfrm>
          <a:prstGeom prst="rect">
            <a:avLst/>
          </a:prstGeom>
          <a:ln w="12700">
            <a:miter lim="400000"/>
          </a:ln>
        </p:spPr>
      </p:pic>
      <p:sp>
        <p:nvSpPr>
          <p:cNvPr id="734" name="No"/>
          <p:cNvSpPr txBox="1"/>
          <p:nvPr/>
        </p:nvSpPr>
        <p:spPr>
          <a:xfrm>
            <a:off x="9698555" y="12487627"/>
            <a:ext cx="1827229" cy="7270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40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No</a:t>
            </a:r>
          </a:p>
        </p:txBody>
      </p:sp>
      <p:pic>
        <p:nvPicPr>
          <p:cNvPr id="735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0664375" y="12389741"/>
            <a:ext cx="893529" cy="922849"/>
          </a:xfrm>
          <a:prstGeom prst="rect">
            <a:avLst/>
          </a:prstGeom>
          <a:ln w="12700">
            <a:miter lim="400000"/>
          </a:ln>
        </p:spPr>
      </p:pic>
      <p:sp>
        <p:nvSpPr>
          <p:cNvPr id="736" name="mock"/>
          <p:cNvSpPr txBox="1"/>
          <p:nvPr/>
        </p:nvSpPr>
        <p:spPr>
          <a:xfrm>
            <a:off x="4472780" y="11452277"/>
            <a:ext cx="1084846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mock</a:t>
            </a:r>
          </a:p>
        </p:txBody>
      </p:sp>
      <p:sp>
        <p:nvSpPr>
          <p:cNvPr id="750" name="Línea de conexión"/>
          <p:cNvSpPr/>
          <p:nvPr/>
        </p:nvSpPr>
        <p:spPr>
          <a:xfrm>
            <a:off x="5540696" y="927383"/>
            <a:ext cx="4665750" cy="5893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31" fill="norm" stroke="1" extrusionOk="0">
                <a:moveTo>
                  <a:pt x="0" y="16231"/>
                </a:moveTo>
                <a:cubicBezTo>
                  <a:pt x="7129" y="-4459"/>
                  <a:pt x="14329" y="-5369"/>
                  <a:pt x="21600" y="13501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738" name="Línea"/>
          <p:cNvSpPr/>
          <p:nvPr/>
        </p:nvSpPr>
        <p:spPr>
          <a:xfrm rot="2006931">
            <a:off x="15271653" y="7324066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39" name="What does the signal look like?"/>
          <p:cNvSpPr txBox="1"/>
          <p:nvPr/>
        </p:nvSpPr>
        <p:spPr>
          <a:xfrm>
            <a:off x="17689255" y="3695219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sp>
        <p:nvSpPr>
          <p:cNvPr id="740" name="Small"/>
          <p:cNvSpPr txBox="1"/>
          <p:nvPr/>
        </p:nvSpPr>
        <p:spPr>
          <a:xfrm>
            <a:off x="17810788" y="5353050"/>
            <a:ext cx="2123827" cy="676275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Small</a:t>
            </a:r>
          </a:p>
        </p:txBody>
      </p:sp>
      <p:grpSp>
        <p:nvGrpSpPr>
          <p:cNvPr id="743" name="Grupo"/>
          <p:cNvGrpSpPr/>
          <p:nvPr/>
        </p:nvGrpSpPr>
        <p:grpSpPr>
          <a:xfrm>
            <a:off x="8620345" y="5461304"/>
            <a:ext cx="12771285" cy="3973895"/>
            <a:chOff x="0" y="0"/>
            <a:chExt cx="12771284" cy="3973893"/>
          </a:xfrm>
        </p:grpSpPr>
        <p:sp>
          <p:nvSpPr>
            <p:cNvPr id="751" name="Línea de conexión"/>
            <p:cNvSpPr/>
            <p:nvPr/>
          </p:nvSpPr>
          <p:spPr>
            <a:xfrm>
              <a:off x="0" y="-1"/>
              <a:ext cx="7712341" cy="39738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460" fill="norm" stroke="1" extrusionOk="0">
                  <a:moveTo>
                    <a:pt x="21600" y="156"/>
                  </a:moveTo>
                  <a:cubicBezTo>
                    <a:pt x="11115" y="-1140"/>
                    <a:pt x="3915" y="5628"/>
                    <a:pt x="0" y="20460"/>
                  </a:cubicBezTo>
                </a:path>
              </a:pathLst>
            </a:custGeom>
            <a:noFill/>
            <a:ln w="127000" cap="flat">
              <a:solidFill>
                <a:srgbClr val="86AAE5"/>
              </a:solidFill>
              <a:prstDash val="solid"/>
              <a:miter lim="400000"/>
              <a:headEnd type="arrow" w="med" len="med"/>
            </a:ln>
            <a:effectLst/>
          </p:spPr>
          <p:txBody>
            <a:bodyPr/>
            <a:lstStyle/>
            <a:p>
              <a:pPr/>
            </a:p>
          </p:txBody>
        </p:sp>
        <p:sp>
          <p:nvSpPr>
            <p:cNvPr id="742" name="Let’s run simulations"/>
            <p:cNvSpPr txBox="1"/>
            <p:nvPr/>
          </p:nvSpPr>
          <p:spPr>
            <a:xfrm>
              <a:off x="7733428" y="508538"/>
              <a:ext cx="5037857" cy="80327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71437" tIns="71437" rIns="71437" bIns="71437" numCol="1" anchor="ctr">
              <a:spAutoFit/>
            </a:bodyPr>
            <a:lstStyle>
              <a:lvl1pPr algn="l">
                <a:defRPr b="0" sz="4600">
                  <a:solidFill>
                    <a:srgbClr val="86AAE5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Let’s run simulations</a:t>
              </a:r>
            </a:p>
          </p:txBody>
        </p:sp>
      </p:grpSp>
      <p:sp>
        <p:nvSpPr>
          <p:cNvPr id="744" name="sim-to-real gap"/>
          <p:cNvSpPr txBox="1"/>
          <p:nvPr/>
        </p:nvSpPr>
        <p:spPr>
          <a:xfrm>
            <a:off x="10265161" y="8117474"/>
            <a:ext cx="4180422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sim-to-real gap</a:t>
            </a:r>
          </a:p>
        </p:txBody>
      </p:sp>
      <p:sp>
        <p:nvSpPr>
          <p:cNvPr id="745" name="Limitation 1: no subhaloes where data are best…"/>
          <p:cNvSpPr txBox="1"/>
          <p:nvPr/>
        </p:nvSpPr>
        <p:spPr>
          <a:xfrm>
            <a:off x="20684639" y="8375002"/>
            <a:ext cx="2925251" cy="2546860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b="1"/>
              <a:t>Limitation 1:</a:t>
            </a:r>
            <a:r>
              <a:t> no subhaloes where data are best</a:t>
            </a: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→ coverage gap</a:t>
            </a:r>
          </a:p>
        </p:txBody>
      </p:sp>
      <p:sp>
        <p:nvSpPr>
          <p:cNvPr id="746" name="Limitation 2: mocks smear out the signal…"/>
          <p:cNvSpPr txBox="1"/>
          <p:nvPr/>
        </p:nvSpPr>
        <p:spPr>
          <a:xfrm>
            <a:off x="782448" y="10206784"/>
            <a:ext cx="2925251" cy="2203960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b="1"/>
              <a:t>Limitation 2:</a:t>
            </a:r>
            <a:r>
              <a:t> mocks smear out the signal</a:t>
            </a:r>
          </a:p>
          <a:p>
            <a:pPr>
              <a:defRPr b="0" sz="10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→ domain shift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74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3" name="Make…"/>
          <p:cNvSpPr txBox="1"/>
          <p:nvPr/>
        </p:nvSpPr>
        <p:spPr>
          <a:xfrm>
            <a:off x="236294" y="205505"/>
            <a:ext cx="5926743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solidFill>
                  <a:srgbClr val="FFFFFF"/>
                </a:solidFill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solidFill>
                  <a:srgbClr val="FFFFFF"/>
                </a:solidFill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754" name="What does the signal look like?"/>
          <p:cNvSpPr txBox="1"/>
          <p:nvPr/>
        </p:nvSpPr>
        <p:spPr>
          <a:xfrm>
            <a:off x="1211006" y="1766407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D6D5D5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What does the signal look like? </a:t>
            </a:r>
          </a:p>
        </p:txBody>
      </p:sp>
      <p:sp>
        <p:nvSpPr>
          <p:cNvPr id="755" name="v2.0"/>
          <p:cNvSpPr txBox="1"/>
          <p:nvPr/>
        </p:nvSpPr>
        <p:spPr>
          <a:xfrm>
            <a:off x="5131561" y="892892"/>
            <a:ext cx="1025129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D6D5D5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v2.0</a:t>
            </a:r>
          </a:p>
        </p:txBody>
      </p:sp>
      <p:pic>
        <p:nvPicPr>
          <p:cNvPr id="756" name="rotating_box_transparent_2_fps20_loop.gif" descr="rotating_box_transparent_2_fps20_loop.gif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929971" y="-557258"/>
            <a:ext cx="14132666" cy="14132665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759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757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758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1" name="v2.0"/>
          <p:cNvSpPr txBox="1"/>
          <p:nvPr/>
        </p:nvSpPr>
        <p:spPr>
          <a:xfrm>
            <a:off x="5131561" y="892892"/>
            <a:ext cx="1025129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v2.0</a:t>
            </a:r>
          </a:p>
        </p:txBody>
      </p:sp>
      <p:pic>
        <p:nvPicPr>
          <p:cNvPr id="762" name="5e8_smoothed_120kpc.gif" descr="5e8_smoothed_120kpc.gif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52305" y="2562851"/>
            <a:ext cx="17145001" cy="13716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763" name="Screen Shot 2024-10-01 at 18.05.34.png" descr="Screen Shot 2024-10-01 at 18.05.34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141633" y="123960"/>
            <a:ext cx="15206177" cy="2287165"/>
          </a:xfrm>
          <a:prstGeom prst="rect">
            <a:avLst/>
          </a:prstGeom>
          <a:ln w="12700">
            <a:miter lim="400000"/>
          </a:ln>
        </p:spPr>
      </p:pic>
      <p:sp>
        <p:nvSpPr>
          <p:cNvPr id="764" name="Rectángulo"/>
          <p:cNvSpPr/>
          <p:nvPr/>
        </p:nvSpPr>
        <p:spPr>
          <a:xfrm>
            <a:off x="9519005" y="2603500"/>
            <a:ext cx="8048567" cy="1166689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65" name="Rectángulo"/>
          <p:cNvSpPr/>
          <p:nvPr/>
        </p:nvSpPr>
        <p:spPr>
          <a:xfrm>
            <a:off x="5121630" y="2397125"/>
            <a:ext cx="8048567" cy="176864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66" name="Rectángulo"/>
          <p:cNvSpPr/>
          <p:nvPr/>
        </p:nvSpPr>
        <p:spPr>
          <a:xfrm>
            <a:off x="2700692" y="12739687"/>
            <a:ext cx="8048568" cy="176864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67" name="Make…"/>
          <p:cNvSpPr txBox="1"/>
          <p:nvPr/>
        </p:nvSpPr>
        <p:spPr>
          <a:xfrm>
            <a:off x="236294" y="205505"/>
            <a:ext cx="5926743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768" name="What does the signal look like?"/>
          <p:cNvSpPr txBox="1"/>
          <p:nvPr/>
        </p:nvSpPr>
        <p:spPr>
          <a:xfrm>
            <a:off x="1211006" y="1766407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pic>
        <p:nvPicPr>
          <p:cNvPr id="769" name="Binary_CLSF_ROC_4x_middle_od_div_only.pdf" descr="Binary_CLSF_ROC_4x_middle_od_div_only.pdf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921276" y="3648952"/>
            <a:ext cx="7114311" cy="6894346"/>
          </a:xfrm>
          <a:prstGeom prst="rect">
            <a:avLst/>
          </a:prstGeom>
          <a:ln w="12700">
            <a:miter lim="400000"/>
          </a:ln>
        </p:spPr>
      </p:pic>
      <p:sp>
        <p:nvSpPr>
          <p:cNvPr id="770" name="5e8 Msun is perfectly identified, but for smaller…"/>
          <p:cNvSpPr txBox="1"/>
          <p:nvPr/>
        </p:nvSpPr>
        <p:spPr>
          <a:xfrm>
            <a:off x="10741168" y="11137899"/>
            <a:ext cx="13476653" cy="18954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>
              <a:defRPr b="0" sz="4000">
                <a:latin typeface="Baskerville"/>
                <a:ea typeface="Baskerville"/>
                <a:cs typeface="Baskerville"/>
                <a:sym typeface="Baskerville"/>
              </a:defRPr>
            </a:pPr>
            <a:r>
              <a:t>5e8 Msun is perfectly identified, but for smaller</a:t>
            </a:r>
          </a:p>
          <a:p>
            <a:pPr algn="l">
              <a:defRPr b="0" sz="4000">
                <a:latin typeface="Baskerville"/>
                <a:ea typeface="Baskerville"/>
                <a:cs typeface="Baskerville"/>
                <a:sym typeface="Baskerville"/>
              </a:defRPr>
            </a:pPr>
            <a:r>
              <a:t>masses, amount of training data (4800 images) is the culprit of the drop in performance</a:t>
            </a:r>
          </a:p>
        </p:txBody>
      </p:sp>
      <p:grpSp>
        <p:nvGrpSpPr>
          <p:cNvPr id="773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771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772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74" name="Limitation 3:…"/>
          <p:cNvSpPr txBox="1"/>
          <p:nvPr/>
        </p:nvSpPr>
        <p:spPr>
          <a:xfrm>
            <a:off x="20267381" y="8061191"/>
            <a:ext cx="3810566" cy="1666876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b="1"/>
              <a:t>Limitation 3:</a:t>
            </a:r>
            <a:endParaRPr b="1"/>
          </a:p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 too few simulations</a:t>
            </a: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→ small training sets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774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we have a problem"/>
          <p:cNvSpPr txBox="1"/>
          <p:nvPr/>
        </p:nvSpPr>
        <p:spPr>
          <a:xfrm>
            <a:off x="1531211" y="1527892"/>
            <a:ext cx="5037856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we have a problem</a:t>
            </a:r>
          </a:p>
        </p:txBody>
      </p:sp>
      <p:sp>
        <p:nvSpPr>
          <p:cNvPr id="777" name="Línea"/>
          <p:cNvSpPr/>
          <p:nvPr/>
        </p:nvSpPr>
        <p:spPr>
          <a:xfrm>
            <a:off x="5127561" y="1449631"/>
            <a:ext cx="2084315" cy="36906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9" h="21600" fill="norm" stroke="1" extrusionOk="0">
                <a:moveTo>
                  <a:pt x="0" y="0"/>
                </a:moveTo>
                <a:cubicBezTo>
                  <a:pt x="1263" y="27"/>
                  <a:pt x="2521" y="99"/>
                  <a:pt x="3765" y="216"/>
                </a:cubicBezTo>
                <a:cubicBezTo>
                  <a:pt x="5224" y="354"/>
                  <a:pt x="6659" y="554"/>
                  <a:pt x="8056" y="814"/>
                </a:cubicBezTo>
                <a:cubicBezTo>
                  <a:pt x="9506" y="1119"/>
                  <a:pt x="10897" y="1487"/>
                  <a:pt x="12216" y="1911"/>
                </a:cubicBezTo>
                <a:cubicBezTo>
                  <a:pt x="13606" y="2359"/>
                  <a:pt x="14928" y="2872"/>
                  <a:pt x="16074" y="3490"/>
                </a:cubicBezTo>
                <a:cubicBezTo>
                  <a:pt x="17383" y="4195"/>
                  <a:pt x="18431" y="5020"/>
                  <a:pt x="19166" y="5923"/>
                </a:cubicBezTo>
                <a:cubicBezTo>
                  <a:pt x="19932" y="6917"/>
                  <a:pt x="20517" y="7947"/>
                  <a:pt x="20912" y="8998"/>
                </a:cubicBezTo>
                <a:cubicBezTo>
                  <a:pt x="21380" y="10246"/>
                  <a:pt x="21579" y="11518"/>
                  <a:pt x="21503" y="12789"/>
                </a:cubicBezTo>
                <a:cubicBezTo>
                  <a:pt x="21600" y="13947"/>
                  <a:pt x="21247" y="15104"/>
                  <a:pt x="20464" y="16189"/>
                </a:cubicBezTo>
                <a:cubicBezTo>
                  <a:pt x="19495" y="17533"/>
                  <a:pt x="17898" y="18730"/>
                  <a:pt x="15818" y="19672"/>
                </a:cubicBezTo>
                <a:cubicBezTo>
                  <a:pt x="14910" y="20146"/>
                  <a:pt x="13877" y="20550"/>
                  <a:pt x="12749" y="20872"/>
                </a:cubicBezTo>
                <a:cubicBezTo>
                  <a:pt x="11554" y="21214"/>
                  <a:pt x="10267" y="21459"/>
                  <a:pt x="8931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78" name="idea to solve the problem"/>
          <p:cNvSpPr txBox="1"/>
          <p:nvPr/>
        </p:nvSpPr>
        <p:spPr>
          <a:xfrm>
            <a:off x="9749169" y="44639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idea to solve the problem</a:t>
            </a:r>
          </a:p>
        </p:txBody>
      </p:sp>
      <p:sp>
        <p:nvSpPr>
          <p:cNvPr id="812" name="Línea de conexión"/>
          <p:cNvSpPr/>
          <p:nvPr/>
        </p:nvSpPr>
        <p:spPr>
          <a:xfrm>
            <a:off x="16129711" y="726380"/>
            <a:ext cx="3513060" cy="13239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626" fill="norm" stroke="1" extrusionOk="0">
                <a:moveTo>
                  <a:pt x="0" y="7683"/>
                </a:moveTo>
                <a:cubicBezTo>
                  <a:pt x="9568" y="-4974"/>
                  <a:pt x="16768" y="-1993"/>
                  <a:pt x="21600" y="16626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780" name="Look for the signal in simulations"/>
          <p:cNvSpPr txBox="1"/>
          <p:nvPr/>
        </p:nvSpPr>
        <p:spPr>
          <a:xfrm>
            <a:off x="14924867" y="8797786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simulations</a:t>
            </a:r>
          </a:p>
        </p:txBody>
      </p:sp>
      <p:sp>
        <p:nvSpPr>
          <p:cNvPr id="813" name="Línea de conexión"/>
          <p:cNvSpPr/>
          <p:nvPr/>
        </p:nvSpPr>
        <p:spPr>
          <a:xfrm>
            <a:off x="9821777" y="8886109"/>
            <a:ext cx="5444802" cy="10451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806" fill="norm" stroke="1" extrusionOk="0">
                <a:moveTo>
                  <a:pt x="21600" y="6462"/>
                </a:moveTo>
                <a:cubicBezTo>
                  <a:pt x="12101" y="-4794"/>
                  <a:pt x="4901" y="-1346"/>
                  <a:pt x="0" y="16806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782" name="Look for the signal in observations"/>
          <p:cNvSpPr txBox="1"/>
          <p:nvPr/>
        </p:nvSpPr>
        <p:spPr>
          <a:xfrm>
            <a:off x="4817337" y="10085854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observations</a:t>
            </a:r>
          </a:p>
        </p:txBody>
      </p:sp>
      <p:sp>
        <p:nvSpPr>
          <p:cNvPr id="783" name="Línea"/>
          <p:cNvSpPr/>
          <p:nvPr/>
        </p:nvSpPr>
        <p:spPr>
          <a:xfrm rot="965308">
            <a:off x="14576493" y="428219"/>
            <a:ext cx="1726896" cy="39029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84" name="Línea"/>
          <p:cNvSpPr/>
          <p:nvPr/>
        </p:nvSpPr>
        <p:spPr>
          <a:xfrm rot="2208102">
            <a:off x="20500368" y="2671254"/>
            <a:ext cx="1565195" cy="36047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785" name="Observations that doesn’t match theory"/>
          <p:cNvSpPr txBox="1"/>
          <p:nvPr/>
        </p:nvSpPr>
        <p:spPr>
          <a:xfrm>
            <a:off x="1531211" y="3102508"/>
            <a:ext cx="5037856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Observations that doesn’t match theory</a:t>
            </a:r>
          </a:p>
        </p:txBody>
      </p:sp>
      <p:sp>
        <p:nvSpPr>
          <p:cNvPr id="786" name="Formulate hypotheses"/>
          <p:cNvSpPr txBox="1"/>
          <p:nvPr/>
        </p:nvSpPr>
        <p:spPr>
          <a:xfrm>
            <a:off x="10193611" y="2211513"/>
            <a:ext cx="5037857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Formulate hypotheses</a:t>
            </a:r>
          </a:p>
        </p:txBody>
      </p:sp>
      <p:sp>
        <p:nvSpPr>
          <p:cNvPr id="787" name="Make…"/>
          <p:cNvSpPr txBox="1"/>
          <p:nvPr/>
        </p:nvSpPr>
        <p:spPr>
          <a:xfrm>
            <a:off x="16714544" y="213431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788" name="Can we detect it?"/>
          <p:cNvSpPr txBox="1"/>
          <p:nvPr/>
        </p:nvSpPr>
        <p:spPr>
          <a:xfrm>
            <a:off x="15899579" y="11149192"/>
            <a:ext cx="3977319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sp>
        <p:nvSpPr>
          <p:cNvPr id="789" name="Línea"/>
          <p:cNvSpPr/>
          <p:nvPr/>
        </p:nvSpPr>
        <p:spPr>
          <a:xfrm rot="2006931">
            <a:off x="4800154" y="8433566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814" name="Línea de conexión"/>
          <p:cNvSpPr/>
          <p:nvPr/>
        </p:nvSpPr>
        <p:spPr>
          <a:xfrm>
            <a:off x="8401727" y="5240011"/>
            <a:ext cx="7246141" cy="4314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37" fill="norm" stroke="1" extrusionOk="0">
                <a:moveTo>
                  <a:pt x="21600" y="7"/>
                </a:moveTo>
                <a:cubicBezTo>
                  <a:pt x="10634" y="-263"/>
                  <a:pt x="3434" y="6847"/>
                  <a:pt x="0" y="21337"/>
                </a:cubicBezTo>
              </a:path>
            </a:pathLst>
          </a:custGeom>
          <a:ln w="127000">
            <a:solidFill>
              <a:srgbClr val="86AAE5"/>
            </a:solidFill>
            <a:miter lim="400000"/>
            <a:headEnd type="arrow"/>
          </a:ln>
        </p:spPr>
        <p:txBody>
          <a:bodyPr/>
          <a:lstStyle/>
          <a:p>
            <a:pPr/>
          </a:p>
        </p:txBody>
      </p:sp>
      <p:sp>
        <p:nvSpPr>
          <p:cNvPr id="815" name="Línea de conexión"/>
          <p:cNvSpPr/>
          <p:nvPr/>
        </p:nvSpPr>
        <p:spPr>
          <a:xfrm>
            <a:off x="19900448" y="5146447"/>
            <a:ext cx="2155374" cy="3588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122" h="21600" fill="norm" stroke="1" extrusionOk="0">
                <a:moveTo>
                  <a:pt x="15919" y="0"/>
                </a:moveTo>
                <a:cubicBezTo>
                  <a:pt x="21600" y="7265"/>
                  <a:pt x="16294" y="14465"/>
                  <a:pt x="0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792" name="Missing mass = DM…"/>
          <p:cNvSpPr txBox="1"/>
          <p:nvPr/>
        </p:nvSpPr>
        <p:spPr>
          <a:xfrm>
            <a:off x="290941" y="4804123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/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Missing mass = DM</a:t>
            </a:r>
          </a:p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What’s is nature?</a:t>
            </a:r>
          </a:p>
        </p:txBody>
      </p:sp>
      <p:sp>
        <p:nvSpPr>
          <p:cNvPr id="793" name="Dark subhaloes leave imprint in stellar halo"/>
          <p:cNvSpPr txBox="1"/>
          <p:nvPr/>
        </p:nvSpPr>
        <p:spPr>
          <a:xfrm>
            <a:off x="9286293" y="3527137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Dark subhaloes leave imprint in stellar halo</a:t>
            </a:r>
          </a:p>
        </p:txBody>
      </p:sp>
      <p:sp>
        <p:nvSpPr>
          <p:cNvPr id="794" name="Yes"/>
          <p:cNvSpPr txBox="1"/>
          <p:nvPr/>
        </p:nvSpPr>
        <p:spPr>
          <a:xfrm>
            <a:off x="16747842" y="12494406"/>
            <a:ext cx="1827230" cy="7270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40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Yes</a:t>
            </a:r>
          </a:p>
        </p:txBody>
      </p:sp>
      <p:pic>
        <p:nvPicPr>
          <p:cNvPr id="795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718031" y="12333703"/>
            <a:ext cx="1310602" cy="1048482"/>
          </a:xfrm>
          <a:prstGeom prst="rect">
            <a:avLst/>
          </a:prstGeom>
          <a:ln w="12700">
            <a:miter lim="400000"/>
          </a:ln>
        </p:spPr>
      </p:pic>
      <p:sp>
        <p:nvSpPr>
          <p:cNvPr id="796" name="Can we detect it?"/>
          <p:cNvSpPr txBox="1"/>
          <p:nvPr/>
        </p:nvSpPr>
        <p:spPr>
          <a:xfrm>
            <a:off x="5792049" y="12297127"/>
            <a:ext cx="3977318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pic>
        <p:nvPicPr>
          <p:cNvPr id="797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180000">
            <a:off x="4229018" y="8365470"/>
            <a:ext cx="2661199" cy="2124076"/>
          </a:xfrm>
          <a:prstGeom prst="rect">
            <a:avLst/>
          </a:prstGeom>
          <a:ln w="12700">
            <a:miter lim="400000"/>
          </a:ln>
        </p:spPr>
      </p:pic>
      <p:sp>
        <p:nvSpPr>
          <p:cNvPr id="798" name="No"/>
          <p:cNvSpPr txBox="1"/>
          <p:nvPr/>
        </p:nvSpPr>
        <p:spPr>
          <a:xfrm>
            <a:off x="9698555" y="12487627"/>
            <a:ext cx="1827229" cy="7270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40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No</a:t>
            </a:r>
          </a:p>
        </p:txBody>
      </p:sp>
      <p:pic>
        <p:nvPicPr>
          <p:cNvPr id="799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664375" y="12389741"/>
            <a:ext cx="893529" cy="922849"/>
          </a:xfrm>
          <a:prstGeom prst="rect">
            <a:avLst/>
          </a:prstGeom>
          <a:ln w="12700">
            <a:miter lim="400000"/>
          </a:ln>
        </p:spPr>
      </p:pic>
      <p:sp>
        <p:nvSpPr>
          <p:cNvPr id="800" name="mock"/>
          <p:cNvSpPr txBox="1"/>
          <p:nvPr/>
        </p:nvSpPr>
        <p:spPr>
          <a:xfrm>
            <a:off x="4472780" y="11452277"/>
            <a:ext cx="1084846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mock</a:t>
            </a:r>
          </a:p>
        </p:txBody>
      </p:sp>
      <p:sp>
        <p:nvSpPr>
          <p:cNvPr id="816" name="Línea de conexión"/>
          <p:cNvSpPr/>
          <p:nvPr/>
        </p:nvSpPr>
        <p:spPr>
          <a:xfrm>
            <a:off x="5540696" y="927383"/>
            <a:ext cx="4665750" cy="5893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31" fill="norm" stroke="1" extrusionOk="0">
                <a:moveTo>
                  <a:pt x="0" y="16231"/>
                </a:moveTo>
                <a:cubicBezTo>
                  <a:pt x="7129" y="-4459"/>
                  <a:pt x="14329" y="-5369"/>
                  <a:pt x="21600" y="13501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802" name="Línea"/>
          <p:cNvSpPr/>
          <p:nvPr/>
        </p:nvSpPr>
        <p:spPr>
          <a:xfrm rot="2006931">
            <a:off x="15271653" y="7324066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803" name="What does the signal look like?"/>
          <p:cNvSpPr txBox="1"/>
          <p:nvPr/>
        </p:nvSpPr>
        <p:spPr>
          <a:xfrm>
            <a:off x="17689255" y="3695219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sp>
        <p:nvSpPr>
          <p:cNvPr id="804" name="Small"/>
          <p:cNvSpPr txBox="1"/>
          <p:nvPr/>
        </p:nvSpPr>
        <p:spPr>
          <a:xfrm>
            <a:off x="17810788" y="5353050"/>
            <a:ext cx="2123827" cy="676275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Small</a:t>
            </a:r>
          </a:p>
        </p:txBody>
      </p:sp>
      <p:sp>
        <p:nvSpPr>
          <p:cNvPr id="805" name="Let’s run simulations"/>
          <p:cNvSpPr txBox="1"/>
          <p:nvPr/>
        </p:nvSpPr>
        <p:spPr>
          <a:xfrm>
            <a:off x="16353773" y="5969843"/>
            <a:ext cx="5037857" cy="803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solidFill>
                  <a:srgbClr val="86AAE5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Let’s run simulations</a:t>
            </a:r>
          </a:p>
        </p:txBody>
      </p:sp>
      <p:sp>
        <p:nvSpPr>
          <p:cNvPr id="806" name="Limitation 2: Lack of resolution"/>
          <p:cNvSpPr txBox="1"/>
          <p:nvPr/>
        </p:nvSpPr>
        <p:spPr>
          <a:xfrm>
            <a:off x="1003033" y="10576491"/>
            <a:ext cx="2925251" cy="1670783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5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b="1"/>
              <a:t>Limitation 2:</a:t>
            </a:r>
            <a:r>
              <a:t> Lack of resolution</a:t>
            </a:r>
          </a:p>
        </p:txBody>
      </p:sp>
      <p:sp>
        <p:nvSpPr>
          <p:cNvPr id="807" name="Limitation 3:…"/>
          <p:cNvSpPr txBox="1"/>
          <p:nvPr/>
        </p:nvSpPr>
        <p:spPr>
          <a:xfrm>
            <a:off x="20241981" y="11159991"/>
            <a:ext cx="3810566" cy="1666876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b="1"/>
              <a:t>Limitation 3:</a:t>
            </a:r>
            <a:endParaRPr b="1"/>
          </a:p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 too few simulations</a:t>
            </a: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→ small training sets</a:t>
            </a:r>
          </a:p>
        </p:txBody>
      </p:sp>
      <p:sp>
        <p:nvSpPr>
          <p:cNvPr id="808" name="sim-to-real gap"/>
          <p:cNvSpPr txBox="1"/>
          <p:nvPr/>
        </p:nvSpPr>
        <p:spPr>
          <a:xfrm>
            <a:off x="10265161" y="8117474"/>
            <a:ext cx="4180422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sim-to-real gap</a:t>
            </a:r>
          </a:p>
        </p:txBody>
      </p:sp>
      <p:sp>
        <p:nvSpPr>
          <p:cNvPr id="817" name="Línea de conexión"/>
          <p:cNvSpPr/>
          <p:nvPr/>
        </p:nvSpPr>
        <p:spPr>
          <a:xfrm>
            <a:off x="15494992" y="6283164"/>
            <a:ext cx="748922" cy="20428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6204" h="21600" fill="norm" stroke="1" extrusionOk="0">
                <a:moveTo>
                  <a:pt x="15163" y="21600"/>
                </a:moveTo>
                <a:cubicBezTo>
                  <a:pt x="-5396" y="14070"/>
                  <a:pt x="-5049" y="6870"/>
                  <a:pt x="16204" y="0"/>
                </a:cubicBezTo>
              </a:path>
            </a:pathLst>
          </a:custGeom>
          <a:ln w="127000">
            <a:solidFill>
              <a:srgbClr val="86AAE5"/>
            </a:solidFill>
            <a:miter lim="400000"/>
            <a:headEnd type="arrow"/>
          </a:ln>
        </p:spPr>
        <p:txBody>
          <a:bodyPr/>
          <a:lstStyle/>
          <a:p>
            <a:pPr/>
          </a:p>
        </p:txBody>
      </p:sp>
      <p:sp>
        <p:nvSpPr>
          <p:cNvPr id="810" name="Limitation 1: no subhaloes where data are best…"/>
          <p:cNvSpPr txBox="1"/>
          <p:nvPr/>
        </p:nvSpPr>
        <p:spPr>
          <a:xfrm>
            <a:off x="20684639" y="8375002"/>
            <a:ext cx="2925251" cy="2546860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b="1"/>
              <a:t>Limitation 1:</a:t>
            </a:r>
            <a:r>
              <a:t> no subhaloes where data are best</a:t>
            </a: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→ coverage gap</a:t>
            </a:r>
          </a:p>
        </p:txBody>
      </p:sp>
      <p:sp>
        <p:nvSpPr>
          <p:cNvPr id="818" name="Línea de conexión"/>
          <p:cNvSpPr/>
          <p:nvPr/>
        </p:nvSpPr>
        <p:spPr>
          <a:xfrm>
            <a:off x="14895619" y="4258392"/>
            <a:ext cx="2920024" cy="44255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6971" h="21600" fill="norm" stroke="1" extrusionOk="0">
                <a:moveTo>
                  <a:pt x="5584" y="21600"/>
                </a:moveTo>
                <a:cubicBezTo>
                  <a:pt x="-4629" y="16539"/>
                  <a:pt x="-833" y="9339"/>
                  <a:pt x="16971" y="0"/>
                </a:cubicBezTo>
              </a:path>
            </a:pathLst>
          </a:custGeom>
          <a:ln w="127000">
            <a:solidFill>
              <a:srgbClr val="B85D7C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Make…"/>
          <p:cNvSpPr txBox="1"/>
          <p:nvPr/>
        </p:nvSpPr>
        <p:spPr>
          <a:xfrm>
            <a:off x="236294" y="205505"/>
            <a:ext cx="5926743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821" name="What does the signal look like?"/>
          <p:cNvSpPr txBox="1"/>
          <p:nvPr/>
        </p:nvSpPr>
        <p:spPr>
          <a:xfrm>
            <a:off x="1211006" y="1766407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sp>
        <p:nvSpPr>
          <p:cNvPr id="822" name="v3.0"/>
          <p:cNvSpPr txBox="1"/>
          <p:nvPr/>
        </p:nvSpPr>
        <p:spPr>
          <a:xfrm>
            <a:off x="5131561" y="892892"/>
            <a:ext cx="1025129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v3.0</a:t>
            </a:r>
          </a:p>
        </p:txBody>
      </p:sp>
      <p:grpSp>
        <p:nvGrpSpPr>
          <p:cNvPr id="825" name="Grupo"/>
          <p:cNvGrpSpPr/>
          <p:nvPr/>
        </p:nvGrpSpPr>
        <p:grpSpPr>
          <a:xfrm>
            <a:off x="-1032998" y="3899939"/>
            <a:ext cx="13681212" cy="13681212"/>
            <a:chOff x="0" y="0"/>
            <a:chExt cx="13681211" cy="13681211"/>
          </a:xfrm>
        </p:grpSpPr>
        <p:pic>
          <p:nvPicPr>
            <p:cNvPr id="823" name="Wakes - page 2.png" descr="Wakes - page 2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 rot="120000">
              <a:off x="226789" y="226789"/>
              <a:ext cx="13227633" cy="1322763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824" name="Buschmann et al ’17"/>
            <p:cNvSpPr/>
            <p:nvPr/>
          </p:nvSpPr>
          <p:spPr>
            <a:xfrm>
              <a:off x="1435918" y="8835154"/>
              <a:ext cx="1270001" cy="127000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>
              <a:lvl1pPr algn="l">
                <a:lnSpc>
                  <a:spcPct val="150000"/>
                </a:lnSpc>
                <a:defRPr b="0" sz="4000">
                  <a:solidFill>
                    <a:srgbClr val="808080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Buschmann et al ’17</a:t>
              </a:r>
            </a:p>
          </p:txBody>
        </p:sp>
      </p:grpSp>
      <p:sp>
        <p:nvSpPr>
          <p:cNvPr id="826" name="Rectángulo"/>
          <p:cNvSpPr/>
          <p:nvPr/>
        </p:nvSpPr>
        <p:spPr>
          <a:xfrm>
            <a:off x="4954004" y="4564848"/>
            <a:ext cx="512764" cy="749301"/>
          </a:xfrm>
          <a:prstGeom prst="rect">
            <a:avLst/>
          </a:prstGeom>
          <a:solidFill>
            <a:srgbClr val="808080">
              <a:alpha val="49164"/>
            </a:srgbClr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80808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827" name="Total potential  =  Potential external perturber"/>
          <p:cNvSpPr txBox="1"/>
          <p:nvPr/>
        </p:nvSpPr>
        <p:spPr>
          <a:xfrm>
            <a:off x="2413085" y="3911787"/>
            <a:ext cx="7739460" cy="612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b="0">
                <a:solidFill>
                  <a:srgbClr val="808080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Total potential  =  Potential external perturber</a:t>
            </a:r>
          </a:p>
        </p:txBody>
      </p:sp>
      <p:pic>
        <p:nvPicPr>
          <p:cNvPr id="828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792617" y="1473241"/>
            <a:ext cx="9791100" cy="10210718"/>
          </a:xfrm>
          <a:prstGeom prst="rect">
            <a:avLst/>
          </a:prstGeom>
          <a:ln w="12700">
            <a:miter lim="400000"/>
          </a:ln>
        </p:spPr>
      </p:pic>
      <p:sp>
        <p:nvSpPr>
          <p:cNvPr id="829" name="Total potential  =  Potential external perturber + potential DM wake"/>
          <p:cNvSpPr txBox="1"/>
          <p:nvPr/>
        </p:nvSpPr>
        <p:spPr>
          <a:xfrm>
            <a:off x="2421872" y="3911787"/>
            <a:ext cx="11367493" cy="612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b="0">
                <a:solidFill>
                  <a:srgbClr val="7D1B8C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>
                <a:solidFill>
                  <a:srgbClr val="808080"/>
                </a:solidFill>
              </a:rPr>
              <a:t>Total potential  =  Potential external perturber</a:t>
            </a:r>
            <a:r>
              <a:t> </a:t>
            </a:r>
            <a:r>
              <a:rPr>
                <a:solidFill>
                  <a:schemeClr val="accent5">
                    <a:lumOff val="-29866"/>
                  </a:schemeClr>
                </a:solidFill>
              </a:rPr>
              <a:t>+ potential DM wake</a:t>
            </a:r>
          </a:p>
        </p:txBody>
      </p:sp>
      <p:grpSp>
        <p:nvGrpSpPr>
          <p:cNvPr id="832" name="Grupo"/>
          <p:cNvGrpSpPr/>
          <p:nvPr/>
        </p:nvGrpSpPr>
        <p:grpSpPr>
          <a:xfrm>
            <a:off x="5605690" y="12858760"/>
            <a:ext cx="18400372" cy="792627"/>
            <a:chOff x="0" y="0"/>
            <a:chExt cx="18400371" cy="792626"/>
          </a:xfrm>
        </p:grpSpPr>
        <p:sp>
          <p:nvSpPr>
            <p:cNvPr id="830" name="María Benito"/>
            <p:cNvSpPr txBox="1"/>
            <p:nvPr/>
          </p:nvSpPr>
          <p:spPr>
            <a:xfrm>
              <a:off x="0" y="155648"/>
              <a:ext cx="17335045" cy="63697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normAutofit fontScale="100000" lnSpcReduction="0"/>
            </a:bodyPr>
            <a:lstStyle>
              <a:lvl1pPr algn="r" defTabSz="825500">
                <a:defRPr b="0" sz="3000">
                  <a:solidFill>
                    <a:srgbClr val="747474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María Benito      </a:t>
              </a:r>
            </a:p>
          </p:txBody>
        </p:sp>
        <p:pic>
          <p:nvPicPr>
            <p:cNvPr id="831" name="Screenshot 2024-10-07 at 16.55.00.png" descr="Screenshot 2024-10-07 at 16.55.00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17662652" y="0"/>
              <a:ext cx="737720" cy="6959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825" grpId="2"/>
      <p:bldP build="whole" bldLvl="1" animBg="1" rev="0" advAuto="0" spid="828" grpId="4"/>
      <p:bldP build="whole" bldLvl="1" animBg="1" rev="0" advAuto="0" spid="827" grpId="1"/>
      <p:bldP build="whole" bldLvl="1" animBg="1" rev="0" advAuto="0" spid="829" grpId="5"/>
      <p:bldP build="whole" bldLvl="1" animBg="1" rev="0" advAuto="0" spid="826" grpId="3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4" name="Make…"/>
          <p:cNvSpPr txBox="1"/>
          <p:nvPr/>
        </p:nvSpPr>
        <p:spPr>
          <a:xfrm>
            <a:off x="236294" y="205505"/>
            <a:ext cx="5926743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835" name="What does the signal look like?"/>
          <p:cNvSpPr txBox="1"/>
          <p:nvPr/>
        </p:nvSpPr>
        <p:spPr>
          <a:xfrm>
            <a:off x="1211006" y="1766407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sp>
        <p:nvSpPr>
          <p:cNvPr id="836" name="v3.0"/>
          <p:cNvSpPr txBox="1"/>
          <p:nvPr/>
        </p:nvSpPr>
        <p:spPr>
          <a:xfrm>
            <a:off x="5131561" y="892892"/>
            <a:ext cx="1025129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v3.0</a:t>
            </a:r>
          </a:p>
        </p:txBody>
      </p:sp>
      <p:grpSp>
        <p:nvGrpSpPr>
          <p:cNvPr id="839" name="Grupo"/>
          <p:cNvGrpSpPr/>
          <p:nvPr/>
        </p:nvGrpSpPr>
        <p:grpSpPr>
          <a:xfrm>
            <a:off x="-1032998" y="3899939"/>
            <a:ext cx="13681212" cy="13681212"/>
            <a:chOff x="0" y="0"/>
            <a:chExt cx="13681211" cy="13681211"/>
          </a:xfrm>
        </p:grpSpPr>
        <p:pic>
          <p:nvPicPr>
            <p:cNvPr id="837" name="Wakes - page 2.png" descr="Wakes - page 2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 rot="120000">
              <a:off x="226789" y="226789"/>
              <a:ext cx="13227633" cy="1322763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838" name="Buschmann et al ’17"/>
            <p:cNvSpPr/>
            <p:nvPr/>
          </p:nvSpPr>
          <p:spPr>
            <a:xfrm>
              <a:off x="1435918" y="8835154"/>
              <a:ext cx="1270001" cy="127000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>
              <a:lvl1pPr algn="l">
                <a:lnSpc>
                  <a:spcPct val="150000"/>
                </a:lnSpc>
                <a:defRPr b="0" sz="4000">
                  <a:solidFill>
                    <a:srgbClr val="808080"/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Buschmann et al ’17</a:t>
              </a:r>
            </a:p>
          </p:txBody>
        </p:sp>
      </p:grpSp>
      <p:sp>
        <p:nvSpPr>
          <p:cNvPr id="840" name="Rectángulo"/>
          <p:cNvSpPr/>
          <p:nvPr/>
        </p:nvSpPr>
        <p:spPr>
          <a:xfrm>
            <a:off x="4954004" y="4564848"/>
            <a:ext cx="512764" cy="749301"/>
          </a:xfrm>
          <a:prstGeom prst="rect">
            <a:avLst/>
          </a:prstGeom>
          <a:solidFill>
            <a:srgbClr val="808080">
              <a:alpha val="49164"/>
            </a:srgbClr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808080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841" name="Total potential  =  Potential external perturber"/>
          <p:cNvSpPr txBox="1"/>
          <p:nvPr/>
        </p:nvSpPr>
        <p:spPr>
          <a:xfrm>
            <a:off x="2413085" y="3911787"/>
            <a:ext cx="7739460" cy="612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b="0">
                <a:solidFill>
                  <a:srgbClr val="808080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Total potential  =  Potential external perturber</a:t>
            </a:r>
          </a:p>
        </p:txBody>
      </p:sp>
      <p:pic>
        <p:nvPicPr>
          <p:cNvPr id="842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818017" y="3175041"/>
            <a:ext cx="9791100" cy="10210718"/>
          </a:xfrm>
          <a:prstGeom prst="rect">
            <a:avLst/>
          </a:prstGeom>
          <a:ln w="12700">
            <a:miter lim="400000"/>
          </a:ln>
        </p:spPr>
      </p:pic>
      <p:sp>
        <p:nvSpPr>
          <p:cNvPr id="843" name="Total potential  =  Potential external perturber + potential DM wake"/>
          <p:cNvSpPr txBox="1"/>
          <p:nvPr/>
        </p:nvSpPr>
        <p:spPr>
          <a:xfrm>
            <a:off x="2421872" y="3911787"/>
            <a:ext cx="11367493" cy="6127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b="0">
                <a:solidFill>
                  <a:srgbClr val="7D1B8C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>
                <a:solidFill>
                  <a:srgbClr val="808080"/>
                </a:solidFill>
              </a:rPr>
              <a:t>Total potential  =  Potential external perturber</a:t>
            </a:r>
            <a:r>
              <a:t> </a:t>
            </a:r>
            <a:r>
              <a:rPr>
                <a:solidFill>
                  <a:schemeClr val="accent5">
                    <a:lumOff val="-29866"/>
                  </a:schemeClr>
                </a:solidFill>
              </a:rPr>
              <a:t>+ potential DM wake</a:t>
            </a:r>
          </a:p>
        </p:txBody>
      </p:sp>
      <p:pic>
        <p:nvPicPr>
          <p:cNvPr id="844" name="Captura de pantalla 2026-10-17 a las 10.55.43.png" descr="Captura de pantalla 2026-10-17 a las 10.55.43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198165" y="36890"/>
            <a:ext cx="15135494" cy="176204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Class="entr" nodeType="after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9" fill="hold"/>
                                        <p:tgtEl>
                                          <p:spTgt spid="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after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842" grpId="4"/>
      <p:bldP build="whole" bldLvl="1" animBg="1" rev="0" advAuto="0" spid="841" grpId="1"/>
      <p:bldP build="whole" bldLvl="1" animBg="1" rev="0" advAuto="0" spid="843" grpId="5"/>
      <p:bldP build="whole" bldLvl="1" animBg="1" rev="0" advAuto="0" spid="840" grpId="3"/>
      <p:bldP build="whole" bldLvl="1" animBg="1" rev="0" advAuto="0" spid="839" grpId="2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6" name="Make…"/>
          <p:cNvSpPr txBox="1"/>
          <p:nvPr/>
        </p:nvSpPr>
        <p:spPr>
          <a:xfrm>
            <a:off x="236294" y="205505"/>
            <a:ext cx="5926743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847" name="What does the signal look like?"/>
          <p:cNvSpPr txBox="1"/>
          <p:nvPr/>
        </p:nvSpPr>
        <p:spPr>
          <a:xfrm>
            <a:off x="1211006" y="1766407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sp>
        <p:nvSpPr>
          <p:cNvPr id="848" name="v3.0"/>
          <p:cNvSpPr txBox="1"/>
          <p:nvPr/>
        </p:nvSpPr>
        <p:spPr>
          <a:xfrm>
            <a:off x="5131561" y="892892"/>
            <a:ext cx="1025129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v3.0</a:t>
            </a:r>
          </a:p>
        </p:txBody>
      </p:sp>
      <p:pic>
        <p:nvPicPr>
          <p:cNvPr id="849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34532" y="275242"/>
            <a:ext cx="4226683" cy="4226683"/>
          </a:xfrm>
          <a:prstGeom prst="rect">
            <a:avLst/>
          </a:prstGeom>
          <a:ln w="12700">
            <a:miter lim="400000"/>
          </a:ln>
        </p:spPr>
      </p:pic>
      <p:pic>
        <p:nvPicPr>
          <p:cNvPr id="850" name="wake_theory_vs_sim_sg.gif" descr="wake_theory_vs_sim_sg.gif"/>
          <p:cNvPicPr>
            <a:picLocks noChangeAspect="0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55160" y="4965296"/>
            <a:ext cx="22673680" cy="720222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" name="we have a problem"/>
          <p:cNvSpPr txBox="1"/>
          <p:nvPr/>
        </p:nvSpPr>
        <p:spPr>
          <a:xfrm>
            <a:off x="1531211" y="1527892"/>
            <a:ext cx="5037856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we have a problem</a:t>
            </a:r>
          </a:p>
        </p:txBody>
      </p:sp>
      <p:sp>
        <p:nvSpPr>
          <p:cNvPr id="853" name="Línea"/>
          <p:cNvSpPr/>
          <p:nvPr/>
        </p:nvSpPr>
        <p:spPr>
          <a:xfrm>
            <a:off x="5127561" y="1449631"/>
            <a:ext cx="2084315" cy="36906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19" h="21600" fill="norm" stroke="1" extrusionOk="0">
                <a:moveTo>
                  <a:pt x="0" y="0"/>
                </a:moveTo>
                <a:cubicBezTo>
                  <a:pt x="1263" y="27"/>
                  <a:pt x="2521" y="99"/>
                  <a:pt x="3765" y="216"/>
                </a:cubicBezTo>
                <a:cubicBezTo>
                  <a:pt x="5224" y="354"/>
                  <a:pt x="6659" y="554"/>
                  <a:pt x="8056" y="814"/>
                </a:cubicBezTo>
                <a:cubicBezTo>
                  <a:pt x="9506" y="1119"/>
                  <a:pt x="10897" y="1487"/>
                  <a:pt x="12216" y="1911"/>
                </a:cubicBezTo>
                <a:cubicBezTo>
                  <a:pt x="13606" y="2359"/>
                  <a:pt x="14928" y="2872"/>
                  <a:pt x="16074" y="3490"/>
                </a:cubicBezTo>
                <a:cubicBezTo>
                  <a:pt x="17383" y="4195"/>
                  <a:pt x="18431" y="5020"/>
                  <a:pt x="19166" y="5923"/>
                </a:cubicBezTo>
                <a:cubicBezTo>
                  <a:pt x="19932" y="6917"/>
                  <a:pt x="20517" y="7947"/>
                  <a:pt x="20912" y="8998"/>
                </a:cubicBezTo>
                <a:cubicBezTo>
                  <a:pt x="21380" y="10246"/>
                  <a:pt x="21579" y="11518"/>
                  <a:pt x="21503" y="12789"/>
                </a:cubicBezTo>
                <a:cubicBezTo>
                  <a:pt x="21600" y="13947"/>
                  <a:pt x="21247" y="15104"/>
                  <a:pt x="20464" y="16189"/>
                </a:cubicBezTo>
                <a:cubicBezTo>
                  <a:pt x="19495" y="17533"/>
                  <a:pt x="17898" y="18730"/>
                  <a:pt x="15818" y="19672"/>
                </a:cubicBezTo>
                <a:cubicBezTo>
                  <a:pt x="14910" y="20146"/>
                  <a:pt x="13877" y="20550"/>
                  <a:pt x="12749" y="20872"/>
                </a:cubicBezTo>
                <a:cubicBezTo>
                  <a:pt x="11554" y="21214"/>
                  <a:pt x="10267" y="21459"/>
                  <a:pt x="8931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854" name="idea to solve the problem"/>
          <p:cNvSpPr txBox="1"/>
          <p:nvPr/>
        </p:nvSpPr>
        <p:spPr>
          <a:xfrm>
            <a:off x="9749169" y="44639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idea to solve the problem</a:t>
            </a:r>
          </a:p>
        </p:txBody>
      </p:sp>
      <p:sp>
        <p:nvSpPr>
          <p:cNvPr id="893" name="Línea de conexión"/>
          <p:cNvSpPr/>
          <p:nvPr/>
        </p:nvSpPr>
        <p:spPr>
          <a:xfrm>
            <a:off x="16129711" y="726380"/>
            <a:ext cx="3513060" cy="13239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626" fill="norm" stroke="1" extrusionOk="0">
                <a:moveTo>
                  <a:pt x="0" y="7683"/>
                </a:moveTo>
                <a:cubicBezTo>
                  <a:pt x="9568" y="-4974"/>
                  <a:pt x="16768" y="-1993"/>
                  <a:pt x="21600" y="16626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856" name="Look for the signal in simulations"/>
          <p:cNvSpPr txBox="1"/>
          <p:nvPr/>
        </p:nvSpPr>
        <p:spPr>
          <a:xfrm>
            <a:off x="14924867" y="8797786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simulations</a:t>
            </a:r>
          </a:p>
        </p:txBody>
      </p:sp>
      <p:sp>
        <p:nvSpPr>
          <p:cNvPr id="894" name="Línea de conexión"/>
          <p:cNvSpPr/>
          <p:nvPr/>
        </p:nvSpPr>
        <p:spPr>
          <a:xfrm>
            <a:off x="9821777" y="8886109"/>
            <a:ext cx="5444802" cy="10451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806" fill="norm" stroke="1" extrusionOk="0">
                <a:moveTo>
                  <a:pt x="21600" y="6462"/>
                </a:moveTo>
                <a:cubicBezTo>
                  <a:pt x="12101" y="-4794"/>
                  <a:pt x="4901" y="-1346"/>
                  <a:pt x="0" y="16806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858" name="Look for the signal in observations"/>
          <p:cNvSpPr txBox="1"/>
          <p:nvPr/>
        </p:nvSpPr>
        <p:spPr>
          <a:xfrm>
            <a:off x="4817337" y="10085854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Look for the signal in observations</a:t>
            </a:r>
          </a:p>
        </p:txBody>
      </p:sp>
      <p:sp>
        <p:nvSpPr>
          <p:cNvPr id="859" name="Línea"/>
          <p:cNvSpPr/>
          <p:nvPr/>
        </p:nvSpPr>
        <p:spPr>
          <a:xfrm rot="965308">
            <a:off x="14576493" y="428219"/>
            <a:ext cx="1726896" cy="39029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860" name="Línea"/>
          <p:cNvSpPr/>
          <p:nvPr/>
        </p:nvSpPr>
        <p:spPr>
          <a:xfrm rot="2208102">
            <a:off x="20500368" y="2671254"/>
            <a:ext cx="1565195" cy="360478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0" y="0"/>
                </a:moveTo>
                <a:cubicBezTo>
                  <a:pt x="1477" y="105"/>
                  <a:pt x="2894" y="268"/>
                  <a:pt x="4210" y="483"/>
                </a:cubicBezTo>
                <a:cubicBezTo>
                  <a:pt x="8811" y="1236"/>
                  <a:pt x="11779" y="2529"/>
                  <a:pt x="14057" y="3878"/>
                </a:cubicBezTo>
                <a:cubicBezTo>
                  <a:pt x="16810" y="5508"/>
                  <a:pt x="18669" y="7246"/>
                  <a:pt x="19906" y="9024"/>
                </a:cubicBezTo>
                <a:cubicBezTo>
                  <a:pt x="20746" y="10231"/>
                  <a:pt x="21291" y="11461"/>
                  <a:pt x="21516" y="12697"/>
                </a:cubicBezTo>
                <a:cubicBezTo>
                  <a:pt x="21600" y="13867"/>
                  <a:pt x="21292" y="15036"/>
                  <a:pt x="20611" y="16133"/>
                </a:cubicBezTo>
                <a:cubicBezTo>
                  <a:pt x="19768" y="17490"/>
                  <a:pt x="18378" y="18700"/>
                  <a:pt x="16567" y="19652"/>
                </a:cubicBezTo>
                <a:cubicBezTo>
                  <a:pt x="15776" y="20131"/>
                  <a:pt x="14877" y="20539"/>
                  <a:pt x="13895" y="20865"/>
                </a:cubicBezTo>
                <a:cubicBezTo>
                  <a:pt x="12855" y="21210"/>
                  <a:pt x="11735" y="21458"/>
                  <a:pt x="10572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861" name="Observations that doesn’t match theory"/>
          <p:cNvSpPr txBox="1"/>
          <p:nvPr/>
        </p:nvSpPr>
        <p:spPr>
          <a:xfrm>
            <a:off x="1531211" y="3102508"/>
            <a:ext cx="5037856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Observations that doesn’t match theory</a:t>
            </a:r>
          </a:p>
        </p:txBody>
      </p:sp>
      <p:sp>
        <p:nvSpPr>
          <p:cNvPr id="862" name="Formulate hypotheses"/>
          <p:cNvSpPr txBox="1"/>
          <p:nvPr/>
        </p:nvSpPr>
        <p:spPr>
          <a:xfrm>
            <a:off x="10193611" y="2211513"/>
            <a:ext cx="5037857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3400">
                <a:solidFill>
                  <a:srgbClr val="929292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Formulate hypotheses</a:t>
            </a:r>
          </a:p>
        </p:txBody>
      </p:sp>
      <p:sp>
        <p:nvSpPr>
          <p:cNvPr id="863" name="Make…"/>
          <p:cNvSpPr txBox="1"/>
          <p:nvPr/>
        </p:nvSpPr>
        <p:spPr>
          <a:xfrm>
            <a:off x="16714544" y="213431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864" name="Can we detect it?"/>
          <p:cNvSpPr txBox="1"/>
          <p:nvPr/>
        </p:nvSpPr>
        <p:spPr>
          <a:xfrm>
            <a:off x="15899579" y="11149192"/>
            <a:ext cx="3977319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sp>
        <p:nvSpPr>
          <p:cNvPr id="865" name="Línea"/>
          <p:cNvSpPr/>
          <p:nvPr/>
        </p:nvSpPr>
        <p:spPr>
          <a:xfrm rot="2006931">
            <a:off x="4800154" y="8433566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895" name="Línea de conexión"/>
          <p:cNvSpPr/>
          <p:nvPr/>
        </p:nvSpPr>
        <p:spPr>
          <a:xfrm>
            <a:off x="8401727" y="5240011"/>
            <a:ext cx="7246141" cy="4314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37" fill="norm" stroke="1" extrusionOk="0">
                <a:moveTo>
                  <a:pt x="21600" y="7"/>
                </a:moveTo>
                <a:cubicBezTo>
                  <a:pt x="10634" y="-263"/>
                  <a:pt x="3434" y="6847"/>
                  <a:pt x="0" y="21337"/>
                </a:cubicBezTo>
              </a:path>
            </a:pathLst>
          </a:custGeom>
          <a:ln w="127000">
            <a:solidFill>
              <a:srgbClr val="86AAE5"/>
            </a:solidFill>
            <a:miter lim="400000"/>
            <a:headEnd type="arrow"/>
          </a:ln>
        </p:spPr>
        <p:txBody>
          <a:bodyPr/>
          <a:lstStyle/>
          <a:p>
            <a:pPr/>
          </a:p>
        </p:txBody>
      </p:sp>
      <p:sp>
        <p:nvSpPr>
          <p:cNvPr id="896" name="Línea de conexión"/>
          <p:cNvSpPr/>
          <p:nvPr/>
        </p:nvSpPr>
        <p:spPr>
          <a:xfrm>
            <a:off x="19900448" y="5146447"/>
            <a:ext cx="2155374" cy="3588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122" h="21600" fill="norm" stroke="1" extrusionOk="0">
                <a:moveTo>
                  <a:pt x="15919" y="0"/>
                </a:moveTo>
                <a:cubicBezTo>
                  <a:pt x="21600" y="7265"/>
                  <a:pt x="16294" y="14465"/>
                  <a:pt x="0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868" name="Missing mass = DM…"/>
          <p:cNvSpPr txBox="1"/>
          <p:nvPr/>
        </p:nvSpPr>
        <p:spPr>
          <a:xfrm>
            <a:off x="290941" y="4804123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/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Missing mass = DM</a:t>
            </a:r>
          </a:p>
          <a:p>
            <a: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What’s is nature?</a:t>
            </a:r>
          </a:p>
        </p:txBody>
      </p:sp>
      <p:sp>
        <p:nvSpPr>
          <p:cNvPr id="869" name="Dark subhaloes leave imprint in stellar halo"/>
          <p:cNvSpPr txBox="1"/>
          <p:nvPr/>
        </p:nvSpPr>
        <p:spPr>
          <a:xfrm>
            <a:off x="9286293" y="3527137"/>
            <a:ext cx="5421260" cy="12096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Dark subhaloes leave imprint in stellar halo</a:t>
            </a:r>
          </a:p>
        </p:txBody>
      </p:sp>
      <p:sp>
        <p:nvSpPr>
          <p:cNvPr id="870" name="Yes"/>
          <p:cNvSpPr txBox="1"/>
          <p:nvPr/>
        </p:nvSpPr>
        <p:spPr>
          <a:xfrm>
            <a:off x="16747842" y="12494406"/>
            <a:ext cx="1827230" cy="7270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40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Yes</a:t>
            </a:r>
          </a:p>
        </p:txBody>
      </p:sp>
      <p:pic>
        <p:nvPicPr>
          <p:cNvPr id="871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7718031" y="12333703"/>
            <a:ext cx="1310602" cy="1048482"/>
          </a:xfrm>
          <a:prstGeom prst="rect">
            <a:avLst/>
          </a:prstGeom>
          <a:ln w="12700">
            <a:miter lim="400000"/>
          </a:ln>
        </p:spPr>
      </p:pic>
      <p:sp>
        <p:nvSpPr>
          <p:cNvPr id="872" name="Can we detect it?"/>
          <p:cNvSpPr txBox="1"/>
          <p:nvPr/>
        </p:nvSpPr>
        <p:spPr>
          <a:xfrm>
            <a:off x="5792049" y="12297127"/>
            <a:ext cx="3977318" cy="1108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Can we detect it?</a:t>
            </a:r>
            <a:r>
              <a:t> </a:t>
            </a:r>
          </a:p>
        </p:txBody>
      </p:sp>
      <p:pic>
        <p:nvPicPr>
          <p:cNvPr id="873" name="Imagen" descr="Imagen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 rot="180000">
            <a:off x="4229018" y="8365470"/>
            <a:ext cx="2661199" cy="2124076"/>
          </a:xfrm>
          <a:prstGeom prst="rect">
            <a:avLst/>
          </a:prstGeom>
          <a:ln w="12700">
            <a:miter lim="400000"/>
          </a:ln>
        </p:spPr>
      </p:pic>
      <p:sp>
        <p:nvSpPr>
          <p:cNvPr id="874" name="No"/>
          <p:cNvSpPr txBox="1"/>
          <p:nvPr/>
        </p:nvSpPr>
        <p:spPr>
          <a:xfrm>
            <a:off x="9698555" y="12487627"/>
            <a:ext cx="1827229" cy="727076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40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No</a:t>
            </a:r>
          </a:p>
        </p:txBody>
      </p:sp>
      <p:pic>
        <p:nvPicPr>
          <p:cNvPr id="875" name="Imagen" descr="Imagen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664375" y="12389741"/>
            <a:ext cx="893529" cy="922849"/>
          </a:xfrm>
          <a:prstGeom prst="rect">
            <a:avLst/>
          </a:prstGeom>
          <a:ln w="12700">
            <a:miter lim="400000"/>
          </a:ln>
        </p:spPr>
      </p:pic>
      <p:sp>
        <p:nvSpPr>
          <p:cNvPr id="876" name="mock"/>
          <p:cNvSpPr txBox="1"/>
          <p:nvPr/>
        </p:nvSpPr>
        <p:spPr>
          <a:xfrm>
            <a:off x="4472780" y="11452277"/>
            <a:ext cx="1084846" cy="7493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 defTabSz="2438338">
              <a:defRPr b="0" i="1" sz="45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mock</a:t>
            </a:r>
          </a:p>
        </p:txBody>
      </p:sp>
      <p:sp>
        <p:nvSpPr>
          <p:cNvPr id="897" name="Línea de conexión"/>
          <p:cNvSpPr/>
          <p:nvPr/>
        </p:nvSpPr>
        <p:spPr>
          <a:xfrm>
            <a:off x="5540696" y="927383"/>
            <a:ext cx="4665750" cy="5893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6231" fill="norm" stroke="1" extrusionOk="0">
                <a:moveTo>
                  <a:pt x="0" y="16231"/>
                </a:moveTo>
                <a:cubicBezTo>
                  <a:pt x="7129" y="-4459"/>
                  <a:pt x="14329" y="-5369"/>
                  <a:pt x="21600" y="13501"/>
                </a:cubicBezTo>
              </a:path>
            </a:pathLst>
          </a:custGeom>
          <a:ln w="76200">
            <a:solidFill>
              <a:srgbClr val="000000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sp>
        <p:nvSpPr>
          <p:cNvPr id="878" name="Línea"/>
          <p:cNvSpPr/>
          <p:nvPr/>
        </p:nvSpPr>
        <p:spPr>
          <a:xfrm rot="2006931">
            <a:off x="15271653" y="7324066"/>
            <a:ext cx="2076638" cy="46260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9" h="21600" fill="norm" stroke="1" extrusionOk="0">
                <a:moveTo>
                  <a:pt x="21529" y="0"/>
                </a:moveTo>
                <a:cubicBezTo>
                  <a:pt x="20052" y="105"/>
                  <a:pt x="18635" y="268"/>
                  <a:pt x="17319" y="483"/>
                </a:cubicBezTo>
                <a:cubicBezTo>
                  <a:pt x="12718" y="1236"/>
                  <a:pt x="9750" y="2529"/>
                  <a:pt x="7472" y="3878"/>
                </a:cubicBezTo>
                <a:cubicBezTo>
                  <a:pt x="4719" y="5508"/>
                  <a:pt x="2860" y="7246"/>
                  <a:pt x="1623" y="9024"/>
                </a:cubicBezTo>
                <a:cubicBezTo>
                  <a:pt x="783" y="10231"/>
                  <a:pt x="238" y="11461"/>
                  <a:pt x="13" y="12697"/>
                </a:cubicBezTo>
                <a:cubicBezTo>
                  <a:pt x="-71" y="13867"/>
                  <a:pt x="237" y="15036"/>
                  <a:pt x="918" y="16133"/>
                </a:cubicBezTo>
                <a:cubicBezTo>
                  <a:pt x="1761" y="17490"/>
                  <a:pt x="3151" y="18700"/>
                  <a:pt x="4962" y="19652"/>
                </a:cubicBezTo>
                <a:cubicBezTo>
                  <a:pt x="5753" y="20131"/>
                  <a:pt x="6652" y="20539"/>
                  <a:pt x="7634" y="20865"/>
                </a:cubicBezTo>
                <a:cubicBezTo>
                  <a:pt x="8674" y="21210"/>
                  <a:pt x="9794" y="21458"/>
                  <a:pt x="10957" y="21600"/>
                </a:cubicBezTo>
              </a:path>
            </a:pathLst>
          </a:custGeom>
          <a:ln w="76200">
            <a:solidFill>
              <a:srgbClr val="000000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879" name="What does the signal look like?"/>
          <p:cNvSpPr txBox="1"/>
          <p:nvPr/>
        </p:nvSpPr>
        <p:spPr>
          <a:xfrm>
            <a:off x="17689255" y="3695219"/>
            <a:ext cx="3977318" cy="1590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400">
                <a:latin typeface="Andale Mono"/>
                <a:ea typeface="Andale Mono"/>
                <a:cs typeface="Andale Mono"/>
                <a:sym typeface="Andale Mono"/>
              </a:defRPr>
            </a:pPr>
            <a:r>
              <a:rPr>
                <a:solidFill>
                  <a:srgbClr val="929292"/>
                </a:solidFill>
              </a:rPr>
              <a:t>What does the signal look like?</a:t>
            </a:r>
            <a:r>
              <a:t> </a:t>
            </a:r>
          </a:p>
        </p:txBody>
      </p:sp>
      <p:sp>
        <p:nvSpPr>
          <p:cNvPr id="880" name="Small"/>
          <p:cNvSpPr txBox="1"/>
          <p:nvPr/>
        </p:nvSpPr>
        <p:spPr>
          <a:xfrm>
            <a:off x="17810788" y="5353050"/>
            <a:ext cx="2123827" cy="676275"/>
          </a:xfrm>
          <a:prstGeom prst="rect">
            <a:avLst/>
          </a:prstGeom>
          <a:solidFill>
            <a:srgbClr val="3E0F59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>
            <a:spAutoFit/>
          </a:bodyPr>
          <a:lstStyle>
            <a:lvl1pPr algn="l">
              <a:defRPr b="0" sz="37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Small</a:t>
            </a:r>
          </a:p>
        </p:txBody>
      </p:sp>
      <p:sp>
        <p:nvSpPr>
          <p:cNvPr id="881" name="Let’s run simulations"/>
          <p:cNvSpPr txBox="1"/>
          <p:nvPr/>
        </p:nvSpPr>
        <p:spPr>
          <a:xfrm>
            <a:off x="16353773" y="5969843"/>
            <a:ext cx="5037857" cy="803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solidFill>
                  <a:srgbClr val="86AAE5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Let’s run simulations</a:t>
            </a:r>
          </a:p>
        </p:txBody>
      </p:sp>
      <p:sp>
        <p:nvSpPr>
          <p:cNvPr id="882" name="Limitation 2: Lack of resolution"/>
          <p:cNvSpPr txBox="1"/>
          <p:nvPr/>
        </p:nvSpPr>
        <p:spPr>
          <a:xfrm>
            <a:off x="1003033" y="10578445"/>
            <a:ext cx="2925251" cy="1666876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35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b="1"/>
              <a:t>Limitation 2: </a:t>
            </a:r>
            <a:r>
              <a:t>Lack of resolution</a:t>
            </a:r>
          </a:p>
        </p:txBody>
      </p:sp>
      <p:sp>
        <p:nvSpPr>
          <p:cNvPr id="883" name="Limitation 3:…"/>
          <p:cNvSpPr txBox="1"/>
          <p:nvPr/>
        </p:nvSpPr>
        <p:spPr>
          <a:xfrm>
            <a:off x="20241981" y="11159991"/>
            <a:ext cx="3810566" cy="1666876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rPr b="1"/>
              <a:t>Limitation 3:</a:t>
            </a:r>
            <a:endParaRPr b="1"/>
          </a:p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 too few simulations</a:t>
            </a: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Times"/>
                <a:ea typeface="Times"/>
                <a:cs typeface="Times"/>
                <a:sym typeface="Times"/>
              </a:defRPr>
            </a:pPr>
            <a:r>
              <a:t>→ small training sets</a:t>
            </a:r>
          </a:p>
        </p:txBody>
      </p:sp>
      <p:sp>
        <p:nvSpPr>
          <p:cNvPr id="884" name="sim-to-real gap"/>
          <p:cNvSpPr txBox="1"/>
          <p:nvPr/>
        </p:nvSpPr>
        <p:spPr>
          <a:xfrm>
            <a:off x="10265161" y="8117474"/>
            <a:ext cx="4180422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46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sim-to-real gap</a:t>
            </a:r>
          </a:p>
        </p:txBody>
      </p:sp>
      <p:sp>
        <p:nvSpPr>
          <p:cNvPr id="898" name="Línea de conexión"/>
          <p:cNvSpPr/>
          <p:nvPr/>
        </p:nvSpPr>
        <p:spPr>
          <a:xfrm>
            <a:off x="15494992" y="6283164"/>
            <a:ext cx="748922" cy="20428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6204" h="21600" fill="norm" stroke="1" extrusionOk="0">
                <a:moveTo>
                  <a:pt x="15163" y="21600"/>
                </a:moveTo>
                <a:cubicBezTo>
                  <a:pt x="-5396" y="14070"/>
                  <a:pt x="-5049" y="6870"/>
                  <a:pt x="16204" y="0"/>
                </a:cubicBezTo>
              </a:path>
            </a:pathLst>
          </a:custGeom>
          <a:ln w="127000">
            <a:solidFill>
              <a:srgbClr val="86AAE5"/>
            </a:solidFill>
            <a:miter lim="400000"/>
            <a:headEnd type="arrow"/>
          </a:ln>
        </p:spPr>
        <p:txBody>
          <a:bodyPr/>
          <a:lstStyle/>
          <a:p>
            <a:pPr/>
          </a:p>
        </p:txBody>
      </p:sp>
      <p:sp>
        <p:nvSpPr>
          <p:cNvPr id="886" name="Limitation 1: no subhaloes where data are best…"/>
          <p:cNvSpPr txBox="1"/>
          <p:nvPr/>
        </p:nvSpPr>
        <p:spPr>
          <a:xfrm>
            <a:off x="20684639" y="8375002"/>
            <a:ext cx="2925251" cy="2546860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 defTabSz="457200">
              <a:defRPr b="0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rPr b="1"/>
              <a:t>Limitation 1:</a:t>
            </a:r>
            <a:r>
              <a:t> no subhaloes where data are best</a:t>
            </a:r>
          </a:p>
          <a:p>
            <a:pPr algn="l" defTabSz="457200">
              <a:defRPr b="0" i="1" sz="3300">
                <a:solidFill>
                  <a:schemeClr val="accent5">
                    <a:lumOff val="-29866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→ coverage gap</a:t>
            </a:r>
          </a:p>
        </p:txBody>
      </p:sp>
      <p:pic>
        <p:nvPicPr>
          <p:cNvPr id="887" name="Imagen" descr="Imagen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203822" y="6124738"/>
            <a:ext cx="4180422" cy="2786949"/>
          </a:xfrm>
          <a:prstGeom prst="rect">
            <a:avLst/>
          </a:prstGeom>
          <a:ln w="12700">
            <a:miter lim="400000"/>
          </a:ln>
        </p:spPr>
      </p:pic>
      <p:sp>
        <p:nvSpPr>
          <p:cNvPr id="888" name="Make…"/>
          <p:cNvSpPr txBox="1"/>
          <p:nvPr/>
        </p:nvSpPr>
        <p:spPr>
          <a:xfrm>
            <a:off x="16714544" y="2134317"/>
            <a:ext cx="5926742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Make </a:t>
            </a:r>
          </a:p>
          <a:p>
            <a:pPr>
              <a:defRPr b="0" sz="4600">
                <a:latin typeface="Andale Mono"/>
                <a:ea typeface="Andale Mono"/>
                <a:cs typeface="Andale Mono"/>
                <a:sym typeface="Andale Mono"/>
              </a:defRPr>
            </a:pPr>
            <a:r>
              <a:t>prediction</a:t>
            </a:r>
          </a:p>
        </p:txBody>
      </p:sp>
      <p:sp>
        <p:nvSpPr>
          <p:cNvPr id="899" name="Línea de conexión"/>
          <p:cNvSpPr/>
          <p:nvPr/>
        </p:nvSpPr>
        <p:spPr>
          <a:xfrm>
            <a:off x="14895619" y="4258392"/>
            <a:ext cx="2920024" cy="442559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6971" h="21600" fill="norm" stroke="1" extrusionOk="0">
                <a:moveTo>
                  <a:pt x="5584" y="21600"/>
                </a:moveTo>
                <a:cubicBezTo>
                  <a:pt x="-4629" y="16539"/>
                  <a:pt x="-833" y="9339"/>
                  <a:pt x="16971" y="0"/>
                </a:cubicBezTo>
              </a:path>
            </a:pathLst>
          </a:custGeom>
          <a:ln w="127000">
            <a:solidFill>
              <a:srgbClr val="B85D7C"/>
            </a:solidFill>
            <a:miter lim="400000"/>
            <a:tailEnd type="arrow"/>
          </a:ln>
        </p:spPr>
        <p:txBody>
          <a:bodyPr/>
          <a:lstStyle/>
          <a:p>
            <a:pPr/>
          </a:p>
        </p:txBody>
      </p:sp>
      <p:grpSp>
        <p:nvGrpSpPr>
          <p:cNvPr id="892" name="Grupo"/>
          <p:cNvGrpSpPr/>
          <p:nvPr/>
        </p:nvGrpSpPr>
        <p:grpSpPr>
          <a:xfrm>
            <a:off x="7152606" y="5573460"/>
            <a:ext cx="8086166" cy="2569080"/>
            <a:chOff x="0" y="0"/>
            <a:chExt cx="8086165" cy="2569078"/>
          </a:xfrm>
        </p:grpSpPr>
        <p:pic>
          <p:nvPicPr>
            <p:cNvPr id="890" name="Captura de pantalla 2026-10-13 a las 16.18.03.png" descr="Captura de pantalla 2026-10-13 a las 16.18.03.pn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2699710" cy="256907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891" name="Claude.ai (or your favourite LLM/agent)"/>
            <p:cNvSpPr txBox="1"/>
            <p:nvPr/>
          </p:nvSpPr>
          <p:spPr>
            <a:xfrm>
              <a:off x="2319366" y="184401"/>
              <a:ext cx="5766800" cy="2200276"/>
            </a:xfrm>
            <a:prstGeom prst="rect">
              <a:avLst/>
            </a:prstGeom>
            <a:solidFill>
              <a:srgbClr val="FCFCFB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71437" tIns="71437" rIns="71437" bIns="71437" numCol="1" anchor="ctr">
              <a:spAutoFit/>
            </a:bodyPr>
            <a:lstStyle>
              <a:lvl1pPr>
                <a:defRPr b="0" sz="4800">
                  <a:solidFill>
                    <a:srgbClr val="D87757"/>
                  </a:solidFill>
                  <a:latin typeface="Andale Mono"/>
                  <a:ea typeface="Andale Mono"/>
                  <a:cs typeface="Andale Mono"/>
                  <a:sym typeface="Andale Mono"/>
                </a:defRPr>
              </a:lvl1pPr>
            </a:lstStyle>
            <a:p>
              <a:pPr/>
              <a:r>
                <a:t>Claude.ai (or your favourite LLM/agent)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892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" name="The improvement of LLMs capabilities is outstanding"/>
          <p:cNvSpPr txBox="1"/>
          <p:nvPr/>
        </p:nvSpPr>
        <p:spPr>
          <a:xfrm>
            <a:off x="994160" y="776874"/>
            <a:ext cx="20617679" cy="803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lvl1pPr>
          </a:lstStyle>
          <a:p>
            <a:pPr/>
            <a:r>
              <a:t>The improvement of LLMs capabilities is outstanding</a:t>
            </a:r>
          </a:p>
        </p:txBody>
      </p:sp>
      <p:sp>
        <p:nvSpPr>
          <p:cNvPr id="902" name="Línea"/>
          <p:cNvSpPr/>
          <p:nvPr/>
        </p:nvSpPr>
        <p:spPr>
          <a:xfrm flipH="1" flipV="1">
            <a:off x="731765" y="3767728"/>
            <a:ext cx="22919835" cy="1"/>
          </a:xfrm>
          <a:prstGeom prst="line">
            <a:avLst/>
          </a:prstGeom>
          <a:ln w="88900">
            <a:solidFill>
              <a:srgbClr val="F8D687"/>
            </a:solidFill>
            <a:miter lim="400000"/>
            <a:headEnd type="arrow"/>
          </a:ln>
        </p:spPr>
        <p:txBody>
          <a:bodyPr lIns="71437" tIns="71437" rIns="71437" bIns="71437" anchor="ctr"/>
          <a:lstStyle/>
          <a:p>
            <a:pPr>
              <a:defRPr>
                <a:solidFill>
                  <a:srgbClr val="FFFFFF"/>
                </a:solidFill>
                <a:effectLst>
                  <a:outerShdw sx="100000" sy="100000" kx="0" ky="0" algn="b" rotWithShape="0" blurRad="25400" dist="23998" dir="2700000">
                    <a:srgbClr val="000000">
                      <a:alpha val="31034"/>
                    </a:srgbClr>
                  </a:outerShdw>
                </a:effectLst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sp>
        <p:nvSpPr>
          <p:cNvPr id="903" name="Línea"/>
          <p:cNvSpPr/>
          <p:nvPr/>
        </p:nvSpPr>
        <p:spPr>
          <a:xfrm flipV="1">
            <a:off x="4244353" y="3430362"/>
            <a:ext cx="1" cy="309118"/>
          </a:xfrm>
          <a:prstGeom prst="line">
            <a:avLst/>
          </a:prstGeom>
          <a:ln w="76200">
            <a:solidFill>
              <a:srgbClr val="F8D687"/>
            </a:solidFill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sp>
        <p:nvSpPr>
          <p:cNvPr id="904" name="Línea"/>
          <p:cNvSpPr/>
          <p:nvPr/>
        </p:nvSpPr>
        <p:spPr>
          <a:xfrm flipV="1">
            <a:off x="4248986" y="3795977"/>
            <a:ext cx="1" cy="309118"/>
          </a:xfrm>
          <a:prstGeom prst="line">
            <a:avLst/>
          </a:prstGeom>
          <a:ln w="76200">
            <a:solidFill>
              <a:srgbClr val="F8D687"/>
            </a:solidFill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sp>
        <p:nvSpPr>
          <p:cNvPr id="905" name="~ September 2025"/>
          <p:cNvSpPr txBox="1"/>
          <p:nvPr/>
        </p:nvSpPr>
        <p:spPr>
          <a:xfrm>
            <a:off x="2074440" y="2570589"/>
            <a:ext cx="5212694" cy="803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~ September 2025</a:t>
            </a:r>
          </a:p>
        </p:txBody>
      </p:sp>
      <p:sp>
        <p:nvSpPr>
          <p:cNvPr id="906" name="A chatbot that slipped on maths and invented citations"/>
          <p:cNvSpPr txBox="1"/>
          <p:nvPr/>
        </p:nvSpPr>
        <p:spPr>
          <a:xfrm>
            <a:off x="2074440" y="4364306"/>
            <a:ext cx="5212694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A chatbot that slipped on maths and invented citations</a:t>
            </a:r>
          </a:p>
        </p:txBody>
      </p:sp>
      <p:sp>
        <p:nvSpPr>
          <p:cNvPr id="907" name="Línea"/>
          <p:cNvSpPr/>
          <p:nvPr/>
        </p:nvSpPr>
        <p:spPr>
          <a:xfrm flipV="1">
            <a:off x="9629153" y="3430362"/>
            <a:ext cx="1" cy="309118"/>
          </a:xfrm>
          <a:prstGeom prst="line">
            <a:avLst/>
          </a:prstGeom>
          <a:ln w="76200">
            <a:solidFill>
              <a:srgbClr val="F8D687"/>
            </a:solidFill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sp>
        <p:nvSpPr>
          <p:cNvPr id="908" name="Línea"/>
          <p:cNvSpPr/>
          <p:nvPr/>
        </p:nvSpPr>
        <p:spPr>
          <a:xfrm flipV="1">
            <a:off x="9633786" y="3795977"/>
            <a:ext cx="1" cy="309118"/>
          </a:xfrm>
          <a:prstGeom prst="line">
            <a:avLst/>
          </a:prstGeom>
          <a:ln w="76200">
            <a:solidFill>
              <a:srgbClr val="F8D687"/>
            </a:solidFill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sp>
        <p:nvSpPr>
          <p:cNvPr id="909" name="~ March 2026"/>
          <p:cNvSpPr txBox="1"/>
          <p:nvPr/>
        </p:nvSpPr>
        <p:spPr>
          <a:xfrm>
            <a:off x="7738640" y="2567251"/>
            <a:ext cx="5212694" cy="803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~ March 2026</a:t>
            </a:r>
          </a:p>
        </p:txBody>
      </p:sp>
      <p:sp>
        <p:nvSpPr>
          <p:cNvPr id="910" name="Still mostly a chatbot for me"/>
          <p:cNvSpPr txBox="1"/>
          <p:nvPr/>
        </p:nvSpPr>
        <p:spPr>
          <a:xfrm>
            <a:off x="8221240" y="4360967"/>
            <a:ext cx="3398905" cy="2124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Still mostly a chatbot for me</a:t>
            </a:r>
          </a:p>
        </p:txBody>
      </p:sp>
      <p:sp>
        <p:nvSpPr>
          <p:cNvPr id="911" name="Línea"/>
          <p:cNvSpPr/>
          <p:nvPr/>
        </p:nvSpPr>
        <p:spPr>
          <a:xfrm flipV="1">
            <a:off x="15013953" y="3430362"/>
            <a:ext cx="1" cy="309118"/>
          </a:xfrm>
          <a:prstGeom prst="line">
            <a:avLst/>
          </a:prstGeom>
          <a:ln w="76200">
            <a:solidFill>
              <a:srgbClr val="F8D687"/>
            </a:solidFill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sp>
        <p:nvSpPr>
          <p:cNvPr id="912" name="Línea"/>
          <p:cNvSpPr/>
          <p:nvPr/>
        </p:nvSpPr>
        <p:spPr>
          <a:xfrm flipV="1">
            <a:off x="15018587" y="3795977"/>
            <a:ext cx="1" cy="309118"/>
          </a:xfrm>
          <a:prstGeom prst="line">
            <a:avLst/>
          </a:prstGeom>
          <a:ln w="76200">
            <a:solidFill>
              <a:srgbClr val="F8D687"/>
            </a:solidFill>
            <a:miter lim="400000"/>
          </a:ln>
        </p:spPr>
        <p:txBody>
          <a:bodyPr lIns="50800" tIns="50800" rIns="50800" bIns="50800" anchor="ctr"/>
          <a:lstStyle/>
          <a:p>
            <a:pPr defTabSz="2438338">
              <a:defRPr b="0" sz="2400">
                <a:solidFill>
                  <a:srgbClr val="5E5E5E"/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</a:p>
        </p:txBody>
      </p:sp>
      <p:sp>
        <p:nvSpPr>
          <p:cNvPr id="913" name="September 2026"/>
          <p:cNvSpPr txBox="1"/>
          <p:nvPr/>
        </p:nvSpPr>
        <p:spPr>
          <a:xfrm>
            <a:off x="13174240" y="2570589"/>
            <a:ext cx="5212694" cy="803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September 2026</a:t>
            </a:r>
          </a:p>
        </p:txBody>
      </p:sp>
      <p:sp>
        <p:nvSpPr>
          <p:cNvPr id="914" name="Open AI claimed to have solved Navier-Stokes Millenium Prise Problem"/>
          <p:cNvSpPr txBox="1"/>
          <p:nvPr/>
        </p:nvSpPr>
        <p:spPr>
          <a:xfrm>
            <a:off x="12732052" y="6433371"/>
            <a:ext cx="9462755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Open AI claimed to have solved Navier-Stokes Millenium Prise Problem</a:t>
            </a:r>
          </a:p>
        </p:txBody>
      </p:sp>
      <p:sp>
        <p:nvSpPr>
          <p:cNvPr id="915" name="Agents fully integrated into my workflow"/>
          <p:cNvSpPr txBox="1"/>
          <p:nvPr/>
        </p:nvSpPr>
        <p:spPr>
          <a:xfrm>
            <a:off x="12554252" y="4354588"/>
            <a:ext cx="6234729" cy="1463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b="0" sz="4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Agents fully integrated into my workflow</a:t>
            </a:r>
          </a:p>
        </p:txBody>
      </p:sp>
      <p:sp>
        <p:nvSpPr>
          <p:cNvPr id="916" name="166 pages preprint + Lean verification…"/>
          <p:cNvSpPr txBox="1"/>
          <p:nvPr/>
        </p:nvSpPr>
        <p:spPr>
          <a:xfrm>
            <a:off x="13392452" y="8198480"/>
            <a:ext cx="9973142" cy="450151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marL="228600" indent="-228600" algn="l">
              <a:lnSpc>
                <a:spcPct val="140000"/>
              </a:lnSpc>
              <a:buSzPct val="100000"/>
              <a:buChar char="•"/>
              <a:defRPr b="0" sz="4600">
                <a:latin typeface="Baskerville"/>
                <a:ea typeface="Baskerville"/>
                <a:cs typeface="Baskerville"/>
                <a:sym typeface="Baskerville"/>
              </a:defRPr>
            </a:pPr>
            <a:r>
              <a:t> 166 pages preprint + Lean verification</a:t>
            </a:r>
          </a:p>
          <a:p>
            <a:pPr marL="228600" indent="-228600" algn="l">
              <a:lnSpc>
                <a:spcPct val="140000"/>
              </a:lnSpc>
              <a:buSzPct val="100000"/>
              <a:buChar char="•"/>
              <a:defRPr b="0" sz="4600">
                <a:latin typeface="Baskerville"/>
                <a:ea typeface="Baskerville"/>
                <a:cs typeface="Baskerville"/>
                <a:sym typeface="Baskerville"/>
              </a:defRPr>
            </a:pPr>
            <a:r>
              <a:t> 88-hours to get to the results</a:t>
            </a:r>
          </a:p>
          <a:p>
            <a:pPr marL="228600" indent="-228600" algn="l">
              <a:lnSpc>
                <a:spcPct val="140000"/>
              </a:lnSpc>
              <a:buSzPct val="100000"/>
              <a:buChar char="•"/>
              <a:defRPr b="0" sz="4600">
                <a:latin typeface="Baskerville"/>
                <a:ea typeface="Baskerville"/>
                <a:cs typeface="Baskerville"/>
                <a:sym typeface="Baskerville"/>
              </a:defRPr>
            </a:pPr>
            <a:r>
              <a:t> Estimated cost (tbc): 10 million dollars</a:t>
            </a:r>
          </a:p>
          <a:p>
            <a:pPr marL="228600" indent="-228600" algn="l">
              <a:lnSpc>
                <a:spcPct val="140000"/>
              </a:lnSpc>
              <a:buSzPct val="100000"/>
              <a:buChar char="•"/>
              <a:defRPr b="0" sz="4600">
                <a:latin typeface="Baskerville"/>
                <a:ea typeface="Baskerville"/>
                <a:cs typeface="Baskerville"/>
                <a:sym typeface="Baskerville"/>
              </a:defRPr>
            </a:pPr>
            <a:r>
              <a:t> Since then ~700 new manuscripts on ~300 family of problems were released</a:t>
            </a:r>
          </a:p>
        </p:txBody>
      </p:sp>
      <p:sp>
        <p:nvSpPr>
          <p:cNvPr id="917" name="Rectángulo"/>
          <p:cNvSpPr/>
          <p:nvPr/>
        </p:nvSpPr>
        <p:spPr>
          <a:xfrm>
            <a:off x="12166600" y="6359023"/>
            <a:ext cx="11610523" cy="6523028"/>
          </a:xfrm>
          <a:prstGeom prst="rect">
            <a:avLst/>
          </a:prstGeom>
          <a:ln w="76200">
            <a:solidFill>
              <a:srgbClr val="3E0F59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9" name="How does this translate to the natural sciences? What AI capabilities mean for the purpose and organisation of science?…"/>
          <p:cNvSpPr txBox="1"/>
          <p:nvPr/>
        </p:nvSpPr>
        <p:spPr>
          <a:xfrm>
            <a:off x="1254692" y="522874"/>
            <a:ext cx="22532936" cy="38004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>
              <a:defRPr b="0" sz="43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pPr>
            <a:r>
              <a:t>How does this translate to the natural sciences? What AI capabilities mean for the purpose and organisation of science?</a:t>
            </a:r>
          </a:p>
          <a:p>
            <a:pPr algn="l">
              <a:defRPr b="0" sz="43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pPr>
          </a:p>
          <a:p>
            <a:pPr algn="l">
              <a:defRPr b="0" sz="43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pPr>
            <a:r>
              <a:t>Why fund us?</a:t>
            </a:r>
          </a:p>
          <a:p>
            <a:pPr algn="l">
              <a:defRPr b="0" sz="43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pPr>
          </a:p>
          <a:p>
            <a:pPr algn="l">
              <a:defRPr b="0" sz="4300">
                <a:solidFill>
                  <a:srgbClr val="3E0F59"/>
                </a:solidFill>
                <a:latin typeface="Andale Mono"/>
                <a:ea typeface="Andale Mono"/>
                <a:cs typeface="Andale Mono"/>
                <a:sym typeface="Andale Mono"/>
              </a:defRPr>
            </a:pPr>
            <a:r>
              <a:t>Overwhelmed? How can we personally cope with these advancements?</a:t>
            </a:r>
          </a:p>
        </p:txBody>
      </p:sp>
      <p:pic>
        <p:nvPicPr>
          <p:cNvPr id="920" name="Imagen" descr="Imagen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27517" y="5151957"/>
            <a:ext cx="22328966" cy="797144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bg>
      <p:bgPr>
        <a:solidFill>
          <a:srgbClr val="3E0F59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" name="Backup"/>
          <p:cNvSpPr txBox="1"/>
          <p:nvPr/>
        </p:nvSpPr>
        <p:spPr>
          <a:xfrm>
            <a:off x="10983118" y="6418262"/>
            <a:ext cx="2417764" cy="8794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sz="5000">
                <a:solidFill>
                  <a:srgbClr val="FFFFFF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Backup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4" name="5e8_smoothed_120kpc.gif" descr="5e8_smoothed_120kpc.gif"/>
          <p:cNvPicPr>
            <a:picLocks noChangeAspect="0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171845" y="3855673"/>
            <a:ext cx="17145001" cy="13716001"/>
          </a:xfrm>
          <a:prstGeom prst="rect">
            <a:avLst/>
          </a:prstGeom>
          <a:ln w="12700">
            <a:miter lim="400000"/>
          </a:ln>
        </p:spPr>
      </p:pic>
      <p:sp>
        <p:nvSpPr>
          <p:cNvPr id="925" name="Rectángulo"/>
          <p:cNvSpPr/>
          <p:nvPr/>
        </p:nvSpPr>
        <p:spPr>
          <a:xfrm>
            <a:off x="416601" y="13559380"/>
            <a:ext cx="17681670" cy="3185848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926" name="Rectángulo"/>
          <p:cNvSpPr/>
          <p:nvPr/>
        </p:nvSpPr>
        <p:spPr>
          <a:xfrm>
            <a:off x="6554363" y="2570089"/>
            <a:ext cx="7489236" cy="11012587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927" name="Rectángulo"/>
          <p:cNvSpPr/>
          <p:nvPr/>
        </p:nvSpPr>
        <p:spPr>
          <a:xfrm>
            <a:off x="1120681" y="2836404"/>
            <a:ext cx="9433324" cy="257025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71437" tIns="71437" rIns="71437" bIns="71437" anchor="ctr"/>
          <a:lstStyle/>
          <a:p>
            <a:pPr>
              <a:defRPr b="0" sz="30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 Medium"/>
              </a:defRPr>
            </a:pPr>
          </a:p>
        </p:txBody>
      </p:sp>
      <p:sp>
        <p:nvSpPr>
          <p:cNvPr id="928" name="Reference frame centred @ subhalo"/>
          <p:cNvSpPr txBox="1"/>
          <p:nvPr/>
        </p:nvSpPr>
        <p:spPr>
          <a:xfrm>
            <a:off x="1426565" y="4885108"/>
            <a:ext cx="5251248" cy="5111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b="0" sz="2600"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Reference frame centred @ subhalo</a:t>
            </a:r>
          </a:p>
        </p:txBody>
      </p:sp>
      <p:sp>
        <p:nvSpPr>
          <p:cNvPr id="929" name="Idealised…"/>
          <p:cNvSpPr txBox="1"/>
          <p:nvPr/>
        </p:nvSpPr>
        <p:spPr>
          <a:xfrm>
            <a:off x="2274761" y="2448701"/>
            <a:ext cx="2226073" cy="1082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>
                <a:solidFill>
                  <a:schemeClr val="accent1">
                    <a:hueOff val="114395"/>
                    <a:lumOff val="-24975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Idealised </a:t>
            </a:r>
          </a:p>
          <a:p>
            <a:pPr>
              <a:defRPr>
                <a:solidFill>
                  <a:schemeClr val="accent1">
                    <a:hueOff val="114395"/>
                    <a:lumOff val="-24975"/>
                  </a:schemeClr>
                </a:solidFill>
                <a:latin typeface="Baskerville"/>
                <a:ea typeface="Baskerville"/>
                <a:cs typeface="Baskerville"/>
                <a:sym typeface="Baskerville"/>
              </a:defRPr>
            </a:pPr>
            <a:r>
              <a:t>simulation</a:t>
            </a:r>
          </a:p>
        </p:txBody>
      </p:sp>
      <p:sp>
        <p:nvSpPr>
          <p:cNvPr id="930" name="1 snapshot = 20 GB"/>
          <p:cNvSpPr txBox="1"/>
          <p:nvPr/>
        </p:nvSpPr>
        <p:spPr>
          <a:xfrm>
            <a:off x="1514745" y="3914554"/>
            <a:ext cx="4101705" cy="587376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sz="3000">
                <a:solidFill>
                  <a:srgbClr val="929292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1 snapshot = 20 GB</a:t>
            </a:r>
          </a:p>
        </p:txBody>
      </p:sp>
      <p:grpSp>
        <p:nvGrpSpPr>
          <p:cNvPr id="933" name="Grupo"/>
          <p:cNvGrpSpPr/>
          <p:nvPr/>
        </p:nvGrpSpPr>
        <p:grpSpPr>
          <a:xfrm>
            <a:off x="21480198" y="-28026"/>
            <a:ext cx="2472284" cy="2721882"/>
            <a:chOff x="0" y="0"/>
            <a:chExt cx="2472283" cy="2721880"/>
          </a:xfrm>
        </p:grpSpPr>
        <p:pic>
          <p:nvPicPr>
            <p:cNvPr id="931" name="frame.png" descr="frame.png"/>
            <p:cNvPicPr>
              <a:picLocks noChangeAspect="1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14274" y="278144"/>
              <a:ext cx="2443736" cy="244373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932" name="ML catalogue"/>
            <p:cNvSpPr txBox="1"/>
            <p:nvPr/>
          </p:nvSpPr>
          <p:spPr>
            <a:xfrm>
              <a:off x="0" y="0"/>
              <a:ext cx="2472284" cy="62362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71437" tIns="71437" rIns="71437" bIns="71437" numCol="1" anchor="ctr">
              <a:noAutofit/>
            </a:bodyPr>
            <a:lstStyle>
              <a:lvl1pPr>
                <a:defRPr b="0">
                  <a:solidFill>
                    <a:schemeClr val="accent1">
                      <a:hueOff val="114395"/>
                      <a:lumOff val="-24975"/>
                    </a:schemeClr>
                  </a:solidFill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ML catalogue</a:t>
              </a:r>
            </a:p>
          </p:txBody>
        </p:sp>
      </p:grpSp>
      <p:grpSp>
        <p:nvGrpSpPr>
          <p:cNvPr id="938" name="Grupo"/>
          <p:cNvGrpSpPr/>
          <p:nvPr/>
        </p:nvGrpSpPr>
        <p:grpSpPr>
          <a:xfrm>
            <a:off x="17994455" y="5887339"/>
            <a:ext cx="5349016" cy="4378088"/>
            <a:chOff x="0" y="0"/>
            <a:chExt cx="5349015" cy="4378087"/>
          </a:xfrm>
        </p:grpSpPr>
        <p:pic>
          <p:nvPicPr>
            <p:cNvPr id="934" name="Screenshot 2024-10-02 at 10.40.47.png" descr="Screenshot 2024-10-02 at 10.40.47.png"/>
            <p:cNvPicPr>
              <a:picLocks noChangeAspect="1"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38794" y="0"/>
              <a:ext cx="2481842" cy="2121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35" name="Screenshot 2024-10-02 at 10.40.56.png" descr="Screenshot 2024-10-02 at 10.40.56.png"/>
            <p:cNvPicPr>
              <a:picLocks noChangeAspect="1"/>
            </p:cNvPicPr>
            <p:nvPr/>
          </p:nvPicPr>
          <p:blipFill>
            <a:blip r:embed="rId5">
              <a:extLst/>
            </a:blip>
            <a:stretch>
              <a:fillRect/>
            </a:stretch>
          </p:blipFill>
          <p:spPr>
            <a:xfrm>
              <a:off x="2789586" y="0"/>
              <a:ext cx="2559430" cy="2121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36" name="Screenshot 2024-10-02 at 10.41.06.png" descr="Screenshot 2024-10-02 at 10.41.06.png"/>
            <p:cNvPicPr>
              <a:picLocks noChangeAspect="1"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2269377"/>
              <a:ext cx="2559430" cy="20955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37" name="Screenshot 2024-10-02 at 10.41.21.png" descr="Screenshot 2024-10-02 at 10.41.21.png"/>
            <p:cNvPicPr>
              <a:picLocks noChangeAspect="1"/>
            </p:cNvPicPr>
            <p:nvPr/>
          </p:nvPicPr>
          <p:blipFill>
            <a:blip r:embed="rId7">
              <a:extLst/>
            </a:blip>
            <a:stretch>
              <a:fillRect/>
            </a:stretch>
          </p:blipFill>
          <p:spPr>
            <a:xfrm>
              <a:off x="2840266" y="2256167"/>
              <a:ext cx="2458067" cy="212192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949" name="Grupo"/>
          <p:cNvGrpSpPr/>
          <p:nvPr/>
        </p:nvGrpSpPr>
        <p:grpSpPr>
          <a:xfrm>
            <a:off x="4569573" y="2939353"/>
            <a:ext cx="10213121" cy="5672684"/>
            <a:chOff x="0" y="306387"/>
            <a:chExt cx="10213120" cy="5672683"/>
          </a:xfrm>
        </p:grpSpPr>
        <p:grpSp>
          <p:nvGrpSpPr>
            <p:cNvPr id="943" name="Grupo"/>
            <p:cNvGrpSpPr/>
            <p:nvPr/>
          </p:nvGrpSpPr>
          <p:grpSpPr>
            <a:xfrm>
              <a:off x="0" y="306387"/>
              <a:ext cx="10021155" cy="1638057"/>
              <a:chOff x="0" y="306387"/>
              <a:chExt cx="10021154" cy="1638056"/>
            </a:xfrm>
          </p:grpSpPr>
          <p:sp>
            <p:nvSpPr>
              <p:cNvPr id="939" name="Sample"/>
              <p:cNvSpPr/>
              <p:nvPr/>
            </p:nvSpPr>
            <p:spPr>
              <a:xfrm>
                <a:off x="7843303" y="306387"/>
                <a:ext cx="1270001" cy="1270001"/>
              </a:xfrm>
              <a:prstGeom prst="line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71437" tIns="71437" rIns="71437" bIns="71437" numCol="1" anchor="ctr">
                <a:spAutoFit/>
              </a:bodyPr>
              <a:lstStyle>
                <a:lvl1pPr>
                  <a:defRPr>
                    <a:solidFill>
                      <a:schemeClr val="accent1">
                        <a:hueOff val="114395"/>
                        <a:lumOff val="-24975"/>
                      </a:schemeClr>
                    </a:solidFill>
                    <a:latin typeface="Baskerville"/>
                    <a:ea typeface="Baskerville"/>
                    <a:cs typeface="Baskerville"/>
                    <a:sym typeface="Baskerville"/>
                  </a:defRPr>
                </a:lvl1pPr>
              </a:lstStyle>
              <a:p>
                <a:pPr/>
                <a:r>
                  <a:t>Sample</a:t>
                </a:r>
              </a:p>
            </p:txBody>
          </p:sp>
          <p:sp>
            <p:nvSpPr>
              <p:cNvPr id="940" name="Línea"/>
              <p:cNvSpPr/>
              <p:nvPr/>
            </p:nvSpPr>
            <p:spPr>
              <a:xfrm>
                <a:off x="0" y="306387"/>
                <a:ext cx="6092823" cy="1"/>
              </a:xfrm>
              <a:prstGeom prst="line">
                <a:avLst/>
              </a:prstGeom>
              <a:noFill/>
              <a:ln w="88900" cap="flat">
                <a:solidFill>
                  <a:schemeClr val="accent1">
                    <a:hueOff val="114395"/>
                    <a:lumOff val="-24975"/>
                  </a:schemeClr>
                </a:solidFill>
                <a:prstDash val="solid"/>
                <a:miter lim="400000"/>
                <a:tailEnd type="arrow" w="med" len="med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>
                  <a:defRPr b="0" sz="30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941" name="“Observation” (selection) effect"/>
              <p:cNvSpPr/>
              <p:nvPr/>
            </p:nvSpPr>
            <p:spPr>
              <a:xfrm>
                <a:off x="1073363" y="814101"/>
                <a:ext cx="3943556" cy="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71437" tIns="71437" rIns="71437" bIns="71437" numCol="1" anchor="ctr">
                <a:spAutoFit/>
              </a:bodyPr>
              <a:lstStyle>
                <a:lvl1pPr>
                  <a:defRPr b="0" sz="3100">
                    <a:solidFill>
                      <a:schemeClr val="accent1">
                        <a:hueOff val="114395"/>
                        <a:lumOff val="-24975"/>
                      </a:schemeClr>
                    </a:solidFill>
                    <a:latin typeface="Baskerville"/>
                    <a:ea typeface="Baskerville"/>
                    <a:cs typeface="Baskerville"/>
                    <a:sym typeface="Baskerville"/>
                  </a:defRPr>
                </a:lvl1pPr>
              </a:lstStyle>
              <a:p>
                <a:pPr/>
                <a:r>
                  <a:t>“Observation” (selection) effect</a:t>
                </a:r>
              </a:p>
            </p:txBody>
          </p:sp>
          <p:sp>
            <p:nvSpPr>
              <p:cNvPr id="942" name="1% of the particles"/>
              <p:cNvSpPr/>
              <p:nvPr/>
            </p:nvSpPr>
            <p:spPr>
              <a:xfrm>
                <a:off x="5919451" y="1944443"/>
                <a:ext cx="4101704" cy="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71437" tIns="71437" rIns="71437" bIns="71437" numCol="1" anchor="ctr">
                <a:spAutoFit/>
              </a:bodyPr>
              <a:lstStyle>
                <a:lvl1pPr>
                  <a:defRPr b="0">
                    <a:latin typeface="Baskerville"/>
                    <a:ea typeface="Baskerville"/>
                    <a:cs typeface="Baskerville"/>
                    <a:sym typeface="Baskerville"/>
                  </a:defRPr>
                </a:lvl1pPr>
              </a:lstStyle>
              <a:p>
                <a:pPr/>
                <a:r>
                  <a:t>1% of the particles</a:t>
                </a:r>
              </a:p>
            </p:txBody>
          </p:sp>
        </p:grpSp>
        <p:pic>
          <p:nvPicPr>
            <p:cNvPr id="944" name="Imagen" descr="Imagen"/>
            <p:cNvPicPr>
              <a:picLocks noChangeAspect="1"/>
            </p:cNvPicPr>
            <p:nvPr/>
          </p:nvPicPr>
          <p:blipFill>
            <a:blip r:embed="rId8">
              <a:extLst/>
            </a:blip>
            <a:srcRect l="0" t="0" r="0" b="0"/>
            <a:stretch>
              <a:fillRect/>
            </a:stretch>
          </p:blipFill>
          <p:spPr>
            <a:xfrm>
              <a:off x="6242991" y="2986783"/>
              <a:ext cx="1739901" cy="18415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945" name="raw values"/>
            <p:cNvSpPr/>
            <p:nvPr/>
          </p:nvSpPr>
          <p:spPr>
            <a:xfrm>
              <a:off x="8943120" y="4709070"/>
              <a:ext cx="1270001" cy="127000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>
              <a:lvl1pPr>
                <a:defRPr b="0"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raw values</a:t>
              </a:r>
            </a:p>
          </p:txBody>
        </p:sp>
        <p:sp>
          <p:nvSpPr>
            <p:cNvPr id="946" name="particles"/>
            <p:cNvSpPr/>
            <p:nvPr/>
          </p:nvSpPr>
          <p:spPr>
            <a:xfrm>
              <a:off x="8771570" y="3219977"/>
              <a:ext cx="1270001" cy="127000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>
              <a:lvl1pPr>
                <a:defRPr b="0"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particles</a:t>
              </a:r>
            </a:p>
          </p:txBody>
        </p:sp>
        <p:sp>
          <p:nvSpPr>
            <p:cNvPr id="947" name="features"/>
            <p:cNvSpPr/>
            <p:nvPr/>
          </p:nvSpPr>
          <p:spPr>
            <a:xfrm>
              <a:off x="8708070" y="3964523"/>
              <a:ext cx="1270001" cy="127000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>
              <a:lvl1pPr>
                <a:defRPr b="0"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features</a:t>
              </a:r>
            </a:p>
          </p:txBody>
        </p:sp>
        <p:sp>
          <p:nvSpPr>
            <p:cNvPr id="948" name="~"/>
            <p:cNvSpPr/>
            <p:nvPr/>
          </p:nvSpPr>
          <p:spPr>
            <a:xfrm>
              <a:off x="6216556" y="4670970"/>
              <a:ext cx="1270001" cy="1270001"/>
            </a:xfrm>
            <a:prstGeom prst="line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none" lIns="71437" tIns="71437" rIns="71437" bIns="71437" numCol="1" anchor="ctr">
              <a:spAutoFit/>
            </a:bodyPr>
            <a:lstStyle>
              <a:lvl1pPr>
                <a:defRPr b="0">
                  <a:latin typeface="Baskerville"/>
                  <a:ea typeface="Baskerville"/>
                  <a:cs typeface="Baskerville"/>
                  <a:sym typeface="Baskerville"/>
                </a:defRPr>
              </a:lvl1pPr>
            </a:lstStyle>
            <a:p>
              <a:pPr/>
              <a:r>
                <a:t>~</a:t>
              </a:r>
            </a:p>
          </p:txBody>
        </p:sp>
      </p:grpSp>
      <p:grpSp>
        <p:nvGrpSpPr>
          <p:cNvPr id="962" name="Grupo"/>
          <p:cNvGrpSpPr/>
          <p:nvPr/>
        </p:nvGrpSpPr>
        <p:grpSpPr>
          <a:xfrm>
            <a:off x="5744924" y="-191355"/>
            <a:ext cx="21373476" cy="12845929"/>
            <a:chOff x="0" y="0"/>
            <a:chExt cx="21373474" cy="12845928"/>
          </a:xfrm>
        </p:grpSpPr>
        <p:grpSp>
          <p:nvGrpSpPr>
            <p:cNvPr id="959" name="Grupo"/>
            <p:cNvGrpSpPr/>
            <p:nvPr/>
          </p:nvGrpSpPr>
          <p:grpSpPr>
            <a:xfrm>
              <a:off x="8595249" y="3038811"/>
              <a:ext cx="12778226" cy="9807118"/>
              <a:chOff x="0" y="306387"/>
              <a:chExt cx="12778225" cy="9807116"/>
            </a:xfrm>
          </p:grpSpPr>
          <p:sp>
            <p:nvSpPr>
              <p:cNvPr id="950" name="Image"/>
              <p:cNvSpPr/>
              <p:nvPr/>
            </p:nvSpPr>
            <p:spPr>
              <a:xfrm>
                <a:off x="6389430" y="306387"/>
                <a:ext cx="1270001" cy="1270001"/>
              </a:xfrm>
              <a:prstGeom prst="line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71437" tIns="71437" rIns="71437" bIns="71437" numCol="1" anchor="ctr">
                <a:spAutoFit/>
              </a:bodyPr>
              <a:lstStyle>
                <a:lvl1pPr>
                  <a:defRPr>
                    <a:solidFill>
                      <a:schemeClr val="accent1">
                        <a:hueOff val="114395"/>
                        <a:lumOff val="-24975"/>
                      </a:schemeClr>
                    </a:solidFill>
                    <a:latin typeface="Baskerville"/>
                    <a:ea typeface="Baskerville"/>
                    <a:cs typeface="Baskerville"/>
                    <a:sym typeface="Baskerville"/>
                  </a:defRPr>
                </a:lvl1pPr>
              </a:lstStyle>
              <a:p>
                <a:pPr/>
                <a:r>
                  <a:t>Image</a:t>
                </a:r>
              </a:p>
            </p:txBody>
          </p:sp>
          <p:sp>
            <p:nvSpPr>
              <p:cNvPr id="951" name="Línea"/>
              <p:cNvSpPr/>
              <p:nvPr/>
            </p:nvSpPr>
            <p:spPr>
              <a:xfrm>
                <a:off x="0" y="389137"/>
                <a:ext cx="5238038" cy="1"/>
              </a:xfrm>
              <a:prstGeom prst="line">
                <a:avLst/>
              </a:prstGeom>
              <a:noFill/>
              <a:ln w="88900" cap="flat">
                <a:solidFill>
                  <a:schemeClr val="accent1">
                    <a:hueOff val="114395"/>
                    <a:lumOff val="-24975"/>
                  </a:schemeClr>
                </a:solidFill>
                <a:prstDash val="solid"/>
                <a:miter lim="400000"/>
                <a:tailEnd type="arrow" w="med" len="med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>
                  <a:defRPr b="0" sz="30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  <p:sp>
            <p:nvSpPr>
              <p:cNvPr id="952" name="Effective observables"/>
              <p:cNvSpPr/>
              <p:nvPr/>
            </p:nvSpPr>
            <p:spPr>
              <a:xfrm>
                <a:off x="2617748" y="630151"/>
                <a:ext cx="1270001" cy="1270001"/>
              </a:xfrm>
              <a:prstGeom prst="line">
                <a:avLst/>
              </a:pr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none" lIns="71437" tIns="71437" rIns="71437" bIns="71437" numCol="1" anchor="ctr">
                <a:spAutoFit/>
              </a:bodyPr>
              <a:lstStyle>
                <a:lvl1pPr>
                  <a:defRPr b="0" sz="3100">
                    <a:solidFill>
                      <a:schemeClr val="accent1">
                        <a:hueOff val="114395"/>
                        <a:lumOff val="-24975"/>
                      </a:schemeClr>
                    </a:solidFill>
                    <a:latin typeface="Baskerville"/>
                    <a:ea typeface="Baskerville"/>
                    <a:cs typeface="Baskerville"/>
                    <a:sym typeface="Baskerville"/>
                  </a:defRPr>
                </a:lvl1pPr>
              </a:lstStyle>
              <a:p>
                <a:pPr/>
                <a:r>
                  <a:t>Effective observables</a:t>
                </a:r>
              </a:p>
            </p:txBody>
          </p:sp>
          <p:sp>
            <p:nvSpPr>
              <p:cNvPr id="953" name="~                     effective observables"/>
              <p:cNvSpPr/>
              <p:nvPr/>
            </p:nvSpPr>
            <p:spPr>
              <a:xfrm>
                <a:off x="2713040" y="2370424"/>
                <a:ext cx="7352780" cy="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0" fill="norm" stroke="1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12700" cap="flat">
                <a:noFill/>
                <a:miter lim="400000"/>
              </a:ln>
              <a:effectLst/>
              <a:extLst>
                <a:ext uri="{C572A759-6A51-4108-AA02-DFA0A04FC94B}">
                  <ma14:wrappingTextBoxFlag xmlns:ma14="http://schemas.microsoft.com/office/mac/drawingml/2011/main" val="1"/>
                </a:ext>
              </a:extLst>
            </p:spPr>
            <p:txBody>
              <a:bodyPr wrap="square" lIns="71437" tIns="71437" rIns="71437" bIns="71437" numCol="1" anchor="ctr">
                <a:spAutoFit/>
              </a:bodyPr>
              <a:lstStyle/>
              <a:p>
                <a:pPr>
                  <a:lnSpc>
                    <a:spcPct val="110000"/>
                  </a:lnSpc>
                  <a:defRPr b="0">
                    <a:latin typeface="Baskerville"/>
                    <a:ea typeface="Baskerville"/>
                    <a:cs typeface="Baskerville"/>
                    <a:sym typeface="Baskerville"/>
                  </a:defRPr>
                </a:pPr>
              </a:p>
              <a:p>
                <a:pPr>
                  <a:lnSpc>
                    <a:spcPct val="110000"/>
                  </a:lnSpc>
                  <a:defRPr b="0">
                    <a:latin typeface="Baskerville"/>
                    <a:ea typeface="Baskerville"/>
                    <a:cs typeface="Baskerville"/>
                    <a:sym typeface="Baskerville"/>
                  </a:defRPr>
                </a:pPr>
                <a:r>
                  <a:t>~                     effective observables</a:t>
                </a:r>
              </a:p>
            </p:txBody>
          </p:sp>
          <p:grpSp>
            <p:nvGrpSpPr>
              <p:cNvPr id="957" name="Grupo"/>
              <p:cNvGrpSpPr/>
              <p:nvPr/>
            </p:nvGrpSpPr>
            <p:grpSpPr>
              <a:xfrm>
                <a:off x="3528999" y="8865298"/>
                <a:ext cx="6328073" cy="1248207"/>
                <a:chOff x="0" y="199174"/>
                <a:chExt cx="6328072" cy="1248206"/>
              </a:xfrm>
            </p:grpSpPr>
            <p:sp>
              <p:nvSpPr>
                <p:cNvPr id="954" name="Training    Validation    Testing…"/>
                <p:cNvSpPr/>
                <p:nvPr/>
              </p:nvSpPr>
              <p:spPr>
                <a:xfrm>
                  <a:off x="0" y="823277"/>
                  <a:ext cx="6328073" cy="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0" fill="norm" stroke="1" extrusionOk="0">
                      <a:moveTo>
                        <a:pt x="0" y="0"/>
                      </a:moveTo>
                      <a:lnTo>
                        <a:pt x="21600" y="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noFill/>
                <a:ln w="12700" cap="flat">
                  <a:noFill/>
                  <a:miter lim="400000"/>
                </a:ln>
                <a:effectLst/>
                <a:extLst>
                  <a:ext uri="{C572A759-6A51-4108-AA02-DFA0A04FC94B}">
                    <ma14:wrappingTextBoxFlag xmlns:ma14="http://schemas.microsoft.com/office/mac/drawingml/2011/main" val="1"/>
                  </a:ext>
                </a:extLst>
              </p:spPr>
              <p:txBody>
                <a:bodyPr wrap="square" lIns="71437" tIns="71437" rIns="71437" bIns="71437" numCol="1" anchor="ctr">
                  <a:spAutoFit/>
                </a:bodyPr>
                <a:lstStyle/>
                <a:p>
                  <a:pPr algn="l">
                    <a:lnSpc>
                      <a:spcPct val="110000"/>
                    </a:lnSpc>
                    <a:defRPr b="0">
                      <a:latin typeface="Baskerville"/>
                      <a:ea typeface="Baskerville"/>
                      <a:cs typeface="Baskerville"/>
                      <a:sym typeface="Baskerville"/>
                    </a:defRPr>
                  </a:pPr>
                  <a:r>
                    <a:t>Training    Validation    Testing</a:t>
                  </a:r>
                </a:p>
                <a:p>
                  <a:pPr algn="l">
                    <a:lnSpc>
                      <a:spcPct val="110000"/>
                    </a:lnSpc>
                    <a:defRPr b="0">
                      <a:latin typeface="Baskerville"/>
                      <a:ea typeface="Baskerville"/>
                      <a:cs typeface="Baskerville"/>
                      <a:sym typeface="Baskerville"/>
                    </a:defRPr>
                  </a:pPr>
                  <a:r>
                    <a:t>     50 %          33%          17%</a:t>
                  </a:r>
                </a:p>
                <a:p>
                  <a:pPr algn="l">
                    <a:lnSpc>
                      <a:spcPct val="110000"/>
                    </a:lnSpc>
                    <a:defRPr b="0">
                      <a:latin typeface="Baskerville"/>
                      <a:ea typeface="Baskerville"/>
                      <a:cs typeface="Baskerville"/>
                      <a:sym typeface="Baskerville"/>
                    </a:defRPr>
                  </a:pPr>
                  <a:r>
                    <a:t>    2400           1600          800</a:t>
                  </a:r>
                </a:p>
              </p:txBody>
            </p:sp>
            <p:sp>
              <p:nvSpPr>
                <p:cNvPr id="955" name="Línea"/>
                <p:cNvSpPr/>
                <p:nvPr/>
              </p:nvSpPr>
              <p:spPr>
                <a:xfrm flipH="1">
                  <a:off x="1724199" y="199174"/>
                  <a:ext cx="1" cy="1248207"/>
                </a:xfrm>
                <a:prstGeom prst="line">
                  <a:avLst/>
                </a:prstGeom>
                <a:noFill/>
                <a:ln w="2540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>
                    <a:defRPr b="0" sz="30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Neue Medium"/>
                    </a:defRPr>
                  </a:pPr>
                </a:p>
              </p:txBody>
            </p:sp>
            <p:sp>
              <p:nvSpPr>
                <p:cNvPr id="956" name="Línea"/>
                <p:cNvSpPr/>
                <p:nvPr/>
              </p:nvSpPr>
              <p:spPr>
                <a:xfrm>
                  <a:off x="3803573" y="199174"/>
                  <a:ext cx="1" cy="1248207"/>
                </a:xfrm>
                <a:prstGeom prst="line">
                  <a:avLst/>
                </a:prstGeom>
                <a:noFill/>
                <a:ln w="25400" cap="flat">
                  <a:solidFill>
                    <a:srgbClr val="000000"/>
                  </a:solidFill>
                  <a:prstDash val="solid"/>
                  <a:miter lim="400000"/>
                </a:ln>
                <a:effectLst/>
              </p:spPr>
              <p:txBody>
                <a:bodyPr wrap="square" lIns="71437" tIns="71437" rIns="71437" bIns="71437" numCol="1" anchor="ctr">
                  <a:noAutofit/>
                </a:bodyPr>
                <a:lstStyle/>
                <a:p>
                  <a:pPr>
                    <a:defRPr b="0" sz="3000">
                      <a:solidFill>
                        <a:srgbClr val="FFFFFF"/>
                      </a:solidFill>
                      <a:latin typeface="+mn-lt"/>
                      <a:ea typeface="+mn-ea"/>
                      <a:cs typeface="+mn-cs"/>
                      <a:sym typeface="Helvetica Neue Medium"/>
                    </a:defRPr>
                  </a:pPr>
                </a:p>
              </p:txBody>
            </p:sp>
          </p:grpSp>
          <p:sp>
            <p:nvSpPr>
              <p:cNvPr id="958" name="Línea"/>
              <p:cNvSpPr/>
              <p:nvPr/>
            </p:nvSpPr>
            <p:spPr>
              <a:xfrm>
                <a:off x="7540187" y="306387"/>
                <a:ext cx="5238038" cy="1"/>
              </a:xfrm>
              <a:prstGeom prst="line">
                <a:avLst/>
              </a:prstGeom>
              <a:noFill/>
              <a:ln w="88900" cap="flat">
                <a:solidFill>
                  <a:schemeClr val="accent1">
                    <a:hueOff val="114395"/>
                    <a:lumOff val="-24975"/>
                  </a:schemeClr>
                </a:solidFill>
                <a:prstDash val="solid"/>
                <a:miter lim="400000"/>
                <a:tailEnd type="arrow" w="med" len="med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>
                  <a:defRPr b="0" sz="30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Neue Medium"/>
                  </a:defRPr>
                </a:pPr>
              </a:p>
            </p:txBody>
          </p:sp>
        </p:grpSp>
        <p:pic>
          <p:nvPicPr>
            <p:cNvPr id="960" name="Imagen" descr="Imagen"/>
            <p:cNvPicPr>
              <a:picLocks noChangeAspect="1"/>
            </p:cNvPicPr>
            <p:nvPr/>
          </p:nvPicPr>
          <p:blipFill>
            <a:blip r:embed="rId9">
              <a:extLst/>
            </a:blip>
            <a:stretch>
              <a:fillRect/>
            </a:stretch>
          </p:blipFill>
          <p:spPr>
            <a:xfrm>
              <a:off x="12577636" y="5125935"/>
              <a:ext cx="1739901" cy="4318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961" name="Captura de pantalla 2026-05-29 a las 11.07.43.png" descr="Captura de pantalla 2026-05-29 a las 11.07.43.png"/>
            <p:cNvPicPr>
              <a:picLocks noChangeAspect="1"/>
            </p:cNvPicPr>
            <p:nvPr/>
          </p:nvPicPr>
          <p:blipFill>
            <a:blip r:embed="rId10">
              <a:extLst/>
            </a:blip>
            <a:stretch>
              <a:fillRect/>
            </a:stretch>
          </p:blipFill>
          <p:spPr>
            <a:xfrm>
              <a:off x="0" y="0"/>
              <a:ext cx="13337514" cy="239721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963" name="100 images = 9.4 MB"/>
          <p:cNvSpPr txBox="1"/>
          <p:nvPr/>
        </p:nvSpPr>
        <p:spPr>
          <a:xfrm>
            <a:off x="18888346" y="3914554"/>
            <a:ext cx="4101704" cy="587376"/>
          </a:xfrm>
          <a:prstGeom prst="rect">
            <a:avLst/>
          </a:prstGeom>
          <a:solidFill>
            <a:schemeClr val="accent4">
              <a:hueOff val="-461056"/>
              <a:satOff val="4338"/>
              <a:lumOff val="-10225"/>
            </a:schemeClr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sz="3000">
                <a:solidFill>
                  <a:srgbClr val="929292"/>
                </a:solidFill>
                <a:latin typeface="Baskerville"/>
                <a:ea typeface="Baskerville"/>
                <a:cs typeface="Baskerville"/>
                <a:sym typeface="Baskerville"/>
              </a:defRPr>
            </a:lvl1pPr>
          </a:lstStyle>
          <a:p>
            <a:pPr/>
            <a:r>
              <a:t>100 images = 9.4 MB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2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0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32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