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75" r:id="rId3"/>
    <p:sldId id="280" r:id="rId4"/>
    <p:sldId id="284" r:id="rId5"/>
    <p:sldId id="258" r:id="rId6"/>
    <p:sldId id="277" r:id="rId7"/>
    <p:sldId id="285" r:id="rId8"/>
    <p:sldId id="286" r:id="rId9"/>
    <p:sldId id="403" r:id="rId10"/>
    <p:sldId id="288" r:id="rId11"/>
    <p:sldId id="289" r:id="rId12"/>
    <p:sldId id="293" r:id="rId13"/>
    <p:sldId id="290" r:id="rId14"/>
    <p:sldId id="264" r:id="rId15"/>
    <p:sldId id="278" r:id="rId16"/>
    <p:sldId id="305" r:id="rId17"/>
    <p:sldId id="311" r:id="rId18"/>
    <p:sldId id="312" r:id="rId19"/>
    <p:sldId id="314" r:id="rId20"/>
    <p:sldId id="317" r:id="rId21"/>
    <p:sldId id="401" r:id="rId22"/>
    <p:sldId id="294" r:id="rId23"/>
    <p:sldId id="291" r:id="rId24"/>
    <p:sldId id="404" r:id="rId25"/>
    <p:sldId id="405" r:id="rId26"/>
    <p:sldId id="29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432FF"/>
    <a:srgbClr val="97AABD"/>
    <a:srgbClr val="B2E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76"/>
    <p:restoredTop sz="94658"/>
  </p:normalViewPr>
  <p:slideViewPr>
    <p:cSldViewPr snapToGrid="0">
      <p:cViewPr varScale="1">
        <p:scale>
          <a:sx n="120" d="100"/>
          <a:sy n="120" d="100"/>
        </p:scale>
        <p:origin x="6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5AB6C-2966-7942-9393-44F8A1E65FB0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81B2E-1477-464B-AF43-DD0E0DCE75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12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4FB677-D7A2-F944-B71D-6A6AB2596612}" type="slidenum">
              <a:rPr lang="en-US"/>
              <a:pPr/>
              <a:t>2</a:t>
            </a:fld>
            <a:endParaRPr lang="en-US"/>
          </a:p>
        </p:txBody>
      </p:sp>
      <p:sp>
        <p:nvSpPr>
          <p:cNvPr id="27651" name="Rectangle 1026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2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2B9BC-20FF-4F77-AAFC-F6C8B1F9766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5095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81B2E-1477-464B-AF43-DD0E0DCE75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52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F35330-3766-E048-8DF5-4731C330BA34}" type="slidenum">
              <a:rPr lang="en-US"/>
              <a:pPr/>
              <a:t>14</a:t>
            </a:fld>
            <a:endParaRPr lang="en-U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F35330-3766-E048-8DF5-4731C330BA34}" type="slidenum">
              <a:rPr lang="en-US"/>
              <a:pPr/>
              <a:t>15</a:t>
            </a:fld>
            <a:endParaRPr lang="en-U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B2B9BC-20FF-4F77-AAFC-F6C8B1F9766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466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2B117-5551-5844-942A-000243F2481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86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2B117-5551-5844-942A-000243F248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0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3166B-8CCB-3DAB-9306-2A6B14E38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F8E58E-17A2-5776-66D1-982CFC05A2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743C-1D6F-5794-10A2-50A13BB0D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5F856-26D8-2632-598B-11FDFE765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53708-8962-E372-B167-47BA6AB6D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97358-35F0-B5FE-B446-5166FF003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3C974-6A2F-5960-60AA-664E2686A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C6A73-5494-9CEA-CE98-751596EB7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A2D83-D344-61B4-61D4-9CDB702C3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B1737-FC82-E55C-02C5-84F2D5F84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20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BCFA-DF6B-60FE-03A6-4470B3D40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501089-BC23-62EC-7E99-A4AD99265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2C419-E621-5467-ECD2-B969FF6B4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E17782-2069-756E-92AB-091B44A87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EC4BD-1E37-2638-B4EB-3968686A1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66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FA56C-CF5A-D600-1758-F5FDE4039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5C8857-3FEA-1C7E-0461-F77E3815C6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EA0B8F-FEBC-7E20-9DA5-10BA750E04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46A22-DBA4-9C4F-31A8-8FED2D773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B1DEDF-2010-786D-9DA7-2D2024F34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B099AA-089C-2392-52E2-A59FB566D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20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9A5B0-0F9B-A3E2-259F-831E11706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D64365-17C5-E14C-B7FB-A097C0983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F9D6FB-D53D-6661-6FB7-76CCA642A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37F75A-A6BC-10F0-492C-1A85F2D359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C1324B-838D-C2FE-5B22-073CEBC0E9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DB46A2-37AD-7F08-49D8-015003F9B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B6B22-CC69-70B8-560D-930D22342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90D280-D673-EBA8-26B9-EECB117A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76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36D4C-1458-EAD9-7B67-65A67B2C7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52C365-9E02-3B1C-B253-E947B2ADB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9A77FB-F01E-AA8D-ECC3-6BDB26BEB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2B78E-BE8A-5494-96ED-A72F81112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3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AED198-208A-A46E-EB9C-7712A2E07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E30E60-C7F4-4423-D2B8-3CFA67A32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14088-5BEE-2E8C-D0CE-253DCB3A3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1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90DE1-195E-F684-7ECD-8A9CE1BFD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1A561-28B2-CCB3-8AD1-C841C3DF3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A5D64-6DDA-AB27-86AD-30EDC454B2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F68F46-B918-CDD2-458B-EAAF313E9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264069-89AF-F9A4-1FE2-D172D95B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D1B80-A0DF-12A3-4D54-17A692E18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4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24C43-FD9F-C748-6630-B87AF408C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377FD5-88DA-2E79-6B85-7F4FADD8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ED3209-42B7-9D03-5A68-97DE81D5C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69E59A-EDA0-647F-54BC-A3128D26C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0A9BC2-EA96-6415-FB07-A1FF624C5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3D3D1-CFC7-5CC8-A2D2-BF59021AF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42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20FC7-A585-0FA7-A498-0080276D5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07F148-B97C-5542-38D3-8EC6D1368B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69F67-54F1-F6C6-715D-C5580B15D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5EBA5-3F28-E4E0-86B0-9A58D2E3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E0F38-9FC9-B7D9-16CC-169491A9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4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99DD6E-5B93-99A6-B0F5-EBDE83D4F2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C0C998-621C-73B7-131D-FD48E7D798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A2B6B-6383-4824-3829-0A8465D22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72B5F-17C9-7084-7823-275280BB8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10BA34-6A4B-6A20-D2A0-78A6049A1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22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E8C43-529C-5A43-8A9B-D3E30AFD5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29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F83900-00DB-A8A3-37D4-39EFAC248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B7299-168D-9D27-ED2E-E25DA1B767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F658D-F55A-5F67-3E83-92221B226F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B5DB36-57EE-B049-9127-CDEFF65C2CC9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3B3C1-7882-5B87-7B39-51C464DEF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D6D74-8FCA-8A44-D744-7DC1E2833D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D69DE8-1FC5-4F43-B935-823A43B7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72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video" Target="../media/media1.mp4"/><Relationship Id="rId7" Type="http://schemas.openxmlformats.org/officeDocument/2006/relationships/notesSlide" Target="../notesSlides/notesSlide1.xml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2.xml"/><Relationship Id="rId5" Type="http://schemas.openxmlformats.org/officeDocument/2006/relationships/video" Target="../media/media2.mov"/><Relationship Id="rId4" Type="http://schemas.microsoft.com/office/2007/relationships/media" Target="../media/media2.mov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video" Target="../media/media3.mov"/><Relationship Id="rId7" Type="http://schemas.openxmlformats.org/officeDocument/2006/relationships/notesSlide" Target="../notesSlides/notesSlide2.xml"/><Relationship Id="rId2" Type="http://schemas.microsoft.com/office/2007/relationships/media" Target="../media/media3.mov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5" Type="http://schemas.openxmlformats.org/officeDocument/2006/relationships/video" Target="../media/media4.mov"/><Relationship Id="rId4" Type="http://schemas.microsoft.com/office/2007/relationships/media" Target="../media/media4.mo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video" Target="../media/media5.mov"/><Relationship Id="rId2" Type="http://schemas.microsoft.com/office/2007/relationships/media" Target="../media/media5.mov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9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24.png"/><Relationship Id="rId21" Type="http://schemas.openxmlformats.org/officeDocument/2006/relationships/image" Target="../media/image33.png"/><Relationship Id="rId7" Type="http://schemas.openxmlformats.org/officeDocument/2006/relationships/image" Target="../media/image26.png"/><Relationship Id="rId12" Type="http://schemas.microsoft.com/office/2007/relationships/hdphoto" Target="../media/hdphoto5.wdp"/><Relationship Id="rId17" Type="http://schemas.openxmlformats.org/officeDocument/2006/relationships/image" Target="../media/image31.png"/><Relationship Id="rId25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tags" Target="../tags/tag11.xml"/><Relationship Id="rId6" Type="http://schemas.microsoft.com/office/2007/relationships/hdphoto" Target="../media/hdphoto2.wdp"/><Relationship Id="rId11" Type="http://schemas.openxmlformats.org/officeDocument/2006/relationships/image" Target="../media/image28.png"/><Relationship Id="rId24" Type="http://schemas.microsoft.com/office/2007/relationships/hdphoto" Target="../media/hdphoto11.wdp"/><Relationship Id="rId5" Type="http://schemas.openxmlformats.org/officeDocument/2006/relationships/image" Target="../media/image25.png"/><Relationship Id="rId15" Type="http://schemas.openxmlformats.org/officeDocument/2006/relationships/image" Target="../media/image30.png"/><Relationship Id="rId23" Type="http://schemas.openxmlformats.org/officeDocument/2006/relationships/image" Target="../media/image34.png"/><Relationship Id="rId10" Type="http://schemas.microsoft.com/office/2007/relationships/hdphoto" Target="../media/hdphoto4.wdp"/><Relationship Id="rId19" Type="http://schemas.openxmlformats.org/officeDocument/2006/relationships/image" Target="../media/image32.png"/><Relationship Id="rId4" Type="http://schemas.microsoft.com/office/2007/relationships/hdphoto" Target="../media/hdphoto1.wdp"/><Relationship Id="rId9" Type="http://schemas.openxmlformats.org/officeDocument/2006/relationships/image" Target="../media/image27.png"/><Relationship Id="rId14" Type="http://schemas.microsoft.com/office/2007/relationships/hdphoto" Target="../media/hdphoto6.wdp"/><Relationship Id="rId22" Type="http://schemas.microsoft.com/office/2007/relationships/hdphoto" Target="../media/hdphoto10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26.png"/><Relationship Id="rId3" Type="http://schemas.microsoft.com/office/2007/relationships/hdphoto" Target="../media/hdphoto11.wdp"/><Relationship Id="rId7" Type="http://schemas.microsoft.com/office/2007/relationships/hdphoto" Target="../media/hdphoto8.wdp"/><Relationship Id="rId12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openxmlformats.org/officeDocument/2006/relationships/image" Target="../media/image25.png"/><Relationship Id="rId5" Type="http://schemas.microsoft.com/office/2007/relationships/hdphoto" Target="../media/hdphoto12.wdp"/><Relationship Id="rId10" Type="http://schemas.microsoft.com/office/2007/relationships/hdphoto" Target="../media/hdphoto1.wdp"/><Relationship Id="rId4" Type="http://schemas.openxmlformats.org/officeDocument/2006/relationships/image" Target="../media/image35.png"/><Relationship Id="rId9" Type="http://schemas.openxmlformats.org/officeDocument/2006/relationships/image" Target="../media/image24.png"/><Relationship Id="rId14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316524-FBCB-73D3-F5CC-CF572399ED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422400"/>
            <a:ext cx="4505552" cy="2387600"/>
          </a:xfrm>
        </p:spPr>
        <p:txBody>
          <a:bodyPr>
            <a:normAutofit/>
          </a:bodyPr>
          <a:lstStyle/>
          <a:p>
            <a:pPr algn="l"/>
            <a:r>
              <a:rPr lang="en-US" sz="3100" dirty="0">
                <a:solidFill>
                  <a:schemeClr val="bg1"/>
                </a:solidFill>
              </a:rPr>
              <a:t>Deciphering </a:t>
            </a:r>
            <a:r>
              <a:rPr lang="en-US" sz="3100" i="1" dirty="0">
                <a:solidFill>
                  <a:schemeClr val="bg1"/>
                </a:solidFill>
              </a:rPr>
              <a:t>Dictyostelium</a:t>
            </a:r>
            <a:r>
              <a:rPr lang="en-US" sz="3100" dirty="0">
                <a:solidFill>
                  <a:schemeClr val="bg1"/>
                </a:solidFill>
              </a:rPr>
              <a:t> Biology: From Genetic Pathways to AI Systems for Knowledge and Discovery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29CC89-989B-14CD-61AA-A5DF3964D3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4505552" cy="1655762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A collaborative journey of a biologist and a data scientist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277405F-0B4F-4418-B773-1B38814125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30421" y="226893"/>
            <a:ext cx="5968658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E72C0B-DFA8-ECA4-CD3E-E1F611836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9832" y="496673"/>
            <a:ext cx="2999096" cy="29990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5D6D3E-743D-4ABC-E677-66DDC4BF7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4141" y="2663211"/>
            <a:ext cx="2679447" cy="341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52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48732" y="628650"/>
            <a:ext cx="8494539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i="1" dirty="0"/>
              <a:t>Dictyostelium</a:t>
            </a:r>
            <a:r>
              <a:rPr lang="en-US" dirty="0"/>
              <a:t> amoebae aggregate into mounds of thousands of cells</a:t>
            </a:r>
          </a:p>
        </p:txBody>
      </p:sp>
      <p:pic>
        <p:nvPicPr>
          <p:cNvPr id="2" name="dicty_movie_YHcUU9.mp4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33600" y="2133600"/>
            <a:ext cx="3289300" cy="3289300"/>
          </a:xfrm>
          <a:prstGeom prst="rect">
            <a:avLst/>
          </a:prstGeom>
        </p:spPr>
      </p:pic>
      <p:pic>
        <p:nvPicPr>
          <p:cNvPr id="3" name="slugs-culm (Converted).mov">
            <a:hlinkClick r:id="" action="ppaction://media"/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2133600"/>
            <a:ext cx="4370866" cy="3289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67200" y="5181600"/>
            <a:ext cx="9144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2764" y="4860681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 mm</a:t>
            </a:r>
          </a:p>
        </p:txBody>
      </p:sp>
      <p:sp>
        <p:nvSpPr>
          <p:cNvPr id="7" name="Rectangle 6"/>
          <p:cNvSpPr/>
          <p:nvPr/>
        </p:nvSpPr>
        <p:spPr>
          <a:xfrm>
            <a:off x="8763000" y="5181600"/>
            <a:ext cx="12192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10964" y="4860681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21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6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872" objId="2"/>
        <p14:playEvt time="1952" objId="3"/>
        <p14:stopEvt time="3335" objId="2"/>
        <p14:stopEvt time="3335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cAMP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chemotaxis</a:t>
            </a:r>
            <a:endParaRPr lang="en-US" sz="3600" dirty="0">
              <a:solidFill>
                <a:srgbClr val="FFFC02"/>
              </a:solidFill>
            </a:endParaRPr>
          </a:p>
        </p:txBody>
      </p:sp>
      <p:sp>
        <p:nvSpPr>
          <p:cNvPr id="4" name="Text Box 19"/>
          <p:cNvSpPr txBox="1">
            <a:spLocks noChangeArrowheads="1"/>
          </p:cNvSpPr>
          <p:nvPr/>
        </p:nvSpPr>
        <p:spPr bwMode="auto">
          <a:xfrm>
            <a:off x="8846324" y="6416102"/>
            <a:ext cx="136447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Shigenori Hirose</a:t>
            </a:r>
          </a:p>
        </p:txBody>
      </p:sp>
      <p:pic>
        <p:nvPicPr>
          <p:cNvPr id="3" name="PopcAMPchemotaxis.mov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1946" y="1952625"/>
            <a:ext cx="4876800" cy="3657600"/>
          </a:xfrm>
          <a:prstGeom prst="rect">
            <a:avLst/>
          </a:prstGeom>
        </p:spPr>
      </p:pic>
      <p:pic>
        <p:nvPicPr>
          <p:cNvPr id="5" name="SinglecAMPchemotaxis.mov">
            <a:hlinkClick r:id="" action="ppaction://media"/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35700" y="1952625"/>
            <a:ext cx="4876800" cy="3657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34200" y="6400801"/>
            <a:ext cx="427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Movies by S. Lee and R. </a:t>
            </a:r>
            <a:r>
              <a:rPr lang="en-US" dirty="0" err="1">
                <a:solidFill>
                  <a:schemeClr val="bg1"/>
                </a:solidFill>
              </a:rPr>
              <a:t>Firtel</a:t>
            </a:r>
            <a:r>
              <a:rPr lang="en-US" dirty="0">
                <a:solidFill>
                  <a:schemeClr val="bg1"/>
                </a:solidFill>
              </a:rPr>
              <a:t>, UCSD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608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30161" objId="3"/>
        <p14:triggerEvt type="onClick" time="30162" objId="3"/>
        <p14:playEvt time="49239" objId="5"/>
        <p14:triggerEvt type="onClick" time="49239" objId="5"/>
        <p14:stopEvt time="63255" objId="3"/>
        <p14:playEvt time="63256" objId="3"/>
        <p14:stopEvt time="64371" objId="5"/>
        <p14:playEvt time="64372" objId="5"/>
        <p14:stopEvt time="67021" objId="3"/>
        <p14:stopEvt time="67021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8C2BEE5-9986-C153-5D40-E313248F56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cAMP signaling</a:t>
            </a:r>
          </a:p>
        </p:txBody>
      </p:sp>
      <p:grpSp>
        <p:nvGrpSpPr>
          <p:cNvPr id="39939" name="Group 3">
            <a:extLst>
              <a:ext uri="{FF2B5EF4-FFF2-40B4-BE49-F238E27FC236}">
                <a16:creationId xmlns:a16="http://schemas.microsoft.com/office/drawing/2014/main" id="{A92236FB-0578-8230-75D2-0EB622A62449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514600"/>
            <a:ext cx="8001000" cy="3429000"/>
            <a:chOff x="1248" y="1920"/>
            <a:chExt cx="3168" cy="2160"/>
          </a:xfrm>
        </p:grpSpPr>
        <p:sp>
          <p:nvSpPr>
            <p:cNvPr id="39940" name="AutoShape 4">
              <a:extLst>
                <a:ext uri="{FF2B5EF4-FFF2-40B4-BE49-F238E27FC236}">
                  <a16:creationId xmlns:a16="http://schemas.microsoft.com/office/drawing/2014/main" id="{0D9354E3-C35F-1104-6DD8-265C32C15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" y="1920"/>
              <a:ext cx="2880" cy="2160"/>
            </a:xfrm>
            <a:custGeom>
              <a:avLst/>
              <a:gdLst>
                <a:gd name="G0" fmla="+- 9555 0 0"/>
                <a:gd name="G1" fmla="+- -11772902 0 0"/>
                <a:gd name="G2" fmla="+- 0 0 -11772902"/>
                <a:gd name="T0" fmla="*/ 0 256 1"/>
                <a:gd name="T1" fmla="*/ 180 256 1"/>
                <a:gd name="G3" fmla="+- -11772902 T0 T1"/>
                <a:gd name="T2" fmla="*/ 0 256 1"/>
                <a:gd name="T3" fmla="*/ 90 256 1"/>
                <a:gd name="G4" fmla="+- -11772902 T2 T3"/>
                <a:gd name="G5" fmla="*/ G4 2 1"/>
                <a:gd name="T4" fmla="*/ 90 256 1"/>
                <a:gd name="T5" fmla="*/ 0 256 1"/>
                <a:gd name="G6" fmla="+- -11772902 T4 T5"/>
                <a:gd name="G7" fmla="*/ G6 2 1"/>
                <a:gd name="G8" fmla="abs -11772902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55"/>
                <a:gd name="G18" fmla="*/ 9555 1 2"/>
                <a:gd name="G19" fmla="+- G18 5400 0"/>
                <a:gd name="G20" fmla="cos G19 -11772902"/>
                <a:gd name="G21" fmla="sin G19 -11772902"/>
                <a:gd name="G22" fmla="+- G20 10800 0"/>
                <a:gd name="G23" fmla="+- G21 10800 0"/>
                <a:gd name="G24" fmla="+- 10800 0 G20"/>
                <a:gd name="G25" fmla="+- 9555 10800 0"/>
                <a:gd name="G26" fmla="?: G9 G17 G25"/>
                <a:gd name="G27" fmla="?: G9 0 21600"/>
                <a:gd name="G28" fmla="cos 10800 -11772902"/>
                <a:gd name="G29" fmla="sin 10800 -11772902"/>
                <a:gd name="G30" fmla="sin 9555 -11772902"/>
                <a:gd name="G31" fmla="+- G28 10800 0"/>
                <a:gd name="G32" fmla="+- G29 10800 0"/>
                <a:gd name="G33" fmla="+- G30 10800 0"/>
                <a:gd name="G34" fmla="?: G4 0 G31"/>
                <a:gd name="G35" fmla="?: -11772902 G34 0"/>
                <a:gd name="G36" fmla="?: G6 G35 G31"/>
                <a:gd name="G37" fmla="+- 21600 0 G36"/>
                <a:gd name="G38" fmla="?: G4 0 G33"/>
                <a:gd name="G39" fmla="?: -11772902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22 w 21600"/>
                <a:gd name="T15" fmla="*/ 10736 h 21600"/>
                <a:gd name="T16" fmla="*/ 10800 w 21600"/>
                <a:gd name="T17" fmla="*/ 1245 h 21600"/>
                <a:gd name="T18" fmla="*/ 20978 w 21600"/>
                <a:gd name="T19" fmla="*/ 10736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45" y="10740"/>
                  </a:moveTo>
                  <a:cubicBezTo>
                    <a:pt x="1278" y="5486"/>
                    <a:pt x="5546" y="1245"/>
                    <a:pt x="10800" y="1245"/>
                  </a:cubicBezTo>
                  <a:cubicBezTo>
                    <a:pt x="16053" y="1245"/>
                    <a:pt x="20321" y="5486"/>
                    <a:pt x="20354" y="10740"/>
                  </a:cubicBezTo>
                  <a:lnTo>
                    <a:pt x="21599" y="10732"/>
                  </a:lnTo>
                  <a:cubicBezTo>
                    <a:pt x="21562" y="4794"/>
                    <a:pt x="16738" y="0"/>
                    <a:pt x="10799" y="0"/>
                  </a:cubicBezTo>
                  <a:cubicBezTo>
                    <a:pt x="4861" y="0"/>
                    <a:pt x="37" y="4794"/>
                    <a:pt x="0" y="10732"/>
                  </a:cubicBezTo>
                  <a:close/>
                </a:path>
              </a:pathLst>
            </a:custGeom>
            <a:noFill/>
            <a:ln w="2857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41" name="Rectangle 5">
              <a:extLst>
                <a:ext uri="{FF2B5EF4-FFF2-40B4-BE49-F238E27FC236}">
                  <a16:creationId xmlns:a16="http://schemas.microsoft.com/office/drawing/2014/main" id="{CACFE132-8800-6497-0482-83B0C850D3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8" y="2976"/>
              <a:ext cx="432" cy="48"/>
            </a:xfrm>
            <a:prstGeom prst="rect">
              <a:avLst/>
            </a:prstGeom>
            <a:solidFill>
              <a:srgbClr val="D1EA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42" name="Rectangle 6">
              <a:extLst>
                <a:ext uri="{FF2B5EF4-FFF2-40B4-BE49-F238E27FC236}">
                  <a16:creationId xmlns:a16="http://schemas.microsoft.com/office/drawing/2014/main" id="{6AF84F3A-7F00-5DEC-803E-20FC0A0EDF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" y="2976"/>
              <a:ext cx="432" cy="48"/>
            </a:xfrm>
            <a:prstGeom prst="rect">
              <a:avLst/>
            </a:prstGeom>
            <a:solidFill>
              <a:srgbClr val="D1EA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9943" name="Oval 7">
            <a:extLst>
              <a:ext uri="{FF2B5EF4-FFF2-40B4-BE49-F238E27FC236}">
                <a16:creationId xmlns:a16="http://schemas.microsoft.com/office/drawing/2014/main" id="{03754E7B-EEC6-500F-AB7D-C421DE8E9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209800"/>
            <a:ext cx="304800" cy="8382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4" name="AutoShape 8">
            <a:extLst>
              <a:ext uri="{FF2B5EF4-FFF2-40B4-BE49-F238E27FC236}">
                <a16:creationId xmlns:a16="http://schemas.microsoft.com/office/drawing/2014/main" id="{21F13721-48A1-8A96-F911-47A24C047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209800"/>
            <a:ext cx="152400" cy="228600"/>
          </a:xfrm>
          <a:prstGeom prst="diamond">
            <a:avLst/>
          </a:prstGeom>
          <a:solidFill>
            <a:srgbClr val="00FF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5" name="Oval 9">
            <a:extLst>
              <a:ext uri="{FF2B5EF4-FFF2-40B4-BE49-F238E27FC236}">
                <a16:creationId xmlns:a16="http://schemas.microsoft.com/office/drawing/2014/main" id="{1A327812-1C5B-A068-3EBC-7CDB11BD6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819400"/>
            <a:ext cx="381000" cy="381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6" name="Oval 10">
            <a:extLst>
              <a:ext uri="{FF2B5EF4-FFF2-40B4-BE49-F238E27FC236}">
                <a16:creationId xmlns:a16="http://schemas.microsoft.com/office/drawing/2014/main" id="{B7365321-1AFF-6921-A8FA-468A7FC9D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750" y="3390900"/>
            <a:ext cx="457200" cy="381000"/>
          </a:xfrm>
          <a:prstGeom prst="ellipse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7" name="AutoShape 11">
            <a:extLst>
              <a:ext uri="{FF2B5EF4-FFF2-40B4-BE49-F238E27FC236}">
                <a16:creationId xmlns:a16="http://schemas.microsoft.com/office/drawing/2014/main" id="{494C407E-E57D-B81C-35E7-E5C04E42E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3200400"/>
            <a:ext cx="762000" cy="228600"/>
          </a:xfrm>
          <a:prstGeom prst="curvedDownArrow">
            <a:avLst>
              <a:gd name="adj1" fmla="val 66667"/>
              <a:gd name="adj2" fmla="val 133333"/>
              <a:gd name="adj3" fmla="val 33333"/>
            </a:avLst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8" name="Oval 12">
            <a:extLst>
              <a:ext uri="{FF2B5EF4-FFF2-40B4-BE49-F238E27FC236}">
                <a16:creationId xmlns:a16="http://schemas.microsoft.com/office/drawing/2014/main" id="{7B7E6A27-E211-BEB5-3018-737E1345B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350" y="3390900"/>
            <a:ext cx="457200" cy="381000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9" name="AutoShape 13">
            <a:extLst>
              <a:ext uri="{FF2B5EF4-FFF2-40B4-BE49-F238E27FC236}">
                <a16:creationId xmlns:a16="http://schemas.microsoft.com/office/drawing/2014/main" id="{505E78EE-A9E8-1770-DE15-263513157B7A}"/>
              </a:ext>
            </a:extLst>
          </p:cNvPr>
          <p:cNvSpPr>
            <a:spLocks noChangeArrowheads="1"/>
          </p:cNvSpPr>
          <p:nvPr/>
        </p:nvSpPr>
        <p:spPr bwMode="auto">
          <a:xfrm rot="107099">
            <a:off x="5713413" y="3806825"/>
            <a:ext cx="1676400" cy="457200"/>
          </a:xfrm>
          <a:prstGeom prst="curvedDownArrow">
            <a:avLst>
              <a:gd name="adj1" fmla="val 22662"/>
              <a:gd name="adj2" fmla="val 107573"/>
              <a:gd name="adj3" fmla="val 39046"/>
            </a:avLst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50" name="Text Box 14">
            <a:extLst>
              <a:ext uri="{FF2B5EF4-FFF2-40B4-BE49-F238E27FC236}">
                <a16:creationId xmlns:a16="http://schemas.microsoft.com/office/drawing/2014/main" id="{E6AB064C-9FB1-0D4C-05D3-F095B95F9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4246891"/>
            <a:ext cx="5539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ATP</a:t>
            </a:r>
          </a:p>
        </p:txBody>
      </p:sp>
      <p:sp>
        <p:nvSpPr>
          <p:cNvPr id="39951" name="Rectangle 15">
            <a:extLst>
              <a:ext uri="{FF2B5EF4-FFF2-40B4-BE49-F238E27FC236}">
                <a16:creationId xmlns:a16="http://schemas.microsoft.com/office/drawing/2014/main" id="{87E1F17F-E83E-9ACB-BFD3-096395F66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234" y="4246891"/>
            <a:ext cx="14317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cAMP (in)</a:t>
            </a:r>
          </a:p>
        </p:txBody>
      </p:sp>
      <p:sp>
        <p:nvSpPr>
          <p:cNvPr id="39952" name="Oval 16">
            <a:extLst>
              <a:ext uri="{FF2B5EF4-FFF2-40B4-BE49-F238E27FC236}">
                <a16:creationId xmlns:a16="http://schemas.microsoft.com/office/drawing/2014/main" id="{DEC406C6-92FF-2590-AD68-C8BBD2BA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5350" y="5257800"/>
            <a:ext cx="457200" cy="4572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53" name="Rectangle 17">
            <a:extLst>
              <a:ext uri="{FF2B5EF4-FFF2-40B4-BE49-F238E27FC236}">
                <a16:creationId xmlns:a16="http://schemas.microsoft.com/office/drawing/2014/main" id="{86BD162A-C49C-6D3C-1AEF-4C8AFF179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8300" y="4819650"/>
            <a:ext cx="3241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R</a:t>
            </a:r>
          </a:p>
        </p:txBody>
      </p:sp>
      <p:sp>
        <p:nvSpPr>
          <p:cNvPr id="39954" name="Rectangle 18">
            <a:extLst>
              <a:ext uri="{FF2B5EF4-FFF2-40B4-BE49-F238E27FC236}">
                <a16:creationId xmlns:a16="http://schemas.microsoft.com/office/drawing/2014/main" id="{375C6370-FC79-5EDA-3668-A2AF3D8169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0588" y="4819650"/>
            <a:ext cx="3241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R</a:t>
            </a:r>
          </a:p>
        </p:txBody>
      </p:sp>
      <p:sp>
        <p:nvSpPr>
          <p:cNvPr id="39955" name="Rectangle 19">
            <a:extLst>
              <a:ext uri="{FF2B5EF4-FFF2-40B4-BE49-F238E27FC236}">
                <a16:creationId xmlns:a16="http://schemas.microsoft.com/office/drawing/2014/main" id="{9995E21A-2B5F-E39B-06AA-E0740D8BC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0" y="5257800"/>
            <a:ext cx="3449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</a:t>
            </a:r>
          </a:p>
        </p:txBody>
      </p:sp>
      <p:sp>
        <p:nvSpPr>
          <p:cNvPr id="39956" name="Oval 20">
            <a:extLst>
              <a:ext uri="{FF2B5EF4-FFF2-40B4-BE49-F238E27FC236}">
                <a16:creationId xmlns:a16="http://schemas.microsoft.com/office/drawing/2014/main" id="{26386F07-2C42-0E16-D36D-C58D5212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2900" y="5257800"/>
            <a:ext cx="457200" cy="4572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57" name="Rectangle 21">
            <a:extLst>
              <a:ext uri="{FF2B5EF4-FFF2-40B4-BE49-F238E27FC236}">
                <a16:creationId xmlns:a16="http://schemas.microsoft.com/office/drawing/2014/main" id="{89C8A7B0-75AE-DDC2-CA75-C9A3AD5AF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8300" y="5257800"/>
            <a:ext cx="3449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</a:t>
            </a:r>
          </a:p>
        </p:txBody>
      </p:sp>
      <p:sp>
        <p:nvSpPr>
          <p:cNvPr id="39958" name="Oval 22">
            <a:extLst>
              <a:ext uri="{FF2B5EF4-FFF2-40B4-BE49-F238E27FC236}">
                <a16:creationId xmlns:a16="http://schemas.microsoft.com/office/drawing/2014/main" id="{B4E6CA3C-60F1-6F15-115B-AAD9FEC91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4876800"/>
            <a:ext cx="685800" cy="38100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59" name="Oval 23">
            <a:extLst>
              <a:ext uri="{FF2B5EF4-FFF2-40B4-BE49-F238E27FC236}">
                <a16:creationId xmlns:a16="http://schemas.microsoft.com/office/drawing/2014/main" id="{D65D92CA-A9F8-ED2D-033E-BC5405BFE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4876800"/>
            <a:ext cx="685800" cy="381000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60" name="Rectangle 24">
            <a:extLst>
              <a:ext uri="{FF2B5EF4-FFF2-40B4-BE49-F238E27FC236}">
                <a16:creationId xmlns:a16="http://schemas.microsoft.com/office/drawing/2014/main" id="{0FEDC59D-18C6-11F6-1E2F-BC4D287A83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1" y="5715000"/>
            <a:ext cx="1785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PKA-C (inactive)</a:t>
            </a:r>
          </a:p>
        </p:txBody>
      </p:sp>
      <p:sp>
        <p:nvSpPr>
          <p:cNvPr id="39961" name="AutoShape 25">
            <a:extLst>
              <a:ext uri="{FF2B5EF4-FFF2-40B4-BE49-F238E27FC236}">
                <a16:creationId xmlns:a16="http://schemas.microsoft.com/office/drawing/2014/main" id="{F6D45C11-2321-F73C-A2B4-50F59D59A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5257800"/>
            <a:ext cx="1295400" cy="76200"/>
          </a:xfrm>
          <a:prstGeom prst="leftArrow">
            <a:avLst>
              <a:gd name="adj1" fmla="val 50000"/>
              <a:gd name="adj2" fmla="val 425000"/>
            </a:avLst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62" name="Oval 26">
            <a:extLst>
              <a:ext uri="{FF2B5EF4-FFF2-40B4-BE49-F238E27FC236}">
                <a16:creationId xmlns:a16="http://schemas.microsoft.com/office/drawing/2014/main" id="{567CD426-AEEF-369C-4F01-EAF1F78EB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6200" y="5105400"/>
            <a:ext cx="457200" cy="457200"/>
          </a:xfrm>
          <a:prstGeom prst="ellipse">
            <a:avLst/>
          </a:prstGeom>
          <a:solidFill>
            <a:srgbClr val="FF0000">
              <a:alpha val="72000"/>
            </a:srgbClr>
          </a:solidFill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63" name="Rectangle 27">
            <a:extLst>
              <a:ext uri="{FF2B5EF4-FFF2-40B4-BE49-F238E27FC236}">
                <a16:creationId xmlns:a16="http://schemas.microsoft.com/office/drawing/2014/main" id="{B2C6B00D-F1AC-739A-5CF4-C20CF374EA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5105400"/>
            <a:ext cx="3449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</a:t>
            </a:r>
          </a:p>
        </p:txBody>
      </p:sp>
      <p:sp>
        <p:nvSpPr>
          <p:cNvPr id="39964" name="Oval 28">
            <a:extLst>
              <a:ext uri="{FF2B5EF4-FFF2-40B4-BE49-F238E27FC236}">
                <a16:creationId xmlns:a16="http://schemas.microsoft.com/office/drawing/2014/main" id="{AE4873CE-A50F-DDB9-5BF1-55A76D971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0" y="5105400"/>
            <a:ext cx="457200" cy="457200"/>
          </a:xfrm>
          <a:prstGeom prst="ellipse">
            <a:avLst/>
          </a:prstGeom>
          <a:solidFill>
            <a:srgbClr val="FF0000">
              <a:alpha val="72000"/>
            </a:srgbClr>
          </a:solidFill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65" name="Rectangle 29">
            <a:extLst>
              <a:ext uri="{FF2B5EF4-FFF2-40B4-BE49-F238E27FC236}">
                <a16:creationId xmlns:a16="http://schemas.microsoft.com/office/drawing/2014/main" id="{3967FA64-D693-E374-AED0-2971203B0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5105400"/>
            <a:ext cx="3449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C</a:t>
            </a:r>
          </a:p>
        </p:txBody>
      </p:sp>
      <p:sp>
        <p:nvSpPr>
          <p:cNvPr id="39966" name="Rectangle 30">
            <a:extLst>
              <a:ext uri="{FF2B5EF4-FFF2-40B4-BE49-F238E27FC236}">
                <a16:creationId xmlns:a16="http://schemas.microsoft.com/office/drawing/2014/main" id="{9410B1FE-A220-9169-0D43-C1B0B7BC4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1" y="5638800"/>
            <a:ext cx="16037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PKA-C (active)</a:t>
            </a:r>
          </a:p>
        </p:txBody>
      </p:sp>
      <p:sp>
        <p:nvSpPr>
          <p:cNvPr id="39967" name="AutoShape 31">
            <a:extLst>
              <a:ext uri="{FF2B5EF4-FFF2-40B4-BE49-F238E27FC236}">
                <a16:creationId xmlns:a16="http://schemas.microsoft.com/office/drawing/2014/main" id="{3025A173-48D3-08B4-4B5E-03CACEA6E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5257800"/>
            <a:ext cx="1295400" cy="76200"/>
          </a:xfrm>
          <a:prstGeom prst="leftArrow">
            <a:avLst>
              <a:gd name="adj1" fmla="val 50000"/>
              <a:gd name="adj2" fmla="val 425000"/>
            </a:avLst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68" name="Rectangle 32">
            <a:extLst>
              <a:ext uri="{FF2B5EF4-FFF2-40B4-BE49-F238E27FC236}">
                <a16:creationId xmlns:a16="http://schemas.microsoft.com/office/drawing/2014/main" id="{4B942EDC-29D0-B568-653F-2E8D0CA5DA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5029201"/>
            <a:ext cx="18115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substrate</a:t>
            </a:r>
          </a:p>
          <a:p>
            <a:r>
              <a:rPr lang="en-US" altLang="en-US"/>
              <a:t>phosphorylation</a:t>
            </a:r>
          </a:p>
        </p:txBody>
      </p:sp>
      <p:sp>
        <p:nvSpPr>
          <p:cNvPr id="39970" name="Rectangle 34">
            <a:extLst>
              <a:ext uri="{FF2B5EF4-FFF2-40B4-BE49-F238E27FC236}">
                <a16:creationId xmlns:a16="http://schemas.microsoft.com/office/drawing/2014/main" id="{68F52E70-0B63-28B1-F20F-9E897F966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9438" y="2197656"/>
            <a:ext cx="10315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receptor</a:t>
            </a:r>
          </a:p>
        </p:txBody>
      </p:sp>
      <p:sp>
        <p:nvSpPr>
          <p:cNvPr id="39971" name="Rectangle 35">
            <a:extLst>
              <a:ext uri="{FF2B5EF4-FFF2-40B4-BE49-F238E27FC236}">
                <a16:creationId xmlns:a16="http://schemas.microsoft.com/office/drawing/2014/main" id="{A47E149A-4D58-CC0C-0D45-464E366B4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1905000"/>
            <a:ext cx="15439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cAMP (ligand)</a:t>
            </a:r>
          </a:p>
        </p:txBody>
      </p:sp>
      <p:sp>
        <p:nvSpPr>
          <p:cNvPr id="39972" name="Rectangle 36">
            <a:extLst>
              <a:ext uri="{FF2B5EF4-FFF2-40B4-BE49-F238E27FC236}">
                <a16:creationId xmlns:a16="http://schemas.microsoft.com/office/drawing/2014/main" id="{7C795243-6DD0-7C5C-53F7-8675471FA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542" y="2829993"/>
            <a:ext cx="11341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G-protein</a:t>
            </a:r>
          </a:p>
        </p:txBody>
      </p:sp>
      <p:sp>
        <p:nvSpPr>
          <p:cNvPr id="39973" name="Rectangle 37">
            <a:extLst>
              <a:ext uri="{FF2B5EF4-FFF2-40B4-BE49-F238E27FC236}">
                <a16:creationId xmlns:a16="http://schemas.microsoft.com/office/drawing/2014/main" id="{792E8ECF-0C39-3F49-7F7D-89E8AFF83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429001"/>
            <a:ext cx="1371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adenylyl cyclase</a:t>
            </a:r>
          </a:p>
        </p:txBody>
      </p:sp>
      <p:sp>
        <p:nvSpPr>
          <p:cNvPr id="39976" name="Freeform 40">
            <a:extLst>
              <a:ext uri="{FF2B5EF4-FFF2-40B4-BE49-F238E27FC236}">
                <a16:creationId xmlns:a16="http://schemas.microsoft.com/office/drawing/2014/main" id="{01E569D9-0DFD-9A15-E326-AA93C6D8AC1D}"/>
              </a:ext>
            </a:extLst>
          </p:cNvPr>
          <p:cNvSpPr>
            <a:spLocks/>
          </p:cNvSpPr>
          <p:nvPr/>
        </p:nvSpPr>
        <p:spPr bwMode="auto">
          <a:xfrm rot="17526154">
            <a:off x="7448551" y="4527551"/>
            <a:ext cx="409575" cy="685800"/>
          </a:xfrm>
          <a:custGeom>
            <a:avLst/>
            <a:gdLst>
              <a:gd name="T0" fmla="*/ 216 w 258"/>
              <a:gd name="T1" fmla="*/ 0 h 372"/>
              <a:gd name="T2" fmla="*/ 258 w 258"/>
              <a:gd name="T3" fmla="*/ 14 h 372"/>
              <a:gd name="T4" fmla="*/ 160 w 258"/>
              <a:gd name="T5" fmla="*/ 292 h 372"/>
              <a:gd name="T6" fmla="*/ 256 w 258"/>
              <a:gd name="T7" fmla="*/ 328 h 372"/>
              <a:gd name="T8" fmla="*/ 240 w 258"/>
              <a:gd name="T9" fmla="*/ 372 h 372"/>
              <a:gd name="T10" fmla="*/ 0 w 258"/>
              <a:gd name="T11" fmla="*/ 284 h 372"/>
              <a:gd name="T12" fmla="*/ 16 w 258"/>
              <a:gd name="T13" fmla="*/ 240 h 372"/>
              <a:gd name="T14" fmla="*/ 118 w 258"/>
              <a:gd name="T15" fmla="*/ 276 h 372"/>
              <a:gd name="T16" fmla="*/ 216 w 258"/>
              <a:gd name="T17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" h="372">
                <a:moveTo>
                  <a:pt x="216" y="0"/>
                </a:moveTo>
                <a:lnTo>
                  <a:pt x="258" y="14"/>
                </a:lnTo>
                <a:lnTo>
                  <a:pt x="160" y="292"/>
                </a:lnTo>
                <a:lnTo>
                  <a:pt x="256" y="328"/>
                </a:lnTo>
                <a:lnTo>
                  <a:pt x="240" y="372"/>
                </a:lnTo>
                <a:lnTo>
                  <a:pt x="0" y="284"/>
                </a:lnTo>
                <a:lnTo>
                  <a:pt x="16" y="240"/>
                </a:lnTo>
                <a:lnTo>
                  <a:pt x="118" y="276"/>
                </a:lnTo>
                <a:lnTo>
                  <a:pt x="216" y="0"/>
                </a:lnTo>
                <a:close/>
              </a:path>
            </a:pathLst>
          </a:custGeom>
          <a:solidFill>
            <a:srgbClr val="FFFF00"/>
          </a:solidFill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AutoShape 25">
            <a:extLst>
              <a:ext uri="{FF2B5EF4-FFF2-40B4-BE49-F238E27FC236}">
                <a16:creationId xmlns:a16="http://schemas.microsoft.com/office/drawing/2014/main" id="{D23E9718-35E2-32D4-B46D-7F413921AB82}"/>
              </a:ext>
            </a:extLst>
          </p:cNvPr>
          <p:cNvSpPr>
            <a:spLocks noChangeArrowheads="1"/>
          </p:cNvSpPr>
          <p:nvPr/>
        </p:nvSpPr>
        <p:spPr bwMode="auto">
          <a:xfrm rot="6485496">
            <a:off x="6446678" y="3001819"/>
            <a:ext cx="2032736" cy="171212"/>
          </a:xfrm>
          <a:prstGeom prst="leftArrow">
            <a:avLst>
              <a:gd name="adj1" fmla="val 50000"/>
              <a:gd name="adj2" fmla="val 425000"/>
            </a:avLst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8">
            <a:extLst>
              <a:ext uri="{FF2B5EF4-FFF2-40B4-BE49-F238E27FC236}">
                <a16:creationId xmlns:a16="http://schemas.microsoft.com/office/drawing/2014/main" id="{8D566A38-24E9-D8A6-97E0-6B544743A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1918" y="1867972"/>
            <a:ext cx="152400" cy="228600"/>
          </a:xfrm>
          <a:prstGeom prst="diamond">
            <a:avLst/>
          </a:prstGeom>
          <a:solidFill>
            <a:srgbClr val="00FF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Rectangle 35">
            <a:extLst>
              <a:ext uri="{FF2B5EF4-FFF2-40B4-BE49-F238E27FC236}">
                <a16:creationId xmlns:a16="http://schemas.microsoft.com/office/drawing/2014/main" id="{B48E8C11-50DB-7674-8F5C-F80C23A9A1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7993" y="1563172"/>
            <a:ext cx="12698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cAMP (out)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6F974C-E9E9-421A-D783-1F834A8251B4}"/>
              </a:ext>
            </a:extLst>
          </p:cNvPr>
          <p:cNvSpPr txBox="1"/>
          <p:nvPr/>
        </p:nvSpPr>
        <p:spPr>
          <a:xfrm>
            <a:off x="9316995" y="3113903"/>
            <a:ext cx="168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cell membrane</a:t>
            </a:r>
          </a:p>
        </p:txBody>
      </p:sp>
      <p:sp>
        <p:nvSpPr>
          <p:cNvPr id="6" name="AutoShape 8">
            <a:extLst>
              <a:ext uri="{FF2B5EF4-FFF2-40B4-BE49-F238E27FC236}">
                <a16:creationId xmlns:a16="http://schemas.microsoft.com/office/drawing/2014/main" id="{F15E7FA1-002B-03F5-5FFE-C5E8CC5F9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5958" y="4559259"/>
            <a:ext cx="152400" cy="228600"/>
          </a:xfrm>
          <a:prstGeom prst="diamond">
            <a:avLst/>
          </a:prstGeom>
          <a:solidFill>
            <a:srgbClr val="00FF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F4427DF-DC23-A4FC-1A3E-C41DD91CA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Epistasis in the PKA pathway</a:t>
            </a:r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94F6E77E-8041-4C3D-8567-2BFFF4D93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4664" y="2702699"/>
            <a:ext cx="6599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yakA</a:t>
            </a:r>
            <a:endParaRPr lang="en-US" altLang="en-US" i="1">
              <a:solidFill>
                <a:schemeClr val="tx2"/>
              </a:solidFill>
            </a:endParaRP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8DDC4B6B-2E22-946D-7C0C-B2DB94327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551" y="2672537"/>
            <a:ext cx="6431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pufA</a:t>
            </a:r>
          </a:p>
        </p:txBody>
      </p:sp>
      <p:sp>
        <p:nvSpPr>
          <p:cNvPr id="9221" name="Text Box 5">
            <a:extLst>
              <a:ext uri="{FF2B5EF4-FFF2-40B4-BE49-F238E27FC236}">
                <a16:creationId xmlns:a16="http://schemas.microsoft.com/office/drawing/2014/main" id="{F75943AF-916F-7F3C-6681-DE50CA383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647262"/>
            <a:ext cx="7078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pkaC</a:t>
            </a:r>
          </a:p>
        </p:txBody>
      </p:sp>
      <p:sp>
        <p:nvSpPr>
          <p:cNvPr id="9222" name="Text Box 6">
            <a:extLst>
              <a:ext uri="{FF2B5EF4-FFF2-40B4-BE49-F238E27FC236}">
                <a16:creationId xmlns:a16="http://schemas.microsoft.com/office/drawing/2014/main" id="{5AAA2C3A-9DDC-9635-C4E2-901D6B955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550" y="3647262"/>
            <a:ext cx="6870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pkaR</a:t>
            </a:r>
          </a:p>
        </p:txBody>
      </p:sp>
      <p:sp>
        <p:nvSpPr>
          <p:cNvPr id="9223" name="Text Box 7">
            <a:extLst>
              <a:ext uri="{FF2B5EF4-FFF2-40B4-BE49-F238E27FC236}">
                <a16:creationId xmlns:a16="http://schemas.microsoft.com/office/drawing/2014/main" id="{C3CA9979-BECF-7C24-32A0-50276074E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4888" y="3647262"/>
            <a:ext cx="14966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development</a:t>
            </a:r>
          </a:p>
        </p:txBody>
      </p:sp>
      <p:sp>
        <p:nvSpPr>
          <p:cNvPr id="9224" name="Text Box 8">
            <a:extLst>
              <a:ext uri="{FF2B5EF4-FFF2-40B4-BE49-F238E27FC236}">
                <a16:creationId xmlns:a16="http://schemas.microsoft.com/office/drawing/2014/main" id="{898BC96F-7F81-B0DF-969E-4DAF77DA1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0539" y="3663137"/>
            <a:ext cx="68826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acaA</a:t>
            </a:r>
          </a:p>
        </p:txBody>
      </p:sp>
      <p:sp>
        <p:nvSpPr>
          <p:cNvPr id="9225" name="Text Box 9">
            <a:extLst>
              <a:ext uri="{FF2B5EF4-FFF2-40B4-BE49-F238E27FC236}">
                <a16:creationId xmlns:a16="http://schemas.microsoft.com/office/drawing/2014/main" id="{B75B02CA-CECC-44FC-9018-17C5EA4B7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4426" y="4958537"/>
            <a:ext cx="6289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i="1"/>
              <a:t>regA</a:t>
            </a:r>
          </a:p>
        </p:txBody>
      </p:sp>
      <p:sp>
        <p:nvSpPr>
          <p:cNvPr id="9226" name="Line 10">
            <a:extLst>
              <a:ext uri="{FF2B5EF4-FFF2-40B4-BE49-F238E27FC236}">
                <a16:creationId xmlns:a16="http://schemas.microsoft.com/office/drawing/2014/main" id="{F5998095-45BC-88F0-F897-06E3C5AE4F9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02538" y="3825875"/>
            <a:ext cx="838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27" name="Group 11">
            <a:extLst>
              <a:ext uri="{FF2B5EF4-FFF2-40B4-BE49-F238E27FC236}">
                <a16:creationId xmlns:a16="http://schemas.microsoft.com/office/drawing/2014/main" id="{CC581E66-FF63-3D28-AE7B-BAAECE91ADDA}"/>
              </a:ext>
            </a:extLst>
          </p:cNvPr>
          <p:cNvGrpSpPr>
            <a:grpSpLocks/>
          </p:cNvGrpSpPr>
          <p:nvPr/>
        </p:nvGrpSpPr>
        <p:grpSpPr bwMode="auto">
          <a:xfrm>
            <a:off x="3944938" y="3673475"/>
            <a:ext cx="762000" cy="304800"/>
            <a:chOff x="3072" y="3120"/>
            <a:chExt cx="480" cy="192"/>
          </a:xfrm>
        </p:grpSpPr>
        <p:sp>
          <p:nvSpPr>
            <p:cNvPr id="9228" name="Line 12">
              <a:extLst>
                <a:ext uri="{FF2B5EF4-FFF2-40B4-BE49-F238E27FC236}">
                  <a16:creationId xmlns:a16="http://schemas.microsoft.com/office/drawing/2014/main" id="{400179A1-437F-DA3F-B2BA-59FE516990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9" name="Line 13">
              <a:extLst>
                <a:ext uri="{FF2B5EF4-FFF2-40B4-BE49-F238E27FC236}">
                  <a16:creationId xmlns:a16="http://schemas.microsoft.com/office/drawing/2014/main" id="{2949F9B9-34CD-A7B3-488C-A207794B37F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30" name="Group 14">
            <a:extLst>
              <a:ext uri="{FF2B5EF4-FFF2-40B4-BE49-F238E27FC236}">
                <a16:creationId xmlns:a16="http://schemas.microsoft.com/office/drawing/2014/main" id="{087FE87D-4ACD-FF06-0784-8D73D6A4AAA1}"/>
              </a:ext>
            </a:extLst>
          </p:cNvPr>
          <p:cNvGrpSpPr>
            <a:grpSpLocks/>
          </p:cNvGrpSpPr>
          <p:nvPr/>
        </p:nvGrpSpPr>
        <p:grpSpPr bwMode="auto">
          <a:xfrm>
            <a:off x="5849938" y="3673475"/>
            <a:ext cx="762000" cy="304800"/>
            <a:chOff x="3072" y="3120"/>
            <a:chExt cx="480" cy="192"/>
          </a:xfrm>
        </p:grpSpPr>
        <p:sp>
          <p:nvSpPr>
            <p:cNvPr id="9231" name="Line 15">
              <a:extLst>
                <a:ext uri="{FF2B5EF4-FFF2-40B4-BE49-F238E27FC236}">
                  <a16:creationId xmlns:a16="http://schemas.microsoft.com/office/drawing/2014/main" id="{55E73020-BEB2-0C05-B2E8-62342F2AFE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2" name="Line 16">
              <a:extLst>
                <a:ext uri="{FF2B5EF4-FFF2-40B4-BE49-F238E27FC236}">
                  <a16:creationId xmlns:a16="http://schemas.microsoft.com/office/drawing/2014/main" id="{61339919-E4D7-FC24-4D07-2529DB1032D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33" name="Group 17">
            <a:extLst>
              <a:ext uri="{FF2B5EF4-FFF2-40B4-BE49-F238E27FC236}">
                <a16:creationId xmlns:a16="http://schemas.microsoft.com/office/drawing/2014/main" id="{E8A23C5F-279D-FC21-8972-FEC30E5D9566}"/>
              </a:ext>
            </a:extLst>
          </p:cNvPr>
          <p:cNvGrpSpPr>
            <a:grpSpLocks/>
          </p:cNvGrpSpPr>
          <p:nvPr/>
        </p:nvGrpSpPr>
        <p:grpSpPr bwMode="auto">
          <a:xfrm rot="1722357">
            <a:off x="5724525" y="3028950"/>
            <a:ext cx="1219200" cy="304800"/>
            <a:chOff x="3072" y="3120"/>
            <a:chExt cx="480" cy="192"/>
          </a:xfrm>
        </p:grpSpPr>
        <p:sp>
          <p:nvSpPr>
            <p:cNvPr id="9234" name="Line 18">
              <a:extLst>
                <a:ext uri="{FF2B5EF4-FFF2-40B4-BE49-F238E27FC236}">
                  <a16:creationId xmlns:a16="http://schemas.microsoft.com/office/drawing/2014/main" id="{E375BF6D-FB5E-3330-A8EE-6368B45B3B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5" name="Line 19">
              <a:extLst>
                <a:ext uri="{FF2B5EF4-FFF2-40B4-BE49-F238E27FC236}">
                  <a16:creationId xmlns:a16="http://schemas.microsoft.com/office/drawing/2014/main" id="{8BD2ED7D-1684-BA4A-FD16-FBF38480A71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36" name="Group 20">
            <a:extLst>
              <a:ext uri="{FF2B5EF4-FFF2-40B4-BE49-F238E27FC236}">
                <a16:creationId xmlns:a16="http://schemas.microsoft.com/office/drawing/2014/main" id="{78858849-4E9E-142C-3619-BDA82B321639}"/>
              </a:ext>
            </a:extLst>
          </p:cNvPr>
          <p:cNvGrpSpPr>
            <a:grpSpLocks/>
          </p:cNvGrpSpPr>
          <p:nvPr/>
        </p:nvGrpSpPr>
        <p:grpSpPr bwMode="auto">
          <a:xfrm>
            <a:off x="3944938" y="2713038"/>
            <a:ext cx="762000" cy="304800"/>
            <a:chOff x="3072" y="3120"/>
            <a:chExt cx="480" cy="192"/>
          </a:xfrm>
        </p:grpSpPr>
        <p:sp>
          <p:nvSpPr>
            <p:cNvPr id="9237" name="Line 21">
              <a:extLst>
                <a:ext uri="{FF2B5EF4-FFF2-40B4-BE49-F238E27FC236}">
                  <a16:creationId xmlns:a16="http://schemas.microsoft.com/office/drawing/2014/main" id="{707A459D-B842-E34B-2AC1-2438C3B743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8" name="Line 22">
              <a:extLst>
                <a:ext uri="{FF2B5EF4-FFF2-40B4-BE49-F238E27FC236}">
                  <a16:creationId xmlns:a16="http://schemas.microsoft.com/office/drawing/2014/main" id="{A132CB0A-366F-4E2E-7CB8-AB404C9551A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39" name="Line 23">
            <a:extLst>
              <a:ext uri="{FF2B5EF4-FFF2-40B4-BE49-F238E27FC236}">
                <a16:creationId xmlns:a16="http://schemas.microsoft.com/office/drawing/2014/main" id="{966766C0-EADA-18E6-2401-D23C89D48BB9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4894263" y="4511675"/>
            <a:ext cx="838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47" name="Group 31">
            <a:extLst>
              <a:ext uri="{FF2B5EF4-FFF2-40B4-BE49-F238E27FC236}">
                <a16:creationId xmlns:a16="http://schemas.microsoft.com/office/drawing/2014/main" id="{C15F91BB-CE58-7D6E-E894-3DB4E2EE1EE9}"/>
              </a:ext>
            </a:extLst>
          </p:cNvPr>
          <p:cNvGrpSpPr>
            <a:grpSpLocks/>
          </p:cNvGrpSpPr>
          <p:nvPr/>
        </p:nvGrpSpPr>
        <p:grpSpPr bwMode="auto">
          <a:xfrm>
            <a:off x="2584450" y="1997075"/>
            <a:ext cx="1676400" cy="1676400"/>
            <a:chOff x="668" y="1258"/>
            <a:chExt cx="1056" cy="1056"/>
          </a:xfrm>
        </p:grpSpPr>
        <p:sp>
          <p:nvSpPr>
            <p:cNvPr id="9240" name="Line 24">
              <a:extLst>
                <a:ext uri="{FF2B5EF4-FFF2-40B4-BE49-F238E27FC236}">
                  <a16:creationId xmlns:a16="http://schemas.microsoft.com/office/drawing/2014/main" id="{28BAB258-AF20-DF5C-C850-BFB5345E15A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81225">
              <a:off x="668" y="1426"/>
              <a:ext cx="1056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1" name="Line 25">
              <a:extLst>
                <a:ext uri="{FF2B5EF4-FFF2-40B4-BE49-F238E27FC236}">
                  <a16:creationId xmlns:a16="http://schemas.microsoft.com/office/drawing/2014/main" id="{89B2F11E-2A6A-4FCD-2F06-B9A36F28E05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81949">
              <a:off x="668" y="1426"/>
              <a:ext cx="1056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49" name="Group 33">
            <a:extLst>
              <a:ext uri="{FF2B5EF4-FFF2-40B4-BE49-F238E27FC236}">
                <a16:creationId xmlns:a16="http://schemas.microsoft.com/office/drawing/2014/main" id="{CF002124-223D-4EF0-3CC7-BE3A9B119560}"/>
              </a:ext>
            </a:extLst>
          </p:cNvPr>
          <p:cNvGrpSpPr>
            <a:grpSpLocks/>
          </p:cNvGrpSpPr>
          <p:nvPr/>
        </p:nvGrpSpPr>
        <p:grpSpPr bwMode="auto">
          <a:xfrm>
            <a:off x="8534400" y="3009900"/>
            <a:ext cx="1676400" cy="1676400"/>
            <a:chOff x="4416" y="1896"/>
            <a:chExt cx="1056" cy="1056"/>
          </a:xfrm>
        </p:grpSpPr>
        <p:sp>
          <p:nvSpPr>
            <p:cNvPr id="9242" name="Line 26">
              <a:extLst>
                <a:ext uri="{FF2B5EF4-FFF2-40B4-BE49-F238E27FC236}">
                  <a16:creationId xmlns:a16="http://schemas.microsoft.com/office/drawing/2014/main" id="{5CE0ACFD-E3CA-0E95-3626-D3591B1D815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81225">
              <a:off x="4416" y="2064"/>
              <a:ext cx="1056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3" name="Line 27">
              <a:extLst>
                <a:ext uri="{FF2B5EF4-FFF2-40B4-BE49-F238E27FC236}">
                  <a16:creationId xmlns:a16="http://schemas.microsoft.com/office/drawing/2014/main" id="{FA8C943E-FB3E-C6B2-238E-5D8C2C44101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81949">
              <a:off x="4416" y="2064"/>
              <a:ext cx="1056" cy="72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48" name="Group 32">
            <a:extLst>
              <a:ext uri="{FF2B5EF4-FFF2-40B4-BE49-F238E27FC236}">
                <a16:creationId xmlns:a16="http://schemas.microsoft.com/office/drawing/2014/main" id="{7A50690B-BE22-D98B-378F-4AAE19A60397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2019300"/>
            <a:ext cx="1676400" cy="1676400"/>
            <a:chOff x="1824" y="1272"/>
            <a:chExt cx="1056" cy="1056"/>
          </a:xfrm>
        </p:grpSpPr>
        <p:sp>
          <p:nvSpPr>
            <p:cNvPr id="9244" name="Line 28">
              <a:extLst>
                <a:ext uri="{FF2B5EF4-FFF2-40B4-BE49-F238E27FC236}">
                  <a16:creationId xmlns:a16="http://schemas.microsoft.com/office/drawing/2014/main" id="{27152E0D-5EE1-9D17-482B-74C398C6EE6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81225">
              <a:off x="1824" y="1440"/>
              <a:ext cx="1056" cy="72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5" name="Line 29">
              <a:extLst>
                <a:ext uri="{FF2B5EF4-FFF2-40B4-BE49-F238E27FC236}">
                  <a16:creationId xmlns:a16="http://schemas.microsoft.com/office/drawing/2014/main" id="{381CA4E3-C3C8-9097-C4A4-8FF4571FFD1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981949">
              <a:off x="1824" y="1440"/>
              <a:ext cx="1056" cy="72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50" name="Rectangle 34">
            <a:extLst>
              <a:ext uri="{FF2B5EF4-FFF2-40B4-BE49-F238E27FC236}">
                <a16:creationId xmlns:a16="http://schemas.microsoft.com/office/drawing/2014/main" id="{0FB5B0FC-06EF-1D5A-1EEE-A797749C9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4964" y="5959475"/>
            <a:ext cx="614770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dirty="0"/>
              <a:t>Souza, G. M., Lu, S. &amp; Kuspa, A. </a:t>
            </a:r>
            <a:r>
              <a:rPr lang="en-US" altLang="en-US" sz="1400" i="1" dirty="0"/>
              <a:t>Development</a:t>
            </a:r>
            <a:r>
              <a:rPr lang="en-US" altLang="en-US" sz="1400" dirty="0"/>
              <a:t> </a:t>
            </a:r>
            <a:r>
              <a:rPr lang="en-US" altLang="en-US" sz="1400" b="1" dirty="0"/>
              <a:t>125</a:t>
            </a:r>
            <a:r>
              <a:rPr lang="en-US" altLang="en-US" sz="1400" dirty="0"/>
              <a:t>, 2291-2302 (1998).</a:t>
            </a:r>
          </a:p>
          <a:p>
            <a:r>
              <a:rPr lang="en-US" altLang="en-US" sz="1400" dirty="0"/>
              <a:t>Souza, G. M., da Silva, A. M. &amp; Kuspa, A. </a:t>
            </a:r>
            <a:r>
              <a:rPr lang="en-US" altLang="en-US" sz="1400" i="1" dirty="0"/>
              <a:t>Development</a:t>
            </a:r>
            <a:r>
              <a:rPr lang="en-US" altLang="en-US" sz="1400" dirty="0"/>
              <a:t> </a:t>
            </a:r>
            <a:r>
              <a:rPr lang="en-US" altLang="en-US" sz="1400" b="1" dirty="0"/>
              <a:t>126</a:t>
            </a:r>
            <a:r>
              <a:rPr lang="en-US" altLang="en-US" sz="1400" dirty="0"/>
              <a:t>, 3263-3274 (1999).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20F620E-85C5-BB95-2145-57F193D7E6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Epistasis rules (simplified)</a:t>
            </a:r>
          </a:p>
        </p:txBody>
      </p:sp>
      <p:sp>
        <p:nvSpPr>
          <p:cNvPr id="31747" name="Text Box 3">
            <a:extLst>
              <a:ext uri="{FF2B5EF4-FFF2-40B4-BE49-F238E27FC236}">
                <a16:creationId xmlns:a16="http://schemas.microsoft.com/office/drawing/2014/main" id="{109EF17C-BA1A-8EC6-A57E-2E2776F86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224" y="1852263"/>
            <a:ext cx="601123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dirty="0"/>
              <a:t>Mut A    -  P</a:t>
            </a:r>
            <a:r>
              <a:rPr lang="en-US" altLang="en-US" sz="2400" baseline="-25000" dirty="0"/>
              <a:t>A </a:t>
            </a:r>
            <a:r>
              <a:rPr lang="en-US" altLang="en-US" sz="2400" dirty="0"/>
              <a:t>    </a:t>
            </a:r>
            <a:r>
              <a:rPr lang="en-US" altLang="en-US" sz="24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yakA</a:t>
            </a:r>
            <a:r>
              <a:rPr lang="en-US" altLang="en-US" sz="24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–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- no development</a:t>
            </a:r>
            <a:endParaRPr lang="en-US" altLang="en-US" sz="2400" baseline="-25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en-US" sz="2400" dirty="0"/>
              <a:t>Mut B    -  P</a:t>
            </a:r>
            <a:r>
              <a:rPr lang="en-US" altLang="en-US" sz="2400" baseline="-25000" dirty="0"/>
              <a:t>B      </a:t>
            </a:r>
            <a:r>
              <a:rPr lang="en-US" altLang="en-US" sz="24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pufA</a:t>
            </a:r>
            <a:r>
              <a:rPr lang="en-US" altLang="en-US" sz="24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–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- yes development</a:t>
            </a:r>
            <a:endParaRPr lang="en-US" altLang="en-US" sz="2400" dirty="0"/>
          </a:p>
          <a:p>
            <a:r>
              <a:rPr lang="en-US" altLang="en-US" sz="2400" dirty="0"/>
              <a:t>Mut AB -  P</a:t>
            </a:r>
            <a:r>
              <a:rPr lang="en-US" altLang="en-US" sz="2400" baseline="-25000" dirty="0"/>
              <a:t>AB   </a:t>
            </a:r>
            <a:r>
              <a:rPr lang="en-US" altLang="en-US" sz="24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yakA</a:t>
            </a:r>
            <a:r>
              <a:rPr lang="en-US" altLang="en-US" sz="24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–</a:t>
            </a:r>
            <a:r>
              <a:rPr lang="en-US" altLang="en-US" sz="24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en-US" sz="24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pufA</a:t>
            </a:r>
            <a:r>
              <a:rPr lang="en-US" altLang="en-US" sz="2400" i="1" baseline="30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–</a:t>
            </a:r>
            <a:r>
              <a:rPr lang="en-US" altLang="en-US" sz="24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- yes development</a:t>
            </a:r>
            <a:endParaRPr lang="en-US" altLang="en-US" sz="2400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4BE54C-DCCB-CD0C-BF57-EEF4A2E2B119}"/>
              </a:ext>
            </a:extLst>
          </p:cNvPr>
          <p:cNvGrpSpPr/>
          <p:nvPr/>
        </p:nvGrpSpPr>
        <p:grpSpPr>
          <a:xfrm>
            <a:off x="718224" y="4508785"/>
            <a:ext cx="7101624" cy="995144"/>
            <a:chOff x="718224" y="4508785"/>
            <a:chExt cx="7101624" cy="995144"/>
          </a:xfrm>
        </p:grpSpPr>
        <p:sp>
          <p:nvSpPr>
            <p:cNvPr id="31754" name="Text Box 10">
              <a:extLst>
                <a:ext uri="{FF2B5EF4-FFF2-40B4-BE49-F238E27FC236}">
                  <a16:creationId xmlns:a16="http://schemas.microsoft.com/office/drawing/2014/main" id="{F0CEB0E1-3F76-268A-49B6-FD71925D60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8224" y="4508785"/>
              <a:ext cx="7101624" cy="995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If 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AB</a:t>
              </a:r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 = 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B</a:t>
              </a:r>
              <a:r>
                <a:rPr lang="en-US" altLang="en-US" sz="2200" dirty="0">
                  <a:latin typeface="Comic Sans MS" panose="030F0902030302020204" pitchFamily="66" charset="0"/>
                </a:rPr>
                <a:t> then </a:t>
              </a:r>
              <a:r>
                <a:rPr lang="en-US" altLang="en-US" sz="2200" dirty="0">
                  <a:solidFill>
                    <a:srgbClr val="F0020A"/>
                  </a:solidFill>
                  <a:latin typeface="Comic Sans MS" panose="030F0902030302020204" pitchFamily="66" charset="0"/>
                </a:rPr>
                <a:t>B is epistatic (A        B)</a:t>
              </a:r>
            </a:p>
            <a:p>
              <a:endParaRPr lang="en-US" altLang="en-US" sz="2200" baseline="-25000" dirty="0">
                <a:latin typeface="Comic Sans MS" panose="030F0902030302020204" pitchFamily="66" charset="0"/>
              </a:endParaRPr>
            </a:p>
            <a:p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If (P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AB </a:t>
              </a:r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≠ 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A</a:t>
              </a:r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) and (P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AB</a:t>
              </a:r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 ≠ P</a:t>
              </a:r>
              <a:r>
                <a:rPr lang="en-US" altLang="en-US" sz="2200" baseline="-250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B</a:t>
              </a:r>
              <a:r>
                <a:rPr lang="en-US" altLang="en-US" sz="2200" dirty="0">
                  <a:solidFill>
                    <a:srgbClr val="0622D9"/>
                  </a:solidFill>
                  <a:latin typeface="Comic Sans MS" panose="030F0902030302020204" pitchFamily="66" charset="0"/>
                </a:rPr>
                <a:t>) </a:t>
              </a:r>
              <a:r>
                <a:rPr lang="en-US" altLang="en-US" sz="2200" dirty="0">
                  <a:latin typeface="Comic Sans MS" panose="030F0902030302020204" pitchFamily="66" charset="0"/>
                </a:rPr>
                <a:t>then </a:t>
              </a:r>
              <a:r>
                <a:rPr lang="en-US" altLang="en-US" sz="2200" dirty="0">
                  <a:solidFill>
                    <a:srgbClr val="F0020A"/>
                  </a:solidFill>
                  <a:latin typeface="Comic Sans MS" panose="030F0902030302020204" pitchFamily="66" charset="0"/>
                </a:rPr>
                <a:t>A||B  (parallel paths)</a:t>
              </a:r>
            </a:p>
          </p:txBody>
        </p:sp>
        <p:sp>
          <p:nvSpPr>
            <p:cNvPr id="31749" name="Line 5">
              <a:extLst>
                <a:ext uri="{FF2B5EF4-FFF2-40B4-BE49-F238E27FC236}">
                  <a16:creationId xmlns:a16="http://schemas.microsoft.com/office/drawing/2014/main" id="{3098C66C-DF40-B015-E098-782B39E4C9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5705" y="4719546"/>
              <a:ext cx="554038" cy="1588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752" name="Rectangle 8">
            <a:extLst>
              <a:ext uri="{FF2B5EF4-FFF2-40B4-BE49-F238E27FC236}">
                <a16:creationId xmlns:a16="http://schemas.microsoft.com/office/drawing/2014/main" id="{5F678AE7-DE3F-092C-878E-4C4377C3B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224" y="3544797"/>
            <a:ext cx="39925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dirty="0"/>
              <a:t>In a linear signaling pathway: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9602EB7-A99A-4472-A93F-0B6A33407748}"/>
              </a:ext>
            </a:extLst>
          </p:cNvPr>
          <p:cNvGrpSpPr/>
          <p:nvPr/>
        </p:nvGrpSpPr>
        <p:grpSpPr>
          <a:xfrm>
            <a:off x="6870594" y="1434815"/>
            <a:ext cx="4894686" cy="1828800"/>
            <a:chOff x="6367674" y="1526040"/>
            <a:chExt cx="4894686" cy="1828800"/>
          </a:xfrm>
        </p:grpSpPr>
        <p:sp>
          <p:nvSpPr>
            <p:cNvPr id="2" name="Text Box 3">
              <a:extLst>
                <a:ext uri="{FF2B5EF4-FFF2-40B4-BE49-F238E27FC236}">
                  <a16:creationId xmlns:a16="http://schemas.microsoft.com/office/drawing/2014/main" id="{CD209A92-1372-F080-A627-799B905792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67674" y="1546813"/>
              <a:ext cx="454553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/>
                <a:t>yakA</a:t>
              </a:r>
              <a:endParaRPr lang="en-US" altLang="en-US" i="1">
                <a:solidFill>
                  <a:schemeClr val="tx2"/>
                </a:solidFill>
              </a:endParaRPr>
            </a:p>
          </p:txBody>
        </p:sp>
        <p:sp>
          <p:nvSpPr>
            <p:cNvPr id="3" name="Text Box 4">
              <a:extLst>
                <a:ext uri="{FF2B5EF4-FFF2-40B4-BE49-F238E27FC236}">
                  <a16:creationId xmlns:a16="http://schemas.microsoft.com/office/drawing/2014/main" id="{6243F131-A67B-03DF-8623-6407DE138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72046" y="1526040"/>
              <a:ext cx="442938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 dirty="0" err="1"/>
                <a:t>pufA</a:t>
              </a:r>
              <a:endParaRPr lang="en-US" altLang="en-US" i="1" dirty="0"/>
            </a:p>
          </p:txBody>
        </p:sp>
        <p:sp>
          <p:nvSpPr>
            <p:cNvPr id="4" name="Text Box 5">
              <a:extLst>
                <a:ext uri="{FF2B5EF4-FFF2-40B4-BE49-F238E27FC236}">
                  <a16:creationId xmlns:a16="http://schemas.microsoft.com/office/drawing/2014/main" id="{E5A77EA0-E866-49E9-E560-0653ECCBA8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62205" y="2197360"/>
              <a:ext cx="487541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/>
                <a:t>pkaC</a:t>
              </a:r>
            </a:p>
          </p:txBody>
        </p:sp>
        <p:sp>
          <p:nvSpPr>
            <p:cNvPr id="5" name="Text Box 6">
              <a:extLst>
                <a:ext uri="{FF2B5EF4-FFF2-40B4-BE49-F238E27FC236}">
                  <a16:creationId xmlns:a16="http://schemas.microsoft.com/office/drawing/2014/main" id="{448DEAAF-2967-BD77-5598-4FC0F207F6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72046" y="2197360"/>
              <a:ext cx="473189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/>
                <a:t>pkaR</a:t>
              </a:r>
            </a:p>
          </p:txBody>
        </p:sp>
        <p:sp>
          <p:nvSpPr>
            <p:cNvPr id="6" name="Text Box 7">
              <a:extLst>
                <a:ext uri="{FF2B5EF4-FFF2-40B4-BE49-F238E27FC236}">
                  <a16:creationId xmlns:a16="http://schemas.microsoft.com/office/drawing/2014/main" id="{DC1AD6BD-2DAB-9E0E-0E80-8D98AAD40B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31591" y="2197360"/>
              <a:ext cx="1030769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/>
                <a:t>development</a:t>
              </a:r>
            </a:p>
          </p:txBody>
        </p:sp>
        <p:sp>
          <p:nvSpPr>
            <p:cNvPr id="7" name="Text Box 8">
              <a:extLst>
                <a:ext uri="{FF2B5EF4-FFF2-40B4-BE49-F238E27FC236}">
                  <a16:creationId xmlns:a16="http://schemas.microsoft.com/office/drawing/2014/main" id="{2E5E5245-D5D0-810E-DD7A-CD47069055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8608" y="2208293"/>
              <a:ext cx="474027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/>
                <a:t>acaA</a:t>
              </a:r>
            </a:p>
          </p:txBody>
        </p:sp>
        <p:sp>
          <p:nvSpPr>
            <p:cNvPr id="8" name="Text Box 9">
              <a:extLst>
                <a:ext uri="{FF2B5EF4-FFF2-40B4-BE49-F238E27FC236}">
                  <a16:creationId xmlns:a16="http://schemas.microsoft.com/office/drawing/2014/main" id="{CDFD2267-09E1-AB4C-3253-8ED311788A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2980" y="3100471"/>
              <a:ext cx="433179" cy="254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i="1"/>
                <a:t>regA</a:t>
              </a:r>
            </a:p>
          </p:txBody>
        </p:sp>
        <p:sp>
          <p:nvSpPr>
            <p:cNvPr id="9" name="Line 10">
              <a:extLst>
                <a:ext uri="{FF2B5EF4-FFF2-40B4-BE49-F238E27FC236}">
                  <a16:creationId xmlns:a16="http://schemas.microsoft.com/office/drawing/2014/main" id="{479DD610-13B7-ADD4-3FA8-D3C7272130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18910" y="2384384"/>
              <a:ext cx="5772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" name="Group 11">
              <a:extLst>
                <a:ext uri="{FF2B5EF4-FFF2-40B4-BE49-F238E27FC236}">
                  <a16:creationId xmlns:a16="http://schemas.microsoft.com/office/drawing/2014/main" id="{6EC3DF71-74C0-9744-C3BC-B6F386A0B9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99819" y="2279421"/>
              <a:ext cx="524811" cy="209924"/>
              <a:chOff x="3072" y="3120"/>
              <a:chExt cx="480" cy="192"/>
            </a:xfrm>
          </p:grpSpPr>
          <p:sp>
            <p:nvSpPr>
              <p:cNvPr id="11" name="Line 12">
                <a:extLst>
                  <a:ext uri="{FF2B5EF4-FFF2-40B4-BE49-F238E27FC236}">
                    <a16:creationId xmlns:a16="http://schemas.microsoft.com/office/drawing/2014/main" id="{85CF5450-7227-4721-45E2-F3659E1BFB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3216"/>
                <a:ext cx="48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" name="Line 13">
                <a:extLst>
                  <a:ext uri="{FF2B5EF4-FFF2-40B4-BE49-F238E27FC236}">
                    <a16:creationId xmlns:a16="http://schemas.microsoft.com/office/drawing/2014/main" id="{AECD01F7-8C72-5710-9513-F2FF42537B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3456" y="3216"/>
                <a:ext cx="19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" name="Group 14">
              <a:extLst>
                <a:ext uri="{FF2B5EF4-FFF2-40B4-BE49-F238E27FC236}">
                  <a16:creationId xmlns:a16="http://schemas.microsoft.com/office/drawing/2014/main" id="{EA1B483C-327D-D376-D71A-4414EBC994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11846" y="2279421"/>
              <a:ext cx="524811" cy="209924"/>
              <a:chOff x="3072" y="3120"/>
              <a:chExt cx="480" cy="192"/>
            </a:xfrm>
          </p:grpSpPr>
          <p:sp>
            <p:nvSpPr>
              <p:cNvPr id="14" name="Line 15">
                <a:extLst>
                  <a:ext uri="{FF2B5EF4-FFF2-40B4-BE49-F238E27FC236}">
                    <a16:creationId xmlns:a16="http://schemas.microsoft.com/office/drawing/2014/main" id="{F327A6CA-A0E9-B968-D9C2-AD8AEA4179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3216"/>
                <a:ext cx="48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" name="Line 16">
                <a:extLst>
                  <a:ext uri="{FF2B5EF4-FFF2-40B4-BE49-F238E27FC236}">
                    <a16:creationId xmlns:a16="http://schemas.microsoft.com/office/drawing/2014/main" id="{13156071-BF96-E316-4182-E55429FFBF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3456" y="3216"/>
                <a:ext cx="19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" name="Group 17">
              <a:extLst>
                <a:ext uri="{FF2B5EF4-FFF2-40B4-BE49-F238E27FC236}">
                  <a16:creationId xmlns:a16="http://schemas.microsoft.com/office/drawing/2014/main" id="{970A752B-AFA1-37BD-9815-85730A201A26}"/>
                </a:ext>
              </a:extLst>
            </p:cNvPr>
            <p:cNvGrpSpPr>
              <a:grpSpLocks/>
            </p:cNvGrpSpPr>
            <p:nvPr/>
          </p:nvGrpSpPr>
          <p:grpSpPr bwMode="auto">
            <a:xfrm rot="1722357">
              <a:off x="8325470" y="1835519"/>
              <a:ext cx="839697" cy="209924"/>
              <a:chOff x="3072" y="3120"/>
              <a:chExt cx="480" cy="192"/>
            </a:xfrm>
          </p:grpSpPr>
          <p:sp>
            <p:nvSpPr>
              <p:cNvPr id="17" name="Line 18">
                <a:extLst>
                  <a:ext uri="{FF2B5EF4-FFF2-40B4-BE49-F238E27FC236}">
                    <a16:creationId xmlns:a16="http://schemas.microsoft.com/office/drawing/2014/main" id="{9AB23054-EEDA-B4D4-FD5B-2200F068DA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3216"/>
                <a:ext cx="48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Line 19">
                <a:extLst>
                  <a:ext uri="{FF2B5EF4-FFF2-40B4-BE49-F238E27FC236}">
                    <a16:creationId xmlns:a16="http://schemas.microsoft.com/office/drawing/2014/main" id="{9E7425BA-C59F-F286-39D1-47B59B4424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3456" y="3216"/>
                <a:ext cx="19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" name="Group 20">
              <a:extLst>
                <a:ext uri="{FF2B5EF4-FFF2-40B4-BE49-F238E27FC236}">
                  <a16:creationId xmlns:a16="http://schemas.microsoft.com/office/drawing/2014/main" id="{12EDE5CD-AC6E-1454-6489-B898C5E105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99819" y="1617942"/>
              <a:ext cx="524811" cy="209924"/>
              <a:chOff x="3072" y="3120"/>
              <a:chExt cx="480" cy="192"/>
            </a:xfrm>
          </p:grpSpPr>
          <p:sp>
            <p:nvSpPr>
              <p:cNvPr id="20" name="Line 21">
                <a:extLst>
                  <a:ext uri="{FF2B5EF4-FFF2-40B4-BE49-F238E27FC236}">
                    <a16:creationId xmlns:a16="http://schemas.microsoft.com/office/drawing/2014/main" id="{DBE214C9-D77A-BFB4-EF86-3589222EF6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3224"/>
                <a:ext cx="48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Line 22">
                <a:extLst>
                  <a:ext uri="{FF2B5EF4-FFF2-40B4-BE49-F238E27FC236}">
                    <a16:creationId xmlns:a16="http://schemas.microsoft.com/office/drawing/2014/main" id="{4846DEE2-14C9-174C-09D9-F830C5AA4E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3456" y="3216"/>
                <a:ext cx="19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2" name="Line 23">
              <a:extLst>
                <a:ext uri="{FF2B5EF4-FFF2-40B4-BE49-F238E27FC236}">
                  <a16:creationId xmlns:a16="http://schemas.microsoft.com/office/drawing/2014/main" id="{83751335-BA22-2E35-87C9-31C74E52B31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690885" y="2834398"/>
              <a:ext cx="57729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AED4E-5299-3B95-2D4C-EC8D14329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a computer do it?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B1D7F-EC51-D092-BAD1-1937C3828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152" y="1419202"/>
            <a:ext cx="2999096" cy="29990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707575-9CB1-40A1-862F-68F7CD99F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419202"/>
            <a:ext cx="2356188" cy="29992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FF835C-39DE-67EC-F379-84A906923D28}"/>
              </a:ext>
            </a:extLst>
          </p:cNvPr>
          <p:cNvSpPr txBox="1"/>
          <p:nvPr/>
        </p:nvSpPr>
        <p:spPr>
          <a:xfrm>
            <a:off x="6940789" y="1049870"/>
            <a:ext cx="2741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 don’t think anybody tried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B62414-72BB-6421-2B98-97B288AB5761}"/>
              </a:ext>
            </a:extLst>
          </p:cNvPr>
          <p:cNvSpPr txBox="1"/>
          <p:nvPr/>
        </p:nvSpPr>
        <p:spPr>
          <a:xfrm>
            <a:off x="818702" y="4688951"/>
            <a:ext cx="454355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is epistasis? What is it good for?</a:t>
            </a:r>
          </a:p>
          <a:p>
            <a:r>
              <a:rPr lang="en-US" dirty="0"/>
              <a:t>What is a gene?</a:t>
            </a:r>
          </a:p>
          <a:p>
            <a:r>
              <a:rPr lang="en-US" dirty="0"/>
              <a:t>What is a protein?</a:t>
            </a:r>
          </a:p>
          <a:p>
            <a:r>
              <a:rPr lang="en-US" dirty="0"/>
              <a:t>What is a mutation?</a:t>
            </a:r>
          </a:p>
          <a:p>
            <a:r>
              <a:rPr lang="en-US" dirty="0"/>
              <a:t>What is a phenotype? Is it always true?</a:t>
            </a:r>
          </a:p>
          <a:p>
            <a:r>
              <a:rPr lang="en-US" dirty="0"/>
              <a:t>How many possible pathways are there?</a:t>
            </a:r>
          </a:p>
          <a:p>
            <a:r>
              <a:rPr lang="en-US" dirty="0"/>
              <a:t>Are genes always in pathways?</a:t>
            </a:r>
          </a:p>
          <a:p>
            <a:r>
              <a:rPr lang="en-US" dirty="0"/>
              <a:t>How to you measure a phenotype?</a:t>
            </a:r>
          </a:p>
          <a:p>
            <a:r>
              <a:rPr lang="en-US" dirty="0"/>
              <a:t>How many more questions can you answer?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B158CD-CF78-6BD3-B4EA-0DE9BA5531A4}"/>
              </a:ext>
            </a:extLst>
          </p:cNvPr>
          <p:cNvSpPr txBox="1"/>
          <p:nvPr/>
        </p:nvSpPr>
        <p:spPr>
          <a:xfrm>
            <a:off x="6930152" y="4411570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D182CA-F921-C204-1E10-B74EA9FB56A5}"/>
              </a:ext>
            </a:extLst>
          </p:cNvPr>
          <p:cNvSpPr txBox="1"/>
          <p:nvPr/>
        </p:nvSpPr>
        <p:spPr>
          <a:xfrm>
            <a:off x="818702" y="4411570"/>
            <a:ext cx="2375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I try?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611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49677-AD97-2B49-099D-E5ADF6BB1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Yes, a computer can do epistasis analysis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6D3D1-EFD4-A33C-2213-059500711E19}"/>
              </a:ext>
            </a:extLst>
          </p:cNvPr>
          <p:cNvSpPr txBox="1"/>
          <p:nvPr/>
        </p:nvSpPr>
        <p:spPr>
          <a:xfrm>
            <a:off x="6286005" y="3951179"/>
            <a:ext cx="56402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Zupan B., et al., </a:t>
            </a:r>
            <a:r>
              <a:rPr lang="en-US" sz="1200" i="1" dirty="0"/>
              <a:t>Bioinformatics</a:t>
            </a:r>
            <a:r>
              <a:rPr lang="en-US" sz="1200" dirty="0"/>
              <a:t> 19(3), pp.383-389, 2003.</a:t>
            </a:r>
          </a:p>
          <a:p>
            <a:r>
              <a:rPr lang="en-US" sz="1200" dirty="0"/>
              <a:t>Zupan B., et al., </a:t>
            </a:r>
            <a:r>
              <a:rPr lang="en-US" sz="1200" i="1" dirty="0"/>
              <a:t>Artificial Intelligence in Medicine</a:t>
            </a:r>
            <a:r>
              <a:rPr lang="en-US" sz="1200" dirty="0"/>
              <a:t> 29(1-2), pp.107-130, 2003.</a:t>
            </a:r>
          </a:p>
          <a:p>
            <a:endParaRPr lang="en-US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0316E4-154A-81A3-9298-EA9491176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638" y="1285701"/>
            <a:ext cx="5044117" cy="56673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54A8E1-D4E8-8B62-8547-A5B53C448B1D}"/>
              </a:ext>
            </a:extLst>
          </p:cNvPr>
          <p:cNvSpPr txBox="1"/>
          <p:nvPr/>
        </p:nvSpPr>
        <p:spPr>
          <a:xfrm>
            <a:off x="6286005" y="3244334"/>
            <a:ext cx="2041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432FF"/>
                </a:solidFill>
              </a:rPr>
              <a:t>www.genepath.org</a:t>
            </a:r>
            <a:endParaRPr lang="en-US" dirty="0">
              <a:solidFill>
                <a:srgbClr val="0432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86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DA474-CCE4-5C9B-22F2-2324618CC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Epistasis is commonly used in biomedical sciences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A25E0D-6104-08DF-3631-6F0964D44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2195" y="902524"/>
            <a:ext cx="4601959" cy="595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6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AEAF89-23F1-8924-08DA-BA43FC49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Transcriptome analysis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BBE9F7F-DFC0-A866-2A13-6916787C0B71}"/>
              </a:ext>
            </a:extLst>
          </p:cNvPr>
          <p:cNvSpPr txBox="1"/>
          <p:nvPr/>
        </p:nvSpPr>
        <p:spPr>
          <a:xfrm>
            <a:off x="1295399" y="2288833"/>
            <a:ext cx="5136203" cy="37115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bg1"/>
                </a:solidFill>
              </a:rPr>
              <a:t>Dictyostelium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>
                <a:solidFill>
                  <a:schemeClr val="bg1"/>
                </a:solidFill>
              </a:rPr>
              <a:t>has 13,892 genes</a:t>
            </a:r>
            <a:endParaRPr lang="en-US" sz="200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DNA – RNA – Protein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Some mRNAs are always present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Some are present under certain conditions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760D3F-8995-F05C-AC75-798B9B3E9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9990" y="369913"/>
            <a:ext cx="3459045" cy="278453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927A70-0C9D-A0A5-82E7-19BCD55C7B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442716" y="3328213"/>
            <a:ext cx="780529" cy="358864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1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D033E-CD6B-6EE1-6714-1E8C1EA34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can measure the expression of all the genes at once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480291-B284-C70D-6088-9EC4238D7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6758" y="1514216"/>
            <a:ext cx="7042150" cy="51422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2635B7A-6D8C-929C-5863-AD3BD61397A0}"/>
              </a:ext>
            </a:extLst>
          </p:cNvPr>
          <p:cNvSpPr txBox="1"/>
          <p:nvPr/>
        </p:nvSpPr>
        <p:spPr>
          <a:xfrm>
            <a:off x="0" y="6329201"/>
            <a:ext cx="2913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Parikh et al. (2010). Genome Biol </a:t>
            </a:r>
            <a:r>
              <a:rPr lang="en-US" sz="1200" i="1" dirty="0"/>
              <a:t>11</a:t>
            </a:r>
            <a:r>
              <a:rPr lang="en-US" sz="1200" dirty="0"/>
              <a:t>, R35. 10.1186/gb-2010-11-3-r35.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55080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E9562-CECB-D528-A858-719A20AAC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Transcriptome phenotyping in epistasis analysis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9DEF29-7F75-21BB-0E67-D62E1C953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9541" y="2879836"/>
            <a:ext cx="1447800" cy="3810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71549A22-2BAF-ACDC-9B03-12FCEC866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004" y="2924286"/>
            <a:ext cx="5222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solidFill>
                  <a:srgbClr val="FFFF00"/>
                </a:solidFill>
                <a:latin typeface="Arial" panose="020B0604020202020204" pitchFamily="34" charset="0"/>
              </a:rPr>
              <a:t>yakA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65A4BB7D-3810-CE8D-75C2-58F47D3AA7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0141" y="2924286"/>
            <a:ext cx="4968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solidFill>
                  <a:srgbClr val="FFFF00"/>
                </a:solidFill>
                <a:latin typeface="Arial" panose="020B0604020202020204" pitchFamily="34" charset="0"/>
              </a:rPr>
              <a:t>pufA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31BF6DE8-DDE8-C960-7823-2CC4F172A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2166" y="3489436"/>
            <a:ext cx="5381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latin typeface="Arial" panose="020B0604020202020204" pitchFamily="34" charset="0"/>
              </a:rPr>
              <a:t>pkaC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684C7C76-8A77-86F8-6DF7-9524C19F4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0141" y="3489436"/>
            <a:ext cx="5381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latin typeface="Arial" panose="020B0604020202020204" pitchFamily="34" charset="0"/>
              </a:rPr>
              <a:t>pkaR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44EDE699-9A98-CFA0-AA12-CF630D7C5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8316" y="3489436"/>
            <a:ext cx="10525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>
                <a:latin typeface="Arial" panose="020B0604020202020204" pitchFamily="34" charset="0"/>
              </a:rPr>
              <a:t>development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65212E6A-4B9A-05DA-B6B5-31B5D6AB4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4941" y="3489436"/>
            <a:ext cx="5302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latin typeface="Arial" panose="020B0604020202020204" pitchFamily="34" charset="0"/>
              </a:rPr>
              <a:t>acaA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DCE78040-B573-B995-5E14-8663FEA77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079" y="4154599"/>
            <a:ext cx="504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i="1">
                <a:latin typeface="Arial" panose="020B0604020202020204" pitchFamily="34" charset="0"/>
              </a:rPr>
              <a:t>regA</a:t>
            </a:r>
          </a:p>
        </p:txBody>
      </p:sp>
      <p:sp>
        <p:nvSpPr>
          <p:cNvPr id="11" name="Line 12">
            <a:extLst>
              <a:ext uri="{FF2B5EF4-FFF2-40B4-BE49-F238E27FC236}">
                <a16:creationId xmlns:a16="http://schemas.microsoft.com/office/drawing/2014/main" id="{1172780E-02DF-B71E-E118-78D3B998AE79}"/>
              </a:ext>
            </a:extLst>
          </p:cNvPr>
          <p:cNvSpPr>
            <a:spLocks noChangeShapeType="1"/>
          </p:cNvSpPr>
          <p:nvPr/>
        </p:nvSpPr>
        <p:spPr bwMode="auto">
          <a:xfrm>
            <a:off x="4049529" y="3627549"/>
            <a:ext cx="4302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" name="Group 13">
            <a:extLst>
              <a:ext uri="{FF2B5EF4-FFF2-40B4-BE49-F238E27FC236}">
                <a16:creationId xmlns:a16="http://schemas.microsoft.com/office/drawing/2014/main" id="{2EC4EC48-7012-B820-D627-426218E44BB2}"/>
              </a:ext>
            </a:extLst>
          </p:cNvPr>
          <p:cNvGrpSpPr>
            <a:grpSpLocks/>
          </p:cNvGrpSpPr>
          <p:nvPr/>
        </p:nvGrpSpPr>
        <p:grpSpPr bwMode="auto">
          <a:xfrm>
            <a:off x="2104841" y="3548174"/>
            <a:ext cx="390525" cy="157162"/>
            <a:chOff x="3072" y="3120"/>
            <a:chExt cx="480" cy="192"/>
          </a:xfrm>
        </p:grpSpPr>
        <p:sp>
          <p:nvSpPr>
            <p:cNvPr id="13" name="Line 14">
              <a:extLst>
                <a:ext uri="{FF2B5EF4-FFF2-40B4-BE49-F238E27FC236}">
                  <a16:creationId xmlns:a16="http://schemas.microsoft.com/office/drawing/2014/main" id="{BA76C2E2-8916-E472-134D-8E9FD1CFE1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5">
              <a:extLst>
                <a:ext uri="{FF2B5EF4-FFF2-40B4-BE49-F238E27FC236}">
                  <a16:creationId xmlns:a16="http://schemas.microsoft.com/office/drawing/2014/main" id="{E4AA5418-29F6-52DF-F679-08C247D4C44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6">
            <a:extLst>
              <a:ext uri="{FF2B5EF4-FFF2-40B4-BE49-F238E27FC236}">
                <a16:creationId xmlns:a16="http://schemas.microsoft.com/office/drawing/2014/main" id="{348372FD-A513-2996-7FB4-881E55A00721}"/>
              </a:ext>
            </a:extLst>
          </p:cNvPr>
          <p:cNvGrpSpPr>
            <a:grpSpLocks/>
          </p:cNvGrpSpPr>
          <p:nvPr/>
        </p:nvGrpSpPr>
        <p:grpSpPr bwMode="auto">
          <a:xfrm>
            <a:off x="3082741" y="3548174"/>
            <a:ext cx="392113" cy="157162"/>
            <a:chOff x="3072" y="3120"/>
            <a:chExt cx="480" cy="192"/>
          </a:xfrm>
        </p:grpSpPr>
        <p:sp>
          <p:nvSpPr>
            <p:cNvPr id="16" name="Line 17">
              <a:extLst>
                <a:ext uri="{FF2B5EF4-FFF2-40B4-BE49-F238E27FC236}">
                  <a16:creationId xmlns:a16="http://schemas.microsoft.com/office/drawing/2014/main" id="{3F774767-A0BF-90AA-6BAA-F3EFDC4E7C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8">
              <a:extLst>
                <a:ext uri="{FF2B5EF4-FFF2-40B4-BE49-F238E27FC236}">
                  <a16:creationId xmlns:a16="http://schemas.microsoft.com/office/drawing/2014/main" id="{4B39BB33-907D-BA2D-B0E9-70CC48524FC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9">
            <a:extLst>
              <a:ext uri="{FF2B5EF4-FFF2-40B4-BE49-F238E27FC236}">
                <a16:creationId xmlns:a16="http://schemas.microsoft.com/office/drawing/2014/main" id="{2B88DB41-18FB-7527-6A97-7844D44FF3E0}"/>
              </a:ext>
            </a:extLst>
          </p:cNvPr>
          <p:cNvGrpSpPr>
            <a:grpSpLocks/>
          </p:cNvGrpSpPr>
          <p:nvPr/>
        </p:nvGrpSpPr>
        <p:grpSpPr bwMode="auto">
          <a:xfrm rot="1722357">
            <a:off x="3019241" y="3179874"/>
            <a:ext cx="625475" cy="157162"/>
            <a:chOff x="3072" y="3120"/>
            <a:chExt cx="480" cy="192"/>
          </a:xfrm>
        </p:grpSpPr>
        <p:sp>
          <p:nvSpPr>
            <p:cNvPr id="19" name="Line 20">
              <a:extLst>
                <a:ext uri="{FF2B5EF4-FFF2-40B4-BE49-F238E27FC236}">
                  <a16:creationId xmlns:a16="http://schemas.microsoft.com/office/drawing/2014/main" id="{8F53D50C-6EB4-585A-1C34-E1C619D983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1">
              <a:extLst>
                <a:ext uri="{FF2B5EF4-FFF2-40B4-BE49-F238E27FC236}">
                  <a16:creationId xmlns:a16="http://schemas.microsoft.com/office/drawing/2014/main" id="{E5DCF1B0-47E6-963C-A426-0368F6D52DC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2">
            <a:extLst>
              <a:ext uri="{FF2B5EF4-FFF2-40B4-BE49-F238E27FC236}">
                <a16:creationId xmlns:a16="http://schemas.microsoft.com/office/drawing/2014/main" id="{01FABAAD-F702-D65E-7115-7278A3FAF9D1}"/>
              </a:ext>
            </a:extLst>
          </p:cNvPr>
          <p:cNvGrpSpPr>
            <a:grpSpLocks/>
          </p:cNvGrpSpPr>
          <p:nvPr/>
        </p:nvGrpSpPr>
        <p:grpSpPr bwMode="auto">
          <a:xfrm>
            <a:off x="2104841" y="2983024"/>
            <a:ext cx="390525" cy="157162"/>
            <a:chOff x="3072" y="3120"/>
            <a:chExt cx="480" cy="192"/>
          </a:xfrm>
        </p:grpSpPr>
        <p:sp>
          <p:nvSpPr>
            <p:cNvPr id="22" name="Line 23">
              <a:extLst>
                <a:ext uri="{FF2B5EF4-FFF2-40B4-BE49-F238E27FC236}">
                  <a16:creationId xmlns:a16="http://schemas.microsoft.com/office/drawing/2014/main" id="{39CA85E8-AACE-DC52-E28F-0721D30927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3216"/>
              <a:ext cx="480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24">
              <a:extLst>
                <a:ext uri="{FF2B5EF4-FFF2-40B4-BE49-F238E27FC236}">
                  <a16:creationId xmlns:a16="http://schemas.microsoft.com/office/drawing/2014/main" id="{132405D2-FBDF-15F8-56BE-2F230611C9B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>
              <a:off x="3456" y="3216"/>
              <a:ext cx="19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Line 25">
            <a:extLst>
              <a:ext uri="{FF2B5EF4-FFF2-40B4-BE49-F238E27FC236}">
                <a16:creationId xmlns:a16="http://schemas.microsoft.com/office/drawing/2014/main" id="{AAE1D1BC-9CE7-2E68-A816-6FE41B0BEF18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2592998" y="3960130"/>
            <a:ext cx="4302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5" name="Picture 26">
            <a:extLst>
              <a:ext uri="{FF2B5EF4-FFF2-40B4-BE49-F238E27FC236}">
                <a16:creationId xmlns:a16="http://schemas.microsoft.com/office/drawing/2014/main" id="{C9AF2237-A7BF-A0CB-3231-C4D71B6B7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971" y="1721163"/>
            <a:ext cx="4692016" cy="365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8">
            <a:extLst>
              <a:ext uri="{FF2B5EF4-FFF2-40B4-BE49-F238E27FC236}">
                <a16:creationId xmlns:a16="http://schemas.microsoft.com/office/drawing/2014/main" id="{70E66CEF-13A6-4977-CA52-6BB2F802D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3713" y="6492875"/>
            <a:ext cx="392774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dirty="0"/>
              <a:t>Van Driesshe et al., (2005). </a:t>
            </a:r>
            <a:r>
              <a:rPr lang="en-US" altLang="en-US" sz="1200" i="1" dirty="0"/>
              <a:t>Nature Genetics</a:t>
            </a:r>
            <a:r>
              <a:rPr lang="en-US" altLang="en-US" sz="1200" dirty="0"/>
              <a:t> 37, 471-477.</a:t>
            </a:r>
          </a:p>
        </p:txBody>
      </p:sp>
    </p:spTree>
    <p:extLst>
      <p:ext uri="{BB962C8B-B14F-4D97-AF65-F5344CB8AC3E}">
        <p14:creationId xmlns:p14="http://schemas.microsoft.com/office/powerpoint/2010/main" val="158602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D7B5B-27D3-C647-3156-22790EF48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analytics without scripting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69C5EC-8E4E-820A-0D90-81732824F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20" y="1754645"/>
            <a:ext cx="4098324" cy="33487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A5C0CC3-280C-804B-8D15-D1A6DBF8495C}"/>
              </a:ext>
            </a:extLst>
          </p:cNvPr>
          <p:cNvSpPr txBox="1"/>
          <p:nvPr/>
        </p:nvSpPr>
        <p:spPr>
          <a:xfrm>
            <a:off x="172420" y="5180666"/>
            <a:ext cx="325126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indent="-342900">
              <a:buNone/>
            </a:pPr>
            <a:r>
              <a:rPr lang="en-US" sz="1200" dirty="0">
                <a:effectLst/>
                <a:latin typeface="+mn-lt"/>
              </a:rPr>
              <a:t>Curk et al., (2005). Bioinformatics </a:t>
            </a:r>
            <a:r>
              <a:rPr lang="en-US" sz="1200" i="1" dirty="0">
                <a:effectLst/>
                <a:latin typeface="+mn-lt"/>
              </a:rPr>
              <a:t>21</a:t>
            </a:r>
            <a:r>
              <a:rPr lang="en-US" sz="1200" dirty="0">
                <a:effectLst/>
                <a:latin typeface="+mn-lt"/>
              </a:rPr>
              <a:t>, 396-398. </a:t>
            </a:r>
            <a:endParaRPr lang="en-US" sz="1200" dirty="0">
              <a:effectLst/>
              <a:latin typeface="Helvetica Neue" panose="02000503000000020004" pitchFamily="2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81F1665-1456-883A-8376-6C6F5869B192}"/>
              </a:ext>
            </a:extLst>
          </p:cNvPr>
          <p:cNvGrpSpPr/>
          <p:nvPr/>
        </p:nvGrpSpPr>
        <p:grpSpPr>
          <a:xfrm>
            <a:off x="897494" y="970037"/>
            <a:ext cx="11266153" cy="5898596"/>
            <a:chOff x="897494" y="970037"/>
            <a:chExt cx="11266153" cy="58985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2CF4E49-A3AE-5E8D-F0D1-A5A19DE9F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91247" y="970037"/>
              <a:ext cx="7772400" cy="308729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14A6D89-32A5-6575-085B-9F85686942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91247" y="4067964"/>
              <a:ext cx="7772400" cy="280066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B031E9-4D31-6003-85B2-1314C8A003BE}"/>
                </a:ext>
              </a:extLst>
            </p:cNvPr>
            <p:cNvSpPr txBox="1"/>
            <p:nvPr/>
          </p:nvSpPr>
          <p:spPr>
            <a:xfrm>
              <a:off x="897494" y="5875908"/>
              <a:ext cx="360709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/>
              <a:r>
                <a:rPr lang="en-US" sz="1200" dirty="0">
                  <a:effectLst/>
                  <a:latin typeface="+mn-lt"/>
                </a:rPr>
                <a:t>Rot et al., (2009) BMC Bioinformatics </a:t>
              </a:r>
              <a:r>
                <a:rPr lang="en-US" sz="1200" i="1" dirty="0">
                  <a:effectLst/>
                  <a:latin typeface="+mn-lt"/>
                </a:rPr>
                <a:t>10</a:t>
              </a:r>
              <a:r>
                <a:rPr lang="en-US" sz="1200" dirty="0">
                  <a:effectLst/>
                  <a:latin typeface="+mn-lt"/>
                </a:rPr>
                <a:t>, 265</a:t>
              </a:r>
            </a:p>
            <a:p>
              <a:pPr marL="342900" marR="0" indent="-342900">
                <a:buNone/>
              </a:pPr>
              <a:r>
                <a:rPr lang="en-US" sz="1200" dirty="0" err="1">
                  <a:effectLst/>
                  <a:latin typeface="+mn-lt"/>
                </a:rPr>
                <a:t>Stajdohar</a:t>
              </a:r>
              <a:r>
                <a:rPr lang="en-US" sz="1200" dirty="0">
                  <a:effectLst/>
                  <a:latin typeface="+mn-lt"/>
                </a:rPr>
                <a:t> et al., (2017). BMC Bioinformatics </a:t>
              </a:r>
              <a:r>
                <a:rPr lang="en-US" sz="1200" i="1" dirty="0">
                  <a:effectLst/>
                  <a:latin typeface="+mn-lt"/>
                </a:rPr>
                <a:t>18</a:t>
              </a:r>
              <a:r>
                <a:rPr lang="en-US" sz="1200" dirty="0">
                  <a:effectLst/>
                  <a:latin typeface="+mn-lt"/>
                </a:rPr>
                <a:t>, 291</a:t>
              </a:r>
            </a:p>
            <a:p>
              <a:pPr marL="342900" marR="0" indent="-342900">
                <a:buNone/>
              </a:pPr>
              <a:r>
                <a:rPr lang="en-US" sz="1200" dirty="0"/>
                <a:t>Trnovec et al., submitted</a:t>
              </a:r>
              <a:endParaRPr lang="en-US" sz="1200" dirty="0">
                <a:effectLst/>
                <a:latin typeface="Helvetica Neue" panose="02000503000000020004" pitchFamily="2" charset="0"/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656804-F005-E18F-776D-E32E7129A93A}"/>
              </a:ext>
            </a:extLst>
          </p:cNvPr>
          <p:cNvSpPr/>
          <p:nvPr/>
        </p:nvSpPr>
        <p:spPr>
          <a:xfrm>
            <a:off x="4391247" y="4039043"/>
            <a:ext cx="77724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A373EF-F4F4-252F-ED53-A4E59AA7A886}"/>
              </a:ext>
            </a:extLst>
          </p:cNvPr>
          <p:cNvSpPr txBox="1"/>
          <p:nvPr/>
        </p:nvSpPr>
        <p:spPr>
          <a:xfrm>
            <a:off x="1768830" y="1353335"/>
            <a:ext cx="905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Orange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26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74072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7382724" y="6416102"/>
            <a:ext cx="20503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FFFFFF"/>
                </a:solidFill>
                <a:latin typeface="Arial"/>
                <a:cs typeface="Arial"/>
              </a:rPr>
              <a:t>Hirose </a:t>
            </a:r>
            <a:r>
              <a:rPr lang="en-US" sz="1200" i="1" dirty="0">
                <a:solidFill>
                  <a:srgbClr val="FFFFFF"/>
                </a:solidFill>
                <a:latin typeface="Arial"/>
                <a:cs typeface="Arial"/>
              </a:rPr>
              <a:t>et al</a:t>
            </a:r>
            <a:r>
              <a:rPr lang="en-US" sz="1200" dirty="0">
                <a:solidFill>
                  <a:srgbClr val="FFFFFF"/>
                </a:solidFill>
                <a:latin typeface="Arial"/>
                <a:cs typeface="Arial"/>
              </a:rPr>
              <a:t>., Science 2011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311316" y="5348052"/>
            <a:ext cx="2343571" cy="59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i="1" dirty="0">
                <a:solidFill>
                  <a:srgbClr val="FF0000"/>
                </a:solidFill>
              </a:rPr>
              <a:t>tgrB1</a:t>
            </a:r>
            <a:r>
              <a:rPr lang="en-US" i="1" baseline="30000" dirty="0">
                <a:solidFill>
                  <a:srgbClr val="FF0000"/>
                </a:solidFill>
              </a:rPr>
              <a:t>AX4</a:t>
            </a:r>
            <a:r>
              <a:rPr lang="en-US" i="1" dirty="0">
                <a:solidFill>
                  <a:srgbClr val="FF0000"/>
                </a:solidFill>
              </a:rPr>
              <a:t> tgrC1</a:t>
            </a:r>
            <a:r>
              <a:rPr lang="en-US" i="1" baseline="30000" dirty="0">
                <a:solidFill>
                  <a:srgbClr val="FF0000"/>
                </a:solidFill>
              </a:rPr>
              <a:t>AX4</a:t>
            </a:r>
            <a:r>
              <a:rPr lang="en-US" i="1" dirty="0"/>
              <a:t> </a:t>
            </a:r>
          </a:p>
          <a:p>
            <a:pPr algn="ctr">
              <a:lnSpc>
                <a:spcPct val="90000"/>
              </a:lnSpc>
            </a:pPr>
            <a:r>
              <a:rPr lang="en-US" dirty="0">
                <a:solidFill>
                  <a:srgbClr val="FFFFFF"/>
                </a:solidFill>
              </a:rPr>
              <a:t>+</a:t>
            </a:r>
            <a:r>
              <a:rPr lang="en-US" dirty="0"/>
              <a:t> </a:t>
            </a:r>
            <a:r>
              <a:rPr lang="en-US" dirty="0">
                <a:solidFill>
                  <a:srgbClr val="00FF00"/>
                </a:solidFill>
              </a:rPr>
              <a:t>AX4</a:t>
            </a:r>
          </a:p>
        </p:txBody>
      </p:sp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6477711" y="5348052"/>
            <a:ext cx="2462381" cy="59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i="1" dirty="0">
                <a:solidFill>
                  <a:srgbClr val="FF0000"/>
                </a:solidFill>
              </a:rPr>
              <a:t>tgrB1</a:t>
            </a:r>
            <a:r>
              <a:rPr lang="en-US" i="1" baseline="30000" dirty="0">
                <a:solidFill>
                  <a:srgbClr val="FF0000"/>
                </a:solidFill>
              </a:rPr>
              <a:t>QS38</a:t>
            </a:r>
            <a:r>
              <a:rPr lang="en-US" i="1" dirty="0">
                <a:solidFill>
                  <a:srgbClr val="FF0000"/>
                </a:solidFill>
              </a:rPr>
              <a:t> tgrC1</a:t>
            </a:r>
            <a:r>
              <a:rPr lang="en-US" i="1" baseline="30000" dirty="0">
                <a:solidFill>
                  <a:srgbClr val="FF0000"/>
                </a:solidFill>
              </a:rPr>
              <a:t>QS38</a:t>
            </a:r>
            <a:r>
              <a:rPr lang="en-US" i="1" dirty="0"/>
              <a:t> </a:t>
            </a:r>
          </a:p>
          <a:p>
            <a:pPr algn="ctr">
              <a:lnSpc>
                <a:spcPct val="90000"/>
              </a:lnSpc>
            </a:pPr>
            <a:r>
              <a:rPr lang="en-US" dirty="0">
                <a:solidFill>
                  <a:srgbClr val="FFFFFF"/>
                </a:solidFill>
              </a:rPr>
              <a:t>+</a:t>
            </a:r>
            <a:r>
              <a:rPr lang="en-US" dirty="0"/>
              <a:t> </a:t>
            </a:r>
            <a:r>
              <a:rPr lang="en-US" dirty="0">
                <a:solidFill>
                  <a:srgbClr val="00FF00"/>
                </a:solidFill>
              </a:rPr>
              <a:t>AX4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7249" y="1600200"/>
            <a:ext cx="1360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Compatible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48190" y="1579638"/>
            <a:ext cx="1508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Incompatible</a:t>
            </a:r>
          </a:p>
        </p:txBody>
      </p:sp>
      <p:pic>
        <p:nvPicPr>
          <p:cNvPr id="4" name="Combined Stacks (Converted).mov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44800" y="2006600"/>
            <a:ext cx="6502400" cy="3251200"/>
          </a:xfrm>
          <a:prstGeom prst="rect">
            <a:avLst/>
          </a:prstGeom>
        </p:spPr>
      </p:pic>
      <p:sp>
        <p:nvSpPr>
          <p:cNvPr id="2" name="Title 21">
            <a:extLst>
              <a:ext uri="{FF2B5EF4-FFF2-40B4-BE49-F238E27FC236}">
                <a16:creationId xmlns:a16="http://schemas.microsoft.com/office/drawing/2014/main" id="{B36E498E-CFB7-0987-839E-02D77A753C8F}"/>
              </a:ext>
            </a:extLst>
          </p:cNvPr>
          <p:cNvSpPr txBox="1">
            <a:spLocks/>
          </p:cNvSpPr>
          <p:nvPr/>
        </p:nvSpPr>
        <p:spPr>
          <a:xfrm>
            <a:off x="3733800" y="274638"/>
            <a:ext cx="6477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Allorecognition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8F50C2F-89E7-461D-FDF7-C7CC12404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060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410" objId="4"/>
        <p14:triggerEvt type="onClick" time="11410" objId="4"/>
        <p14:pauseEvt time="67432" objId="4"/>
        <p14:stopEvt time="68632" objId="4"/>
        <p14:playEvt time="68634" objId="4"/>
        <p14:stopEvt time="69564" objId="4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21"/>
          <p:cNvSpPr>
            <a:spLocks noGrp="1"/>
          </p:cNvSpPr>
          <p:nvPr>
            <p:ph type="title"/>
          </p:nvPr>
        </p:nvSpPr>
        <p:spPr>
          <a:xfrm>
            <a:off x="3733800" y="274638"/>
            <a:ext cx="64770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Allorecognition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939207" y="2212975"/>
            <a:ext cx="2343571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Same allotype</a:t>
            </a:r>
          </a:p>
        </p:txBody>
      </p:sp>
      <p:pic>
        <p:nvPicPr>
          <p:cNvPr id="13" name="Picture 12" descr="Ax4[tgrBC(Ax4)]GFP&amp;Ax4RFP_11h_me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766" y="1339879"/>
            <a:ext cx="3121477" cy="234174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5" name="Picture 14" descr="Ax4[tgrBC(Ax4)]GFP&amp;Ax4RFP-2_mer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0317" y="1339879"/>
            <a:ext cx="3121477" cy="2341743"/>
          </a:xfrm>
          <a:prstGeom prst="rect">
            <a:avLst/>
          </a:prstGeom>
          <a:ln>
            <a:solidFill>
              <a:srgbClr val="FFFFFF"/>
            </a:solidFill>
          </a:ln>
        </p:spPr>
      </p:pic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939207" y="4770269"/>
            <a:ext cx="2462381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Different allotypes</a:t>
            </a:r>
          </a:p>
        </p:txBody>
      </p:sp>
      <p:pic>
        <p:nvPicPr>
          <p:cNvPr id="17" name="Picture 16" descr=" tgrB1-C1(QS38)GFP&amp;tgrB1-C1(QS4)RFP_8h-1_mer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0769" y="3898057"/>
            <a:ext cx="3121025" cy="233997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8" name="Picture 17" descr="tgrB1-C1(QS38)GFP&amp;tgrB1-C1(QS4)RFP_17h-2_merg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4218" y="3898057"/>
            <a:ext cx="3121025" cy="2339975"/>
          </a:xfrm>
          <a:prstGeom prst="rect">
            <a:avLst/>
          </a:prstGeom>
          <a:ln>
            <a:solidFill>
              <a:srgbClr val="FFFFFF"/>
            </a:solidFill>
          </a:ln>
        </p:spPr>
      </p:pic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7382724" y="6416102"/>
            <a:ext cx="20503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FFFFFF"/>
                </a:solidFill>
                <a:latin typeface="Arial"/>
                <a:cs typeface="Arial"/>
              </a:rPr>
              <a:t>Hirose </a:t>
            </a:r>
            <a:r>
              <a:rPr lang="en-US" sz="1200" i="1" dirty="0">
                <a:solidFill>
                  <a:srgbClr val="FFFFFF"/>
                </a:solidFill>
                <a:latin typeface="Arial"/>
                <a:cs typeface="Arial"/>
              </a:rPr>
              <a:t>et al</a:t>
            </a:r>
            <a:r>
              <a:rPr lang="en-US" sz="1200" dirty="0">
                <a:solidFill>
                  <a:srgbClr val="FFFFFF"/>
                </a:solidFill>
                <a:latin typeface="Arial"/>
                <a:cs typeface="Arial"/>
              </a:rPr>
              <a:t>., Science 2011</a:t>
            </a:r>
          </a:p>
        </p:txBody>
      </p:sp>
    </p:spTree>
    <p:extLst>
      <p:ext uri="{BB962C8B-B14F-4D97-AF65-F5344CB8AC3E}">
        <p14:creationId xmlns:p14="http://schemas.microsoft.com/office/powerpoint/2010/main" val="3132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F28D95F2-899F-9122-EA97-8F94B43F7781}"/>
              </a:ext>
            </a:extLst>
          </p:cNvPr>
          <p:cNvGrpSpPr/>
          <p:nvPr/>
        </p:nvGrpSpPr>
        <p:grpSpPr>
          <a:xfrm>
            <a:off x="2485034" y="1439626"/>
            <a:ext cx="7954366" cy="4976476"/>
            <a:chOff x="961034" y="1439626"/>
            <a:chExt cx="7954366" cy="497647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BB07E6B-7723-7E22-D885-83A8E324181A}"/>
                </a:ext>
              </a:extLst>
            </p:cNvPr>
            <p:cNvSpPr/>
            <p:nvPr/>
          </p:nvSpPr>
          <p:spPr>
            <a:xfrm>
              <a:off x="961034" y="3972186"/>
              <a:ext cx="4248493" cy="24439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AA7E895-8D26-3637-BBDD-704AC49805FD}"/>
                </a:ext>
              </a:extLst>
            </p:cNvPr>
            <p:cNvSpPr/>
            <p:nvPr/>
          </p:nvSpPr>
          <p:spPr>
            <a:xfrm>
              <a:off x="4666907" y="1439626"/>
              <a:ext cx="4248493" cy="497647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7594310" y="4902246"/>
            <a:ext cx="2140581" cy="1148"/>
          </a:xfrm>
          <a:prstGeom prst="line">
            <a:avLst/>
          </a:prstGeom>
          <a:ln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611471" y="2360465"/>
            <a:ext cx="2140581" cy="1148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Group 56"/>
          <p:cNvGrpSpPr/>
          <p:nvPr/>
        </p:nvGrpSpPr>
        <p:grpSpPr>
          <a:xfrm>
            <a:off x="7609947" y="2100426"/>
            <a:ext cx="2140581" cy="534781"/>
            <a:chOff x="457200" y="2003787"/>
            <a:chExt cx="7912427" cy="739881"/>
          </a:xfrm>
        </p:grpSpPr>
        <p:cxnSp>
          <p:nvCxnSpPr>
            <p:cNvPr id="58" name="Straight Connector 57"/>
            <p:cNvCxnSpPr/>
            <p:nvPr/>
          </p:nvCxnSpPr>
          <p:spPr>
            <a:xfrm>
              <a:off x="457200" y="2361482"/>
              <a:ext cx="7912427" cy="1588"/>
            </a:xfrm>
            <a:prstGeom prst="line">
              <a:avLst/>
            </a:prstGeom>
            <a:ln>
              <a:solidFill>
                <a:srgbClr val="7F7F7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Left Arrow 58"/>
            <p:cNvSpPr/>
            <p:nvPr/>
          </p:nvSpPr>
          <p:spPr>
            <a:xfrm>
              <a:off x="1343163" y="2003787"/>
              <a:ext cx="2759416" cy="733663"/>
            </a:xfrm>
            <a:prstGeom prst="leftArrow">
              <a:avLst>
                <a:gd name="adj1" fmla="val 50000"/>
                <a:gd name="adj2" fmla="val 106255"/>
              </a:avLst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n-US" i="1" dirty="0">
                  <a:solidFill>
                    <a:schemeClr val="tx1"/>
                  </a:solidFill>
                </a:rPr>
                <a:t>C1</a:t>
              </a:r>
              <a:r>
                <a:rPr lang="en-US" i="1" baseline="30000" dirty="0">
                  <a:solidFill>
                    <a:schemeClr val="tx1"/>
                  </a:solidFill>
                </a:rPr>
                <a:t>QS31</a:t>
              </a:r>
              <a:endParaRPr lang="en-US" i="1" dirty="0">
                <a:solidFill>
                  <a:schemeClr val="tx1"/>
                </a:solidFill>
              </a:endParaRPr>
            </a:p>
          </p:txBody>
        </p:sp>
        <p:sp>
          <p:nvSpPr>
            <p:cNvPr id="60" name="Left Arrow 59"/>
            <p:cNvSpPr/>
            <p:nvPr/>
          </p:nvSpPr>
          <p:spPr>
            <a:xfrm flipH="1">
              <a:off x="4495476" y="2010005"/>
              <a:ext cx="2686322" cy="733663"/>
            </a:xfrm>
            <a:prstGeom prst="leftArrow">
              <a:avLst>
                <a:gd name="adj1" fmla="val 50000"/>
                <a:gd name="adj2" fmla="val 106255"/>
              </a:avLst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n-US" i="1" dirty="0">
                  <a:solidFill>
                    <a:schemeClr val="tx1"/>
                  </a:solidFill>
                </a:rPr>
                <a:t>B1</a:t>
              </a:r>
              <a:r>
                <a:rPr lang="en-US" i="1" baseline="30000" dirty="0">
                  <a:solidFill>
                    <a:schemeClr val="tx1"/>
                  </a:solidFill>
                </a:rPr>
                <a:t>QS31</a:t>
              </a:r>
              <a:endParaRPr lang="en-US" i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7851153" y="2098751"/>
            <a:ext cx="1579550" cy="534781"/>
            <a:chOff x="6327153" y="2101925"/>
            <a:chExt cx="1579550" cy="534781"/>
          </a:xfrm>
          <a:solidFill>
            <a:srgbClr val="98CAFF"/>
          </a:solidFill>
        </p:grpSpPr>
        <p:sp>
          <p:nvSpPr>
            <p:cNvPr id="74" name="Left Arrow 73"/>
            <p:cNvSpPr/>
            <p:nvPr/>
          </p:nvSpPr>
          <p:spPr>
            <a:xfrm>
              <a:off x="6327153" y="2101925"/>
              <a:ext cx="746516" cy="530287"/>
            </a:xfrm>
            <a:prstGeom prst="leftArrow">
              <a:avLst>
                <a:gd name="adj1" fmla="val 50000"/>
                <a:gd name="adj2" fmla="val 106255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normAutofit fontScale="70000" lnSpcReduction="20000"/>
            </a:bodyPr>
            <a:lstStyle/>
            <a:p>
              <a:pPr algn="ctr"/>
              <a:r>
                <a:rPr lang="en-US" sz="1000" i="1" dirty="0">
                  <a:solidFill>
                    <a:schemeClr val="tx1"/>
                  </a:solidFill>
                </a:rPr>
                <a:t>C1</a:t>
              </a:r>
              <a:r>
                <a:rPr lang="en-US" sz="1000" i="1" baseline="30000" dirty="0">
                  <a:solidFill>
                    <a:schemeClr val="tx1"/>
                  </a:solidFill>
                </a:rPr>
                <a:t>QS31</a:t>
              </a:r>
              <a:endParaRPr lang="en-US" sz="1000" i="1" dirty="0">
                <a:solidFill>
                  <a:schemeClr val="tx1"/>
                </a:solidFill>
              </a:endParaRPr>
            </a:p>
          </p:txBody>
        </p:sp>
        <p:sp>
          <p:nvSpPr>
            <p:cNvPr id="75" name="Left Arrow 74"/>
            <p:cNvSpPr/>
            <p:nvPr/>
          </p:nvSpPr>
          <p:spPr>
            <a:xfrm flipH="1">
              <a:off x="7179961" y="2106419"/>
              <a:ext cx="726742" cy="530287"/>
            </a:xfrm>
            <a:prstGeom prst="leftArrow">
              <a:avLst>
                <a:gd name="adj1" fmla="val 50000"/>
                <a:gd name="adj2" fmla="val 106255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normAutofit fontScale="70000" lnSpcReduction="20000"/>
            </a:bodyPr>
            <a:lstStyle/>
            <a:p>
              <a:pPr algn="ctr"/>
              <a:r>
                <a:rPr lang="en-US" sz="1000" i="1" dirty="0">
                  <a:solidFill>
                    <a:schemeClr val="tx1"/>
                  </a:solidFill>
                </a:rPr>
                <a:t>B1</a:t>
              </a:r>
              <a:r>
                <a:rPr lang="en-US" sz="1000" i="1" baseline="30000" dirty="0">
                  <a:solidFill>
                    <a:schemeClr val="tx1"/>
                  </a:solidFill>
                </a:rPr>
                <a:t>QS31</a:t>
              </a:r>
              <a:endParaRPr lang="en-US" sz="1000" i="1" dirty="0">
                <a:solidFill>
                  <a:schemeClr val="tx1"/>
                </a:solidFill>
              </a:endParaRPr>
            </a:p>
          </p:txBody>
        </p:sp>
      </p:grpSp>
      <p:sp>
        <p:nvSpPr>
          <p:cNvPr id="57" name="AutoShape 21"/>
          <p:cNvSpPr>
            <a:spLocks noChangeArrowheads="1"/>
          </p:cNvSpPr>
          <p:nvPr/>
        </p:nvSpPr>
        <p:spPr bwMode="auto">
          <a:xfrm>
            <a:off x="7373103" y="4136805"/>
            <a:ext cx="2540125" cy="2000868"/>
          </a:xfrm>
          <a:prstGeom prst="roundRect">
            <a:avLst>
              <a:gd name="adj" fmla="val 44204"/>
            </a:avLst>
          </a:prstGeom>
          <a:noFill/>
          <a:ln w="76200">
            <a:solidFill>
              <a:srgbClr val="FFCC66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"/>
            <a:ext cx="9144000" cy="2010004"/>
          </a:xfrm>
          <a:effectLst/>
        </p:spPr>
        <p:txBody>
          <a:bodyPr>
            <a:normAutofit/>
          </a:bodyPr>
          <a:lstStyle/>
          <a:p>
            <a:r>
              <a:rPr lang="en-US" sz="4000" dirty="0"/>
              <a:t>TgrB1 and TgrC1 mediate allorecognition</a:t>
            </a:r>
          </a:p>
        </p:txBody>
      </p:sp>
      <p:cxnSp>
        <p:nvCxnSpPr>
          <p:cNvPr id="53" name="Straight Connector 52"/>
          <p:cNvCxnSpPr/>
          <p:nvPr/>
        </p:nvCxnSpPr>
        <p:spPr>
          <a:xfrm>
            <a:off x="2587836" y="2834906"/>
            <a:ext cx="2140581" cy="1148"/>
          </a:xfrm>
          <a:prstGeom prst="line">
            <a:avLst/>
          </a:prstGeom>
          <a:ln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Left Arrow 53"/>
          <p:cNvSpPr/>
          <p:nvPr/>
        </p:nvSpPr>
        <p:spPr>
          <a:xfrm>
            <a:off x="2827518" y="2576367"/>
            <a:ext cx="746516" cy="530287"/>
          </a:xfrm>
          <a:prstGeom prst="leftArrow">
            <a:avLst>
              <a:gd name="adj1" fmla="val 50000"/>
              <a:gd name="adj2" fmla="val 106255"/>
            </a:avLst>
          </a:pr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rmAutofit fontScale="47500" lnSpcReduction="20000"/>
          </a:bodyPr>
          <a:lstStyle/>
          <a:p>
            <a:pPr algn="ctr"/>
            <a:r>
              <a:rPr lang="en-US" i="1" dirty="0">
                <a:solidFill>
                  <a:schemeClr val="tx1"/>
                </a:solidFill>
              </a:rPr>
              <a:t>C1</a:t>
            </a:r>
            <a:r>
              <a:rPr lang="en-US" i="1" baseline="30000" dirty="0">
                <a:solidFill>
                  <a:schemeClr val="tx1"/>
                </a:solidFill>
              </a:rPr>
              <a:t>AX4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55" name="Left Arrow 54"/>
          <p:cNvSpPr/>
          <p:nvPr/>
        </p:nvSpPr>
        <p:spPr>
          <a:xfrm flipH="1">
            <a:off x="3680326" y="2580861"/>
            <a:ext cx="726742" cy="530287"/>
          </a:xfrm>
          <a:prstGeom prst="leftArrow">
            <a:avLst>
              <a:gd name="adj1" fmla="val 50000"/>
              <a:gd name="adj2" fmla="val 106255"/>
            </a:avLst>
          </a:pr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rmAutofit fontScale="92500"/>
          </a:bodyPr>
          <a:lstStyle/>
          <a:p>
            <a:pPr algn="ctr"/>
            <a:r>
              <a:rPr lang="en-US" sz="1000" i="1" dirty="0">
                <a:solidFill>
                  <a:schemeClr val="tx1"/>
                </a:solidFill>
              </a:rPr>
              <a:t>B1</a:t>
            </a:r>
            <a:r>
              <a:rPr lang="en-US" sz="1000" i="1" baseline="30000" dirty="0">
                <a:solidFill>
                  <a:schemeClr val="tx1"/>
                </a:solidFill>
              </a:rPr>
              <a:t>AX4</a:t>
            </a:r>
            <a:endParaRPr lang="en-US" sz="1000" i="1" dirty="0">
              <a:solidFill>
                <a:schemeClr val="tx1"/>
              </a:solidFill>
            </a:endParaRPr>
          </a:p>
        </p:txBody>
      </p:sp>
      <p:grpSp>
        <p:nvGrpSpPr>
          <p:cNvPr id="4" name="Group 43"/>
          <p:cNvGrpSpPr/>
          <p:nvPr/>
        </p:nvGrpSpPr>
        <p:grpSpPr>
          <a:xfrm>
            <a:off x="2532909" y="1928619"/>
            <a:ext cx="3651194" cy="2000868"/>
            <a:chOff x="948142" y="3234281"/>
            <a:chExt cx="3651194" cy="2000868"/>
          </a:xfrm>
        </p:grpSpPr>
        <p:sp>
          <p:nvSpPr>
            <p:cNvPr id="45" name="AutoShape 21"/>
            <p:cNvSpPr>
              <a:spLocks noChangeArrowheads="1"/>
            </p:cNvSpPr>
            <p:nvPr/>
          </p:nvSpPr>
          <p:spPr bwMode="auto">
            <a:xfrm>
              <a:off x="948142" y="3234281"/>
              <a:ext cx="2540125" cy="2000868"/>
            </a:xfrm>
            <a:prstGeom prst="roundRect">
              <a:avLst>
                <a:gd name="adj" fmla="val 44204"/>
              </a:avLst>
            </a:prstGeom>
            <a:noFill/>
            <a:ln w="76200">
              <a:solidFill>
                <a:srgbClr val="FFCC66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Pentagon 47"/>
            <p:cNvSpPr/>
            <p:nvPr/>
          </p:nvSpPr>
          <p:spPr>
            <a:xfrm>
              <a:off x="3082570" y="3668197"/>
              <a:ext cx="1516766" cy="274091"/>
            </a:xfrm>
            <a:prstGeom prst="homePlate">
              <a:avLst>
                <a:gd name="adj" fmla="val 180011"/>
              </a:avLst>
            </a:prstGeom>
            <a:solidFill>
              <a:srgbClr val="FFCC65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0" rtlCol="0" anchor="ctr" anchorCtr="1"/>
            <a:lstStyle/>
            <a:p>
              <a:pPr algn="ctr"/>
              <a:r>
                <a:rPr lang="en-US" dirty="0"/>
                <a:t>C1</a:t>
              </a:r>
              <a:r>
                <a:rPr lang="en-US" baseline="30000" dirty="0"/>
                <a:t>AX4</a:t>
              </a: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>
            <a:xfrm flipH="1">
              <a:off x="3091211" y="4250822"/>
              <a:ext cx="1508125" cy="282575"/>
            </a:xfrm>
            <a:custGeom>
              <a:avLst/>
              <a:gdLst>
                <a:gd name="connsiteX0" fmla="*/ 482600 w 1508125"/>
                <a:gd name="connsiteY0" fmla="*/ 136525 h 282575"/>
                <a:gd name="connsiteX1" fmla="*/ 3175 w 1508125"/>
                <a:gd name="connsiteY1" fmla="*/ 276225 h 282575"/>
                <a:gd name="connsiteX2" fmla="*/ 1508125 w 1508125"/>
                <a:gd name="connsiteY2" fmla="*/ 282575 h 282575"/>
                <a:gd name="connsiteX3" fmla="*/ 1504950 w 1508125"/>
                <a:gd name="connsiteY3" fmla="*/ 0 h 282575"/>
                <a:gd name="connsiteX4" fmla="*/ 0 w 1508125"/>
                <a:gd name="connsiteY4" fmla="*/ 0 h 282575"/>
                <a:gd name="connsiteX5" fmla="*/ 482600 w 1508125"/>
                <a:gd name="connsiteY5" fmla="*/ 136525 h 282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25" h="282575">
                  <a:moveTo>
                    <a:pt x="482600" y="136525"/>
                  </a:moveTo>
                  <a:lnTo>
                    <a:pt x="3175" y="276225"/>
                  </a:lnTo>
                  <a:lnTo>
                    <a:pt x="1508125" y="282575"/>
                  </a:lnTo>
                  <a:cubicBezTo>
                    <a:pt x="1507067" y="188383"/>
                    <a:pt x="1504950" y="0"/>
                    <a:pt x="1504950" y="0"/>
                  </a:cubicBezTo>
                  <a:lnTo>
                    <a:pt x="0" y="0"/>
                  </a:lnTo>
                  <a:lnTo>
                    <a:pt x="482600" y="136525"/>
                  </a:lnTo>
                  <a:close/>
                </a:path>
              </a:pathLst>
            </a:custGeom>
            <a:solidFill>
              <a:srgbClr val="FFCC65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B1</a:t>
              </a:r>
              <a:r>
                <a:rPr lang="en-US" baseline="30000" dirty="0">
                  <a:solidFill>
                    <a:srgbClr val="000000"/>
                  </a:solidFill>
                </a:rPr>
                <a:t>AX4</a:t>
              </a:r>
            </a:p>
          </p:txBody>
        </p:sp>
      </p:grpSp>
      <p:grpSp>
        <p:nvGrpSpPr>
          <p:cNvPr id="5" name="Group 97"/>
          <p:cNvGrpSpPr/>
          <p:nvPr/>
        </p:nvGrpSpPr>
        <p:grpSpPr>
          <a:xfrm>
            <a:off x="6190908" y="4510381"/>
            <a:ext cx="1529539" cy="855345"/>
            <a:chOff x="4695532" y="4475968"/>
            <a:chExt cx="1529539" cy="855345"/>
          </a:xfrm>
          <a:solidFill>
            <a:srgbClr val="FFCC65"/>
          </a:solidFill>
        </p:grpSpPr>
        <p:sp>
          <p:nvSpPr>
            <p:cNvPr id="61" name="Freeform 60"/>
            <p:cNvSpPr/>
            <p:nvPr/>
          </p:nvSpPr>
          <p:spPr>
            <a:xfrm>
              <a:off x="4716946" y="4475968"/>
              <a:ext cx="1508125" cy="282575"/>
            </a:xfrm>
            <a:custGeom>
              <a:avLst/>
              <a:gdLst>
                <a:gd name="connsiteX0" fmla="*/ 482600 w 1508125"/>
                <a:gd name="connsiteY0" fmla="*/ 136525 h 282575"/>
                <a:gd name="connsiteX1" fmla="*/ 3175 w 1508125"/>
                <a:gd name="connsiteY1" fmla="*/ 276225 h 282575"/>
                <a:gd name="connsiteX2" fmla="*/ 1508125 w 1508125"/>
                <a:gd name="connsiteY2" fmla="*/ 282575 h 282575"/>
                <a:gd name="connsiteX3" fmla="*/ 1504950 w 1508125"/>
                <a:gd name="connsiteY3" fmla="*/ 0 h 282575"/>
                <a:gd name="connsiteX4" fmla="*/ 0 w 1508125"/>
                <a:gd name="connsiteY4" fmla="*/ 0 h 282575"/>
                <a:gd name="connsiteX5" fmla="*/ 482600 w 1508125"/>
                <a:gd name="connsiteY5" fmla="*/ 136525 h 282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25" h="282575">
                  <a:moveTo>
                    <a:pt x="482600" y="136525"/>
                  </a:moveTo>
                  <a:lnTo>
                    <a:pt x="3175" y="276225"/>
                  </a:lnTo>
                  <a:lnTo>
                    <a:pt x="1508125" y="282575"/>
                  </a:lnTo>
                  <a:cubicBezTo>
                    <a:pt x="1507067" y="188383"/>
                    <a:pt x="1504950" y="0"/>
                    <a:pt x="1504950" y="0"/>
                  </a:cubicBezTo>
                  <a:lnTo>
                    <a:pt x="0" y="0"/>
                  </a:lnTo>
                  <a:lnTo>
                    <a:pt x="482600" y="136525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B1</a:t>
              </a:r>
              <a:r>
                <a:rPr lang="en-US" baseline="30000" dirty="0">
                  <a:solidFill>
                    <a:srgbClr val="000000"/>
                  </a:solidFill>
                </a:rPr>
                <a:t>AX4</a:t>
              </a:r>
            </a:p>
          </p:txBody>
        </p:sp>
        <p:sp>
          <p:nvSpPr>
            <p:cNvPr id="62" name="Pentagon 61"/>
            <p:cNvSpPr/>
            <p:nvPr/>
          </p:nvSpPr>
          <p:spPr>
            <a:xfrm flipH="1">
              <a:off x="4695532" y="5057222"/>
              <a:ext cx="1516766" cy="274091"/>
            </a:xfrm>
            <a:prstGeom prst="homePlate">
              <a:avLst>
                <a:gd name="adj" fmla="val 180011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0" rtlCol="0" anchor="ctr" anchorCtr="1"/>
            <a:lstStyle/>
            <a:p>
              <a:pPr algn="ctr"/>
              <a:r>
                <a:rPr lang="en-US" dirty="0"/>
                <a:t>C1</a:t>
              </a:r>
              <a:r>
                <a:rPr lang="en-US" baseline="30000" dirty="0"/>
                <a:t>AX4</a:t>
              </a:r>
              <a:endParaRPr lang="en-US" dirty="0"/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6270944" y="1556392"/>
            <a:ext cx="3718908" cy="2000868"/>
            <a:chOff x="10634236" y="2523805"/>
            <a:chExt cx="3718908" cy="2000868"/>
          </a:xfrm>
        </p:grpSpPr>
        <p:sp>
          <p:nvSpPr>
            <p:cNvPr id="67" name="AutoShape 21"/>
            <p:cNvSpPr>
              <a:spLocks noChangeArrowheads="1"/>
            </p:cNvSpPr>
            <p:nvPr/>
          </p:nvSpPr>
          <p:spPr bwMode="auto">
            <a:xfrm>
              <a:off x="11813019" y="2523805"/>
              <a:ext cx="2540125" cy="2000868"/>
            </a:xfrm>
            <a:prstGeom prst="roundRect">
              <a:avLst>
                <a:gd name="adj" fmla="val 44204"/>
              </a:avLst>
            </a:prstGeom>
            <a:noFill/>
            <a:ln w="762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" name="Group 80"/>
            <p:cNvGrpSpPr/>
            <p:nvPr/>
          </p:nvGrpSpPr>
          <p:grpSpPr>
            <a:xfrm>
              <a:off x="10634236" y="2862244"/>
              <a:ext cx="1554752" cy="276867"/>
              <a:chOff x="6477283" y="4896630"/>
              <a:chExt cx="1554752" cy="276867"/>
            </a:xfrm>
            <a:effectLst/>
          </p:grpSpPr>
          <p:sp>
            <p:nvSpPr>
              <p:cNvPr id="82" name="Delay 81"/>
              <p:cNvSpPr/>
              <p:nvPr/>
            </p:nvSpPr>
            <p:spPr>
              <a:xfrm flipH="1">
                <a:off x="6747413" y="4897554"/>
                <a:ext cx="1284622" cy="275943"/>
              </a:xfrm>
              <a:prstGeom prst="flowChartDelay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Stored Data 82"/>
              <p:cNvSpPr/>
              <p:nvPr/>
            </p:nvSpPr>
            <p:spPr>
              <a:xfrm flipH="1">
                <a:off x="6477283" y="4896630"/>
                <a:ext cx="1441448" cy="275943"/>
              </a:xfrm>
              <a:prstGeom prst="flowChartOnlineStorage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B1</a:t>
                </a:r>
                <a:r>
                  <a:rPr lang="en-US" baseline="30000" dirty="0"/>
                  <a:t>QS31</a:t>
                </a:r>
                <a:endParaRPr lang="en-US" dirty="0"/>
              </a:p>
            </p:txBody>
          </p:sp>
        </p:grpSp>
        <p:grpSp>
          <p:nvGrpSpPr>
            <p:cNvPr id="8" name="Group 34"/>
            <p:cNvGrpSpPr/>
            <p:nvPr/>
          </p:nvGrpSpPr>
          <p:grpSpPr>
            <a:xfrm>
              <a:off x="10672222" y="3408505"/>
              <a:ext cx="1516766" cy="369332"/>
              <a:chOff x="5166872" y="3150126"/>
              <a:chExt cx="1516766" cy="369332"/>
            </a:xfrm>
          </p:grpSpPr>
          <p:grpSp>
            <p:nvGrpSpPr>
              <p:cNvPr id="9" name="Group 79"/>
              <p:cNvGrpSpPr/>
              <p:nvPr/>
            </p:nvGrpSpPr>
            <p:grpSpPr>
              <a:xfrm rot="10844172">
                <a:off x="5166872" y="3195576"/>
                <a:ext cx="1516766" cy="275020"/>
                <a:chOff x="4770785" y="5035062"/>
                <a:chExt cx="1516766" cy="275020"/>
              </a:xfrm>
              <a:effectLst/>
            </p:grpSpPr>
            <p:sp>
              <p:nvSpPr>
                <p:cNvPr id="80" name="Delay 79"/>
                <p:cNvSpPr/>
                <p:nvPr/>
              </p:nvSpPr>
              <p:spPr>
                <a:xfrm>
                  <a:off x="5754152" y="5035062"/>
                  <a:ext cx="533399" cy="275019"/>
                </a:xfrm>
                <a:prstGeom prst="flowChartDelay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4770785" y="5035987"/>
                  <a:ext cx="1064053" cy="274095"/>
                </a:xfrm>
                <a:prstGeom prst="rect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9" name="TextBox 78"/>
              <p:cNvSpPr txBox="1"/>
              <p:nvPr/>
            </p:nvSpPr>
            <p:spPr>
              <a:xfrm rot="63297">
                <a:off x="5560340" y="3150126"/>
                <a:ext cx="8306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C1</a:t>
                </a:r>
                <a:r>
                  <a:rPr lang="en-US" baseline="30000" dirty="0"/>
                  <a:t>QS31</a:t>
                </a:r>
                <a:endParaRPr lang="en-US" dirty="0"/>
              </a:p>
            </p:txBody>
          </p:sp>
        </p:grpSp>
      </p:grpSp>
      <p:grpSp>
        <p:nvGrpSpPr>
          <p:cNvPr id="10" name="Group 87"/>
          <p:cNvGrpSpPr/>
          <p:nvPr/>
        </p:nvGrpSpPr>
        <p:grpSpPr>
          <a:xfrm>
            <a:off x="7833992" y="4643707"/>
            <a:ext cx="1579550" cy="534781"/>
            <a:chOff x="6309992" y="4643706"/>
            <a:chExt cx="1579550" cy="534781"/>
          </a:xfrm>
          <a:solidFill>
            <a:srgbClr val="FFCC65"/>
          </a:solidFill>
        </p:grpSpPr>
        <p:sp>
          <p:nvSpPr>
            <p:cNvPr id="85" name="Left Arrow 84"/>
            <p:cNvSpPr/>
            <p:nvPr/>
          </p:nvSpPr>
          <p:spPr>
            <a:xfrm>
              <a:off x="6309992" y="4643706"/>
              <a:ext cx="746516" cy="530287"/>
            </a:xfrm>
            <a:prstGeom prst="leftArrow">
              <a:avLst>
                <a:gd name="adj1" fmla="val 50000"/>
                <a:gd name="adj2" fmla="val 106255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n-US" i="1" dirty="0">
                  <a:solidFill>
                    <a:schemeClr val="tx1"/>
                  </a:solidFill>
                </a:rPr>
                <a:t>C1</a:t>
              </a:r>
              <a:r>
                <a:rPr lang="en-US" i="1" baseline="30000" dirty="0">
                  <a:solidFill>
                    <a:schemeClr val="tx1"/>
                  </a:solidFill>
                </a:rPr>
                <a:t>AX4</a:t>
              </a:r>
              <a:endParaRPr lang="en-US" i="1" dirty="0">
                <a:solidFill>
                  <a:schemeClr val="tx1"/>
                </a:solidFill>
              </a:endParaRPr>
            </a:p>
          </p:txBody>
        </p:sp>
        <p:sp>
          <p:nvSpPr>
            <p:cNvPr id="86" name="Left Arrow 85"/>
            <p:cNvSpPr/>
            <p:nvPr/>
          </p:nvSpPr>
          <p:spPr>
            <a:xfrm flipH="1">
              <a:off x="7162800" y="4648200"/>
              <a:ext cx="726742" cy="530287"/>
            </a:xfrm>
            <a:prstGeom prst="leftArrow">
              <a:avLst>
                <a:gd name="adj1" fmla="val 50000"/>
                <a:gd name="adj2" fmla="val 106255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rmAutofit fontScale="92500"/>
            </a:bodyPr>
            <a:lstStyle/>
            <a:p>
              <a:pPr algn="ctr"/>
              <a:r>
                <a:rPr lang="en-US" sz="1000" i="1" dirty="0">
                  <a:solidFill>
                    <a:schemeClr val="tx1"/>
                  </a:solidFill>
                </a:rPr>
                <a:t>B1</a:t>
              </a:r>
              <a:r>
                <a:rPr lang="en-US" sz="1000" i="1" baseline="30000" dirty="0">
                  <a:solidFill>
                    <a:schemeClr val="tx1"/>
                  </a:solidFill>
                </a:rPr>
                <a:t>AX4</a:t>
              </a:r>
              <a:endParaRPr lang="en-US" sz="1000" i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48"/>
          <p:cNvGrpSpPr/>
          <p:nvPr/>
        </p:nvGrpSpPr>
        <p:grpSpPr>
          <a:xfrm>
            <a:off x="3158568" y="4051349"/>
            <a:ext cx="3130310" cy="2000868"/>
            <a:chOff x="1067003" y="4408768"/>
            <a:chExt cx="3130310" cy="2000868"/>
          </a:xfrm>
        </p:grpSpPr>
        <p:sp>
          <p:nvSpPr>
            <p:cNvPr id="122" name="AutoShape 21"/>
            <p:cNvSpPr>
              <a:spLocks noChangeArrowheads="1"/>
            </p:cNvSpPr>
            <p:nvPr/>
          </p:nvSpPr>
          <p:spPr bwMode="auto">
            <a:xfrm>
              <a:off x="1067003" y="4408768"/>
              <a:ext cx="2540125" cy="2000868"/>
            </a:xfrm>
            <a:prstGeom prst="roundRect">
              <a:avLst>
                <a:gd name="adj" fmla="val 44204"/>
              </a:avLst>
            </a:prstGeom>
            <a:noFill/>
            <a:ln w="76200">
              <a:solidFill>
                <a:srgbClr val="FFCC66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8" name="Group 80"/>
            <p:cNvGrpSpPr/>
            <p:nvPr/>
          </p:nvGrpSpPr>
          <p:grpSpPr>
            <a:xfrm flipH="1">
              <a:off x="2642561" y="5458566"/>
              <a:ext cx="1554752" cy="276867"/>
              <a:chOff x="6477283" y="4896630"/>
              <a:chExt cx="1554752" cy="276867"/>
            </a:xfrm>
            <a:effectLst/>
          </p:grpSpPr>
          <p:sp>
            <p:nvSpPr>
              <p:cNvPr id="130" name="Delay 129"/>
              <p:cNvSpPr/>
              <p:nvPr/>
            </p:nvSpPr>
            <p:spPr>
              <a:xfrm flipH="1">
                <a:off x="6747413" y="4897554"/>
                <a:ext cx="1284622" cy="275943"/>
              </a:xfrm>
              <a:prstGeom prst="flowChartDelay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1" name="Stored Data 130"/>
              <p:cNvSpPr/>
              <p:nvPr/>
            </p:nvSpPr>
            <p:spPr>
              <a:xfrm flipH="1">
                <a:off x="6477283" y="4896630"/>
                <a:ext cx="1441448" cy="275943"/>
              </a:xfrm>
              <a:prstGeom prst="flowChartOnlineStorage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B1</a:t>
                </a:r>
                <a:r>
                  <a:rPr lang="en-US" baseline="30000" dirty="0"/>
                  <a:t>QS31</a:t>
                </a:r>
                <a:endParaRPr lang="en-US" dirty="0"/>
              </a:p>
            </p:txBody>
          </p:sp>
        </p:grpSp>
        <p:grpSp>
          <p:nvGrpSpPr>
            <p:cNvPr id="19" name="Group 34"/>
            <p:cNvGrpSpPr/>
            <p:nvPr/>
          </p:nvGrpSpPr>
          <p:grpSpPr>
            <a:xfrm flipH="1">
              <a:off x="2642561" y="4836698"/>
              <a:ext cx="1516766" cy="369332"/>
              <a:chOff x="5166872" y="3150126"/>
              <a:chExt cx="1516766" cy="369332"/>
            </a:xfrm>
          </p:grpSpPr>
          <p:grpSp>
            <p:nvGrpSpPr>
              <p:cNvPr id="20" name="Group 79"/>
              <p:cNvGrpSpPr/>
              <p:nvPr/>
            </p:nvGrpSpPr>
            <p:grpSpPr>
              <a:xfrm rot="10844172">
                <a:off x="5166872" y="3195576"/>
                <a:ext cx="1516766" cy="275020"/>
                <a:chOff x="4770785" y="5035062"/>
                <a:chExt cx="1516766" cy="275020"/>
              </a:xfrm>
              <a:effectLst/>
            </p:grpSpPr>
            <p:sp>
              <p:nvSpPr>
                <p:cNvPr id="128" name="Delay 127"/>
                <p:cNvSpPr/>
                <p:nvPr/>
              </p:nvSpPr>
              <p:spPr>
                <a:xfrm>
                  <a:off x="5754152" y="5035062"/>
                  <a:ext cx="533399" cy="275019"/>
                </a:xfrm>
                <a:prstGeom prst="flowChartDelay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9" name="Rectangle 128"/>
                <p:cNvSpPr/>
                <p:nvPr/>
              </p:nvSpPr>
              <p:spPr>
                <a:xfrm>
                  <a:off x="4770785" y="5035987"/>
                  <a:ext cx="1064053" cy="274095"/>
                </a:xfrm>
                <a:prstGeom prst="rect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27" name="TextBox 126"/>
              <p:cNvSpPr txBox="1"/>
              <p:nvPr/>
            </p:nvSpPr>
            <p:spPr>
              <a:xfrm rot="63297">
                <a:off x="5560341" y="3150126"/>
                <a:ext cx="8306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C1</a:t>
                </a:r>
                <a:r>
                  <a:rPr lang="en-US" baseline="30000" dirty="0"/>
                  <a:t>QS31</a:t>
                </a:r>
                <a:endParaRPr lang="en-US" dirty="0"/>
              </a:p>
            </p:txBody>
          </p:sp>
        </p:grpSp>
        <p:cxnSp>
          <p:nvCxnSpPr>
            <p:cNvPr id="141" name="Straight Connector 140"/>
            <p:cNvCxnSpPr/>
            <p:nvPr/>
          </p:nvCxnSpPr>
          <p:spPr>
            <a:xfrm>
              <a:off x="1106627" y="5305829"/>
              <a:ext cx="2140581" cy="1148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56"/>
            <p:cNvGrpSpPr/>
            <p:nvPr/>
          </p:nvGrpSpPr>
          <p:grpSpPr>
            <a:xfrm>
              <a:off x="1105103" y="5045789"/>
              <a:ext cx="2140581" cy="534781"/>
              <a:chOff x="457200" y="2003787"/>
              <a:chExt cx="7912427" cy="739881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>
                <a:off x="457200" y="2361482"/>
                <a:ext cx="7912427" cy="1588"/>
              </a:xfrm>
              <a:prstGeom prst="line">
                <a:avLst/>
              </a:prstGeom>
              <a:ln>
                <a:solidFill>
                  <a:srgbClr val="7F7F7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" name="Left Arrow 143"/>
              <p:cNvSpPr/>
              <p:nvPr/>
            </p:nvSpPr>
            <p:spPr>
              <a:xfrm>
                <a:off x="1343163" y="2003787"/>
                <a:ext cx="2759416" cy="733663"/>
              </a:xfrm>
              <a:prstGeom prst="leftArrow">
                <a:avLst>
                  <a:gd name="adj1" fmla="val 50000"/>
                  <a:gd name="adj2" fmla="val 106255"/>
                </a:avLst>
              </a:prstGeom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ctr">
                <a:normAutofit fontScale="40000" lnSpcReduction="20000"/>
              </a:bodyPr>
              <a:lstStyle/>
              <a:p>
                <a:pPr algn="ctr"/>
                <a:r>
                  <a:rPr lang="en-US" i="1" dirty="0">
                    <a:solidFill>
                      <a:schemeClr val="tx1"/>
                    </a:solidFill>
                  </a:rPr>
                  <a:t>C1</a:t>
                </a:r>
                <a:r>
                  <a:rPr lang="en-US" i="1" baseline="30000" dirty="0">
                    <a:solidFill>
                      <a:schemeClr val="tx1"/>
                    </a:solidFill>
                  </a:rPr>
                  <a:t>QS30</a:t>
                </a:r>
                <a:endParaRPr lang="en-US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5" name="Left Arrow 144"/>
              <p:cNvSpPr/>
              <p:nvPr/>
            </p:nvSpPr>
            <p:spPr>
              <a:xfrm flipH="1">
                <a:off x="4495476" y="2010005"/>
                <a:ext cx="2686322" cy="733663"/>
              </a:xfrm>
              <a:prstGeom prst="leftArrow">
                <a:avLst>
                  <a:gd name="adj1" fmla="val 50000"/>
                  <a:gd name="adj2" fmla="val 106255"/>
                </a:avLst>
              </a:prstGeom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ctr">
                <a:normAutofit fontScale="40000" lnSpcReduction="20000"/>
              </a:bodyPr>
              <a:lstStyle/>
              <a:p>
                <a:pPr algn="ctr"/>
                <a:r>
                  <a:rPr lang="en-US" i="1" dirty="0">
                    <a:solidFill>
                      <a:schemeClr val="tx1"/>
                    </a:solidFill>
                  </a:rPr>
                  <a:t>B1</a:t>
                </a:r>
                <a:r>
                  <a:rPr lang="en-US" i="1" baseline="30000" dirty="0">
                    <a:solidFill>
                      <a:schemeClr val="tx1"/>
                    </a:solidFill>
                  </a:rPr>
                  <a:t>QS30</a:t>
                </a:r>
                <a:endParaRPr lang="en-US" i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145"/>
            <p:cNvGrpSpPr/>
            <p:nvPr/>
          </p:nvGrpSpPr>
          <p:grpSpPr>
            <a:xfrm>
              <a:off x="1346310" y="5047289"/>
              <a:ext cx="1579550" cy="534781"/>
              <a:chOff x="6327153" y="2101925"/>
              <a:chExt cx="1579550" cy="534781"/>
            </a:xfrm>
          </p:grpSpPr>
          <p:sp>
            <p:nvSpPr>
              <p:cNvPr id="147" name="Left Arrow 146"/>
              <p:cNvSpPr/>
              <p:nvPr/>
            </p:nvSpPr>
            <p:spPr>
              <a:xfrm>
                <a:off x="6327153" y="2101925"/>
                <a:ext cx="746516" cy="530287"/>
              </a:xfrm>
              <a:prstGeom prst="leftArrow">
                <a:avLst>
                  <a:gd name="adj1" fmla="val 50000"/>
                  <a:gd name="adj2" fmla="val 106255"/>
                </a:avLst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ctr">
                <a:normAutofit fontScale="70000" lnSpcReduction="20000"/>
              </a:bodyPr>
              <a:lstStyle/>
              <a:p>
                <a:pPr algn="ctr"/>
                <a:r>
                  <a:rPr lang="en-US" sz="1000" i="1" dirty="0">
                    <a:solidFill>
                      <a:schemeClr val="tx1"/>
                    </a:solidFill>
                  </a:rPr>
                  <a:t>C1</a:t>
                </a:r>
                <a:r>
                  <a:rPr lang="en-US" sz="1000" i="1" baseline="30000" dirty="0">
                    <a:solidFill>
                      <a:schemeClr val="tx1"/>
                    </a:solidFill>
                  </a:rPr>
                  <a:t>QS31</a:t>
                </a:r>
                <a:endParaRPr lang="en-US" sz="10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8" name="Left Arrow 147"/>
              <p:cNvSpPr/>
              <p:nvPr/>
            </p:nvSpPr>
            <p:spPr>
              <a:xfrm flipH="1">
                <a:off x="7179961" y="2106419"/>
                <a:ext cx="726742" cy="530287"/>
              </a:xfrm>
              <a:prstGeom prst="leftArrow">
                <a:avLst>
                  <a:gd name="adj1" fmla="val 50000"/>
                  <a:gd name="adj2" fmla="val 106255"/>
                </a:avLst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ctr">
                <a:normAutofit fontScale="70000" lnSpcReduction="20000"/>
              </a:bodyPr>
              <a:lstStyle/>
              <a:p>
                <a:pPr algn="ctr"/>
                <a:r>
                  <a:rPr lang="en-US" sz="1000" i="1" dirty="0">
                    <a:solidFill>
                      <a:schemeClr val="tx1"/>
                    </a:solidFill>
                  </a:rPr>
                  <a:t>B1</a:t>
                </a:r>
                <a:r>
                  <a:rPr lang="en-US" sz="1000" i="1" baseline="30000" dirty="0">
                    <a:solidFill>
                      <a:schemeClr val="tx1"/>
                    </a:solidFill>
                  </a:rPr>
                  <a:t>QS31</a:t>
                </a:r>
                <a:endParaRPr lang="en-US" sz="1000" i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63" name="Text Box 19"/>
          <p:cNvSpPr txBox="1">
            <a:spLocks noChangeArrowheads="1"/>
          </p:cNvSpPr>
          <p:nvPr/>
        </p:nvSpPr>
        <p:spPr bwMode="auto">
          <a:xfrm>
            <a:off x="7382724" y="6416102"/>
            <a:ext cx="20503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Hirose </a:t>
            </a:r>
            <a:r>
              <a:rPr lang="en-US" sz="1200" i="1" dirty="0">
                <a:latin typeface="Arial"/>
                <a:cs typeface="Arial"/>
              </a:rPr>
              <a:t>et al</a:t>
            </a:r>
            <a:r>
              <a:rPr lang="en-US" sz="1200" dirty="0">
                <a:latin typeface="Arial"/>
                <a:cs typeface="Arial"/>
              </a:rPr>
              <a:t>., Science 2011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180180" y="4495801"/>
            <a:ext cx="1554752" cy="915593"/>
            <a:chOff x="4899344" y="2047231"/>
            <a:chExt cx="1554752" cy="915593"/>
          </a:xfrm>
        </p:grpSpPr>
        <p:sp>
          <p:nvSpPr>
            <p:cNvPr id="77" name="Delay 76"/>
            <p:cNvSpPr/>
            <p:nvPr/>
          </p:nvSpPr>
          <p:spPr>
            <a:xfrm flipH="1">
              <a:off x="5169474" y="2048155"/>
              <a:ext cx="1284622" cy="275943"/>
            </a:xfrm>
            <a:prstGeom prst="flowChartDelay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Stored Data 77"/>
            <p:cNvSpPr/>
            <p:nvPr/>
          </p:nvSpPr>
          <p:spPr>
            <a:xfrm flipH="1">
              <a:off x="4899344" y="2047231"/>
              <a:ext cx="1441448" cy="275943"/>
            </a:xfrm>
            <a:prstGeom prst="flowChartOnlineStorage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B1</a:t>
              </a:r>
              <a:r>
                <a:rPr lang="en-US" baseline="30000" dirty="0"/>
                <a:t>QS31</a:t>
              </a:r>
              <a:endParaRPr lang="en-US" dirty="0"/>
            </a:p>
          </p:txBody>
        </p:sp>
        <p:sp>
          <p:nvSpPr>
            <p:cNvPr id="87" name="Delay 86"/>
            <p:cNvSpPr/>
            <p:nvPr/>
          </p:nvSpPr>
          <p:spPr>
            <a:xfrm rot="10844172">
              <a:off x="4937371" y="2632625"/>
              <a:ext cx="533399" cy="275019"/>
            </a:xfrm>
            <a:prstGeom prst="flowChartDelay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Rectangle 87"/>
            <p:cNvSpPr/>
            <p:nvPr/>
          </p:nvSpPr>
          <p:spPr>
            <a:xfrm rot="10844172">
              <a:off x="5390030" y="2641850"/>
              <a:ext cx="1064053" cy="274095"/>
            </a:xfrm>
            <a:prstGeom prst="rect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9" name="TextBox 88"/>
            <p:cNvSpPr txBox="1"/>
            <p:nvPr/>
          </p:nvSpPr>
          <p:spPr>
            <a:xfrm rot="63297">
              <a:off x="5330798" y="2593492"/>
              <a:ext cx="8306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C1</a:t>
              </a:r>
              <a:r>
                <a:rPr lang="en-US" baseline="30000" dirty="0"/>
                <a:t>QS31</a:t>
              </a:r>
              <a:endParaRPr 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4049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2.5E-6 0.37037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AutoShape 21"/>
          <p:cNvSpPr>
            <a:spLocks noChangeArrowheads="1"/>
          </p:cNvSpPr>
          <p:nvPr/>
        </p:nvSpPr>
        <p:spPr bwMode="auto">
          <a:xfrm>
            <a:off x="7051883" y="2952132"/>
            <a:ext cx="2540125" cy="2000868"/>
          </a:xfrm>
          <a:prstGeom prst="roundRect">
            <a:avLst>
              <a:gd name="adj" fmla="val 44204"/>
            </a:avLst>
          </a:prstGeom>
          <a:noFill/>
          <a:ln w="76200">
            <a:solidFill>
              <a:srgbClr val="FFCC66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"/>
            <a:ext cx="9144000" cy="2010004"/>
          </a:xfrm>
          <a:effectLst/>
        </p:spPr>
        <p:txBody>
          <a:bodyPr>
            <a:normAutofit/>
          </a:bodyPr>
          <a:lstStyle/>
          <a:p>
            <a:r>
              <a:rPr lang="en-US" dirty="0"/>
              <a:t>TgrB1-C1 signal transduction </a:t>
            </a:r>
            <a:br>
              <a:rPr lang="en-US" dirty="0"/>
            </a:br>
            <a:r>
              <a:rPr lang="en-US" sz="2800" dirty="0"/>
              <a:t>Ligand-Receptor interaction</a:t>
            </a:r>
          </a:p>
        </p:txBody>
      </p:sp>
      <p:sp>
        <p:nvSpPr>
          <p:cNvPr id="61" name="Freeform 60"/>
          <p:cNvSpPr/>
          <p:nvPr/>
        </p:nvSpPr>
        <p:spPr>
          <a:xfrm>
            <a:off x="5891102" y="3325708"/>
            <a:ext cx="1508125" cy="282575"/>
          </a:xfrm>
          <a:custGeom>
            <a:avLst/>
            <a:gdLst>
              <a:gd name="connsiteX0" fmla="*/ 482600 w 1508125"/>
              <a:gd name="connsiteY0" fmla="*/ 136525 h 282575"/>
              <a:gd name="connsiteX1" fmla="*/ 3175 w 1508125"/>
              <a:gd name="connsiteY1" fmla="*/ 276225 h 282575"/>
              <a:gd name="connsiteX2" fmla="*/ 1508125 w 1508125"/>
              <a:gd name="connsiteY2" fmla="*/ 282575 h 282575"/>
              <a:gd name="connsiteX3" fmla="*/ 1504950 w 1508125"/>
              <a:gd name="connsiteY3" fmla="*/ 0 h 282575"/>
              <a:gd name="connsiteX4" fmla="*/ 0 w 1508125"/>
              <a:gd name="connsiteY4" fmla="*/ 0 h 282575"/>
              <a:gd name="connsiteX5" fmla="*/ 482600 w 1508125"/>
              <a:gd name="connsiteY5" fmla="*/ 136525 h 282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8125" h="282575">
                <a:moveTo>
                  <a:pt x="482600" y="136525"/>
                </a:moveTo>
                <a:lnTo>
                  <a:pt x="3175" y="276225"/>
                </a:lnTo>
                <a:lnTo>
                  <a:pt x="1508125" y="282575"/>
                </a:lnTo>
                <a:cubicBezTo>
                  <a:pt x="1507067" y="188383"/>
                  <a:pt x="1504950" y="0"/>
                  <a:pt x="1504950" y="0"/>
                </a:cubicBezTo>
                <a:lnTo>
                  <a:pt x="0" y="0"/>
                </a:lnTo>
                <a:lnTo>
                  <a:pt x="482600" y="136525"/>
                </a:lnTo>
                <a:close/>
              </a:path>
            </a:pathLst>
          </a:cu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B1</a:t>
            </a:r>
            <a:r>
              <a:rPr lang="en-US" baseline="30000" dirty="0">
                <a:solidFill>
                  <a:srgbClr val="000000"/>
                </a:solidFill>
              </a:rPr>
              <a:t>AX4</a:t>
            </a:r>
          </a:p>
        </p:txBody>
      </p:sp>
      <p:sp>
        <p:nvSpPr>
          <p:cNvPr id="62" name="Pentagon 61"/>
          <p:cNvSpPr/>
          <p:nvPr/>
        </p:nvSpPr>
        <p:spPr>
          <a:xfrm flipH="1">
            <a:off x="5869687" y="3906962"/>
            <a:ext cx="1516766" cy="274091"/>
          </a:xfrm>
          <a:prstGeom prst="homePlate">
            <a:avLst>
              <a:gd name="adj" fmla="val 180011"/>
            </a:avLst>
          </a:pr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rtlCol="0" anchor="ctr" anchorCtr="1"/>
          <a:lstStyle/>
          <a:p>
            <a:pPr algn="ctr"/>
            <a:r>
              <a:rPr lang="en-US" dirty="0"/>
              <a:t>C1</a:t>
            </a:r>
            <a:r>
              <a:rPr lang="en-US" baseline="30000" dirty="0"/>
              <a:t>AX4</a:t>
            </a:r>
            <a:endParaRPr lang="en-US" dirty="0"/>
          </a:p>
        </p:txBody>
      </p:sp>
      <p:sp>
        <p:nvSpPr>
          <p:cNvPr id="64" name="AutoShape 21"/>
          <p:cNvSpPr>
            <a:spLocks noChangeArrowheads="1"/>
          </p:cNvSpPr>
          <p:nvPr/>
        </p:nvSpPr>
        <p:spPr bwMode="auto">
          <a:xfrm>
            <a:off x="2581332" y="2885020"/>
            <a:ext cx="2540125" cy="2000868"/>
          </a:xfrm>
          <a:prstGeom prst="roundRect">
            <a:avLst>
              <a:gd name="adj" fmla="val 44204"/>
            </a:avLst>
          </a:prstGeom>
          <a:noFill/>
          <a:ln w="76200">
            <a:solidFill>
              <a:srgbClr val="FFCC66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Pentagon 64"/>
          <p:cNvSpPr/>
          <p:nvPr/>
        </p:nvSpPr>
        <p:spPr>
          <a:xfrm>
            <a:off x="4715759" y="3318937"/>
            <a:ext cx="1516766" cy="274091"/>
          </a:xfrm>
          <a:prstGeom prst="homePlate">
            <a:avLst>
              <a:gd name="adj" fmla="val 180011"/>
            </a:avLst>
          </a:pr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rtlCol="0" anchor="ctr" anchorCtr="1"/>
          <a:lstStyle/>
          <a:p>
            <a:pPr algn="ctr"/>
            <a:r>
              <a:rPr lang="en-US" dirty="0"/>
              <a:t>C1</a:t>
            </a:r>
            <a:r>
              <a:rPr lang="en-US" baseline="30000" dirty="0"/>
              <a:t>AX4</a:t>
            </a:r>
          </a:p>
        </p:txBody>
      </p:sp>
      <p:sp>
        <p:nvSpPr>
          <p:cNvPr id="66" name="Freeform 65"/>
          <p:cNvSpPr>
            <a:spLocks/>
          </p:cNvSpPr>
          <p:nvPr/>
        </p:nvSpPr>
        <p:spPr>
          <a:xfrm flipH="1">
            <a:off x="4724401" y="3901562"/>
            <a:ext cx="1508125" cy="282575"/>
          </a:xfrm>
          <a:custGeom>
            <a:avLst/>
            <a:gdLst>
              <a:gd name="connsiteX0" fmla="*/ 482600 w 1508125"/>
              <a:gd name="connsiteY0" fmla="*/ 136525 h 282575"/>
              <a:gd name="connsiteX1" fmla="*/ 3175 w 1508125"/>
              <a:gd name="connsiteY1" fmla="*/ 276225 h 282575"/>
              <a:gd name="connsiteX2" fmla="*/ 1508125 w 1508125"/>
              <a:gd name="connsiteY2" fmla="*/ 282575 h 282575"/>
              <a:gd name="connsiteX3" fmla="*/ 1504950 w 1508125"/>
              <a:gd name="connsiteY3" fmla="*/ 0 h 282575"/>
              <a:gd name="connsiteX4" fmla="*/ 0 w 1508125"/>
              <a:gd name="connsiteY4" fmla="*/ 0 h 282575"/>
              <a:gd name="connsiteX5" fmla="*/ 482600 w 1508125"/>
              <a:gd name="connsiteY5" fmla="*/ 136525 h 282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8125" h="282575">
                <a:moveTo>
                  <a:pt x="482600" y="136525"/>
                </a:moveTo>
                <a:lnTo>
                  <a:pt x="3175" y="276225"/>
                </a:lnTo>
                <a:lnTo>
                  <a:pt x="1508125" y="282575"/>
                </a:lnTo>
                <a:cubicBezTo>
                  <a:pt x="1507067" y="188383"/>
                  <a:pt x="1504950" y="0"/>
                  <a:pt x="1504950" y="0"/>
                </a:cubicBezTo>
                <a:lnTo>
                  <a:pt x="0" y="0"/>
                </a:lnTo>
                <a:lnTo>
                  <a:pt x="482600" y="136525"/>
                </a:lnTo>
                <a:close/>
              </a:path>
            </a:pathLst>
          </a:cu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B1</a:t>
            </a:r>
            <a:r>
              <a:rPr lang="en-US" baseline="30000" dirty="0">
                <a:solidFill>
                  <a:srgbClr val="000000"/>
                </a:solidFill>
              </a:rPr>
              <a:t>AX4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18682" y="4095132"/>
            <a:ext cx="1600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Development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18283" y="2952132"/>
            <a:ext cx="87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Ligand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2238" y="2952132"/>
            <a:ext cx="1146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Receptor</a:t>
            </a:r>
          </a:p>
        </p:txBody>
      </p:sp>
      <p:sp>
        <p:nvSpPr>
          <p:cNvPr id="15" name="Right Arrow 14"/>
          <p:cNvSpPr/>
          <p:nvPr/>
        </p:nvSpPr>
        <p:spPr>
          <a:xfrm rot="1745136">
            <a:off x="7414332" y="3525260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/>
        </p:nvSpPr>
        <p:spPr>
          <a:xfrm rot="1745136">
            <a:off x="7901707" y="3781036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 rot="1745136">
            <a:off x="8389082" y="4036812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Box 19">
            <a:extLst>
              <a:ext uri="{FF2B5EF4-FFF2-40B4-BE49-F238E27FC236}">
                <a16:creationId xmlns:a16="http://schemas.microsoft.com/office/drawing/2014/main" id="{E9991D0D-0790-E648-6847-A0593115F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1" y="6477001"/>
            <a:ext cx="219964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Hirose </a:t>
            </a:r>
            <a:r>
              <a:rPr lang="en-US" sz="1200" i="1" dirty="0">
                <a:latin typeface="Arial"/>
                <a:cs typeface="Arial"/>
              </a:rPr>
              <a:t>et al</a:t>
            </a:r>
            <a:r>
              <a:rPr lang="en-US" sz="1200" dirty="0">
                <a:latin typeface="Arial"/>
                <a:cs typeface="Arial"/>
              </a:rPr>
              <a:t>., J. Cell Sci. 2017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011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ight Arrow 47"/>
          <p:cNvSpPr/>
          <p:nvPr/>
        </p:nvSpPr>
        <p:spPr>
          <a:xfrm rot="1745136">
            <a:off x="7882215" y="2255457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AutoShape 21"/>
          <p:cNvSpPr>
            <a:spLocks noChangeArrowheads="1"/>
          </p:cNvSpPr>
          <p:nvPr/>
        </p:nvSpPr>
        <p:spPr bwMode="auto">
          <a:xfrm>
            <a:off x="7467601" y="1732932"/>
            <a:ext cx="2540125" cy="2000868"/>
          </a:xfrm>
          <a:prstGeom prst="roundRect">
            <a:avLst>
              <a:gd name="adj" fmla="val 44204"/>
            </a:avLst>
          </a:prstGeom>
          <a:noFill/>
          <a:ln w="76200">
            <a:solidFill>
              <a:srgbClr val="FFCC66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AutoShape 21"/>
          <p:cNvSpPr>
            <a:spLocks noChangeArrowheads="1"/>
          </p:cNvSpPr>
          <p:nvPr/>
        </p:nvSpPr>
        <p:spPr bwMode="auto">
          <a:xfrm>
            <a:off x="2532910" y="1656732"/>
            <a:ext cx="2540125" cy="2000868"/>
          </a:xfrm>
          <a:prstGeom prst="roundRect">
            <a:avLst>
              <a:gd name="adj" fmla="val 44204"/>
            </a:avLst>
          </a:prstGeom>
          <a:noFill/>
          <a:ln w="76200">
            <a:solidFill>
              <a:srgbClr val="FFCC66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Freeform 51"/>
          <p:cNvSpPr>
            <a:spLocks/>
          </p:cNvSpPr>
          <p:nvPr/>
        </p:nvSpPr>
        <p:spPr>
          <a:xfrm flipH="1">
            <a:off x="4675979" y="2673274"/>
            <a:ext cx="1508125" cy="282575"/>
          </a:xfrm>
          <a:custGeom>
            <a:avLst/>
            <a:gdLst>
              <a:gd name="connsiteX0" fmla="*/ 482600 w 1508125"/>
              <a:gd name="connsiteY0" fmla="*/ 136525 h 282575"/>
              <a:gd name="connsiteX1" fmla="*/ 3175 w 1508125"/>
              <a:gd name="connsiteY1" fmla="*/ 276225 h 282575"/>
              <a:gd name="connsiteX2" fmla="*/ 1508125 w 1508125"/>
              <a:gd name="connsiteY2" fmla="*/ 282575 h 282575"/>
              <a:gd name="connsiteX3" fmla="*/ 1504950 w 1508125"/>
              <a:gd name="connsiteY3" fmla="*/ 0 h 282575"/>
              <a:gd name="connsiteX4" fmla="*/ 0 w 1508125"/>
              <a:gd name="connsiteY4" fmla="*/ 0 h 282575"/>
              <a:gd name="connsiteX5" fmla="*/ 482600 w 1508125"/>
              <a:gd name="connsiteY5" fmla="*/ 136525 h 282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8125" h="282575">
                <a:moveTo>
                  <a:pt x="482600" y="136525"/>
                </a:moveTo>
                <a:lnTo>
                  <a:pt x="3175" y="276225"/>
                </a:lnTo>
                <a:lnTo>
                  <a:pt x="1508125" y="282575"/>
                </a:lnTo>
                <a:cubicBezTo>
                  <a:pt x="1507067" y="188383"/>
                  <a:pt x="1504950" y="0"/>
                  <a:pt x="1504950" y="0"/>
                </a:cubicBezTo>
                <a:lnTo>
                  <a:pt x="0" y="0"/>
                </a:lnTo>
                <a:lnTo>
                  <a:pt x="482600" y="136525"/>
                </a:lnTo>
                <a:close/>
              </a:path>
            </a:pathLst>
          </a:cu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B1</a:t>
            </a:r>
            <a:r>
              <a:rPr lang="en-US" baseline="30000" dirty="0">
                <a:solidFill>
                  <a:srgbClr val="000000"/>
                </a:solidFill>
              </a:rPr>
              <a:t>AX4</a:t>
            </a:r>
          </a:p>
        </p:txBody>
      </p:sp>
      <p:sp>
        <p:nvSpPr>
          <p:cNvPr id="80" name="Delay 79"/>
          <p:cNvSpPr/>
          <p:nvPr/>
        </p:nvSpPr>
        <p:spPr>
          <a:xfrm rot="10844172">
            <a:off x="6308972" y="2656766"/>
            <a:ext cx="533399" cy="275019"/>
          </a:xfrm>
          <a:prstGeom prst="flowChartDelay">
            <a:avLst/>
          </a:prstGeom>
          <a:solidFill>
            <a:srgbClr val="98CAFF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/>
          <p:cNvSpPr/>
          <p:nvPr/>
        </p:nvSpPr>
        <p:spPr>
          <a:xfrm rot="10844172">
            <a:off x="6761631" y="2665991"/>
            <a:ext cx="1064053" cy="274095"/>
          </a:xfrm>
          <a:prstGeom prst="rect">
            <a:avLst/>
          </a:prstGeom>
          <a:solidFill>
            <a:srgbClr val="98CAFF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TextBox 78"/>
          <p:cNvSpPr txBox="1"/>
          <p:nvPr/>
        </p:nvSpPr>
        <p:spPr>
          <a:xfrm rot="63297">
            <a:off x="6702401" y="2617632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C1</a:t>
            </a:r>
            <a:r>
              <a:rPr lang="en-US" baseline="30000" dirty="0"/>
              <a:t>QS38</a:t>
            </a:r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6268051" y="2090081"/>
            <a:ext cx="1508125" cy="282575"/>
          </a:xfrm>
          <a:custGeom>
            <a:avLst/>
            <a:gdLst>
              <a:gd name="connsiteX0" fmla="*/ 482600 w 1508125"/>
              <a:gd name="connsiteY0" fmla="*/ 136525 h 282575"/>
              <a:gd name="connsiteX1" fmla="*/ 3175 w 1508125"/>
              <a:gd name="connsiteY1" fmla="*/ 276225 h 282575"/>
              <a:gd name="connsiteX2" fmla="*/ 1508125 w 1508125"/>
              <a:gd name="connsiteY2" fmla="*/ 282575 h 282575"/>
              <a:gd name="connsiteX3" fmla="*/ 1504950 w 1508125"/>
              <a:gd name="connsiteY3" fmla="*/ 0 h 282575"/>
              <a:gd name="connsiteX4" fmla="*/ 0 w 1508125"/>
              <a:gd name="connsiteY4" fmla="*/ 0 h 282575"/>
              <a:gd name="connsiteX5" fmla="*/ 482600 w 1508125"/>
              <a:gd name="connsiteY5" fmla="*/ 136525 h 282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8125" h="282575">
                <a:moveTo>
                  <a:pt x="482600" y="136525"/>
                </a:moveTo>
                <a:lnTo>
                  <a:pt x="3175" y="276225"/>
                </a:lnTo>
                <a:lnTo>
                  <a:pt x="1508125" y="282575"/>
                </a:lnTo>
                <a:cubicBezTo>
                  <a:pt x="1507067" y="188383"/>
                  <a:pt x="1504950" y="0"/>
                  <a:pt x="1504950" y="0"/>
                </a:cubicBezTo>
                <a:lnTo>
                  <a:pt x="0" y="0"/>
                </a:lnTo>
                <a:lnTo>
                  <a:pt x="482600" y="136525"/>
                </a:lnTo>
                <a:close/>
              </a:path>
            </a:pathLst>
          </a:cu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B1</a:t>
            </a:r>
            <a:r>
              <a:rPr lang="en-US" baseline="30000" dirty="0">
                <a:solidFill>
                  <a:srgbClr val="000000"/>
                </a:solidFill>
              </a:rPr>
              <a:t>AX4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659804" y="2046339"/>
            <a:ext cx="1516712" cy="369332"/>
            <a:chOff x="3663857" y="3539865"/>
            <a:chExt cx="1516712" cy="369332"/>
          </a:xfrm>
        </p:grpSpPr>
        <p:grpSp>
          <p:nvGrpSpPr>
            <p:cNvPr id="3" name="Group 2"/>
            <p:cNvGrpSpPr/>
            <p:nvPr/>
          </p:nvGrpSpPr>
          <p:grpSpPr>
            <a:xfrm flipH="1">
              <a:off x="3663857" y="3578998"/>
              <a:ext cx="1516712" cy="283320"/>
              <a:chOff x="3663857" y="3578998"/>
              <a:chExt cx="1516712" cy="283320"/>
            </a:xfrm>
          </p:grpSpPr>
          <p:sp>
            <p:nvSpPr>
              <p:cNvPr id="27" name="Delay 26"/>
              <p:cNvSpPr/>
              <p:nvPr/>
            </p:nvSpPr>
            <p:spPr>
              <a:xfrm rot="10844172">
                <a:off x="3663857" y="3578998"/>
                <a:ext cx="533399" cy="275019"/>
              </a:xfrm>
              <a:prstGeom prst="flowChartDelay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/>
            </p:nvSpPr>
            <p:spPr>
              <a:xfrm rot="10844172">
                <a:off x="4116516" y="3588223"/>
                <a:ext cx="1064053" cy="274095"/>
              </a:xfrm>
              <a:prstGeom prst="rect">
                <a:avLst/>
              </a:prstGeom>
              <a:solidFill>
                <a:srgbClr val="98CA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 rot="63297">
              <a:off x="4057286" y="3539865"/>
              <a:ext cx="8306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C1</a:t>
              </a:r>
              <a:r>
                <a:rPr lang="en-US" baseline="30000" dirty="0"/>
                <a:t>QS38</a:t>
              </a:r>
              <a:endParaRPr lang="en-US" dirty="0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8497862" y="2831068"/>
            <a:ext cx="1600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Development</a:t>
            </a:r>
          </a:p>
        </p:txBody>
      </p:sp>
      <p:sp>
        <p:nvSpPr>
          <p:cNvPr id="5" name="&quot;No&quot; Symbol 4"/>
          <p:cNvSpPr/>
          <p:nvPr/>
        </p:nvSpPr>
        <p:spPr>
          <a:xfrm>
            <a:off x="7467600" y="1905000"/>
            <a:ext cx="609600" cy="609600"/>
          </a:xfrm>
          <a:prstGeom prst="noSmoking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507385" y="3581400"/>
            <a:ext cx="7565263" cy="2667000"/>
            <a:chOff x="983384" y="3581400"/>
            <a:chExt cx="7565263" cy="2667000"/>
          </a:xfrm>
        </p:grpSpPr>
        <p:sp>
          <p:nvSpPr>
            <p:cNvPr id="39" name="AutoShape 21"/>
            <p:cNvSpPr>
              <a:spLocks noChangeArrowheads="1"/>
            </p:cNvSpPr>
            <p:nvPr/>
          </p:nvSpPr>
          <p:spPr bwMode="auto">
            <a:xfrm>
              <a:off x="5918075" y="4247532"/>
              <a:ext cx="2540125" cy="2000868"/>
            </a:xfrm>
            <a:prstGeom prst="roundRect">
              <a:avLst>
                <a:gd name="adj" fmla="val 44204"/>
              </a:avLst>
            </a:prstGeom>
            <a:noFill/>
            <a:ln w="76200">
              <a:solidFill>
                <a:srgbClr val="FFCC66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AutoShape 21"/>
            <p:cNvSpPr>
              <a:spLocks noChangeArrowheads="1"/>
            </p:cNvSpPr>
            <p:nvPr/>
          </p:nvSpPr>
          <p:spPr bwMode="auto">
            <a:xfrm>
              <a:off x="983384" y="4171332"/>
              <a:ext cx="2540125" cy="2000868"/>
            </a:xfrm>
            <a:prstGeom prst="roundRect">
              <a:avLst>
                <a:gd name="adj" fmla="val 44204"/>
              </a:avLst>
            </a:prstGeom>
            <a:noFill/>
            <a:ln w="76200">
              <a:solidFill>
                <a:srgbClr val="FFCC66"/>
              </a:solidFill>
              <a:round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>
            <a:xfrm flipH="1">
              <a:off x="3126453" y="5187873"/>
              <a:ext cx="1508125" cy="282575"/>
            </a:xfrm>
            <a:custGeom>
              <a:avLst/>
              <a:gdLst>
                <a:gd name="connsiteX0" fmla="*/ 482600 w 1508125"/>
                <a:gd name="connsiteY0" fmla="*/ 136525 h 282575"/>
                <a:gd name="connsiteX1" fmla="*/ 3175 w 1508125"/>
                <a:gd name="connsiteY1" fmla="*/ 276225 h 282575"/>
                <a:gd name="connsiteX2" fmla="*/ 1508125 w 1508125"/>
                <a:gd name="connsiteY2" fmla="*/ 282575 h 282575"/>
                <a:gd name="connsiteX3" fmla="*/ 1504950 w 1508125"/>
                <a:gd name="connsiteY3" fmla="*/ 0 h 282575"/>
                <a:gd name="connsiteX4" fmla="*/ 0 w 1508125"/>
                <a:gd name="connsiteY4" fmla="*/ 0 h 282575"/>
                <a:gd name="connsiteX5" fmla="*/ 482600 w 1508125"/>
                <a:gd name="connsiteY5" fmla="*/ 136525 h 282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25" h="282575">
                  <a:moveTo>
                    <a:pt x="482600" y="136525"/>
                  </a:moveTo>
                  <a:lnTo>
                    <a:pt x="3175" y="276225"/>
                  </a:lnTo>
                  <a:lnTo>
                    <a:pt x="1508125" y="282575"/>
                  </a:lnTo>
                  <a:cubicBezTo>
                    <a:pt x="1507067" y="188383"/>
                    <a:pt x="1504950" y="0"/>
                    <a:pt x="1504950" y="0"/>
                  </a:cubicBezTo>
                  <a:lnTo>
                    <a:pt x="0" y="0"/>
                  </a:lnTo>
                  <a:lnTo>
                    <a:pt x="482600" y="136525"/>
                  </a:lnTo>
                  <a:close/>
                </a:path>
              </a:pathLst>
            </a:custGeom>
            <a:solidFill>
              <a:srgbClr val="FFCC65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B1</a:t>
              </a:r>
              <a:r>
                <a:rPr lang="en-US" baseline="30000" dirty="0">
                  <a:solidFill>
                    <a:srgbClr val="000000"/>
                  </a:solidFill>
                </a:rPr>
                <a:t>AX4</a:t>
              </a:r>
            </a:p>
          </p:txBody>
        </p:sp>
        <p:sp>
          <p:nvSpPr>
            <p:cNvPr id="42" name="Delay 41"/>
            <p:cNvSpPr/>
            <p:nvPr/>
          </p:nvSpPr>
          <p:spPr>
            <a:xfrm rot="10844172">
              <a:off x="4759446" y="5171365"/>
              <a:ext cx="533399" cy="275019"/>
            </a:xfrm>
            <a:prstGeom prst="flowChartDelay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/>
            <p:cNvSpPr/>
            <p:nvPr/>
          </p:nvSpPr>
          <p:spPr>
            <a:xfrm rot="10844172">
              <a:off x="5212105" y="5180590"/>
              <a:ext cx="1064053" cy="274095"/>
            </a:xfrm>
            <a:prstGeom prst="rect">
              <a:avLst/>
            </a:prstGeom>
            <a:solidFill>
              <a:srgbClr val="98CA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TextBox 43"/>
            <p:cNvSpPr txBox="1"/>
            <p:nvPr/>
          </p:nvSpPr>
          <p:spPr>
            <a:xfrm rot="63297">
              <a:off x="5152875" y="5132232"/>
              <a:ext cx="8306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C1</a:t>
              </a:r>
              <a:r>
                <a:rPr lang="en-US" baseline="30000" dirty="0"/>
                <a:t>QS38</a:t>
              </a:r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4718525" y="4604680"/>
              <a:ext cx="1508125" cy="282575"/>
            </a:xfrm>
            <a:custGeom>
              <a:avLst/>
              <a:gdLst>
                <a:gd name="connsiteX0" fmla="*/ 482600 w 1508125"/>
                <a:gd name="connsiteY0" fmla="*/ 136525 h 282575"/>
                <a:gd name="connsiteX1" fmla="*/ 3175 w 1508125"/>
                <a:gd name="connsiteY1" fmla="*/ 276225 h 282575"/>
                <a:gd name="connsiteX2" fmla="*/ 1508125 w 1508125"/>
                <a:gd name="connsiteY2" fmla="*/ 282575 h 282575"/>
                <a:gd name="connsiteX3" fmla="*/ 1504950 w 1508125"/>
                <a:gd name="connsiteY3" fmla="*/ 0 h 282575"/>
                <a:gd name="connsiteX4" fmla="*/ 0 w 1508125"/>
                <a:gd name="connsiteY4" fmla="*/ 0 h 282575"/>
                <a:gd name="connsiteX5" fmla="*/ 482600 w 1508125"/>
                <a:gd name="connsiteY5" fmla="*/ 136525 h 282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08125" h="282575">
                  <a:moveTo>
                    <a:pt x="482600" y="136525"/>
                  </a:moveTo>
                  <a:lnTo>
                    <a:pt x="3175" y="276225"/>
                  </a:lnTo>
                  <a:lnTo>
                    <a:pt x="1508125" y="282575"/>
                  </a:lnTo>
                  <a:cubicBezTo>
                    <a:pt x="1507067" y="188383"/>
                    <a:pt x="1504950" y="0"/>
                    <a:pt x="1504950" y="0"/>
                  </a:cubicBezTo>
                  <a:lnTo>
                    <a:pt x="0" y="0"/>
                  </a:lnTo>
                  <a:lnTo>
                    <a:pt x="482600" y="136525"/>
                  </a:lnTo>
                  <a:close/>
                </a:path>
              </a:pathLst>
            </a:custGeom>
            <a:solidFill>
              <a:srgbClr val="FFCC65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B1</a:t>
              </a:r>
              <a:r>
                <a:rPr lang="en-US" baseline="30000" dirty="0">
                  <a:solidFill>
                    <a:srgbClr val="000000"/>
                  </a:solidFill>
                </a:rPr>
                <a:t>AX4</a:t>
              </a: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3110279" y="4560939"/>
              <a:ext cx="1516712" cy="369332"/>
              <a:chOff x="3663857" y="3539865"/>
              <a:chExt cx="1516712" cy="369332"/>
            </a:xfrm>
          </p:grpSpPr>
          <p:grpSp>
            <p:nvGrpSpPr>
              <p:cNvPr id="49" name="Group 48"/>
              <p:cNvGrpSpPr/>
              <p:nvPr/>
            </p:nvGrpSpPr>
            <p:grpSpPr>
              <a:xfrm flipH="1">
                <a:off x="3663857" y="3578998"/>
                <a:ext cx="1516712" cy="283320"/>
                <a:chOff x="3663857" y="3578998"/>
                <a:chExt cx="1516712" cy="283320"/>
              </a:xfrm>
            </p:grpSpPr>
            <p:sp>
              <p:nvSpPr>
                <p:cNvPr id="51" name="Delay 50"/>
                <p:cNvSpPr/>
                <p:nvPr/>
              </p:nvSpPr>
              <p:spPr>
                <a:xfrm rot="10844172">
                  <a:off x="3663857" y="3578998"/>
                  <a:ext cx="533399" cy="275019"/>
                </a:xfrm>
                <a:prstGeom prst="flowChartDelay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 rot="10844172">
                  <a:off x="4116516" y="3588223"/>
                  <a:ext cx="1064053" cy="274095"/>
                </a:xfrm>
                <a:prstGeom prst="rect">
                  <a:avLst/>
                </a:prstGeom>
                <a:solidFill>
                  <a:srgbClr val="98CAF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50" name="TextBox 49"/>
              <p:cNvSpPr txBox="1"/>
              <p:nvPr/>
            </p:nvSpPr>
            <p:spPr>
              <a:xfrm rot="63297">
                <a:off x="4057286" y="3539865"/>
                <a:ext cx="8306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C1</a:t>
                </a:r>
                <a:r>
                  <a:rPr lang="en-US" baseline="30000" dirty="0"/>
                  <a:t>QS38</a:t>
                </a:r>
                <a:endParaRPr lang="en-US" dirty="0"/>
              </a:p>
            </p:txBody>
          </p:sp>
        </p:grpSp>
        <p:cxnSp>
          <p:nvCxnSpPr>
            <p:cNvPr id="55" name="Straight Arrow Connector 54"/>
            <p:cNvCxnSpPr/>
            <p:nvPr/>
          </p:nvCxnSpPr>
          <p:spPr>
            <a:xfrm>
              <a:off x="6324600" y="4724400"/>
              <a:ext cx="382337" cy="18181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>
              <a:off x="7167579" y="5138457"/>
              <a:ext cx="414421" cy="23394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6948337" y="5345668"/>
              <a:ext cx="16003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Development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629400" y="4648200"/>
              <a:ext cx="3810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solidFill>
                    <a:srgbClr val="FF0000"/>
                  </a:solidFill>
                </a:rPr>
                <a:t>*</a:t>
              </a:r>
            </a:p>
          </p:txBody>
        </p:sp>
        <p:cxnSp>
          <p:nvCxnSpPr>
            <p:cNvPr id="60" name="Straight Arrow Connector 59"/>
            <p:cNvCxnSpPr/>
            <p:nvPr/>
          </p:nvCxnSpPr>
          <p:spPr>
            <a:xfrm>
              <a:off x="4648200" y="3581400"/>
              <a:ext cx="0" cy="5334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4648200" y="3669268"/>
              <a:ext cx="2358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Random mutagenesis</a:t>
              </a:r>
            </a:p>
          </p:txBody>
        </p:sp>
      </p:grpSp>
      <p:sp>
        <p:nvSpPr>
          <p:cNvPr id="54" name="Title 1"/>
          <p:cNvSpPr>
            <a:spLocks noGrp="1"/>
          </p:cNvSpPr>
          <p:nvPr>
            <p:ph type="title"/>
          </p:nvPr>
        </p:nvSpPr>
        <p:spPr>
          <a:xfrm>
            <a:off x="1524000" y="1"/>
            <a:ext cx="9144000" cy="2010004"/>
          </a:xfrm>
          <a:effectLst/>
        </p:spPr>
        <p:txBody>
          <a:bodyPr>
            <a:normAutofit/>
          </a:bodyPr>
          <a:lstStyle/>
          <a:p>
            <a:r>
              <a:rPr lang="en-US" dirty="0"/>
              <a:t>TgrB1-C1 signal transduction </a:t>
            </a:r>
            <a:br>
              <a:rPr lang="en-US" dirty="0"/>
            </a:br>
            <a:r>
              <a:rPr lang="en-US" sz="2800" dirty="0"/>
              <a:t>genetic screen for components</a:t>
            </a:r>
          </a:p>
        </p:txBody>
      </p:sp>
      <p:sp>
        <p:nvSpPr>
          <p:cNvPr id="57" name="Right Arrow 56"/>
          <p:cNvSpPr/>
          <p:nvPr/>
        </p:nvSpPr>
        <p:spPr>
          <a:xfrm rot="1745136">
            <a:off x="8369590" y="2511233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ight Arrow 58"/>
          <p:cNvSpPr/>
          <p:nvPr/>
        </p:nvSpPr>
        <p:spPr>
          <a:xfrm rot="1745136">
            <a:off x="8856965" y="2767009"/>
            <a:ext cx="304800" cy="762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1" name="Straight Connector 60"/>
          <p:cNvCxnSpPr/>
          <p:nvPr/>
        </p:nvCxnSpPr>
        <p:spPr>
          <a:xfrm>
            <a:off x="2618301" y="2575224"/>
            <a:ext cx="2140581" cy="1148"/>
          </a:xfrm>
          <a:prstGeom prst="line">
            <a:avLst/>
          </a:prstGeom>
          <a:ln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Left Arrow 61"/>
          <p:cNvSpPr/>
          <p:nvPr/>
        </p:nvSpPr>
        <p:spPr>
          <a:xfrm flipH="1">
            <a:off x="3710791" y="2321179"/>
            <a:ext cx="726742" cy="530287"/>
          </a:xfrm>
          <a:prstGeom prst="leftArrow">
            <a:avLst>
              <a:gd name="adj1" fmla="val 50000"/>
              <a:gd name="adj2" fmla="val 106255"/>
            </a:avLst>
          </a:prstGeom>
          <a:solidFill>
            <a:srgbClr val="FFCC65"/>
          </a:solidFill>
          <a:ln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rmAutofit fontScale="92500"/>
          </a:bodyPr>
          <a:lstStyle/>
          <a:p>
            <a:pPr algn="ctr"/>
            <a:r>
              <a:rPr lang="en-US" sz="1000" i="1" dirty="0">
                <a:solidFill>
                  <a:schemeClr val="tx1"/>
                </a:solidFill>
              </a:rPr>
              <a:t>B1</a:t>
            </a:r>
            <a:r>
              <a:rPr lang="en-US" sz="1000" i="1" baseline="30000" dirty="0">
                <a:solidFill>
                  <a:schemeClr val="tx1"/>
                </a:solidFill>
              </a:rPr>
              <a:t>AX4</a:t>
            </a:r>
            <a:endParaRPr lang="en-US" sz="1000" i="1" dirty="0">
              <a:solidFill>
                <a:schemeClr val="tx1"/>
              </a:solidFill>
            </a:endParaRPr>
          </a:p>
        </p:txBody>
      </p:sp>
      <p:sp>
        <p:nvSpPr>
          <p:cNvPr id="63" name="Left Arrow 62"/>
          <p:cNvSpPr/>
          <p:nvPr/>
        </p:nvSpPr>
        <p:spPr>
          <a:xfrm>
            <a:off x="2914563" y="2321179"/>
            <a:ext cx="746516" cy="530287"/>
          </a:xfrm>
          <a:prstGeom prst="leftArrow">
            <a:avLst>
              <a:gd name="adj1" fmla="val 50000"/>
              <a:gd name="adj2" fmla="val 106255"/>
            </a:avLst>
          </a:prstGeom>
          <a:solidFill>
            <a:srgbClr val="98CAFF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normAutofit fontScale="70000" lnSpcReduction="20000"/>
          </a:bodyPr>
          <a:lstStyle/>
          <a:p>
            <a:pPr algn="ctr"/>
            <a:r>
              <a:rPr lang="en-US" sz="1000" i="1" dirty="0">
                <a:solidFill>
                  <a:schemeClr val="tx1"/>
                </a:solidFill>
              </a:rPr>
              <a:t>C1</a:t>
            </a:r>
            <a:r>
              <a:rPr lang="en-US" sz="1000" i="1" baseline="30000" dirty="0">
                <a:solidFill>
                  <a:schemeClr val="tx1"/>
                </a:solidFill>
              </a:rPr>
              <a:t>QS38</a:t>
            </a:r>
            <a:endParaRPr lang="en-US" sz="1000" i="1" dirty="0">
              <a:solidFill>
                <a:schemeClr val="tx1"/>
              </a:solidFill>
            </a:endParaRPr>
          </a:p>
        </p:txBody>
      </p:sp>
      <p:sp>
        <p:nvSpPr>
          <p:cNvPr id="64" name="Text Box 19">
            <a:extLst>
              <a:ext uri="{FF2B5EF4-FFF2-40B4-BE49-F238E27FC236}">
                <a16:creationId xmlns:a16="http://schemas.microsoft.com/office/drawing/2014/main" id="{B7CE65DC-798E-5E46-A5FF-105ACF7C2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1" y="6477001"/>
            <a:ext cx="20970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Li </a:t>
            </a:r>
            <a:r>
              <a:rPr lang="en-US" sz="1200" i="1" dirty="0">
                <a:latin typeface="Arial"/>
                <a:cs typeface="Arial"/>
              </a:rPr>
              <a:t>et al</a:t>
            </a:r>
            <a:r>
              <a:rPr lang="en-US" sz="1200" dirty="0">
                <a:latin typeface="Arial"/>
                <a:cs typeface="Arial"/>
              </a:rPr>
              <a:t>., Genome Res.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08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Suppressor screen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3378019" y="1803067"/>
            <a:ext cx="1264167" cy="584775"/>
          </a:xfrm>
          <a:prstGeom prst="rect">
            <a:avLst/>
          </a:prstGeom>
          <a:noFill/>
          <a:ln w="28575" cmpd="sng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Arial"/>
                <a:cs typeface="Arial"/>
              </a:rPr>
              <a:t>63 mutant strains</a:t>
            </a:r>
          </a:p>
        </p:txBody>
      </p:sp>
      <p:sp>
        <p:nvSpPr>
          <p:cNvPr id="6" name="Down Arrow 5"/>
          <p:cNvSpPr/>
          <p:nvPr/>
        </p:nvSpPr>
        <p:spPr>
          <a:xfrm>
            <a:off x="3842896" y="2467147"/>
            <a:ext cx="334410" cy="407083"/>
          </a:xfrm>
          <a:prstGeom prst="downArrow">
            <a:avLst/>
          </a:prstGeom>
          <a:noFill/>
          <a:ln w="28575" cmpd="sng"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rial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95265" y="2978900"/>
            <a:ext cx="2429675" cy="830997"/>
          </a:xfrm>
          <a:prstGeom prst="rect">
            <a:avLst/>
          </a:prstGeom>
          <a:noFill/>
          <a:ln w="28575" cmpd="sng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Arial"/>
                <a:cs typeface="Arial"/>
              </a:rPr>
              <a:t>Whole-genome shotgun sequencing</a:t>
            </a:r>
          </a:p>
          <a:p>
            <a:pPr algn="ctr"/>
            <a:r>
              <a:rPr lang="en-US" sz="1600" dirty="0">
                <a:latin typeface="Arial"/>
                <a:cs typeface="Arial"/>
              </a:rPr>
              <a:t>~20X coverage</a:t>
            </a:r>
          </a:p>
        </p:txBody>
      </p:sp>
      <p:sp>
        <p:nvSpPr>
          <p:cNvPr id="8" name="Down Arrow 7"/>
          <p:cNvSpPr/>
          <p:nvPr/>
        </p:nvSpPr>
        <p:spPr>
          <a:xfrm>
            <a:off x="3842896" y="3986784"/>
            <a:ext cx="334410" cy="407083"/>
          </a:xfrm>
          <a:prstGeom prst="downArrow">
            <a:avLst/>
          </a:prstGeom>
          <a:noFill/>
          <a:ln w="28575" cmpd="sng"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rial"/>
              <a:cs typeface="Arial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680963" y="4538246"/>
            <a:ext cx="2658276" cy="338554"/>
          </a:xfrm>
          <a:prstGeom prst="rect">
            <a:avLst/>
          </a:prstGeom>
          <a:noFill/>
          <a:ln w="28575" cmpd="sng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Arial"/>
                <a:cs typeface="Arial"/>
              </a:rPr>
              <a:t>20 mutations per genome</a:t>
            </a:r>
          </a:p>
        </p:txBody>
      </p:sp>
      <p:sp>
        <p:nvSpPr>
          <p:cNvPr id="14" name="Text Box 19">
            <a:extLst>
              <a:ext uri="{FF2B5EF4-FFF2-40B4-BE49-F238E27FC236}">
                <a16:creationId xmlns:a16="http://schemas.microsoft.com/office/drawing/2014/main" id="{6F7B851C-EA7D-D248-8764-E7CAEABAFA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1" y="6477001"/>
            <a:ext cx="20970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Li </a:t>
            </a:r>
            <a:r>
              <a:rPr lang="en-US" sz="1200" i="1" dirty="0">
                <a:latin typeface="Arial"/>
                <a:cs typeface="Arial"/>
              </a:rPr>
              <a:t>et al</a:t>
            </a:r>
            <a:r>
              <a:rPr lang="en-US" sz="1200" dirty="0">
                <a:latin typeface="Arial"/>
                <a:cs typeface="Arial"/>
              </a:rPr>
              <a:t>., Genome Res. 2016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8F018C-43D2-E92C-AAFE-13B293E2B095}"/>
              </a:ext>
            </a:extLst>
          </p:cNvPr>
          <p:cNvSpPr txBox="1"/>
          <p:nvPr/>
        </p:nvSpPr>
        <p:spPr>
          <a:xfrm>
            <a:off x="5720240" y="2886566"/>
            <a:ext cx="41857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rapgapB	      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strains,   17 alleles</a:t>
            </a:r>
          </a:p>
          <a:p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tgrB1	       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9 strains,     6 alleles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others	     &gt;30 strains,   &gt;2 alleles ea.</a:t>
            </a:r>
          </a:p>
        </p:txBody>
      </p:sp>
    </p:spTree>
    <p:extLst>
      <p:ext uri="{BB962C8B-B14F-4D97-AF65-F5344CB8AC3E}">
        <p14:creationId xmlns:p14="http://schemas.microsoft.com/office/powerpoint/2010/main" val="7692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Causative mutations in </a:t>
            </a:r>
            <a:r>
              <a:rPr lang="en-US" i="1" dirty="0" err="1"/>
              <a:t>rapgapB</a:t>
            </a:r>
            <a:endParaRPr lang="en-US" dirty="0"/>
          </a:p>
        </p:txBody>
      </p:sp>
      <p:pic>
        <p:nvPicPr>
          <p:cNvPr id="8" name="Picture 7" descr="rapgapB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72" y="1568126"/>
            <a:ext cx="7047017" cy="1424397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099931" y="3488530"/>
            <a:ext cx="21410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solidFill>
                  <a:srgbClr val="FFC000"/>
                </a:solidFill>
                <a:latin typeface="Arial"/>
                <a:cs typeface="Arial"/>
              </a:rPr>
              <a:t>tgrB1</a:t>
            </a:r>
            <a:r>
              <a:rPr lang="en-US" i="1" baseline="30000" dirty="0">
                <a:solidFill>
                  <a:srgbClr val="FFC000"/>
                </a:solidFill>
                <a:latin typeface="Arial"/>
                <a:cs typeface="Arial"/>
              </a:rPr>
              <a:t>AX4</a:t>
            </a:r>
            <a:r>
              <a:rPr lang="en-US" i="1" dirty="0">
                <a:solidFill>
                  <a:srgbClr val="00B0F0"/>
                </a:solidFill>
                <a:latin typeface="Arial"/>
                <a:cs typeface="Arial"/>
              </a:rPr>
              <a:t>tgrC1</a:t>
            </a:r>
            <a:r>
              <a:rPr lang="en-US" i="1" baseline="30000" dirty="0">
                <a:solidFill>
                  <a:srgbClr val="00B0F0"/>
                </a:solidFill>
                <a:latin typeface="Arial"/>
                <a:cs typeface="Arial"/>
              </a:rPr>
              <a:t>QS38</a:t>
            </a:r>
          </a:p>
        </p:txBody>
      </p:sp>
      <p:pic>
        <p:nvPicPr>
          <p:cNvPr id="34" name="Picture 33" descr="development-1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7" t="63342" r="81710" b="3780"/>
          <a:stretch/>
        </p:blipFill>
        <p:spPr>
          <a:xfrm>
            <a:off x="2566717" y="4368370"/>
            <a:ext cx="1420035" cy="58463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088028" y="3334663"/>
            <a:ext cx="2948575" cy="1879557"/>
            <a:chOff x="2564027" y="3334662"/>
            <a:chExt cx="2948575" cy="1879557"/>
          </a:xfrm>
          <a:noFill/>
        </p:grpSpPr>
        <p:sp>
          <p:nvSpPr>
            <p:cNvPr id="18" name="Rectangle 17"/>
            <p:cNvSpPr/>
            <p:nvPr/>
          </p:nvSpPr>
          <p:spPr>
            <a:xfrm>
              <a:off x="3371525" y="3334662"/>
              <a:ext cx="2141077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i="1" dirty="0">
                  <a:solidFill>
                    <a:srgbClr val="FFC000"/>
                  </a:solidFill>
                  <a:latin typeface="Arial"/>
                  <a:cs typeface="Arial"/>
                </a:rPr>
                <a:t>tgrB1</a:t>
              </a:r>
              <a:r>
                <a:rPr lang="en-US" i="1" baseline="30000" dirty="0">
                  <a:solidFill>
                    <a:srgbClr val="FFC000"/>
                  </a:solidFill>
                  <a:latin typeface="Arial"/>
                  <a:cs typeface="Arial"/>
                </a:rPr>
                <a:t>AX4</a:t>
              </a:r>
              <a:r>
                <a:rPr lang="en-US" i="1" dirty="0">
                  <a:solidFill>
                    <a:srgbClr val="00B0F0"/>
                  </a:solidFill>
                  <a:latin typeface="Arial"/>
                  <a:cs typeface="Arial"/>
                </a:rPr>
                <a:t>tgrC1</a:t>
              </a:r>
              <a:r>
                <a:rPr lang="en-US" i="1" baseline="30000" dirty="0">
                  <a:solidFill>
                    <a:srgbClr val="00B0F0"/>
                  </a:solidFill>
                  <a:latin typeface="Arial"/>
                  <a:cs typeface="Arial"/>
                </a:rPr>
                <a:t>QS38</a:t>
              </a:r>
              <a:endParaRPr lang="en-US" i="1" dirty="0">
                <a:solidFill>
                  <a:srgbClr val="00B0F0"/>
                </a:solidFill>
                <a:latin typeface="Arial"/>
                <a:cs typeface="Arial"/>
              </a:endParaRPr>
            </a:p>
            <a:p>
              <a:pPr algn="ctr"/>
              <a:r>
                <a:rPr lang="en-US" i="1" dirty="0" err="1">
                  <a:solidFill>
                    <a:srgbClr val="FF0000"/>
                  </a:solidFill>
                  <a:latin typeface="Arial"/>
                  <a:cs typeface="Arial"/>
                </a:rPr>
                <a:t>rapgapB</a:t>
              </a:r>
              <a:r>
                <a:rPr lang="en-US" i="1" baseline="30000" dirty="0" err="1">
                  <a:solidFill>
                    <a:srgbClr val="FF0000"/>
                  </a:solidFill>
                  <a:latin typeface="Arial"/>
                  <a:cs typeface="Arial"/>
                </a:rPr>
                <a:t>mut</a:t>
              </a:r>
              <a:endParaRPr lang="en-US" i="1" baseline="30000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pic>
          <p:nvPicPr>
            <p:cNvPr id="31" name="Picture 30" descr="development-1.JPG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333"/>
            <a:stretch/>
          </p:blipFill>
          <p:spPr>
            <a:xfrm>
              <a:off x="4082035" y="4087352"/>
              <a:ext cx="326643" cy="1126867"/>
            </a:xfrm>
            <a:prstGeom prst="rect">
              <a:avLst/>
            </a:prstGeom>
            <a:grpFill/>
          </p:spPr>
        </p:pic>
        <p:sp>
          <p:nvSpPr>
            <p:cNvPr id="35" name="Down Arrow 34"/>
            <p:cNvSpPr/>
            <p:nvPr/>
          </p:nvSpPr>
          <p:spPr>
            <a:xfrm rot="16200000">
              <a:off x="2704687" y="3686339"/>
              <a:ext cx="334410" cy="615729"/>
            </a:xfrm>
            <a:prstGeom prst="downArrow">
              <a:avLst/>
            </a:prstGeom>
            <a:grpFill/>
            <a:ln w="28575" cmpd="sng"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90912" y="3334662"/>
            <a:ext cx="2815368" cy="1657682"/>
            <a:chOff x="5266912" y="3334662"/>
            <a:chExt cx="2815368" cy="1657682"/>
          </a:xfrm>
          <a:noFill/>
        </p:grpSpPr>
        <p:sp>
          <p:nvSpPr>
            <p:cNvPr id="3" name="Rectangle 2"/>
            <p:cNvSpPr/>
            <p:nvPr/>
          </p:nvSpPr>
          <p:spPr>
            <a:xfrm>
              <a:off x="6222070" y="3970563"/>
              <a:ext cx="150554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dirty="0">
                  <a:latin typeface="Arial"/>
                  <a:cs typeface="Arial"/>
                </a:rPr>
                <a:t>+ </a:t>
              </a:r>
              <a:r>
                <a:rPr lang="en-US" i="1" dirty="0" err="1">
                  <a:latin typeface="Arial"/>
                  <a:cs typeface="Arial"/>
                </a:rPr>
                <a:t>rapgapB</a:t>
              </a:r>
              <a:r>
                <a:rPr lang="en-US" i="1" baseline="30000" dirty="0" err="1">
                  <a:latin typeface="Arial"/>
                  <a:cs typeface="Arial"/>
                </a:rPr>
                <a:t>WT</a:t>
              </a:r>
              <a:endParaRPr lang="en-US" dirty="0"/>
            </a:p>
          </p:txBody>
        </p:sp>
        <p:pic>
          <p:nvPicPr>
            <p:cNvPr id="37" name="Picture 36" descr="development-1.JPG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7" t="63342" r="81710" b="3780"/>
            <a:stretch/>
          </p:blipFill>
          <p:spPr>
            <a:xfrm>
              <a:off x="6242673" y="4407713"/>
              <a:ext cx="1420035" cy="584631"/>
            </a:xfrm>
            <a:prstGeom prst="rect">
              <a:avLst/>
            </a:prstGeom>
            <a:grpFill/>
          </p:spPr>
        </p:pic>
        <p:sp>
          <p:nvSpPr>
            <p:cNvPr id="38" name="Rectangle 37"/>
            <p:cNvSpPr/>
            <p:nvPr/>
          </p:nvSpPr>
          <p:spPr>
            <a:xfrm>
              <a:off x="5867400" y="3334662"/>
              <a:ext cx="2214880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i="1" dirty="0">
                  <a:solidFill>
                    <a:srgbClr val="FFC000"/>
                  </a:solidFill>
                  <a:latin typeface="Arial"/>
                  <a:cs typeface="Arial"/>
                </a:rPr>
                <a:t>tgrB1</a:t>
              </a:r>
              <a:r>
                <a:rPr lang="en-US" i="1" baseline="30000" dirty="0">
                  <a:solidFill>
                    <a:srgbClr val="FFC000"/>
                  </a:solidFill>
                  <a:latin typeface="Arial"/>
                  <a:cs typeface="Arial"/>
                </a:rPr>
                <a:t>AX4</a:t>
              </a:r>
              <a:r>
                <a:rPr lang="en-US" i="1" dirty="0">
                  <a:solidFill>
                    <a:srgbClr val="00B0F0"/>
                  </a:solidFill>
                  <a:latin typeface="Arial"/>
                  <a:cs typeface="Arial"/>
                </a:rPr>
                <a:t>tgrC1</a:t>
              </a:r>
              <a:r>
                <a:rPr lang="en-US" i="1" baseline="30000" dirty="0">
                  <a:solidFill>
                    <a:srgbClr val="00B0F0"/>
                  </a:solidFill>
                  <a:latin typeface="Arial"/>
                  <a:cs typeface="Arial"/>
                </a:rPr>
                <a:t>QS38</a:t>
              </a:r>
              <a:endParaRPr lang="en-US" i="1" dirty="0">
                <a:solidFill>
                  <a:srgbClr val="00B0F0"/>
                </a:solidFill>
                <a:latin typeface="Arial"/>
                <a:cs typeface="Arial"/>
              </a:endParaRPr>
            </a:p>
            <a:p>
              <a:pPr algn="ctr"/>
              <a:r>
                <a:rPr lang="en-US" i="1" dirty="0" err="1">
                  <a:solidFill>
                    <a:srgbClr val="FF0000"/>
                  </a:solidFill>
                  <a:latin typeface="Arial"/>
                  <a:cs typeface="Arial"/>
                </a:rPr>
                <a:t>rapgapB</a:t>
              </a:r>
              <a:r>
                <a:rPr lang="en-US" i="1" baseline="30000" dirty="0" err="1">
                  <a:solidFill>
                    <a:srgbClr val="FF0000"/>
                  </a:solidFill>
                  <a:latin typeface="Arial"/>
                  <a:cs typeface="Arial"/>
                </a:rPr>
                <a:t>mut</a:t>
              </a:r>
              <a:endParaRPr lang="en-US" i="1" baseline="30000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sp>
          <p:nvSpPr>
            <p:cNvPr id="39" name="Down Arrow 38"/>
            <p:cNvSpPr/>
            <p:nvPr/>
          </p:nvSpPr>
          <p:spPr>
            <a:xfrm rot="16200000">
              <a:off x="5407572" y="3717202"/>
              <a:ext cx="334410" cy="615729"/>
            </a:xfrm>
            <a:prstGeom prst="downArrow">
              <a:avLst/>
            </a:prstGeom>
            <a:grpFill/>
            <a:ln w="28575" cmpd="sng"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7" name="Text Box 19">
            <a:extLst>
              <a:ext uri="{FF2B5EF4-FFF2-40B4-BE49-F238E27FC236}">
                <a16:creationId xmlns:a16="http://schemas.microsoft.com/office/drawing/2014/main" id="{3C7313C3-9DF5-5D48-B207-22DD7B7CB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1" y="6477001"/>
            <a:ext cx="209704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Li </a:t>
            </a:r>
            <a:r>
              <a:rPr lang="en-US" sz="1200" i="1" dirty="0">
                <a:latin typeface="Arial"/>
                <a:cs typeface="Arial"/>
              </a:rPr>
              <a:t>et al</a:t>
            </a:r>
            <a:r>
              <a:rPr lang="en-US" sz="1200" dirty="0">
                <a:latin typeface="Arial"/>
                <a:cs typeface="Arial"/>
              </a:rPr>
              <a:t>., Genome Res. 2016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600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3083E-0769-DA23-DA9C-5769D4EA5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Mutual suppression between </a:t>
            </a:r>
            <a:br>
              <a:rPr lang="en-US" dirty="0"/>
            </a:br>
            <a:r>
              <a:rPr lang="en-US" i="1" dirty="0"/>
              <a:t>tgrB1/C1 </a:t>
            </a:r>
            <a:r>
              <a:rPr lang="en-US" dirty="0"/>
              <a:t>and </a:t>
            </a:r>
            <a:r>
              <a:rPr lang="en-US" i="1" dirty="0"/>
              <a:t>rapgapB</a:t>
            </a:r>
          </a:p>
        </p:txBody>
      </p:sp>
      <p:pic>
        <p:nvPicPr>
          <p:cNvPr id="4" name="Picture 3" descr="A picture containing outdoor, vegetable, crowd&#10;&#10;Description automatically generated">
            <a:extLst>
              <a:ext uri="{FF2B5EF4-FFF2-40B4-BE49-F238E27FC236}">
                <a16:creationId xmlns:a16="http://schemas.microsoft.com/office/drawing/2014/main" id="{49E09B60-70AC-4702-D63F-F914F6B0D6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2461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3827" y="1904490"/>
            <a:ext cx="1993392" cy="14950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7FF54F-7EAB-005E-2048-7CD93E7AECE2}"/>
              </a:ext>
            </a:extLst>
          </p:cNvPr>
          <p:cNvSpPr txBox="1"/>
          <p:nvPr/>
        </p:nvSpPr>
        <p:spPr>
          <a:xfrm>
            <a:off x="2413795" y="1512338"/>
            <a:ext cx="735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16hr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F6622A-7D65-038F-7094-AEDEF3D20437}"/>
              </a:ext>
            </a:extLst>
          </p:cNvPr>
          <p:cNvSpPr txBox="1"/>
          <p:nvPr/>
        </p:nvSpPr>
        <p:spPr>
          <a:xfrm>
            <a:off x="4341543" y="1512338"/>
            <a:ext cx="735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24hr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2BA4AF3-41DE-E13F-C91B-35B5CE68E23C}"/>
              </a:ext>
            </a:extLst>
          </p:cNvPr>
          <p:cNvGrpSpPr/>
          <p:nvPr/>
        </p:nvGrpSpPr>
        <p:grpSpPr>
          <a:xfrm>
            <a:off x="1791289" y="3455416"/>
            <a:ext cx="4066488" cy="3058670"/>
            <a:chOff x="267289" y="3455416"/>
            <a:chExt cx="4066488" cy="3058670"/>
          </a:xfrm>
        </p:grpSpPr>
        <p:pic>
          <p:nvPicPr>
            <p:cNvPr id="7" name="Picture 6" descr="A black background with white dots&#10;&#10;Description automatically generated">
              <a:extLst>
                <a:ext uri="{FF2B5EF4-FFF2-40B4-BE49-F238E27FC236}">
                  <a16:creationId xmlns:a16="http://schemas.microsoft.com/office/drawing/2014/main" id="{703A5256-5160-31E0-235F-847905BD4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251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0385" y="3455416"/>
              <a:ext cx="1993392" cy="1495044"/>
            </a:xfrm>
            <a:prstGeom prst="rect">
              <a:avLst/>
            </a:prstGeom>
          </p:spPr>
        </p:pic>
        <p:pic>
          <p:nvPicPr>
            <p:cNvPr id="8" name="Picture 7" descr="A black background with white spots&#10;&#10;Description automatically generated">
              <a:extLst>
                <a:ext uri="{FF2B5EF4-FFF2-40B4-BE49-F238E27FC236}">
                  <a16:creationId xmlns:a16="http://schemas.microsoft.com/office/drawing/2014/main" id="{CE11892E-EC86-34FC-C667-3A4450DB8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2308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0385" y="5019042"/>
              <a:ext cx="1993392" cy="1495044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20BD6D6C-A7A3-6E26-53A2-E5C121DC08B4}"/>
                </a:ext>
              </a:extLst>
            </p:cNvPr>
            <p:cNvGrpSpPr/>
            <p:nvPr/>
          </p:nvGrpSpPr>
          <p:grpSpPr>
            <a:xfrm>
              <a:off x="267289" y="3455416"/>
              <a:ext cx="2046673" cy="1495044"/>
              <a:chOff x="-11480" y="2313432"/>
              <a:chExt cx="2046673" cy="1495044"/>
            </a:xfrm>
          </p:grpSpPr>
          <p:pic>
            <p:nvPicPr>
              <p:cNvPr id="10" name="Picture 9" descr="A black surface with white dots&#10;&#10;Description automatically generated">
                <a:extLst>
                  <a:ext uri="{FF2B5EF4-FFF2-40B4-BE49-F238E27FC236}">
                    <a16:creationId xmlns:a16="http://schemas.microsoft.com/office/drawing/2014/main" id="{E02FECA3-A29E-CD45-15F7-EB0FE66193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2409"/>
                        </a14:imgEffect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801" y="2313432"/>
                <a:ext cx="1993392" cy="1495044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B4650BF-D64F-5AFE-5795-5203845615FC}"/>
                  </a:ext>
                </a:extLst>
              </p:cNvPr>
              <p:cNvSpPr txBox="1"/>
              <p:nvPr/>
            </p:nvSpPr>
            <p:spPr>
              <a:xfrm>
                <a:off x="-11480" y="2313432"/>
                <a:ext cx="19336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chemeClr val="bg1"/>
                    </a:solidFill>
                  </a:rPr>
                  <a:t>tgrB1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932A575-F658-3996-A847-0A99DE8F6D23}"/>
                </a:ext>
              </a:extLst>
            </p:cNvPr>
            <p:cNvGrpSpPr/>
            <p:nvPr/>
          </p:nvGrpSpPr>
          <p:grpSpPr>
            <a:xfrm>
              <a:off x="267847" y="5019042"/>
              <a:ext cx="2046673" cy="1495044"/>
              <a:chOff x="-11480" y="4599432"/>
              <a:chExt cx="2046673" cy="1495044"/>
            </a:xfrm>
          </p:grpSpPr>
          <p:pic>
            <p:nvPicPr>
              <p:cNvPr id="13" name="Picture 12" descr="A black surface with small spots&#10;&#10;Description automatically generated">
                <a:extLst>
                  <a:ext uri="{FF2B5EF4-FFF2-40B4-BE49-F238E27FC236}">
                    <a16:creationId xmlns:a16="http://schemas.microsoft.com/office/drawing/2014/main" id="{D2BA2A52-63F7-1615-C0EA-D14D57910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colorTemperature colorTemp="2510"/>
                        </a14:imgEffect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801" y="4599432"/>
                <a:ext cx="1993392" cy="1495044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B1925AC-8B2A-4CC5-82B0-10C925187611}"/>
                  </a:ext>
                </a:extLst>
              </p:cNvPr>
              <p:cNvSpPr txBox="1"/>
              <p:nvPr/>
            </p:nvSpPr>
            <p:spPr>
              <a:xfrm>
                <a:off x="-11480" y="4599432"/>
                <a:ext cx="19336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chemeClr val="bg1"/>
                    </a:solidFill>
                  </a:rPr>
                  <a:t>tgrC1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</a:p>
            </p:txBody>
          </p: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4289C47-1BAD-B43A-CCBF-26833C1E8D6A}"/>
              </a:ext>
            </a:extLst>
          </p:cNvPr>
          <p:cNvGrpSpPr/>
          <p:nvPr/>
        </p:nvGrpSpPr>
        <p:grpSpPr>
          <a:xfrm>
            <a:off x="1791290" y="1904490"/>
            <a:ext cx="2046673" cy="1495044"/>
            <a:chOff x="-11480" y="27432"/>
            <a:chExt cx="2046673" cy="1495044"/>
          </a:xfrm>
        </p:grpSpPr>
        <p:pic>
          <p:nvPicPr>
            <p:cNvPr id="16" name="Picture 15" descr="A picture containing white, vegetable, crowd&#10;&#10;Description automatically generated">
              <a:extLst>
                <a:ext uri="{FF2B5EF4-FFF2-40B4-BE49-F238E27FC236}">
                  <a16:creationId xmlns:a16="http://schemas.microsoft.com/office/drawing/2014/main" id="{5275D807-B85D-09E2-0E72-027B15EB4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colorTemperature colorTemp="2258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801" y="27432"/>
              <a:ext cx="1993392" cy="1495044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2828A4D-6338-40C0-CC80-6A52884ABDA2}"/>
                </a:ext>
              </a:extLst>
            </p:cNvPr>
            <p:cNvSpPr txBox="1"/>
            <p:nvPr/>
          </p:nvSpPr>
          <p:spPr>
            <a:xfrm>
              <a:off x="-11480" y="27432"/>
              <a:ext cx="19336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AX4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EA1143F-6819-049C-589D-22E8E9A901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5256" y="1371598"/>
              <a:ext cx="283464" cy="444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D328CE3-C64A-31CC-0123-D4EDF6DA592A}"/>
                </a:ext>
              </a:extLst>
            </p:cNvPr>
            <p:cNvSpPr txBox="1"/>
            <p:nvPr/>
          </p:nvSpPr>
          <p:spPr>
            <a:xfrm>
              <a:off x="-11480" y="1013730"/>
              <a:ext cx="7024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2mm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D5AD537-B452-A765-09E7-B689658E41D4}"/>
              </a:ext>
            </a:extLst>
          </p:cNvPr>
          <p:cNvGrpSpPr/>
          <p:nvPr/>
        </p:nvGrpSpPr>
        <p:grpSpPr>
          <a:xfrm>
            <a:off x="6420656" y="1512338"/>
            <a:ext cx="4018745" cy="1887196"/>
            <a:chOff x="4896655" y="1512338"/>
            <a:chExt cx="4018745" cy="1887196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2B5F5EC-32B0-6B56-40CA-DBE8218A2DE2}"/>
                </a:ext>
              </a:extLst>
            </p:cNvPr>
            <p:cNvSpPr txBox="1"/>
            <p:nvPr/>
          </p:nvSpPr>
          <p:spPr>
            <a:xfrm>
              <a:off x="5493200" y="1512338"/>
              <a:ext cx="7355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16hr</a:t>
              </a: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2317AF0-BA4B-F4A6-CF76-A860851CB82F}"/>
                </a:ext>
              </a:extLst>
            </p:cNvPr>
            <p:cNvGrpSpPr/>
            <p:nvPr/>
          </p:nvGrpSpPr>
          <p:grpSpPr>
            <a:xfrm>
              <a:off x="4896655" y="1865161"/>
              <a:ext cx="1993392" cy="1534373"/>
              <a:chOff x="6156063" y="-11897"/>
              <a:chExt cx="1993392" cy="1534373"/>
            </a:xfrm>
          </p:grpSpPr>
          <p:pic>
            <p:nvPicPr>
              <p:cNvPr id="22" name="Picture 21" descr="A picture containing vegetable&#10;&#10;Description automatically generated">
                <a:extLst>
                  <a:ext uri="{FF2B5EF4-FFF2-40B4-BE49-F238E27FC236}">
                    <a16:creationId xmlns:a16="http://schemas.microsoft.com/office/drawing/2014/main" id="{F8993F3F-6831-3C7E-538A-845C382F2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colorTemperature colorTemp="2258"/>
                        </a14:imgEffect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56063" y="27432"/>
                <a:ext cx="1993392" cy="1495044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87681837-FED5-5ADE-2B3C-FB5C916C5418}"/>
                  </a:ext>
                </a:extLst>
              </p:cNvPr>
              <p:cNvSpPr txBox="1"/>
              <p:nvPr/>
            </p:nvSpPr>
            <p:spPr>
              <a:xfrm>
                <a:off x="6185058" y="-11897"/>
                <a:ext cx="19336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chemeClr val="bg1"/>
                    </a:solidFill>
                  </a:rPr>
                  <a:t>rapgapB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</a:p>
            </p:txBody>
          </p:sp>
        </p:grpSp>
        <p:pic>
          <p:nvPicPr>
            <p:cNvPr id="24" name="Picture 23" descr="A picture containing outdoor, night sky&#10;&#10;Description automatically generated">
              <a:extLst>
                <a:ext uri="{FF2B5EF4-FFF2-40B4-BE49-F238E27FC236}">
                  <a16:creationId xmlns:a16="http://schemas.microsoft.com/office/drawing/2014/main" id="{B186B771-D6CD-8BBB-6971-C04FC2C347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2367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22008" y="1904491"/>
              <a:ext cx="1993392" cy="1495043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EDBDEF5-0FF6-C905-2962-1AF8795698CB}"/>
                </a:ext>
              </a:extLst>
            </p:cNvPr>
            <p:cNvSpPr txBox="1"/>
            <p:nvPr/>
          </p:nvSpPr>
          <p:spPr>
            <a:xfrm>
              <a:off x="7550922" y="1512338"/>
              <a:ext cx="7355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24hr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D78AC82-90E9-FA50-6B63-FC4B2BDF07A9}"/>
              </a:ext>
            </a:extLst>
          </p:cNvPr>
          <p:cNvGrpSpPr/>
          <p:nvPr/>
        </p:nvGrpSpPr>
        <p:grpSpPr>
          <a:xfrm>
            <a:off x="6418176" y="3450844"/>
            <a:ext cx="4021225" cy="3063242"/>
            <a:chOff x="4894175" y="3450844"/>
            <a:chExt cx="4021225" cy="3063242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BF5C0D2-348C-657F-CFCC-FF72DF92DB22}"/>
                </a:ext>
              </a:extLst>
            </p:cNvPr>
            <p:cNvGrpSpPr/>
            <p:nvPr/>
          </p:nvGrpSpPr>
          <p:grpSpPr>
            <a:xfrm>
              <a:off x="4894176" y="3450844"/>
              <a:ext cx="1995871" cy="1499616"/>
              <a:chOff x="6153584" y="2308860"/>
              <a:chExt cx="1995871" cy="1499616"/>
            </a:xfrm>
          </p:grpSpPr>
          <p:pic>
            <p:nvPicPr>
              <p:cNvPr id="27" name="Picture 26" descr="A close-up of a group of white worms&#10;&#10;Description automatically generated">
                <a:extLst>
                  <a:ext uri="{FF2B5EF4-FFF2-40B4-BE49-F238E27FC236}">
                    <a16:creationId xmlns:a16="http://schemas.microsoft.com/office/drawing/2014/main" id="{E944A5E9-46CE-A4A1-DFBB-E40108C84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colorTemperature colorTemp="4783"/>
                        </a14:imgEffect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6063" y="2313432"/>
                <a:ext cx="1993392" cy="1495044"/>
              </a:xfrm>
              <a:prstGeom prst="rect">
                <a:avLst/>
              </a:prstGeom>
            </p:spPr>
          </p:pic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257F4DD-2A32-4487-2FFF-CB0BA3774416}"/>
                  </a:ext>
                </a:extLst>
              </p:cNvPr>
              <p:cNvSpPr txBox="1"/>
              <p:nvPr/>
            </p:nvSpPr>
            <p:spPr>
              <a:xfrm>
                <a:off x="6153584" y="2308860"/>
                <a:ext cx="19336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chemeClr val="bg1"/>
                    </a:solidFill>
                  </a:rPr>
                  <a:t>rapgapB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  <a:r>
                  <a:rPr lang="en-US" i="1" dirty="0">
                    <a:solidFill>
                      <a:schemeClr val="bg1"/>
                    </a:solidFill>
                  </a:rPr>
                  <a:t> tgrB1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  <a:endParaRPr lang="en-US" i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6299DB9-0039-B4C0-555A-897F2E59FBAF}"/>
                </a:ext>
              </a:extLst>
            </p:cNvPr>
            <p:cNvGrpSpPr/>
            <p:nvPr/>
          </p:nvGrpSpPr>
          <p:grpSpPr>
            <a:xfrm>
              <a:off x="4894175" y="5014470"/>
              <a:ext cx="1995872" cy="1499616"/>
              <a:chOff x="6153583" y="4594860"/>
              <a:chExt cx="1995872" cy="1499616"/>
            </a:xfrm>
          </p:grpSpPr>
          <p:pic>
            <p:nvPicPr>
              <p:cNvPr id="30" name="Picture 29" descr="A picture containing bean, vegetable, close, crowd&#10;&#10;Description automatically generated">
                <a:extLst>
                  <a:ext uri="{FF2B5EF4-FFF2-40B4-BE49-F238E27FC236}">
                    <a16:creationId xmlns:a16="http://schemas.microsoft.com/office/drawing/2014/main" id="{76C55968-9406-2738-F103-ED48517B86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colorTemperature colorTemp="2392"/>
                        </a14:imgEffect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56063" y="4599432"/>
                <a:ext cx="1993392" cy="1495044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2BE60D7-6E14-3EBE-0C8B-1520E9D7F102}"/>
                  </a:ext>
                </a:extLst>
              </p:cNvPr>
              <p:cNvSpPr txBox="1"/>
              <p:nvPr/>
            </p:nvSpPr>
            <p:spPr>
              <a:xfrm>
                <a:off x="6153583" y="4594860"/>
                <a:ext cx="19336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chemeClr val="bg1"/>
                    </a:solidFill>
                  </a:rPr>
                  <a:t>rapgapB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  <a:r>
                  <a:rPr lang="en-US" i="1" dirty="0">
                    <a:solidFill>
                      <a:schemeClr val="bg1"/>
                    </a:solidFill>
                  </a:rPr>
                  <a:t> tgrC1</a:t>
                </a:r>
                <a:r>
                  <a:rPr lang="en-US" i="1" baseline="30000" dirty="0">
                    <a:solidFill>
                      <a:schemeClr val="bg1"/>
                    </a:solidFill>
                  </a:rPr>
                  <a:t>–</a:t>
                </a:r>
                <a:endParaRPr lang="en-US" i="1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32" name="Picture 31" descr="A group of sperm cells&#10;&#10;Description automatically generated">
              <a:extLst>
                <a:ext uri="{FF2B5EF4-FFF2-40B4-BE49-F238E27FC236}">
                  <a16:creationId xmlns:a16="http://schemas.microsoft.com/office/drawing/2014/main" id="{0CF3C79F-C234-7827-D7B6-28D37856D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colorTemperature colorTemp="2561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2008" y="3455416"/>
              <a:ext cx="1993392" cy="1495044"/>
            </a:xfrm>
            <a:prstGeom prst="rect">
              <a:avLst/>
            </a:prstGeom>
          </p:spPr>
        </p:pic>
        <p:pic>
          <p:nvPicPr>
            <p:cNvPr id="33" name="Picture 32" descr="A picture containing tree, outdoor, vegetable&#10;&#10;Description automatically generated">
              <a:extLst>
                <a:ext uri="{FF2B5EF4-FFF2-40B4-BE49-F238E27FC236}">
                  <a16:creationId xmlns:a16="http://schemas.microsoft.com/office/drawing/2014/main" id="{197BBC44-1882-04FC-27A2-5E0324DD37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colorTemperature colorTemp="24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22008" y="5019042"/>
              <a:ext cx="1993392" cy="1495044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27ED7F3-75DE-EADB-74C5-EB239CBA211B}"/>
              </a:ext>
            </a:extLst>
          </p:cNvPr>
          <p:cNvSpPr txBox="1"/>
          <p:nvPr/>
        </p:nvSpPr>
        <p:spPr>
          <a:xfrm>
            <a:off x="7416458" y="6565396"/>
            <a:ext cx="346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Lehmann </a:t>
            </a:r>
            <a:r>
              <a:rPr lang="en-US" sz="1200" i="1" dirty="0"/>
              <a:t>et al. </a:t>
            </a:r>
            <a:r>
              <a:rPr lang="en-US" sz="1200" dirty="0"/>
              <a:t>(2024).</a:t>
            </a:r>
            <a:r>
              <a:rPr lang="en-US" sz="1200" i="1" dirty="0"/>
              <a:t> </a:t>
            </a:r>
            <a:r>
              <a:rPr lang="en-US" sz="1200" dirty="0" err="1"/>
              <a:t>iScience</a:t>
            </a:r>
            <a:r>
              <a:rPr lang="en-US" sz="1200" dirty="0"/>
              <a:t>, 27, 111125.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F18BD23-F4CE-8BCC-B4B6-0D118FF8BA28}"/>
              </a:ext>
            </a:extLst>
          </p:cNvPr>
          <p:cNvSpPr txBox="1"/>
          <p:nvPr/>
        </p:nvSpPr>
        <p:spPr>
          <a:xfrm>
            <a:off x="3291333" y="1916668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16h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7BD431C-FF30-AD9C-E0E1-E21099EBE53C}"/>
              </a:ext>
            </a:extLst>
          </p:cNvPr>
          <p:cNvSpPr txBox="1"/>
          <p:nvPr/>
        </p:nvSpPr>
        <p:spPr>
          <a:xfrm>
            <a:off x="5313640" y="1916668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24h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772A1CE-31CD-7C5C-C058-EACDD7990694}"/>
              </a:ext>
            </a:extLst>
          </p:cNvPr>
          <p:cNvSpPr txBox="1"/>
          <p:nvPr/>
        </p:nvSpPr>
        <p:spPr>
          <a:xfrm>
            <a:off x="7876560" y="1916668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16h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E63FCB-809D-F0E3-0BA1-991AD13FDE92}"/>
              </a:ext>
            </a:extLst>
          </p:cNvPr>
          <p:cNvSpPr txBox="1"/>
          <p:nvPr/>
        </p:nvSpPr>
        <p:spPr>
          <a:xfrm>
            <a:off x="9898867" y="1916668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24h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84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group of sperm cells&#10;&#10;Description automatically generated">
            <a:extLst>
              <a:ext uri="{FF2B5EF4-FFF2-40B4-BE49-F238E27FC236}">
                <a16:creationId xmlns:a16="http://schemas.microsoft.com/office/drawing/2014/main" id="{09F49910-A215-9C6B-2D9D-9CE228D1E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2561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5765" y="3381285"/>
            <a:ext cx="1993392" cy="1495044"/>
          </a:xfrm>
          <a:prstGeom prst="rect">
            <a:avLst/>
          </a:prstGeom>
        </p:spPr>
      </p:pic>
      <p:pic>
        <p:nvPicPr>
          <p:cNvPr id="29" name="Picture 28" descr="A picture containing tree, outdoor, vegetable&#10;&#10;Description automatically generated">
            <a:extLst>
              <a:ext uri="{FF2B5EF4-FFF2-40B4-BE49-F238E27FC236}">
                <a16:creationId xmlns:a16="http://schemas.microsoft.com/office/drawing/2014/main" id="{190E89BB-1659-1AD7-10A0-23F5CEA824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4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5765" y="4940039"/>
            <a:ext cx="1993392" cy="1495044"/>
          </a:xfrm>
          <a:prstGeom prst="rect">
            <a:avLst/>
          </a:prstGeom>
        </p:spPr>
      </p:pic>
      <p:pic>
        <p:nvPicPr>
          <p:cNvPr id="21" name="Picture 20" descr="A picture containing outdoor, night sky&#10;&#10;Description automatically generated">
            <a:extLst>
              <a:ext uri="{FF2B5EF4-FFF2-40B4-BE49-F238E27FC236}">
                <a16:creationId xmlns:a16="http://schemas.microsoft.com/office/drawing/2014/main" id="{759452DF-F256-78EF-D8B7-E9256E7392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2367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010" y="4940039"/>
            <a:ext cx="1993392" cy="14950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D7DDA7-A13D-5C90-E40A-ADB511D5E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Mutual suppression restores WT development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D6FF32-4773-252D-8A5B-F61527A6D6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8250" y="2393867"/>
            <a:ext cx="7175500" cy="335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3C9868-BBD5-9A66-D394-C2A7BD51F603}"/>
              </a:ext>
            </a:extLst>
          </p:cNvPr>
          <p:cNvSpPr txBox="1"/>
          <p:nvPr/>
        </p:nvSpPr>
        <p:spPr>
          <a:xfrm>
            <a:off x="8276911" y="6534564"/>
            <a:ext cx="3756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Katoh-Kurasawa et al., (2025) </a:t>
            </a:r>
            <a:r>
              <a:rPr lang="en-US" sz="1200" i="1" dirty="0"/>
              <a:t>BMC Genomics </a:t>
            </a:r>
            <a:r>
              <a:rPr lang="en-US" sz="1200" dirty="0"/>
              <a:t>26:563. </a:t>
            </a:r>
          </a:p>
          <a:p>
            <a:endParaRPr lang="en-US" sz="1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9622DE-7B60-9CCB-0EAA-3FE788EFD933}"/>
              </a:ext>
            </a:extLst>
          </p:cNvPr>
          <p:cNvSpPr/>
          <p:nvPr/>
        </p:nvSpPr>
        <p:spPr>
          <a:xfrm>
            <a:off x="2381693" y="2296633"/>
            <a:ext cx="287079" cy="2977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110CE2-1529-C718-53D8-437531E10C6A}"/>
              </a:ext>
            </a:extLst>
          </p:cNvPr>
          <p:cNvSpPr/>
          <p:nvPr/>
        </p:nvSpPr>
        <p:spPr>
          <a:xfrm>
            <a:off x="6308651" y="2286000"/>
            <a:ext cx="287079" cy="2977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outdoor, vegetable, crowd&#10;&#10;Description automatically generated">
            <a:extLst>
              <a:ext uri="{FF2B5EF4-FFF2-40B4-BE49-F238E27FC236}">
                <a16:creationId xmlns:a16="http://schemas.microsoft.com/office/drawing/2014/main" id="{1E6A27F6-15F0-B8FD-0101-935CE38515E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2461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5765" y="1822256"/>
            <a:ext cx="1993392" cy="1495044"/>
          </a:xfrm>
          <a:prstGeom prst="rect">
            <a:avLst/>
          </a:prstGeom>
        </p:spPr>
      </p:pic>
      <p:pic>
        <p:nvPicPr>
          <p:cNvPr id="10" name="Picture 9" descr="A black background with white dots&#10;&#10;Description automatically generated">
            <a:extLst>
              <a:ext uri="{FF2B5EF4-FFF2-40B4-BE49-F238E27FC236}">
                <a16:creationId xmlns:a16="http://schemas.microsoft.com/office/drawing/2014/main" id="{7B216800-5697-34D6-6A3D-AD1405E8E0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251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10" y="1822256"/>
            <a:ext cx="1993392" cy="1495044"/>
          </a:xfrm>
          <a:prstGeom prst="rect">
            <a:avLst/>
          </a:prstGeom>
        </p:spPr>
      </p:pic>
      <p:pic>
        <p:nvPicPr>
          <p:cNvPr id="11" name="Picture 10" descr="A black background with white spots&#10;&#10;Description automatically generated">
            <a:extLst>
              <a:ext uri="{FF2B5EF4-FFF2-40B4-BE49-F238E27FC236}">
                <a16:creationId xmlns:a16="http://schemas.microsoft.com/office/drawing/2014/main" id="{1EAC6822-339D-5BB0-B4DD-A4E90F31031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2308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10" y="3381285"/>
            <a:ext cx="1993392" cy="149504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5AB0B30-FB09-3544-4CA7-67D987988105}"/>
              </a:ext>
            </a:extLst>
          </p:cNvPr>
          <p:cNvSpPr txBox="1"/>
          <p:nvPr/>
        </p:nvSpPr>
        <p:spPr>
          <a:xfrm>
            <a:off x="333010" y="1822256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tgrB1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110510-BC98-B987-709E-E09CB6E6A960}"/>
              </a:ext>
            </a:extLst>
          </p:cNvPr>
          <p:cNvSpPr txBox="1"/>
          <p:nvPr/>
        </p:nvSpPr>
        <p:spPr>
          <a:xfrm>
            <a:off x="333010" y="3381285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tgrC1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89C47F9-0CFE-D6A7-24C7-43060B5599D7}"/>
              </a:ext>
            </a:extLst>
          </p:cNvPr>
          <p:cNvSpPr txBox="1"/>
          <p:nvPr/>
        </p:nvSpPr>
        <p:spPr>
          <a:xfrm>
            <a:off x="333010" y="4940039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rapgapB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EB99B04-63EA-4E05-A828-3576FF64F699}"/>
              </a:ext>
            </a:extLst>
          </p:cNvPr>
          <p:cNvSpPr txBox="1"/>
          <p:nvPr/>
        </p:nvSpPr>
        <p:spPr>
          <a:xfrm>
            <a:off x="9074923" y="1512338"/>
            <a:ext cx="735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24hr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A14402-A401-50E3-29FC-956C9513AB37}"/>
              </a:ext>
            </a:extLst>
          </p:cNvPr>
          <p:cNvSpPr txBox="1"/>
          <p:nvPr/>
        </p:nvSpPr>
        <p:spPr>
          <a:xfrm>
            <a:off x="9795765" y="3381285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rapgapB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  <a:r>
              <a:rPr lang="en-US" i="1" dirty="0">
                <a:solidFill>
                  <a:schemeClr val="bg1"/>
                </a:solidFill>
              </a:rPr>
              <a:t> tgrB1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  <a:endParaRPr lang="en-US" i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8FFB00-3947-9FE5-BF13-9588422EDCA7}"/>
              </a:ext>
            </a:extLst>
          </p:cNvPr>
          <p:cNvSpPr txBox="1"/>
          <p:nvPr/>
        </p:nvSpPr>
        <p:spPr>
          <a:xfrm>
            <a:off x="9795765" y="4940039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rapgapB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  <a:r>
              <a:rPr lang="en-US" i="1" dirty="0">
                <a:solidFill>
                  <a:schemeClr val="bg1"/>
                </a:solidFill>
              </a:rPr>
              <a:t> tgrC1</a:t>
            </a:r>
            <a:r>
              <a:rPr lang="en-US" i="1" baseline="30000" dirty="0">
                <a:solidFill>
                  <a:schemeClr val="bg1"/>
                </a:solidFill>
              </a:rPr>
              <a:t>–</a:t>
            </a:r>
            <a:endParaRPr lang="en-US" i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2FEA0ED-C6AF-1AAC-58D9-C17655783B47}"/>
              </a:ext>
            </a:extLst>
          </p:cNvPr>
          <p:cNvSpPr txBox="1"/>
          <p:nvPr/>
        </p:nvSpPr>
        <p:spPr>
          <a:xfrm>
            <a:off x="9795765" y="1822256"/>
            <a:ext cx="1933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AX4</a:t>
            </a:r>
          </a:p>
        </p:txBody>
      </p:sp>
    </p:spTree>
    <p:extLst>
      <p:ext uri="{BB962C8B-B14F-4D97-AF65-F5344CB8AC3E}">
        <p14:creationId xmlns:p14="http://schemas.microsoft.com/office/powerpoint/2010/main" val="10806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0DF17-8A80-D72E-2956-C2BF90B04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Predicting TF regulation with AI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B60EEF-B3B0-62F4-D612-8F9B0B867443}"/>
              </a:ext>
            </a:extLst>
          </p:cNvPr>
          <p:cNvGrpSpPr/>
          <p:nvPr/>
        </p:nvGrpSpPr>
        <p:grpSpPr>
          <a:xfrm>
            <a:off x="838200" y="1448358"/>
            <a:ext cx="4309872" cy="5044517"/>
            <a:chOff x="5913120" y="939579"/>
            <a:chExt cx="4663440" cy="541157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04E179F-3736-A161-33B7-68DB52DD56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31408" y="939579"/>
              <a:ext cx="4572000" cy="259291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40017F7-28CB-E9E0-8A9F-D975E6E40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913120" y="3135726"/>
              <a:ext cx="4663440" cy="3215431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FC06580-581A-F514-FEBA-7E8FB9265EF8}"/>
              </a:ext>
            </a:extLst>
          </p:cNvPr>
          <p:cNvSpPr txBox="1"/>
          <p:nvPr/>
        </p:nvSpPr>
        <p:spPr>
          <a:xfrm>
            <a:off x="855101" y="6099683"/>
            <a:ext cx="1647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From </a:t>
            </a:r>
            <a:r>
              <a:rPr lang="en-US" sz="1200" dirty="0" err="1"/>
              <a:t>JackWestin.com</a:t>
            </a:r>
            <a:endParaRPr lang="en-US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EF39F4-5782-D7E6-B674-10C2E7D188A5}"/>
              </a:ext>
            </a:extLst>
          </p:cNvPr>
          <p:cNvSpPr txBox="1"/>
          <p:nvPr/>
        </p:nvSpPr>
        <p:spPr>
          <a:xfrm>
            <a:off x="5445850" y="2345507"/>
            <a:ext cx="505978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Data sources</a:t>
            </a:r>
          </a:p>
          <a:p>
            <a:r>
              <a:rPr lang="en-US" dirty="0">
                <a:solidFill>
                  <a:srgbClr val="FF0000"/>
                </a:solidFill>
              </a:rPr>
              <a:t>34 Mb </a:t>
            </a:r>
            <a:r>
              <a:rPr lang="en-US" dirty="0"/>
              <a:t>of genome sequence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13,892</a:t>
            </a:r>
            <a:r>
              <a:rPr lang="en-US" dirty="0"/>
              <a:t> protein-coding genes</a:t>
            </a:r>
          </a:p>
          <a:p>
            <a:r>
              <a:rPr lang="en-US" dirty="0">
                <a:solidFill>
                  <a:srgbClr val="FF0000"/>
                </a:solidFill>
              </a:rPr>
              <a:t>127</a:t>
            </a:r>
            <a:r>
              <a:rPr lang="en-US" dirty="0"/>
              <a:t> Transcription factors</a:t>
            </a:r>
          </a:p>
          <a:p>
            <a:r>
              <a:rPr lang="en-US" dirty="0">
                <a:solidFill>
                  <a:srgbClr val="FF0000"/>
                </a:solidFill>
              </a:rPr>
              <a:t>37</a:t>
            </a:r>
            <a:r>
              <a:rPr lang="en-US" dirty="0"/>
              <a:t> TFs with binding specificity information</a:t>
            </a:r>
          </a:p>
          <a:p>
            <a:r>
              <a:rPr lang="en-US" dirty="0">
                <a:solidFill>
                  <a:srgbClr val="FF0000"/>
                </a:solidFill>
              </a:rPr>
              <a:t>9</a:t>
            </a:r>
            <a:r>
              <a:rPr lang="en-US" dirty="0"/>
              <a:t> species: synteny and evolutionary conservation</a:t>
            </a:r>
          </a:p>
          <a:p>
            <a:r>
              <a:rPr lang="en-US" dirty="0">
                <a:solidFill>
                  <a:srgbClr val="FF0000"/>
                </a:solidFill>
              </a:rPr>
              <a:t>50</a:t>
            </a:r>
            <a:r>
              <a:rPr lang="en-US" dirty="0"/>
              <a:t> RNA-seq datasets, ≥7 time points</a:t>
            </a:r>
          </a:p>
          <a:p>
            <a:r>
              <a:rPr lang="en-US" dirty="0">
                <a:solidFill>
                  <a:srgbClr val="FF0000"/>
                </a:solidFill>
              </a:rPr>
              <a:t>3</a:t>
            </a:r>
            <a:r>
              <a:rPr lang="en-US" dirty="0"/>
              <a:t> scRNA-seq datasets in triplicates, 6 time points</a:t>
            </a:r>
          </a:p>
          <a:p>
            <a:r>
              <a:rPr lang="en-US" dirty="0">
                <a:solidFill>
                  <a:srgbClr val="FF0000"/>
                </a:solidFill>
              </a:rPr>
              <a:t>2</a:t>
            </a:r>
            <a:r>
              <a:rPr lang="en-US" dirty="0"/>
              <a:t> ChIP-seq datasets</a:t>
            </a:r>
          </a:p>
          <a:p>
            <a:r>
              <a:rPr lang="en-US" dirty="0">
                <a:solidFill>
                  <a:srgbClr val="FF0000"/>
                </a:solidFill>
              </a:rPr>
              <a:t>13,000</a:t>
            </a:r>
            <a:r>
              <a:rPr lang="en-US" dirty="0"/>
              <a:t> publications about </a:t>
            </a:r>
            <a:r>
              <a:rPr lang="en-US" i="1" dirty="0"/>
              <a:t>Dictyostelium</a:t>
            </a:r>
          </a:p>
          <a:p>
            <a:r>
              <a:rPr lang="en-US" dirty="0">
                <a:solidFill>
                  <a:srgbClr val="FF0000"/>
                </a:solidFill>
              </a:rPr>
              <a:t>&gt; 5,000</a:t>
            </a:r>
            <a:r>
              <a:rPr lang="en-US" dirty="0"/>
              <a:t> mutants analyzed </a:t>
            </a:r>
          </a:p>
          <a:p>
            <a:r>
              <a:rPr lang="en-US" dirty="0">
                <a:solidFill>
                  <a:srgbClr val="FF0000"/>
                </a:solidFill>
              </a:rPr>
              <a:t>1,197 </a:t>
            </a:r>
            <a:r>
              <a:rPr lang="en-US" dirty="0"/>
              <a:t>mutants with developmental defects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82C923-909A-5538-D16D-24E6FA138B2A}"/>
              </a:ext>
            </a:extLst>
          </p:cNvPr>
          <p:cNvSpPr txBox="1"/>
          <p:nvPr/>
        </p:nvSpPr>
        <p:spPr>
          <a:xfrm>
            <a:off x="5445850" y="1529702"/>
            <a:ext cx="4167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For each TF, predict the </a:t>
            </a:r>
          </a:p>
          <a:p>
            <a:r>
              <a:rPr lang="en-US" dirty="0"/>
              <a:t>developmental role and the target genes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D850F05-57FB-3063-98D5-BE85DD2B3F50}"/>
              </a:ext>
            </a:extLst>
          </p:cNvPr>
          <p:cNvGrpSpPr/>
          <p:nvPr/>
        </p:nvGrpSpPr>
        <p:grpSpPr>
          <a:xfrm>
            <a:off x="9613594" y="687363"/>
            <a:ext cx="2157354" cy="2769069"/>
            <a:chOff x="9613594" y="687363"/>
            <a:chExt cx="2157354" cy="276906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5D99BA5-B8CB-DCA6-3381-F22C707E2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13594" y="687363"/>
              <a:ext cx="2157354" cy="2741637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D945A7-D2D3-C81F-B46F-CA228D301290}"/>
                </a:ext>
              </a:extLst>
            </p:cNvPr>
            <p:cNvSpPr txBox="1"/>
            <p:nvPr/>
          </p:nvSpPr>
          <p:spPr>
            <a:xfrm>
              <a:off x="9676170" y="3087100"/>
              <a:ext cx="14928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Lena </a:t>
              </a:r>
              <a:r>
                <a:rPr lang="en-US" dirty="0" err="1">
                  <a:solidFill>
                    <a:schemeClr val="bg1"/>
                  </a:solidFill>
                </a:rPr>
                <a:t>Trnovec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Triangle 4">
            <a:extLst>
              <a:ext uri="{FF2B5EF4-FFF2-40B4-BE49-F238E27FC236}">
                <a16:creationId xmlns:a16="http://schemas.microsoft.com/office/drawing/2014/main" id="{667835CF-832B-7FEF-6BAC-D9E1AF894A34}"/>
              </a:ext>
            </a:extLst>
          </p:cNvPr>
          <p:cNvSpPr/>
          <p:nvPr/>
        </p:nvSpPr>
        <p:spPr>
          <a:xfrm rot="5400000">
            <a:off x="4552210" y="5717895"/>
            <a:ext cx="387927" cy="197647"/>
          </a:xfrm>
          <a:prstGeom prst="triangle">
            <a:avLst/>
          </a:prstGeom>
          <a:solidFill>
            <a:srgbClr val="B2E8B8"/>
          </a:solidFill>
          <a:ln w="6350">
            <a:solidFill>
              <a:srgbClr val="97AAB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E6BF9DF-DA8D-EA73-B27E-E2EF82EB28CD}"/>
              </a:ext>
            </a:extLst>
          </p:cNvPr>
          <p:cNvGrpSpPr/>
          <p:nvPr/>
        </p:nvGrpSpPr>
        <p:grpSpPr>
          <a:xfrm>
            <a:off x="277484" y="1434864"/>
            <a:ext cx="10408237" cy="5205229"/>
            <a:chOff x="277484" y="1434864"/>
            <a:chExt cx="10408237" cy="520522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1C8E7AF-A22D-5BA2-E5DB-05A1EF792205}"/>
                </a:ext>
              </a:extLst>
            </p:cNvPr>
            <p:cNvSpPr/>
            <p:nvPr/>
          </p:nvSpPr>
          <p:spPr>
            <a:xfrm>
              <a:off x="9037674" y="3636335"/>
              <a:ext cx="1648047" cy="23743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246BEF3-23E6-51DC-6830-9B69E84E6C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7484" y="1434864"/>
              <a:ext cx="9398686" cy="5205229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97286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CB058-7940-228A-2FE4-B6C441A75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80633"/>
          </a:xfrm>
        </p:spPr>
        <p:txBody>
          <a:bodyPr>
            <a:normAutofit/>
          </a:bodyPr>
          <a:lstStyle/>
          <a:p>
            <a:r>
              <a:rPr lang="en-US" dirty="0" err="1"/>
              <a:t>dictyNet</a:t>
            </a:r>
            <a:r>
              <a:rPr lang="en-US" dirty="0"/>
              <a:t> - </a:t>
            </a:r>
            <a:r>
              <a:rPr lang="en-US" sz="2800" dirty="0"/>
              <a:t>An interactive tool for biological </a:t>
            </a:r>
            <a:br>
              <a:rPr lang="en-US" sz="2800" dirty="0"/>
            </a:br>
            <a:r>
              <a:rPr lang="en-US" sz="2800" dirty="0"/>
              <a:t>                                  knowledge exploration through natural language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F3BD36-B70B-9DC9-0A40-8CA88D707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79609"/>
            <a:ext cx="8285880" cy="4985411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44B9EE5-3E0A-0357-C2B4-FF0717A16438}"/>
              </a:ext>
            </a:extLst>
          </p:cNvPr>
          <p:cNvGrpSpPr/>
          <p:nvPr/>
        </p:nvGrpSpPr>
        <p:grpSpPr>
          <a:xfrm>
            <a:off x="9282174" y="1879609"/>
            <a:ext cx="2540000" cy="2540000"/>
            <a:chOff x="9516094" y="2070904"/>
            <a:chExt cx="2540000" cy="25400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2E73BE1-65D6-BF93-5FAB-14CE7CFA7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516094" y="2070904"/>
              <a:ext cx="2540000" cy="254000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B721AAF-2622-EFB3-1308-0FCDF2A43749}"/>
                </a:ext>
              </a:extLst>
            </p:cNvPr>
            <p:cNvSpPr txBox="1"/>
            <p:nvPr/>
          </p:nvSpPr>
          <p:spPr>
            <a:xfrm>
              <a:off x="10783245" y="4241572"/>
              <a:ext cx="12728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Jakob Mraz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206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A020F-265A-FBD0-5793-A6ACB33B4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AI-assisted framework for updating scientific books with evidence from the literature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4131A6-A905-A9B7-ED45-A050E379F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8" y="1718520"/>
            <a:ext cx="1676327" cy="2514491"/>
          </a:xfrm>
          <a:prstGeom prst="rect">
            <a:avLst/>
          </a:prstGeom>
        </p:spPr>
      </p:pic>
      <p:grpSp>
        <p:nvGrpSpPr>
          <p:cNvPr id="317" name="Group 316">
            <a:extLst>
              <a:ext uri="{FF2B5EF4-FFF2-40B4-BE49-F238E27FC236}">
                <a16:creationId xmlns:a16="http://schemas.microsoft.com/office/drawing/2014/main" id="{AE1E5A3D-C056-5F61-EB8B-597A960FB7D7}"/>
              </a:ext>
            </a:extLst>
          </p:cNvPr>
          <p:cNvGrpSpPr/>
          <p:nvPr/>
        </p:nvGrpSpPr>
        <p:grpSpPr>
          <a:xfrm>
            <a:off x="10170614" y="1718520"/>
            <a:ext cx="1916561" cy="1916561"/>
            <a:chOff x="10170614" y="2017486"/>
            <a:chExt cx="1916561" cy="1916561"/>
          </a:xfrm>
        </p:grpSpPr>
        <p:pic>
          <p:nvPicPr>
            <p:cNvPr id="6" name="Photo 14.06.15.jpg" descr="Photo 14.06.15.jpg">
              <a:extLst>
                <a:ext uri="{FF2B5EF4-FFF2-40B4-BE49-F238E27FC236}">
                  <a16:creationId xmlns:a16="http://schemas.microsoft.com/office/drawing/2014/main" id="{AC5416AC-E186-B66C-7D24-16EFED8E85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70614" y="2017486"/>
              <a:ext cx="1916561" cy="191656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9B53F5E-F91D-94D5-1AA0-9C9C0E23F580}"/>
                </a:ext>
              </a:extLst>
            </p:cNvPr>
            <p:cNvSpPr txBox="1"/>
            <p:nvPr/>
          </p:nvSpPr>
          <p:spPr>
            <a:xfrm>
              <a:off x="10170614" y="3564715"/>
              <a:ext cx="11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Yun Wang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5323666-C34A-ACB8-9200-A22276429B4D}"/>
              </a:ext>
            </a:extLst>
          </p:cNvPr>
          <p:cNvSpPr txBox="1"/>
          <p:nvPr/>
        </p:nvSpPr>
        <p:spPr>
          <a:xfrm>
            <a:off x="154459" y="4233011"/>
            <a:ext cx="1445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Kessin</a:t>
            </a:r>
            <a:r>
              <a:rPr lang="en-US" dirty="0"/>
              <a:t>, 2001</a:t>
            </a:r>
          </a:p>
        </p:txBody>
      </p:sp>
      <p:pic>
        <p:nvPicPr>
          <p:cNvPr id="316" name="Picture 315">
            <a:extLst>
              <a:ext uri="{FF2B5EF4-FFF2-40B4-BE49-F238E27FC236}">
                <a16:creationId xmlns:a16="http://schemas.microsoft.com/office/drawing/2014/main" id="{6A6A7E3A-3771-2EFE-E200-F3FF315356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0989" y="1718520"/>
            <a:ext cx="8402320" cy="449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98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DB100-ADFD-469D-3466-23B2B2EF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across disciplines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EACD21-D613-EE5E-6FEB-407EFABD0D4F}"/>
              </a:ext>
            </a:extLst>
          </p:cNvPr>
          <p:cNvSpPr txBox="1"/>
          <p:nvPr/>
        </p:nvSpPr>
        <p:spPr>
          <a:xfrm>
            <a:off x="4385596" y="2274838"/>
            <a:ext cx="348845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Mutual respect</a:t>
            </a:r>
          </a:p>
          <a:p>
            <a:r>
              <a:rPr lang="en-US" sz="3600" dirty="0"/>
              <a:t>Communication</a:t>
            </a:r>
          </a:p>
          <a:p>
            <a:r>
              <a:rPr lang="en-US" sz="3600" dirty="0"/>
              <a:t>Open minds</a:t>
            </a:r>
          </a:p>
          <a:p>
            <a:r>
              <a:rPr lang="en-US" sz="3600" dirty="0"/>
              <a:t>Patience</a:t>
            </a:r>
          </a:p>
          <a:p>
            <a:endParaRPr lang="en-US" sz="3600" dirty="0"/>
          </a:p>
          <a:p>
            <a:r>
              <a:rPr lang="en-US" sz="3600" dirty="0"/>
              <a:t>Democratization</a:t>
            </a:r>
          </a:p>
        </p:txBody>
      </p:sp>
    </p:spTree>
    <p:extLst>
      <p:ext uri="{BB962C8B-B14F-4D97-AF65-F5344CB8AC3E}">
        <p14:creationId xmlns:p14="http://schemas.microsoft.com/office/powerpoint/2010/main" val="96865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2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.1|2.1|11.5|1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.9|2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|1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13.8|17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.3|13|8.4|1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876</Words>
  <Application>Microsoft Office PowerPoint</Application>
  <PresentationFormat>Widescreen</PresentationFormat>
  <Paragraphs>237</Paragraphs>
  <Slides>26</Slides>
  <Notes>8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Deciphering Dictyostelium Biology: From Genetic Pathways to AI Systems for Knowledge and Discovery</vt:lpstr>
      <vt:lpstr>Dictyostelium amoebae aggregate into mounds of thousands of cells</vt:lpstr>
      <vt:lpstr>cAMP chemotaxis</vt:lpstr>
      <vt:lpstr>cAMP signaling</vt:lpstr>
      <vt:lpstr>Epistasis in the PKA pathway</vt:lpstr>
      <vt:lpstr>Epistasis rules (simplified)</vt:lpstr>
      <vt:lpstr>Can a computer do it?</vt:lpstr>
      <vt:lpstr>Yes, a computer can do epistasis analysis</vt:lpstr>
      <vt:lpstr>Epistasis is commonly used in biomedical sciences</vt:lpstr>
      <vt:lpstr>Transcriptome analysis</vt:lpstr>
      <vt:lpstr>We can measure the expression of all the genes at once</vt:lpstr>
      <vt:lpstr>Transcriptome phenotyping in epistasis analysis</vt:lpstr>
      <vt:lpstr>Visual analytics without scripting</vt:lpstr>
      <vt:lpstr>PowerPoint Presentation</vt:lpstr>
      <vt:lpstr>Allorecognition</vt:lpstr>
      <vt:lpstr>TgrB1 and TgrC1 mediate allorecognition</vt:lpstr>
      <vt:lpstr>TgrB1-C1 signal transduction  Ligand-Receptor interaction</vt:lpstr>
      <vt:lpstr>TgrB1-C1 signal transduction  genetic screen for components</vt:lpstr>
      <vt:lpstr>Suppressor screen</vt:lpstr>
      <vt:lpstr>Causative mutations in rapgapB</vt:lpstr>
      <vt:lpstr>Mutual suppression between  tgrB1/C1 and rapgapB</vt:lpstr>
      <vt:lpstr>Mutual suppression restores WT development</vt:lpstr>
      <vt:lpstr>Predicting TF regulation with AI</vt:lpstr>
      <vt:lpstr>dictyNet - An interactive tool for biological                                    knowledge exploration through natural language</vt:lpstr>
      <vt:lpstr>AI-assisted framework for updating scientific books with evidence from the literature</vt:lpstr>
      <vt:lpstr>Collaboration across disciplines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Shaulsky, Gad</dc:creator>
  <cp:keywords/>
  <dc:description/>
  <cp:lastModifiedBy>Shaulsky, Gad</cp:lastModifiedBy>
  <cp:revision>104</cp:revision>
  <dcterms:created xsi:type="dcterms:W3CDTF">2026-09-02T18:24:34Z</dcterms:created>
  <dcterms:modified xsi:type="dcterms:W3CDTF">2026-10-22T07:03:51Z</dcterms:modified>
  <cp:category/>
</cp:coreProperties>
</file>