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Lst>
  <p:sldSz cx="12191970" cy="6858000"/>
  <p:notesSz cx="6858000" cy="12191970"/>
  <p:defaultTextStyle>
    <a:defPPr>
      <a:defRPr lang="en-US"/>
    </a:defPPr>
    <a:lvl1pPr marL="0">
      <a:defRPr sz="1600">
        <a:solidFill>
          <a:srgbClr val="1F2733"/>
        </a:solidFill>
        <a:latin typeface="+mn-lt"/>
      </a:defRPr>
    </a:lvl1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esProps" Target="presProps.xml"/><Relationship Id="rId3" Type="http://schemas.openxmlformats.org/officeDocument/2006/relationships/viewProps" Target="viewProps.xml"/><Relationship Id="rId4" Type="http://schemas.openxmlformats.org/officeDocument/2006/relationships/theme" Target="theme/theme1.xml"/><Relationship Id="rId5" Type="http://schemas.openxmlformats.org/officeDocument/2006/relationships/tableStyles" Target="tableStyles.xml"/><Relationship Id="rId6" Type="http://schemas.openxmlformats.org/officeDocument/2006/relationships/slide" Target="slides/slide1.xml"/><Relationship Id="rId7" Type="http://schemas.openxmlformats.org/officeDocument/2006/relationships/notesMaster" Target="notesMasters/notesMaster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 Id="rId33" Type="http://schemas.openxmlformats.org/officeDocument/2006/relationships/slide" Target="slides/slide27.xml"/><Relationship Id="rId34" Type="http://schemas.openxmlformats.org/officeDocument/2006/relationships/slide" Target="slides/slide28.xml"/><Relationship Id="rId35" Type="http://schemas.openxmlformats.org/officeDocument/2006/relationships/slide" Target="slides/slide29.xml"/><Relationship Id="rId36" Type="http://schemas.openxmlformats.org/officeDocument/2006/relationships/slide" Target="slides/slide30.xml"/><Relationship Id="rId37" Type="http://schemas.openxmlformats.org/officeDocument/2006/relationships/slide" Target="slides/slide31.xml"/><Relationship Id="rId38" Type="http://schemas.openxmlformats.org/officeDocument/2006/relationships/slide" Target="slides/slide32.xml"/><Relationship Id="rId39" Type="http://schemas.openxmlformats.org/officeDocument/2006/relationships/slide" Target="slides/slide33.xml"/><Relationship Id="rId40" Type="http://schemas.openxmlformats.org/officeDocument/2006/relationships/slide" Target="slides/slide34.xml"/><Relationship Id="rId41" Type="http://schemas.openxmlformats.org/officeDocument/2006/relationships/slide" Target="slides/slide35.xml"/><Relationship Id="rId42" Type="http://schemas.openxmlformats.org/officeDocument/2006/relationships/slide" Target="slides/slide36.xml"/><Relationship Id="rId43" Type="http://schemas.openxmlformats.org/officeDocument/2006/relationships/slide" Target="slides/slide37.xml"/><Relationship Id="rId44" Type="http://schemas.openxmlformats.org/officeDocument/2006/relationships/slide" Target="slides/slide38.xml"/><Relationship Id="rId45" Type="http://schemas.openxmlformats.org/officeDocument/2006/relationships/slide" Target="slides/slide39.xml"/><Relationship Id="rId46" Type="http://schemas.openxmlformats.org/officeDocument/2006/relationships/slide" Target="slides/slide40.xml"/><Relationship Id="rId47" Type="http://schemas.openxmlformats.org/officeDocument/2006/relationships/slide" Target="slides/slide41.xml"/><Relationship Id="rId48" Type="http://schemas.openxmlformats.org/officeDocument/2006/relationships/slide" Target="slides/slide42.xml"/><Relationship Id="rId49" Type="http://schemas.openxmlformats.org/officeDocument/2006/relationships/slide" Target="slides/slide43.xml"/><Relationship Id="rId50" Type="http://schemas.openxmlformats.org/officeDocument/2006/relationships/slide" Target="slides/slide44.xml"/><Relationship Id="rId51" Type="http://schemas.openxmlformats.org/officeDocument/2006/relationships/slide" Target="slides/slide45.xml"/><Relationship Id="rId52" Type="http://schemas.openxmlformats.org/officeDocument/2006/relationships/slide" Target="slides/slide46.xml"/><Relationship Id="rId53" Type="http://schemas.openxmlformats.org/officeDocument/2006/relationships/slide" Target="slides/slide47.xml"/><Relationship Id="rId54" Type="http://schemas.openxmlformats.org/officeDocument/2006/relationships/slide" Target="slides/slide48.xml"/><Relationship Id="rId55" Type="http://schemas.openxmlformats.org/officeDocument/2006/relationships/slide" Target="slides/slide49.xml"/><Relationship Id="rId56" Type="http://schemas.openxmlformats.org/officeDocument/2006/relationships/slide" Target="slides/slide50.xml"/><Relationship Id="rId57" Type="http://schemas.openxmlformats.org/officeDocument/2006/relationships/slide" Target="slides/slide51.xml"/><Relationship Id="rId58" Type="http://schemas.openxmlformats.org/officeDocument/2006/relationships/slide" Target="slides/slide52.xml"/><Relationship Id="rId59" Type="http://schemas.openxmlformats.org/officeDocument/2006/relationships/slide" Target="slides/slide53.xml"/><Relationship Id="rId60" Type="http://schemas.openxmlformats.org/officeDocument/2006/relationships/slide" Target="slides/slide54.xml"/><Relationship Id="rId61" Type="http://schemas.openxmlformats.org/officeDocument/2006/relationships/slide" Target="slides/slide55.xml"/><Relationship Id="rId62" Type="http://schemas.openxmlformats.org/officeDocument/2006/relationships/slide" Target="slides/slide56.xml"/><Relationship Id="rId63" Type="http://schemas.openxmlformats.org/officeDocument/2006/relationships/slide" Target="slides/slide57.xml"/><Relationship Id="rId64" Type="http://schemas.openxmlformats.org/officeDocument/2006/relationships/slide" Target="slides/slide58.xml"/><Relationship Id="rId65"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The tutorial organises the uses of knowledge graphs in LLM agents into four groups of tasks. For each task it explains how the graph is connected, what is expected, how it was measured and what the measurements suggest.</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Illustrative trace, not output from a specific system. The point: the agent decides the next query from the previous observation; that is what makes it agentic rather than a pipeline.</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DS-01 Data Science in the Age of AI, slide 28]</a:t>
            </a:r>
          </a:p>
          <a:p>
            <a:r>
              <a:t>Redrawn from the MANU inaugural lecture (September 2026). Source of the audit: AI Agents, lecture series, Faculty of Computer Science and Engineering, Ss. Cyril and Methodius University in Skopje, 2026. The coding agents used in this course are configured to operate at Levels 1 and 2: every change is accepted or rejected, or each action is authorised. Since August 2026 Claude Code defaults to auto mode, in which a classifier, not the person, approves routine actions (Level 3); in this course, set the permission mode so that each action is authorised.</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DS-01 Data Science in the Age of AI, slide 29]</a:t>
            </a:r>
          </a:p>
          <a:p>
            <a:r>
              <a:t>Source: METR, time-horizon series 1.1, benchmark_results_1_1.yaml; page updated 8 May 2026, data retrieved 20 September 2026. The intervals are wide and depend on the task suite; the trend is a measurement of software tasks, not of all work. Claude Mythos Preview (April 2026, restricted release) measured about 17 h 25 min (80 %: 3 h 06 min); METR notes that values above about 16 h exceed what its task suite measures reliably.</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20]</a:t>
            </a:r>
          </a:p>
          <a:p/>
          <a:p>
            <a:r>
              <a:t>Graph overlay — Four kinds of graph to watch for</a:t>
            </a:r>
          </a:p>
          <a:p>
            <a:r>
              <a:t>D Domain graph (domain graph): What the agent knows: entities, relations and the source of every fact.</a:t>
            </a:r>
          </a:p>
          <a:p>
            <a:r>
              <a:t>M Memory graph (memory graph): What it remembers: people, episodes and facts, with when each held.</a:t>
            </a:r>
          </a:p>
          <a:p>
            <a:r>
              <a:t>E Execution graph (execution graph): What it does: plan steps, tool calls, state and results.</a:t>
            </a:r>
          </a:p>
          <a:p>
            <a:r>
              <a:t>P Policy graph (policy graph): What it may do: permissions, rules, review status and provenance.</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21]</a:t>
            </a:r>
          </a:p>
          <a:p/>
          <a:p>
            <a:r>
              <a:t>Graph overlay — Where a graph helps the model think</a:t>
            </a:r>
          </a:p>
          <a:p>
            <a:r>
              <a:t>G1 Ground the task in entities (domain graph): Link the names in the request to graph IDs (EGFR → HGNC:3236), so the task is unambiguous.</a:t>
            </a:r>
          </a:p>
          <a:p>
            <a:r>
              <a:t>G2 Reason along explicit paths (domain graph): Traverse the graph hop by hop (Think-on-Graph); each hop is a fact that can be checked.</a:t>
            </a:r>
          </a:p>
          <a:p>
            <a:r>
              <a:t>G3 Plan as a graph (execution graph): A multi-hop question becomes a DAG of sub-questions that follow relation paths.</a:t>
            </a:r>
          </a:p>
          <a:p>
            <a:r>
              <a:t>G4 Answer with citations (domain graph): Every claim points to a node or edge and its source; no path found → say so.</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22]</a:t>
            </a:r>
          </a:p>
          <a:p/>
          <a:p>
            <a:r>
              <a:t>Graph overlay — Where a graph serves as memory</a:t>
            </a:r>
          </a:p>
          <a:p>
            <a:r>
              <a:t>G5 Knowledge graph as external memory (domain graph): Entities, relations and sources beside the documents; GraphRAG or Cypher answers multi-hop and global questions.</a:t>
            </a:r>
          </a:p>
          <a:p>
            <a:r>
              <a:t>G6 Write back what was learned (domain graph): New facts are extracted into the graph: schema-checked, entity-resolved, with provenance.</a:t>
            </a:r>
          </a:p>
          <a:p>
            <a:r>
              <a:t>G7 Long-term memory graph (memory graph): Users, episodes and facts persist across sessions as a temporal graph (Graphiti, Zep).</a:t>
            </a:r>
          </a:p>
          <a:p>
            <a:r>
              <a:t>G8 Task state as a graph (execution graph): Plan steps, progress and checkpoints are nodes, so a run can be resumed and inspected.</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23]</a:t>
            </a:r>
          </a:p>
          <a:p/>
          <a:p>
            <a:r>
              <a:t>Graph overlay — Where a graph structures perception</a:t>
            </a:r>
          </a:p>
          <a:p>
            <a:r>
              <a:t>G9 Link what is perceived to known entities (domain graph): Objects, speakers, readings and documents become nodes tied to entities already in the graph.</a:t>
            </a:r>
          </a:p>
          <a:p>
            <a:r>
              <a:t>G10 Graph-guided attention (domain graph): The neighbourhood of the task's entities decides what is relevant: a subgraph, not the whole world.</a:t>
            </a:r>
          </a:p>
          <a:p>
            <a:r>
              <a:t>G11 The environment as a graph (domain graph): Places, devices, people and their relations; sensor streams update it, the agent queries it.</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24]</a:t>
            </a:r>
          </a:p>
          <a:p/>
          <a:p>
            <a:r>
              <a:t>Graph overlay — Where a graph becomes a function</a:t>
            </a:r>
          </a:p>
          <a:p>
            <a:r>
              <a:t>G12 Graph queries as fixed functions (execution graph): get_neighbours(id), find_path(a, b), parameterised Cypher: typed, safe and predictable.</a:t>
            </a:r>
          </a:p>
          <a:p>
            <a:r>
              <a:t>G13 Hybrid retrieval (domain graph): search_documents starts from vector hits and expands along graph edges to related facts.</a:t>
            </a:r>
          </a:p>
          <a:p>
            <a:r>
              <a:t>G14 Return a subgraph, not a string (domain graph): Results carry node IDs and sources, so the next step and the answer can cite them.</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25]</a:t>
            </a:r>
          </a:p>
          <a:p/>
          <a:p>
            <a:r>
              <a:t>Graph overlay — Where a graph guides action</a:t>
            </a:r>
          </a:p>
          <a:p>
            <a:r>
              <a:t>G15 Tool and capability graph (execution graph): Tools linked to the tasks and data they serve; the agent selects a tool by traversal.</a:t>
            </a:r>
          </a:p>
          <a:p>
            <a:r>
              <a:t>G16 Permissions as a graph (policy graph): Identity → role → resource relations: "am I allowed?" is a graph lookup before acting.</a:t>
            </a:r>
          </a:p>
          <a:p>
            <a:r>
              <a:t>G17 Graph database as a tool (domain graph): Exposed over MCP (mcp-neo4j-cypher); generated Cypher is checked against the schema.</a:t>
            </a:r>
          </a:p>
          <a:p>
            <a:r>
              <a:t>G18 Evaluate against the graph (execution graph): Compare the graph before and after the action: did the expected nodes and edges change?</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26]</a:t>
            </a:r>
          </a:p>
          <a:p/>
          <a:p>
            <a:r>
              <a:t>Graph overlay — Where a graph encodes norms</a:t>
            </a:r>
          </a:p>
          <a:p>
            <a:r>
              <a:t>G19 Principles as checkable constraints (policy graph): Rules encoded as ontology constraints and SHACL shapes that every output must satisfy.</a:t>
            </a:r>
          </a:p>
          <a:p>
            <a:r>
              <a:t>G20 Review status on every fact (policy graph): Agent-written facts enter as "proposed"; people approve or reject graph changes, not raw text.</a:t>
            </a:r>
          </a:p>
          <a:p>
            <a:r>
              <a:t>G21 A shared graph between agents (memory graph): Agents coordinate through one graph — a blackboard of facts with who-said-what provenance.</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27]</a:t>
            </a:r>
          </a:p>
          <a:p/>
          <a:p>
            <a:r>
              <a:t>Graph overlay — Where a graph supports compliance</a:t>
            </a:r>
          </a:p>
          <a:p>
            <a:r>
              <a:t>G22 Regulations as a compliance graph (policy graph): Rule → obligation → data type → system: the agent queries which rules apply before it acts.</a:t>
            </a:r>
          </a:p>
          <a:p>
            <a:r>
              <a:t>G23 Provenance for audit (policy graph): Each action recorded as a provenance graph (agent, inputs, outputs, time) that auditors can trace.</a:t>
            </a:r>
          </a:p>
          <a:p>
            <a:r>
              <a:t>G24 Ontology-based query checks (policy graph): Deterministic rules reject a query or write that breaks the schema; the LLM is told why and repairs it.</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28]</a:t>
            </a:r>
          </a:p>
          <a:p/>
          <a:p>
            <a:r>
              <a:t>Graph overlay — What goes wrong with the graph</a:t>
            </a:r>
          </a:p>
          <a:p>
            <a:r>
              <a:t>R1 Poisoned knowledge (risk): A few injected edges can steer answers; the graph's structure is itself an attack surface.</a:t>
            </a:r>
          </a:p>
          <a:p>
            <a:r>
              <a:t>R2 Unchecked write-back (risk): Without validation, hallucinated facts become "knowledge" and are retrieved as truth later.</a:t>
            </a:r>
          </a:p>
          <a:p>
            <a:r>
              <a:t>R3 No graph-level access control (risk): Any query reaches any node, so sensitive subgraphs leak.</a:t>
            </a:r>
          </a:p>
          <a:p>
            <a:r>
              <a:t>R4 No provenance (risk): When nothing records which edge led to which action, there is nothing to audit.</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[Reused from MANU inaugural lecture (MANU-Pristapno-Predavanje-v2.pptx), slide 29]</a:t>
            </a:r>
          </a:p>
          <a:p/>
          <a:p>
            <a:r>
              <a:t>Graph overlay — Where a graph keeps control</a:t>
            </a:r>
          </a:p>
          <a:p>
            <a:r>
              <a:t>G25 Propose a query or triples (execution graph): The agent outputs a graph pattern or triples as JSON — a proposal, never an action.</a:t>
            </a:r>
          </a:p>
          <a:p>
            <a:r>
              <a:t>G26 Validate against the ontology (policy graph): Types, cardinality and allowed relations (SHACL): same input, same verdict.</a:t>
            </a:r>
          </a:p>
          <a:p>
            <a:r>
              <a:t>G27 Policy check as traversal (policy graph): May this user read or change these nodes? A deterministic graph lookup.</a:t>
            </a:r>
          </a:p>
          <a:p>
            <a:r>
              <a:t>G28 Only parameterised templates (execution graph): Predefined Cypher or SPARQL with slots; free-form query text is never run.</a:t>
            </a:r>
          </a:p>
          <a:p>
            <a:r>
              <a:t>G29 Log to a provenance graph (policy graph): What ran, for whom, on which data, with what result — a queryable audit trail.</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spTree>
      <p:nvGrpSpPr>
        <p:cNvPr id="1" name=""/>
        <p:cNvGrpSpPr/>
        <p:nvPr/>
      </p:nvGrpSpPr>
      <p:grpSpPr>
        <a:xfrm>
          <a:off x="0" y="0"/>
          <a:ext cx="0" cy="0"/>
          <a:chOff x="0" y="0"/>
          <a:chExt cx="0" cy="0"/>
        </a:xfrm>
      </p:grpSpPr>
      <p:pic>
        <p:nvPicPr>
          <p:cNvPr id="2" name="Cover motif"/>
          <p:cNvPicPr>
            <a:picLocks noChangeAspect="1"/>
          </p:cNvPicPr>
          <p:nvPr/>
        </p:nvPicPr>
        <p:blipFill>
          <a:blip r:embed="rId2"/>
          <a:stretch>
            <a:fillRect/>
          </a:stretch>
        </p:blipFill>
        <p:spPr>
          <a:xfrm>
            <a:off x="2974818" y="128016"/>
            <a:ext cx="9326880" cy="2375461"/>
          </a:xfrm>
          <a:prstGeom prst="rect">
            <a:avLst/>
          </a:prstGeom>
        </p:spPr>
      </p:pic>
      <p:sp>
        <p:nvSpPr>
          <p:cNvPr id="3" name="Title 1"/>
          <p:cNvSpPr>
            <a:spLocks noGrp="1"/>
          </p:cNvSpPr>
          <p:nvPr>
            <p:ph type="ctrTitle" hasCustomPrompt="1"/>
          </p:nvPr>
        </p:nvSpPr>
        <p:spPr>
          <a:xfrm>
            <a:off x="411480" y="2706624"/>
            <a:ext cx="11369010" cy="1316736"/>
          </a:xfrm>
          <a:prstGeom prst="rect">
            <a:avLst/>
          </a:prstGeom>
          <a:noFill/>
          <a:ln>
            <a:noFill/>
          </a:ln>
        </p:spPr>
        <p:txBody>
          <a:bodyPr lIns="0" tIns="0" rIns="0" bIns="0" anchor="b" anchorCtr="0" wrap="square">
            <a:normAutofit/>
          </a:bodyPr>
          <a:lstStyle>
            <a:lvl1pPr marL="0" indent="0">
              <a:lnSpc>
                <a:spcPct val="88000"/>
              </a:lnSpc>
              <a:spcBef>
                <a:spcPts val="0"/>
              </a:spcBef>
              <a:spcAft>
                <a:spcPts val="0"/>
              </a:spcAft>
              <a:buNone/>
              <a:defRPr sz="3800" b="1" i="0" spc="0">
                <a:solidFill>
                  <a:srgbClr val="2E4A66"/>
                </a:solidFill>
                <a:latin typeface="Calibri"/>
                <a:cs typeface="Calibri"/>
              </a:defRPr>
            </a:lvl1pPr>
          </a:lstStyle>
          <a:p>
            <a:pPr/>
            <a:r>
              <a:rPr lang="en-US" dirty="0"/>
              <a:t>Lecture title</a:t>
            </a:r>
          </a:p>
        </p:txBody>
      </p:sp>
      <p:sp>
        <p:nvSpPr>
          <p:cNvPr id="4" name="Subtitle 2"/>
          <p:cNvSpPr>
            <a:spLocks noGrp="1"/>
          </p:cNvSpPr>
          <p:nvPr>
            <p:ph type="subTitle" idx="1" hasCustomPrompt="1"/>
          </p:nvPr>
        </p:nvSpPr>
        <p:spPr>
          <a:xfrm>
            <a:off x="411480" y="4078224"/>
            <a:ext cx="11369010" cy="566928"/>
          </a:xfrm>
          <a:prstGeom prst="rect">
            <a:avLst/>
          </a:prstGeom>
          <a:noFill/>
          <a:ln>
            <a:noFill/>
          </a:ln>
        </p:spPr>
        <p:txBody>
          <a:bodyPr lIns="0" tIns="0" rIns="0" bIns="0" anchor="t" anchorCtr="0" wrap="square">
            <a:normAutofit/>
          </a:bodyPr>
          <a:lstStyle>
            <a:lvl1pPr marL="0" indent="0">
              <a:lnSpc>
                <a:spcPct val="95000"/>
              </a:lnSpc>
              <a:spcBef>
                <a:spcPts val="0"/>
              </a:spcBef>
              <a:spcAft>
                <a:spcPts val="0"/>
              </a:spcAft>
              <a:buNone/>
              <a:defRPr sz="2200" b="0" i="0" spc="0">
                <a:solidFill>
                  <a:srgbClr val="4E7899"/>
                </a:solidFill>
                <a:latin typeface="Calibri"/>
                <a:cs typeface="Calibri"/>
              </a:defRPr>
            </a:lvl1pPr>
          </a:lstStyle>
          <a:p>
            <a:pPr/>
            <a:r>
              <a:rPr lang="en-US" dirty="0"/>
              <a:t>Subtitle — one line on what this deck argues</a:t>
            </a:r>
          </a:p>
        </p:txBody>
      </p:sp>
      <p:sp>
        <p:nvSpPr>
          <p:cNvPr id="5" name="Cover rule"/>
          <p:cNvSpPr/>
          <p:nvPr/>
        </p:nvSpPr>
        <p:spPr>
          <a:xfrm>
            <a:off x="411480" y="4809744"/>
            <a:ext cx="2377440" cy="29261"/>
          </a:xfrm>
          <a:prstGeom prst="rect">
            <a:avLst/>
          </a:prstGeom>
          <a:solidFill>
            <a:srgbClr val="C8102E"/>
          </a:solidFill>
          <a:ln>
            <a:noFill/>
          </a:ln>
        </p:spPr>
        <p:txBody>
          <a:bodyPr lIns="73152" tIns="36576" rIns="73152" bIns="36576" anchor="ctr" anchorCtr="0" wrap="square">
            <a:noAutofit/>
          </a:bodyPr>
          <a:lstStyle/>
          <a:p>
            <a:endParaRPr/>
          </a:p>
        </p:txBody>
      </p:sp>
      <p:sp>
        <p:nvSpPr>
          <p:cNvPr id="6" name="Text Placeholder 3"/>
          <p:cNvSpPr>
            <a:spLocks noGrp="1"/>
          </p:cNvSpPr>
          <p:nvPr>
            <p:ph type="body" idx="2" hasCustomPrompt="1"/>
          </p:nvPr>
        </p:nvSpPr>
        <p:spPr>
          <a:xfrm>
            <a:off x="411480" y="4974336"/>
            <a:ext cx="7498080" cy="1042416"/>
          </a:xfrm>
          <a:prstGeom prst="rect">
            <a:avLst/>
          </a:prstGeom>
          <a:noFill/>
          <a:ln>
            <a:noFill/>
          </a:ln>
        </p:spPr>
        <p:txBody>
          <a:bodyPr lIns="0" tIns="0" rIns="0" bIns="0" anchor="t" anchorCtr="0" wrap="square">
            <a:normAutofit/>
          </a:bodyPr>
          <a:lstStyle>
            <a:lvl1pPr marL="0" indent="0">
              <a:lnSpc>
                <a:spcPct val="92000"/>
              </a:lnSpc>
              <a:spcBef>
                <a:spcPts val="0"/>
              </a:spcBef>
              <a:spcAft>
                <a:spcPts val="0"/>
              </a:spcAft>
              <a:buNone/>
              <a:defRPr sz="1800" b="1" i="0" spc="0">
                <a:solidFill>
                  <a:srgbClr val="1F2733"/>
                </a:solidFill>
                <a:latin typeface="Calibri"/>
                <a:cs typeface="Calibri"/>
              </a:defRPr>
            </a:lvl1pPr>
            <a:lvl2pPr marL="0" indent="0">
              <a:lnSpc>
                <a:spcPct val="92000"/>
              </a:lnSpc>
              <a:spcBef>
                <a:spcPts val="300"/>
              </a:spcBef>
              <a:spcAft>
                <a:spcPts val="0"/>
              </a:spcAft>
              <a:buNone/>
              <a:defRPr sz="1600" b="0" i="0" spc="0">
                <a:solidFill>
                  <a:srgbClr val="667485"/>
                </a:solidFill>
                <a:latin typeface="Calibri"/>
                <a:cs typeface="Calibri"/>
              </a:defRPr>
            </a:lvl2pPr>
            <a:lvl3pPr marL="0" indent="0">
              <a:lnSpc>
                <a:spcPct val="92000"/>
              </a:lnSpc>
              <a:spcBef>
                <a:spcPts val="500"/>
              </a:spcBef>
              <a:spcAft>
                <a:spcPts val="0"/>
              </a:spcAft>
              <a:buNone/>
              <a:defRPr sz="1250" b="0" i="0" cap="all" spc="-10">
                <a:solidFill>
                  <a:srgbClr val="667485"/>
                </a:solidFill>
                <a:latin typeface="Calibri"/>
                <a:cs typeface="Calibri"/>
              </a:defRPr>
            </a:lvl3pPr>
          </a:lstStyle>
          <a:p>
            <a:pPr/>
            <a:r>
              <a:rPr lang="en-US" dirty="0"/>
              <a:t>Lecturer name, title</a:t>
            </a:r>
          </a:p>
          <a:p>
            <a:pPr/>
            <a:r>
              <a:rPr lang="en-US" dirty="0"/>
              <a:t>Introduction to Data Science</a:t>
            </a:r>
          </a:p>
          <a:p>
            <a:pPr/>
            <a:r>
              <a:rPr lang="en-US" dirty="0"/>
              <a:t>Lecture N</a:t>
            </a:r>
          </a:p>
        </p:txBody>
      </p:sp>
      <p:pic>
        <p:nvPicPr>
          <p:cNvPr id="7" name="Cover logo"/>
          <p:cNvPicPr>
            <a:picLocks noChangeAspect="1"/>
          </p:cNvPicPr>
          <p:nvPr/>
        </p:nvPicPr>
        <p:blipFill>
          <a:blip r:embed="rId3"/>
          <a:stretch>
            <a:fillRect/>
          </a:stretch>
        </p:blipFill>
        <p:spPr>
          <a:xfrm>
            <a:off x="8488650" y="5084064"/>
            <a:ext cx="3291840" cy="576072"/>
          </a:xfrm>
          <a:prstGeom prst="rect">
            <a:avLst/>
          </a:prstGeom>
        </p:spPr>
      </p:pic>
      <p:pic>
        <p:nvPicPr>
          <p:cNvPr id="8" name="Cover logo bar"/>
          <p:cNvPicPr>
            <a:picLocks noChangeAspect="1"/>
          </p:cNvPicPr>
          <p:nvPr/>
        </p:nvPicPr>
        <p:blipFill>
          <a:blip r:embed="rId4"/>
          <a:stretch>
            <a:fillRect/>
          </a:stretch>
        </p:blipFill>
        <p:spPr>
          <a:xfrm>
            <a:off x="1981185" y="6144768"/>
            <a:ext cx="8229600" cy="41490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showMasterSp="0">
  <p:cSld name="Section Divider">
    <p:spTree>
      <p:nvGrpSpPr>
        <p:cNvPr id="1" name=""/>
        <p:cNvGrpSpPr/>
        <p:nvPr/>
      </p:nvGrpSpPr>
      <p:grpSpPr>
        <a:xfrm>
          <a:off x="0" y="0"/>
          <a:ext cx="0" cy="0"/>
          <a:chOff x="0" y="0"/>
          <a:chExt cx="0" cy="0"/>
        </a:xfrm>
      </p:grpSpPr>
      <p:sp>
        <p:nvSpPr>
          <p:cNvPr id="9" name="Text Placeholder 1"/>
          <p:cNvSpPr>
            <a:spLocks noGrp="1"/>
          </p:cNvSpPr>
          <p:nvPr>
            <p:ph type="body" idx="1" hasCustomPrompt="1"/>
          </p:nvPr>
        </p:nvSpPr>
        <p:spPr>
          <a:xfrm>
            <a:off x="411480" y="1389888"/>
            <a:ext cx="11369010" cy="896112"/>
          </a:xfrm>
          <a:prstGeom prst="rect">
            <a:avLst/>
          </a:prstGeom>
          <a:noFill/>
          <a:ln>
            <a:noFill/>
          </a:ln>
        </p:spPr>
        <p:txBody>
          <a:bodyPr lIns="0" tIns="0" rIns="0" bIns="0" anchor="t" anchorCtr="0" wrap="square">
            <a:normAutofit/>
          </a:bodyPr>
          <a:lstStyle>
            <a:lvl1pPr marL="0" indent="0" algn="ctr">
              <a:lnSpc>
                <a:spcPct val="85000"/>
              </a:lnSpc>
              <a:spcBef>
                <a:spcPts val="0"/>
              </a:spcBef>
              <a:spcAft>
                <a:spcPts val="0"/>
              </a:spcAft>
              <a:buNone/>
              <a:defRPr sz="5400" b="1" i="0" spc="0">
                <a:solidFill>
                  <a:srgbClr val="9DBBD4"/>
                </a:solidFill>
                <a:latin typeface="Calibri"/>
                <a:cs typeface="Calibri"/>
              </a:defRPr>
            </a:lvl1pPr>
          </a:lstStyle>
          <a:p>
            <a:pPr/>
            <a:r>
              <a:rPr lang="en-US" dirty="0"/>
              <a:t>01</a:t>
            </a:r>
          </a:p>
        </p:txBody>
      </p:sp>
      <p:sp>
        <p:nvSpPr>
          <p:cNvPr id="10" name="Div accent"/>
          <p:cNvSpPr/>
          <p:nvPr/>
        </p:nvSpPr>
        <p:spPr>
          <a:xfrm>
            <a:off x="5455905" y="2322576"/>
            <a:ext cx="1280160" cy="50292"/>
          </a:xfrm>
          <a:prstGeom prst="rect">
            <a:avLst/>
          </a:prstGeom>
          <a:solidFill>
            <a:srgbClr val="C8102E"/>
          </a:solidFill>
          <a:ln>
            <a:noFill/>
          </a:ln>
        </p:spPr>
        <p:txBody>
          <a:bodyPr lIns="73152" tIns="36576" rIns="73152" bIns="36576" anchor="ctr" anchorCtr="0" wrap="square">
            <a:noAutofit/>
          </a:bodyPr>
          <a:lstStyle/>
          <a:p>
            <a:endParaRPr/>
          </a:p>
        </p:txBody>
      </p:sp>
      <p:sp>
        <p:nvSpPr>
          <p:cNvPr id="11" name="Title 2"/>
          <p:cNvSpPr>
            <a:spLocks noGrp="1"/>
          </p:cNvSpPr>
          <p:nvPr>
            <p:ph type="title" hasCustomPrompt="1"/>
          </p:nvPr>
        </p:nvSpPr>
        <p:spPr>
          <a:xfrm>
            <a:off x="411480" y="2505456"/>
            <a:ext cx="11369010" cy="914400"/>
          </a:xfrm>
          <a:prstGeom prst="rect">
            <a:avLst/>
          </a:prstGeom>
          <a:noFill/>
          <a:ln>
            <a:noFill/>
          </a:ln>
        </p:spPr>
        <p:txBody>
          <a:bodyPr lIns="0" tIns="0" rIns="0" bIns="0" anchor="b" anchorCtr="0" wrap="square">
            <a:normAutofit/>
          </a:bodyPr>
          <a:lstStyle>
            <a:lvl1pPr marL="0" indent="0" algn="ctr">
              <a:lnSpc>
                <a:spcPct val="90000"/>
              </a:lnSpc>
              <a:spcBef>
                <a:spcPts val="0"/>
              </a:spcBef>
              <a:spcAft>
                <a:spcPts val="0"/>
              </a:spcAft>
              <a:buNone/>
              <a:defRPr sz="3400" b="1" i="0" spc="0">
                <a:solidFill>
                  <a:srgbClr val="2E4A66"/>
                </a:solidFill>
                <a:latin typeface="Calibri"/>
                <a:cs typeface="Calibri"/>
              </a:defRPr>
            </a:lvl1pPr>
          </a:lstStyle>
          <a:p>
            <a:pPr/>
            <a:r>
              <a:rPr lang="en-US" dirty="0"/>
              <a:t>Section title</a:t>
            </a:r>
          </a:p>
        </p:txBody>
      </p:sp>
      <p:sp>
        <p:nvSpPr>
          <p:cNvPr id="12" name="Text Placeholder 3"/>
          <p:cNvSpPr>
            <a:spLocks noGrp="1"/>
          </p:cNvSpPr>
          <p:nvPr>
            <p:ph type="body" idx="2" hasCustomPrompt="1"/>
          </p:nvPr>
        </p:nvSpPr>
        <p:spPr>
          <a:xfrm>
            <a:off x="411480" y="3511296"/>
            <a:ext cx="11369010" cy="822960"/>
          </a:xfrm>
          <a:prstGeom prst="rect">
            <a:avLst/>
          </a:prstGeom>
          <a:noFill/>
          <a:ln>
            <a:noFill/>
          </a:ln>
        </p:spPr>
        <p:txBody>
          <a:bodyPr lIns="0" tIns="0" rIns="0" bIns="0" anchor="t" anchorCtr="0" wrap="square">
            <a:normAutofit/>
          </a:bodyPr>
          <a:lstStyle>
            <a:lvl1pPr marL="0" indent="0" algn="ctr">
              <a:lnSpc>
                <a:spcPct val="92000"/>
              </a:lnSpc>
              <a:spcBef>
                <a:spcPts val="0"/>
              </a:spcBef>
              <a:spcAft>
                <a:spcPts val="0"/>
              </a:spcAft>
              <a:buNone/>
              <a:defRPr sz="1900" b="0" i="0" spc="0">
                <a:solidFill>
                  <a:srgbClr val="667485"/>
                </a:solidFill>
                <a:latin typeface="Calibri"/>
                <a:cs typeface="Calibri"/>
              </a:defRPr>
            </a:lvl1pPr>
            <a:lvl2pPr marL="0" indent="0" algn="ctr">
              <a:lnSpc>
                <a:spcPct val="92000"/>
              </a:lnSpc>
              <a:spcBef>
                <a:spcPts val="400"/>
              </a:spcBef>
              <a:spcAft>
                <a:spcPts val="0"/>
              </a:spcAft>
              <a:buNone/>
              <a:defRPr sz="1700" b="0" i="0" spc="0">
                <a:solidFill>
                  <a:srgbClr val="667485"/>
                </a:solidFill>
                <a:latin typeface="Calibri"/>
                <a:cs typeface="Calibri"/>
              </a:defRPr>
            </a:lvl2pPr>
          </a:lstStyle>
          <a:p>
            <a:pPr/>
            <a:r>
              <a:rPr lang="en-US" dirty="0"/>
              <a:t>One line on what this section covers and why it matters</a:t>
            </a:r>
          </a:p>
        </p:txBody>
      </p:sp>
      <p:pic>
        <p:nvPicPr>
          <p:cNvPr id="13" name="Div motif"/>
          <p:cNvPicPr>
            <a:picLocks noChangeAspect="1"/>
          </p:cNvPicPr>
          <p:nvPr/>
        </p:nvPicPr>
        <p:blipFill>
          <a:blip r:embed="rId2"/>
          <a:stretch>
            <a:fillRect/>
          </a:stretch>
        </p:blipFill>
        <p:spPr>
          <a:xfrm>
            <a:off x="1706865" y="4846320"/>
            <a:ext cx="8778240" cy="11167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showMasterSp="1">
  <p:cSld name="Agenda">
    <p:spTree>
      <p:nvGrpSpPr>
        <p:cNvPr id="1" name=""/>
        <p:cNvGrpSpPr/>
        <p:nvPr/>
      </p:nvGrpSpPr>
      <p:grpSpPr>
        <a:xfrm>
          <a:off x="0" y="0"/>
          <a:ext cx="0" cy="0"/>
          <a:chOff x="0" y="0"/>
          <a:chExt cx="0" cy="0"/>
        </a:xfrm>
      </p:grpSpPr>
      <p:sp>
        <p:nvSpPr>
          <p:cNvPr id="14"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Agenda</a:t>
            </a:r>
          </a:p>
        </p:txBody>
      </p:sp>
      <p:sp>
        <p:nvSpPr>
          <p:cNvPr id="15" name="Text Placeholder 1"/>
          <p:cNvSpPr>
            <a:spLocks noGrp="1"/>
          </p:cNvSpPr>
          <p:nvPr>
            <p:ph type="body" idx="1" hasCustomPrompt="1"/>
          </p:nvPr>
        </p:nvSpPr>
        <p:spPr>
          <a:xfrm>
            <a:off x="411480" y="1005840"/>
            <a:ext cx="5583921" cy="5193792"/>
          </a:xfrm>
          <a:prstGeom prst="rect">
            <a:avLst/>
          </a:prstGeom>
          <a:noFill/>
          <a:ln>
            <a:noFill/>
          </a:ln>
        </p:spPr>
        <p:txBody>
          <a:bodyPr lIns="0" tIns="0" rIns="0" bIns="0" anchor="t" anchorCtr="0" wrap="square">
            <a:normAutofit/>
          </a:bodyPr>
          <a:lstStyle>
            <a:lvl1pPr marL="310896" indent="-310896">
              <a:lnSpc>
                <a:spcPct val="92000"/>
              </a:lnSpc>
              <a:spcBef>
                <a:spcPts val="900"/>
              </a:spcBef>
              <a:spcAft>
                <a:spcPts val="0"/>
              </a:spcAft>
              <a:buClr>
                <a:srgbClr val="C8102E"/>
              </a:buClr>
              <a:buSzPct val="100000"/>
              <a:buFont typeface="Calibri"/>
              <a:buAutoNum type="arabicPeriod"/>
              <a:defRPr sz="1900" b="1" i="0" spc="0">
                <a:solidFill>
                  <a:srgbClr val="1F2733"/>
                </a:solidFill>
                <a:latin typeface="Calibri"/>
                <a:cs typeface="Calibri"/>
              </a:defRPr>
            </a:lvl1pPr>
            <a:lvl2pPr marL="310896" indent="0">
              <a:lnSpc>
                <a:spcPct val="92000"/>
              </a:lnSpc>
              <a:spcBef>
                <a:spcPts val="100"/>
              </a:spcBef>
              <a:spcAft>
                <a:spcPts val="0"/>
              </a:spcAft>
              <a:buNone/>
              <a:defRPr sz="1600" b="0" i="0" spc="0">
                <a:solidFill>
                  <a:srgbClr val="667485"/>
                </a:solidFill>
                <a:latin typeface="Calibri"/>
                <a:cs typeface="Calibri"/>
              </a:defRPr>
            </a:lvl2pPr>
          </a:lstStyle>
          <a:p>
            <a:pPr/>
            <a:r>
              <a:rPr lang="en-US" dirty="0"/>
              <a:t>Topic one</a:t>
            </a:r>
          </a:p>
          <a:p>
            <a:pPr/>
            <a:r>
              <a:rPr lang="en-US" dirty="0"/>
              <a:t>supporting detail</a:t>
            </a:r>
          </a:p>
        </p:txBody>
      </p:sp>
      <p:sp>
        <p:nvSpPr>
          <p:cNvPr id="16" name="Text Placeholder 2"/>
          <p:cNvSpPr>
            <a:spLocks noGrp="1"/>
          </p:cNvSpPr>
          <p:nvPr>
            <p:ph type="body" idx="2" hasCustomPrompt="1"/>
          </p:nvPr>
        </p:nvSpPr>
        <p:spPr>
          <a:xfrm>
            <a:off x="6196569" y="1005840"/>
            <a:ext cx="5583921" cy="5193792"/>
          </a:xfrm>
          <a:prstGeom prst="rect">
            <a:avLst/>
          </a:prstGeom>
          <a:noFill/>
          <a:ln>
            <a:noFill/>
          </a:ln>
        </p:spPr>
        <p:txBody>
          <a:bodyPr lIns="0" tIns="0" rIns="0" bIns="0" anchor="t" anchorCtr="0" wrap="square">
            <a:normAutofit/>
          </a:bodyPr>
          <a:lstStyle>
            <a:lvl1pPr marL="310896" indent="-310896">
              <a:lnSpc>
                <a:spcPct val="92000"/>
              </a:lnSpc>
              <a:spcBef>
                <a:spcPts val="900"/>
              </a:spcBef>
              <a:spcAft>
                <a:spcPts val="0"/>
              </a:spcAft>
              <a:buClr>
                <a:srgbClr val="C8102E"/>
              </a:buClr>
              <a:buSzPct val="100000"/>
              <a:buFont typeface="Calibri"/>
              <a:buAutoNum type="arabicPeriod" startAt="4"/>
              <a:defRPr sz="1900" b="1" i="0" spc="0">
                <a:solidFill>
                  <a:srgbClr val="1F2733"/>
                </a:solidFill>
                <a:latin typeface="Calibri"/>
                <a:cs typeface="Calibri"/>
              </a:defRPr>
            </a:lvl1pPr>
            <a:lvl2pPr marL="310896" indent="0">
              <a:lnSpc>
                <a:spcPct val="92000"/>
              </a:lnSpc>
              <a:spcBef>
                <a:spcPts val="100"/>
              </a:spcBef>
              <a:spcAft>
                <a:spcPts val="0"/>
              </a:spcAft>
              <a:buNone/>
              <a:defRPr sz="1600" b="0" i="0" spc="0">
                <a:solidFill>
                  <a:srgbClr val="667485"/>
                </a:solidFill>
                <a:latin typeface="Calibri"/>
                <a:cs typeface="Calibri"/>
              </a:defRPr>
            </a:lvl2pPr>
          </a:lstStyle>
          <a:p>
            <a:pPr/>
            <a:r>
              <a:rPr lang="en-US" dirty="0"/>
              <a:t>Topic four</a:t>
            </a:r>
          </a:p>
          <a:p>
            <a:pPr/>
            <a:r>
              <a:rPr lang="en-US" dirty="0"/>
              <a:t>supporting detail</a:t>
            </a:r>
          </a:p>
        </p:txBody>
      </p:sp>
      <p:sp>
        <p:nvSpPr>
          <p:cNvPr id="17" name="Agenda divider"/>
          <p:cNvSpPr/>
          <p:nvPr/>
        </p:nvSpPr>
        <p:spPr>
          <a:xfrm>
            <a:off x="6095985" y="1005840"/>
            <a:ext cx="9144" cy="5193792"/>
          </a:xfrm>
          <a:prstGeom prst="rect">
            <a:avLst/>
          </a:prstGeom>
          <a:solidFill>
            <a:srgbClr val="DCE2E8"/>
          </a:solidFill>
          <a:ln>
            <a:noFill/>
          </a:ln>
        </p:spPr>
        <p:txBody>
          <a:bodyPr lIns="73152" tIns="36576" rIns="73152" bIns="36576" anchor="ctr" anchorCtr="0" wrap="square">
            <a:noAutofit/>
          </a:body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showMasterSp="1">
  <p:cSld name="Title and Content">
    <p:spTree>
      <p:nvGrpSpPr>
        <p:cNvPr id="1" name=""/>
        <p:cNvGrpSpPr/>
        <p:nvPr/>
      </p:nvGrpSpPr>
      <p:grpSpPr>
        <a:xfrm>
          <a:off x="0" y="0"/>
          <a:ext cx="0" cy="0"/>
          <a:chOff x="0" y="0"/>
          <a:chExt cx="0" cy="0"/>
        </a:xfrm>
      </p:grpSpPr>
      <p:sp>
        <p:nvSpPr>
          <p:cNvPr id="18"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19" name="Content Placeholder 1"/>
          <p:cNvSpPr>
            <a:spLocks noGrp="1"/>
          </p:cNvSpPr>
          <p:nvPr>
            <p:ph type="body" idx="1" hasCustomPrompt="1"/>
          </p:nvPr>
        </p:nvSpPr>
        <p:spPr>
          <a:xfrm>
            <a:off x="411480" y="1005840"/>
            <a:ext cx="11369010" cy="5193792"/>
          </a:xfrm>
          <a:prstGeom prst="rect">
            <a:avLst/>
          </a:prstGeom>
          <a:noFill/>
          <a:ln>
            <a:noFill/>
          </a:ln>
        </p:spPr>
        <p:txBody>
          <a:bodyPr lIns="0" tIns="0" rIns="0" bIns="0" anchor="t" anchorCtr="0" wrap="square">
            <a:normAutofit/>
          </a:bodyPr>
          <a:lstStyle>
            <a:lvl1pPr marL="219456" indent="-219456">
              <a:lnSpc>
                <a:spcPct val="92000"/>
              </a:lnSpc>
              <a:spcBef>
                <a:spcPts val="400"/>
              </a:spcBef>
              <a:spcAft>
                <a:spcPts val="0"/>
              </a:spcAft>
              <a:buClr>
                <a:srgbClr val="2E4A66"/>
              </a:buClr>
              <a:buSzPct val="55000"/>
              <a:buFont typeface="Wingdings"/>
              <a:buChar char="n"/>
              <a:defRPr sz="2000" b="0" i="0" spc="0">
                <a:solidFill>
                  <a:srgbClr val="1F2733"/>
                </a:solidFill>
                <a:latin typeface="Calibri"/>
                <a:cs typeface="Calibri"/>
              </a:defRPr>
            </a:lvl1pPr>
            <a:lvl2pPr marL="457200" indent="-219456">
              <a:lnSpc>
                <a:spcPct val="92000"/>
              </a:lnSpc>
              <a:spcBef>
                <a:spcPts val="200"/>
              </a:spcBef>
              <a:spcAft>
                <a:spcPts val="0"/>
              </a:spcAft>
              <a:buClr>
                <a:srgbClr val="C8102E"/>
              </a:buClr>
              <a:buSzPct val="95000"/>
              <a:buFont typeface="Arial"/>
              <a:buChar char="–"/>
              <a:defRPr sz="1800" b="0" i="0" spc="0">
                <a:solidFill>
                  <a:srgbClr val="1F2733"/>
                </a:solidFill>
                <a:latin typeface="Calibri"/>
                <a:cs typeface="Calibri"/>
              </a:defRPr>
            </a:lvl2pPr>
            <a:lvl3pPr marL="694944" indent="-201168">
              <a:lnSpc>
                <a:spcPct val="92000"/>
              </a:lnSpc>
              <a:spcBef>
                <a:spcPts val="100"/>
              </a:spcBef>
              <a:spcAft>
                <a:spcPts val="0"/>
              </a:spcAft>
              <a:buClr>
                <a:srgbClr val="667485"/>
              </a:buClr>
              <a:buSzPct val="90000"/>
              <a:buFont typeface="Arial"/>
              <a:buChar char="•"/>
              <a:defRPr sz="16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500" b="0" i="0" spc="0">
                <a:solidFill>
                  <a:srgbClr val="667485"/>
                </a:solidFill>
                <a:latin typeface="Calibri"/>
                <a:cs typeface="Calibri"/>
              </a:defRPr>
            </a:lvl4pPr>
            <a:lvl5pPr marL="1097280" indent="0">
              <a:lnSpc>
                <a:spcPct val="92000"/>
              </a:lnSpc>
              <a:spcBef>
                <a:spcPts val="200"/>
              </a:spcBef>
              <a:spcAft>
                <a:spcPts val="0"/>
              </a:spcAft>
              <a:buNone/>
              <a:defRPr sz="1400" b="0" i="0" spc="0">
                <a:solidFill>
                  <a:srgbClr val="667485"/>
                </a:solidFill>
                <a:latin typeface="Calibri"/>
                <a:cs typeface="Calibri"/>
              </a:defRPr>
            </a:lvl5pPr>
          </a:lstStyle>
          <a:p>
            <a:pPr/>
            <a:r>
              <a:rPr lang="en-US" dirty="0"/>
              <a:t>Click to edit text</a:t>
            </a:r>
          </a:p>
          <a:p>
            <a:pPr/>
            <a:endParaRPr/>
          </a:p>
          <a:p>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showMasterSp="1">
  <p:cSld name="Dense Content">
    <p:spTree>
      <p:nvGrpSpPr>
        <p:cNvPr id="1" name=""/>
        <p:cNvGrpSpPr/>
        <p:nvPr/>
      </p:nvGrpSpPr>
      <p:grpSpPr>
        <a:xfrm>
          <a:off x="0" y="0"/>
          <a:ext cx="0" cy="0"/>
          <a:chOff x="0" y="0"/>
          <a:chExt cx="0" cy="0"/>
        </a:xfrm>
      </p:grpSpPr>
      <p:sp>
        <p:nvSpPr>
          <p:cNvPr id="20"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21" name="Content Placeholder 1"/>
          <p:cNvSpPr>
            <a:spLocks noGrp="1"/>
          </p:cNvSpPr>
          <p:nvPr>
            <p:ph type="body" idx="1" hasCustomPrompt="1"/>
          </p:nvPr>
        </p:nvSpPr>
        <p:spPr>
          <a:xfrm>
            <a:off x="411480" y="1005840"/>
            <a:ext cx="11369010" cy="5193792"/>
          </a:xfrm>
          <a:prstGeom prst="rect">
            <a:avLst/>
          </a:prstGeom>
          <a:noFill/>
          <a:ln>
            <a:noFill/>
          </a:ln>
        </p:spPr>
        <p:txBody>
          <a:bodyPr lIns="0" tIns="0" rIns="0" bIns="0"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8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6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4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300" b="0" i="0" spc="0">
                <a:solidFill>
                  <a:srgbClr val="667485"/>
                </a:solidFill>
                <a:latin typeface="Calibri"/>
                <a:cs typeface="Calibri"/>
              </a:defRPr>
            </a:lvl4pPr>
            <a:lvl5pPr marL="1097280" indent="0">
              <a:lnSpc>
                <a:spcPct val="92000"/>
              </a:lnSpc>
              <a:spcBef>
                <a:spcPts val="200"/>
              </a:spcBef>
              <a:spcAft>
                <a:spcPts val="0"/>
              </a:spcAft>
              <a:buNone/>
              <a:defRPr sz="1200" b="0" i="0" spc="0">
                <a:solidFill>
                  <a:srgbClr val="667485"/>
                </a:solidFill>
                <a:latin typeface="Calibri"/>
                <a:cs typeface="Calibri"/>
              </a:defRPr>
            </a:lvl5pPr>
          </a:lstStyle>
          <a:p>
            <a:pPr/>
            <a:r>
              <a:rPr lang="en-US" dirty="0"/>
              <a:t>Dense content — 18 pt ladder</a:t>
            </a:r>
          </a:p>
          <a:p>
            <a:pPr/>
            <a:endParaRPr/>
          </a:p>
          <a:p>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showMasterSp="1">
  <p:cSld name="Two Content">
    <p:spTree>
      <p:nvGrpSpPr>
        <p:cNvPr id="1" name=""/>
        <p:cNvGrpSpPr/>
        <p:nvPr/>
      </p:nvGrpSpPr>
      <p:grpSpPr>
        <a:xfrm>
          <a:off x="0" y="0"/>
          <a:ext cx="0" cy="0"/>
          <a:chOff x="0" y="0"/>
          <a:chExt cx="0" cy="0"/>
        </a:xfrm>
      </p:grpSpPr>
      <p:sp>
        <p:nvSpPr>
          <p:cNvPr id="22"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23" name="Content Placeholder 1"/>
          <p:cNvSpPr>
            <a:spLocks noGrp="1"/>
          </p:cNvSpPr>
          <p:nvPr>
            <p:ph type="body" idx="1" hasCustomPrompt="1"/>
          </p:nvPr>
        </p:nvSpPr>
        <p:spPr>
          <a:xfrm>
            <a:off x="411480" y="1005840"/>
            <a:ext cx="5583921" cy="5193792"/>
          </a:xfrm>
          <a:prstGeom prst="rect">
            <a:avLst/>
          </a:prstGeom>
          <a:noFill/>
          <a:ln>
            <a:noFill/>
          </a:ln>
        </p:spPr>
        <p:txBody>
          <a:bodyPr lIns="0" tIns="0" rIns="0" bIns="0" anchor="t" anchorCtr="0" wrap="square">
            <a:normAutofit/>
          </a:bodyPr>
          <a:lstStyle>
            <a:lvl1pPr marL="219456" indent="-219456">
              <a:lnSpc>
                <a:spcPct val="92000"/>
              </a:lnSpc>
              <a:spcBef>
                <a:spcPts val="400"/>
              </a:spcBef>
              <a:spcAft>
                <a:spcPts val="0"/>
              </a:spcAft>
              <a:buClr>
                <a:srgbClr val="2E4A66"/>
              </a:buClr>
              <a:buSzPct val="55000"/>
              <a:buFont typeface="Wingdings"/>
              <a:buChar char="n"/>
              <a:defRPr sz="1800" b="0" i="0" spc="0">
                <a:solidFill>
                  <a:srgbClr val="1F2733"/>
                </a:solidFill>
                <a:latin typeface="Calibri"/>
                <a:cs typeface="Calibri"/>
              </a:defRPr>
            </a:lvl1pPr>
            <a:lvl2pPr marL="457200" indent="-219456">
              <a:lnSpc>
                <a:spcPct val="92000"/>
              </a:lnSpc>
              <a:spcBef>
                <a:spcPts val="200"/>
              </a:spcBef>
              <a:spcAft>
                <a:spcPts val="0"/>
              </a:spcAft>
              <a:buClr>
                <a:srgbClr val="C8102E"/>
              </a:buClr>
              <a:buSzPct val="95000"/>
              <a:buFont typeface="Arial"/>
              <a:buChar char="–"/>
              <a:defRPr sz="1600" b="0" i="0" spc="0">
                <a:solidFill>
                  <a:srgbClr val="1F2733"/>
                </a:solidFill>
                <a:latin typeface="Calibri"/>
                <a:cs typeface="Calibri"/>
              </a:defRPr>
            </a:lvl2pPr>
            <a:lvl3pPr marL="694944" indent="-201168">
              <a:lnSpc>
                <a:spcPct val="92000"/>
              </a:lnSpc>
              <a:spcBef>
                <a:spcPts val="100"/>
              </a:spcBef>
              <a:spcAft>
                <a:spcPts val="0"/>
              </a:spcAft>
              <a:buClr>
                <a:srgbClr val="667485"/>
              </a:buClr>
              <a:buSzPct val="90000"/>
              <a:buFont typeface="Arial"/>
              <a:buChar char="•"/>
              <a:defRPr sz="14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300" b="0" i="0" spc="0">
                <a:solidFill>
                  <a:srgbClr val="667485"/>
                </a:solidFill>
                <a:latin typeface="Calibri"/>
                <a:cs typeface="Calibri"/>
              </a:defRPr>
            </a:lvl4pPr>
            <a:lvl5pPr marL="1097280" indent="0">
              <a:lnSpc>
                <a:spcPct val="92000"/>
              </a:lnSpc>
              <a:spcBef>
                <a:spcPts val="200"/>
              </a:spcBef>
              <a:spcAft>
                <a:spcPts val="0"/>
              </a:spcAft>
              <a:buNone/>
              <a:defRPr sz="1200" b="0" i="0" spc="0">
                <a:solidFill>
                  <a:srgbClr val="667485"/>
                </a:solidFill>
                <a:latin typeface="Calibri"/>
                <a:cs typeface="Calibri"/>
              </a:defRPr>
            </a:lvl5pPr>
          </a:lstStyle>
          <a:p>
            <a:pPr/>
            <a:r>
              <a:rPr lang="en-US" dirty="0"/>
              <a:t>Left column</a:t>
            </a:r>
          </a:p>
          <a:p>
            <a:pPr/>
            <a:endParaRPr/>
          </a:p>
        </p:txBody>
      </p:sp>
      <p:sp>
        <p:nvSpPr>
          <p:cNvPr id="24" name="Content Placeholder 2"/>
          <p:cNvSpPr>
            <a:spLocks noGrp="1"/>
          </p:cNvSpPr>
          <p:nvPr>
            <p:ph type="body" idx="2" hasCustomPrompt="1"/>
          </p:nvPr>
        </p:nvSpPr>
        <p:spPr>
          <a:xfrm>
            <a:off x="6196569" y="1005840"/>
            <a:ext cx="5583921" cy="5193792"/>
          </a:xfrm>
          <a:prstGeom prst="rect">
            <a:avLst/>
          </a:prstGeom>
          <a:noFill/>
          <a:ln>
            <a:noFill/>
          </a:ln>
        </p:spPr>
        <p:txBody>
          <a:bodyPr lIns="0" tIns="0" rIns="0" bIns="0" anchor="t" anchorCtr="0" wrap="square">
            <a:normAutofit/>
          </a:bodyPr>
          <a:lstStyle>
            <a:lvl1pPr marL="219456" indent="-219456">
              <a:lnSpc>
                <a:spcPct val="92000"/>
              </a:lnSpc>
              <a:spcBef>
                <a:spcPts val="400"/>
              </a:spcBef>
              <a:spcAft>
                <a:spcPts val="0"/>
              </a:spcAft>
              <a:buClr>
                <a:srgbClr val="2E4A66"/>
              </a:buClr>
              <a:buSzPct val="55000"/>
              <a:buFont typeface="Wingdings"/>
              <a:buChar char="n"/>
              <a:defRPr sz="1800" b="0" i="0" spc="0">
                <a:solidFill>
                  <a:srgbClr val="1F2733"/>
                </a:solidFill>
                <a:latin typeface="Calibri"/>
                <a:cs typeface="Calibri"/>
              </a:defRPr>
            </a:lvl1pPr>
            <a:lvl2pPr marL="457200" indent="-219456">
              <a:lnSpc>
                <a:spcPct val="92000"/>
              </a:lnSpc>
              <a:spcBef>
                <a:spcPts val="200"/>
              </a:spcBef>
              <a:spcAft>
                <a:spcPts val="0"/>
              </a:spcAft>
              <a:buClr>
                <a:srgbClr val="C8102E"/>
              </a:buClr>
              <a:buSzPct val="95000"/>
              <a:buFont typeface="Arial"/>
              <a:buChar char="–"/>
              <a:defRPr sz="1600" b="0" i="0" spc="0">
                <a:solidFill>
                  <a:srgbClr val="1F2733"/>
                </a:solidFill>
                <a:latin typeface="Calibri"/>
                <a:cs typeface="Calibri"/>
              </a:defRPr>
            </a:lvl2pPr>
            <a:lvl3pPr marL="694944" indent="-201168">
              <a:lnSpc>
                <a:spcPct val="92000"/>
              </a:lnSpc>
              <a:spcBef>
                <a:spcPts val="100"/>
              </a:spcBef>
              <a:spcAft>
                <a:spcPts val="0"/>
              </a:spcAft>
              <a:buClr>
                <a:srgbClr val="667485"/>
              </a:buClr>
              <a:buSzPct val="90000"/>
              <a:buFont typeface="Arial"/>
              <a:buChar char="•"/>
              <a:defRPr sz="14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300" b="0" i="0" spc="0">
                <a:solidFill>
                  <a:srgbClr val="667485"/>
                </a:solidFill>
                <a:latin typeface="Calibri"/>
                <a:cs typeface="Calibri"/>
              </a:defRPr>
            </a:lvl4pPr>
            <a:lvl5pPr marL="1097280" indent="0">
              <a:lnSpc>
                <a:spcPct val="92000"/>
              </a:lnSpc>
              <a:spcBef>
                <a:spcPts val="200"/>
              </a:spcBef>
              <a:spcAft>
                <a:spcPts val="0"/>
              </a:spcAft>
              <a:buNone/>
              <a:defRPr sz="1200" b="0" i="0" spc="0">
                <a:solidFill>
                  <a:srgbClr val="667485"/>
                </a:solidFill>
                <a:latin typeface="Calibri"/>
                <a:cs typeface="Calibri"/>
              </a:defRPr>
            </a:lvl5pPr>
          </a:lstStyle>
          <a:p>
            <a:pPr/>
            <a:r>
              <a:rPr lang="en-US" dirty="0"/>
              <a:t>Right column</a:t>
            </a:r>
          </a:p>
          <a:p>
            <a:pPr/>
            <a:endParaRPr/>
          </a:p>
        </p:txBody>
      </p:sp>
      <p:sp>
        <p:nvSpPr>
          <p:cNvPr id="25" name="Col divider"/>
          <p:cNvSpPr/>
          <p:nvPr/>
        </p:nvSpPr>
        <p:spPr>
          <a:xfrm>
            <a:off x="6095985" y="1005840"/>
            <a:ext cx="9144" cy="5193792"/>
          </a:xfrm>
          <a:prstGeom prst="rect">
            <a:avLst/>
          </a:prstGeom>
          <a:solidFill>
            <a:srgbClr val="DCE2E8"/>
          </a:solidFill>
          <a:ln>
            <a:noFill/>
          </a:ln>
        </p:spPr>
        <p:txBody>
          <a:bodyPr lIns="73152" tIns="36576" rIns="73152" bIns="36576" anchor="ctr" anchorCtr="0" wrap="square">
            <a:noAutofit/>
          </a:body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AndTx" preserve="1" showMasterSp="1">
  <p:cSld name="Content + Figure">
    <p:spTree>
      <p:nvGrpSpPr>
        <p:cNvPr id="1" name=""/>
        <p:cNvGrpSpPr/>
        <p:nvPr/>
      </p:nvGrpSpPr>
      <p:grpSpPr>
        <a:xfrm>
          <a:off x="0" y="0"/>
          <a:ext cx="0" cy="0"/>
          <a:chOff x="0" y="0"/>
          <a:chExt cx="0" cy="0"/>
        </a:xfrm>
      </p:grpSpPr>
      <p:sp>
        <p:nvSpPr>
          <p:cNvPr id="26"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27" name="Content Placeholder 1"/>
          <p:cNvSpPr>
            <a:spLocks noGrp="1"/>
          </p:cNvSpPr>
          <p:nvPr>
            <p:ph type="body" idx="1" hasCustomPrompt="1"/>
          </p:nvPr>
        </p:nvSpPr>
        <p:spPr>
          <a:xfrm>
            <a:off x="411480" y="1005840"/>
            <a:ext cx="6355080" cy="5193792"/>
          </a:xfrm>
          <a:prstGeom prst="rect">
            <a:avLst/>
          </a:prstGeom>
          <a:noFill/>
          <a:ln>
            <a:noFill/>
          </a:ln>
        </p:spPr>
        <p:txBody>
          <a:bodyPr lIns="0" tIns="0" rIns="0" bIns="0" anchor="t" anchorCtr="0" wrap="square">
            <a:normAutofit/>
          </a:bodyPr>
          <a:lstStyle>
            <a:lvl1pPr marL="219456" indent="-219456">
              <a:lnSpc>
                <a:spcPct val="92000"/>
              </a:lnSpc>
              <a:spcBef>
                <a:spcPts val="400"/>
              </a:spcBef>
              <a:spcAft>
                <a:spcPts val="0"/>
              </a:spcAft>
              <a:buClr>
                <a:srgbClr val="2E4A66"/>
              </a:buClr>
              <a:buSzPct val="55000"/>
              <a:buFont typeface="Wingdings"/>
              <a:buChar char="n"/>
              <a:defRPr sz="1800" b="0" i="0" spc="0">
                <a:solidFill>
                  <a:srgbClr val="1F2733"/>
                </a:solidFill>
                <a:latin typeface="Calibri"/>
                <a:cs typeface="Calibri"/>
              </a:defRPr>
            </a:lvl1pPr>
            <a:lvl2pPr marL="457200" indent="-219456">
              <a:lnSpc>
                <a:spcPct val="92000"/>
              </a:lnSpc>
              <a:spcBef>
                <a:spcPts val="200"/>
              </a:spcBef>
              <a:spcAft>
                <a:spcPts val="0"/>
              </a:spcAft>
              <a:buClr>
                <a:srgbClr val="C8102E"/>
              </a:buClr>
              <a:buSzPct val="95000"/>
              <a:buFont typeface="Arial"/>
              <a:buChar char="–"/>
              <a:defRPr sz="1600" b="0" i="0" spc="0">
                <a:solidFill>
                  <a:srgbClr val="1F2733"/>
                </a:solidFill>
                <a:latin typeface="Calibri"/>
                <a:cs typeface="Calibri"/>
              </a:defRPr>
            </a:lvl2pPr>
            <a:lvl3pPr marL="694944" indent="-201168">
              <a:lnSpc>
                <a:spcPct val="92000"/>
              </a:lnSpc>
              <a:spcBef>
                <a:spcPts val="100"/>
              </a:spcBef>
              <a:spcAft>
                <a:spcPts val="0"/>
              </a:spcAft>
              <a:buClr>
                <a:srgbClr val="667485"/>
              </a:buClr>
              <a:buSzPct val="90000"/>
              <a:buFont typeface="Arial"/>
              <a:buChar char="•"/>
              <a:defRPr sz="14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300" b="0" i="0" spc="0">
                <a:solidFill>
                  <a:srgbClr val="667485"/>
                </a:solidFill>
                <a:latin typeface="Calibri"/>
                <a:cs typeface="Calibri"/>
              </a:defRPr>
            </a:lvl4pPr>
            <a:lvl5pPr marL="1097280" indent="0">
              <a:lnSpc>
                <a:spcPct val="92000"/>
              </a:lnSpc>
              <a:spcBef>
                <a:spcPts val="200"/>
              </a:spcBef>
              <a:spcAft>
                <a:spcPts val="0"/>
              </a:spcAft>
              <a:buNone/>
              <a:defRPr sz="1200" b="0" i="0" spc="0">
                <a:solidFill>
                  <a:srgbClr val="667485"/>
                </a:solidFill>
                <a:latin typeface="Calibri"/>
                <a:cs typeface="Calibri"/>
              </a:defRPr>
            </a:lvl5pPr>
          </a:lstStyle>
          <a:p>
            <a:pPr/>
            <a:r>
              <a:rPr lang="en-US" dirty="0"/>
              <a:t>Explanation</a:t>
            </a:r>
          </a:p>
          <a:p>
            <a:pPr/>
            <a:endParaRPr/>
          </a:p>
        </p:txBody>
      </p:sp>
      <p:sp>
        <p:nvSpPr>
          <p:cNvPr id="28" name="Picture Placeholder 2"/>
          <p:cNvSpPr>
            <a:spLocks noGrp="1"/>
          </p:cNvSpPr>
          <p:nvPr>
            <p:ph type="pic" idx="2" hasCustomPrompt="1"/>
          </p:nvPr>
        </p:nvSpPr>
        <p:spPr>
          <a:xfrm>
            <a:off x="6967728" y="1005840"/>
            <a:ext cx="4812762" cy="4782312"/>
          </a:xfrm>
          <a:prstGeom prst="rect">
            <a:avLst/>
          </a:prstGeom>
          <a:solidFill>
            <a:srgbClr val="F4F7FA"/>
          </a:solidFill>
          <a:ln w="9525">
            <a:solidFill>
              <a:srgbClr val="DCE2E8"/>
            </a:solidFill>
          </a:ln>
        </p:spPr>
        <p:txBody>
          <a:bodyPr lIns="0" tIns="0" rIns="0" bIns="0" anchor="ctr" anchorCtr="0" wrap="square">
            <a:normAutofit/>
          </a:bodyPr>
          <a:lstStyle>
            <a:lvl1pPr marL="0" indent="0" algn="ctr">
              <a:lnSpc>
                <a:spcPct val="92000"/>
              </a:lnSpc>
              <a:spcBef>
                <a:spcPts val="0"/>
              </a:spcBef>
              <a:spcAft>
                <a:spcPts val="0"/>
              </a:spcAft>
              <a:buNone/>
              <a:defRPr sz="1500" b="0" i="0" spc="0">
                <a:solidFill>
                  <a:srgbClr val="667485"/>
                </a:solidFill>
                <a:latin typeface="Calibri"/>
                <a:cs typeface="Calibri"/>
              </a:defRPr>
            </a:lvl1pPr>
          </a:lstStyle>
          <a:p>
            <a:pPr/>
            <a:r>
              <a:rPr lang="en-US" dirty="0"/>
              <a:t>Figure</a:t>
            </a:r>
          </a:p>
        </p:txBody>
      </p:sp>
      <p:sp>
        <p:nvSpPr>
          <p:cNvPr id="29" name="Text Placeholder 3"/>
          <p:cNvSpPr>
            <a:spLocks noGrp="1"/>
          </p:cNvSpPr>
          <p:nvPr>
            <p:ph type="body" idx="3" hasCustomPrompt="1"/>
          </p:nvPr>
        </p:nvSpPr>
        <p:spPr>
          <a:xfrm>
            <a:off x="6967728" y="5833872"/>
            <a:ext cx="4812762" cy="365760"/>
          </a:xfrm>
          <a:prstGeom prst="rect">
            <a:avLst/>
          </a:prstGeom>
          <a:noFill/>
          <a:ln>
            <a:noFill/>
          </a:ln>
        </p:spPr>
        <p:txBody>
          <a:bodyPr lIns="0" tIns="0" rIns="0" bIns="0" anchor="t" anchorCtr="0" wrap="square">
            <a:normAutofit/>
          </a:bodyPr>
          <a:lstStyle>
            <a:lvl1pPr marL="0" indent="0" algn="ctr">
              <a:lnSpc>
                <a:spcPct val="92000"/>
              </a:lnSpc>
              <a:spcBef>
                <a:spcPts val="0"/>
              </a:spcBef>
              <a:spcAft>
                <a:spcPts val="0"/>
              </a:spcAft>
              <a:buNone/>
              <a:defRPr sz="1400" b="0" i="1" spc="0">
                <a:solidFill>
                  <a:srgbClr val="667485"/>
                </a:solidFill>
                <a:latin typeface="Calibri"/>
                <a:cs typeface="Calibri"/>
              </a:defRPr>
            </a:lvl1pPr>
          </a:lstStyle>
          <a:p>
            <a:pPr/>
            <a:r>
              <a:rPr lang="en-US" dirty="0"/>
              <a:t>Figure 1 — caption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Obj" preserve="1" showMasterSp="1">
  <p:cSld name="Figure + Content">
    <p:spTree>
      <p:nvGrpSpPr>
        <p:cNvPr id="1" name=""/>
        <p:cNvGrpSpPr/>
        <p:nvPr/>
      </p:nvGrpSpPr>
      <p:grpSpPr>
        <a:xfrm>
          <a:off x="0" y="0"/>
          <a:ext cx="0" cy="0"/>
          <a:chOff x="0" y="0"/>
          <a:chExt cx="0" cy="0"/>
        </a:xfrm>
      </p:grpSpPr>
      <p:sp>
        <p:nvSpPr>
          <p:cNvPr id="30"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31" name="Picture Placeholder 1"/>
          <p:cNvSpPr>
            <a:spLocks noGrp="1"/>
          </p:cNvSpPr>
          <p:nvPr>
            <p:ph type="pic" idx="1" hasCustomPrompt="1"/>
          </p:nvPr>
        </p:nvSpPr>
        <p:spPr>
          <a:xfrm>
            <a:off x="411480" y="1005840"/>
            <a:ext cx="4812762" cy="4782312"/>
          </a:xfrm>
          <a:prstGeom prst="rect">
            <a:avLst/>
          </a:prstGeom>
          <a:solidFill>
            <a:srgbClr val="F4F7FA"/>
          </a:solidFill>
          <a:ln w="9525">
            <a:solidFill>
              <a:srgbClr val="DCE2E8"/>
            </a:solidFill>
          </a:ln>
        </p:spPr>
        <p:txBody>
          <a:bodyPr lIns="0" tIns="0" rIns="0" bIns="0" anchor="ctr" anchorCtr="0" wrap="square">
            <a:normAutofit/>
          </a:bodyPr>
          <a:lstStyle>
            <a:lvl1pPr marL="0" indent="0" algn="ctr">
              <a:lnSpc>
                <a:spcPct val="92000"/>
              </a:lnSpc>
              <a:spcBef>
                <a:spcPts val="0"/>
              </a:spcBef>
              <a:spcAft>
                <a:spcPts val="0"/>
              </a:spcAft>
              <a:buNone/>
              <a:defRPr sz="1500" b="0" i="0" spc="0">
                <a:solidFill>
                  <a:srgbClr val="667485"/>
                </a:solidFill>
                <a:latin typeface="Calibri"/>
                <a:cs typeface="Calibri"/>
              </a:defRPr>
            </a:lvl1pPr>
          </a:lstStyle>
          <a:p>
            <a:pPr/>
            <a:r>
              <a:rPr lang="en-US" dirty="0"/>
              <a:t>Figure</a:t>
            </a:r>
          </a:p>
        </p:txBody>
      </p:sp>
      <p:sp>
        <p:nvSpPr>
          <p:cNvPr id="32" name="Text Placeholder 2"/>
          <p:cNvSpPr>
            <a:spLocks noGrp="1"/>
          </p:cNvSpPr>
          <p:nvPr>
            <p:ph type="body" idx="3" hasCustomPrompt="1"/>
          </p:nvPr>
        </p:nvSpPr>
        <p:spPr>
          <a:xfrm>
            <a:off x="411480" y="5833872"/>
            <a:ext cx="4812762" cy="365760"/>
          </a:xfrm>
          <a:prstGeom prst="rect">
            <a:avLst/>
          </a:prstGeom>
          <a:noFill/>
          <a:ln>
            <a:noFill/>
          </a:ln>
        </p:spPr>
        <p:txBody>
          <a:bodyPr lIns="0" tIns="0" rIns="0" bIns="0" anchor="t" anchorCtr="0" wrap="square">
            <a:normAutofit/>
          </a:bodyPr>
          <a:lstStyle>
            <a:lvl1pPr marL="0" indent="0" algn="ctr">
              <a:lnSpc>
                <a:spcPct val="92000"/>
              </a:lnSpc>
              <a:spcBef>
                <a:spcPts val="0"/>
              </a:spcBef>
              <a:spcAft>
                <a:spcPts val="0"/>
              </a:spcAft>
              <a:buNone/>
              <a:defRPr sz="1400" b="0" i="1" spc="0">
                <a:solidFill>
                  <a:srgbClr val="667485"/>
                </a:solidFill>
                <a:latin typeface="Calibri"/>
                <a:cs typeface="Calibri"/>
              </a:defRPr>
            </a:lvl1pPr>
          </a:lstStyle>
          <a:p>
            <a:pPr/>
            <a:r>
              <a:rPr lang="en-US" dirty="0"/>
              <a:t>Figure 1 — caption</a:t>
            </a:r>
          </a:p>
        </p:txBody>
      </p:sp>
      <p:sp>
        <p:nvSpPr>
          <p:cNvPr id="33" name="Content Placeholder 3"/>
          <p:cNvSpPr>
            <a:spLocks noGrp="1"/>
          </p:cNvSpPr>
          <p:nvPr>
            <p:ph type="body" idx="2" hasCustomPrompt="1"/>
          </p:nvPr>
        </p:nvSpPr>
        <p:spPr>
          <a:xfrm>
            <a:off x="5425410" y="1005840"/>
            <a:ext cx="6355080" cy="5193792"/>
          </a:xfrm>
          <a:prstGeom prst="rect">
            <a:avLst/>
          </a:prstGeom>
          <a:noFill/>
          <a:ln>
            <a:noFill/>
          </a:ln>
        </p:spPr>
        <p:txBody>
          <a:bodyPr lIns="0" tIns="0" rIns="0" bIns="0" anchor="t" anchorCtr="0" wrap="square">
            <a:normAutofit/>
          </a:bodyPr>
          <a:lstStyle>
            <a:lvl1pPr marL="219456" indent="-219456">
              <a:lnSpc>
                <a:spcPct val="92000"/>
              </a:lnSpc>
              <a:spcBef>
                <a:spcPts val="400"/>
              </a:spcBef>
              <a:spcAft>
                <a:spcPts val="0"/>
              </a:spcAft>
              <a:buClr>
                <a:srgbClr val="2E4A66"/>
              </a:buClr>
              <a:buSzPct val="55000"/>
              <a:buFont typeface="Wingdings"/>
              <a:buChar char="n"/>
              <a:defRPr sz="1800" b="0" i="0" spc="0">
                <a:solidFill>
                  <a:srgbClr val="1F2733"/>
                </a:solidFill>
                <a:latin typeface="Calibri"/>
                <a:cs typeface="Calibri"/>
              </a:defRPr>
            </a:lvl1pPr>
            <a:lvl2pPr marL="457200" indent="-219456">
              <a:lnSpc>
                <a:spcPct val="92000"/>
              </a:lnSpc>
              <a:spcBef>
                <a:spcPts val="200"/>
              </a:spcBef>
              <a:spcAft>
                <a:spcPts val="0"/>
              </a:spcAft>
              <a:buClr>
                <a:srgbClr val="C8102E"/>
              </a:buClr>
              <a:buSzPct val="95000"/>
              <a:buFont typeface="Arial"/>
              <a:buChar char="–"/>
              <a:defRPr sz="1600" b="0" i="0" spc="0">
                <a:solidFill>
                  <a:srgbClr val="1F2733"/>
                </a:solidFill>
                <a:latin typeface="Calibri"/>
                <a:cs typeface="Calibri"/>
              </a:defRPr>
            </a:lvl2pPr>
            <a:lvl3pPr marL="694944" indent="-201168">
              <a:lnSpc>
                <a:spcPct val="92000"/>
              </a:lnSpc>
              <a:spcBef>
                <a:spcPts val="100"/>
              </a:spcBef>
              <a:spcAft>
                <a:spcPts val="0"/>
              </a:spcAft>
              <a:buClr>
                <a:srgbClr val="667485"/>
              </a:buClr>
              <a:buSzPct val="90000"/>
              <a:buFont typeface="Arial"/>
              <a:buChar char="•"/>
              <a:defRPr sz="14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300" b="0" i="0" spc="0">
                <a:solidFill>
                  <a:srgbClr val="667485"/>
                </a:solidFill>
                <a:latin typeface="Calibri"/>
                <a:cs typeface="Calibri"/>
              </a:defRPr>
            </a:lvl4pPr>
            <a:lvl5pPr marL="1097280" indent="0">
              <a:lnSpc>
                <a:spcPct val="92000"/>
              </a:lnSpc>
              <a:spcBef>
                <a:spcPts val="200"/>
              </a:spcBef>
              <a:spcAft>
                <a:spcPts val="0"/>
              </a:spcAft>
              <a:buNone/>
              <a:defRPr sz="1200" b="0" i="0" spc="0">
                <a:solidFill>
                  <a:srgbClr val="667485"/>
                </a:solidFill>
                <a:latin typeface="Calibri"/>
                <a:cs typeface="Calibri"/>
              </a:defRPr>
            </a:lvl5pPr>
          </a:lstStyle>
          <a:p>
            <a:pPr/>
            <a:r>
              <a:rPr lang="en-US" dirty="0"/>
              <a:t>Explanation</a:t>
            </a:r>
          </a:p>
          <a:p>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1">
  <p:cSld name="Full-Width Figure">
    <p:spTree>
      <p:nvGrpSpPr>
        <p:cNvPr id="1" name=""/>
        <p:cNvGrpSpPr/>
        <p:nvPr/>
      </p:nvGrpSpPr>
      <p:grpSpPr>
        <a:xfrm>
          <a:off x="0" y="0"/>
          <a:ext cx="0" cy="0"/>
          <a:chOff x="0" y="0"/>
          <a:chExt cx="0" cy="0"/>
        </a:xfrm>
      </p:grpSpPr>
      <p:sp>
        <p:nvSpPr>
          <p:cNvPr id="34"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35" name="Picture Placeholder 1"/>
          <p:cNvSpPr>
            <a:spLocks noGrp="1"/>
          </p:cNvSpPr>
          <p:nvPr>
            <p:ph type="pic" idx="1" hasCustomPrompt="1"/>
          </p:nvPr>
        </p:nvSpPr>
        <p:spPr>
          <a:xfrm>
            <a:off x="411480" y="1005840"/>
            <a:ext cx="11369010" cy="4553712"/>
          </a:xfrm>
          <a:prstGeom prst="rect">
            <a:avLst/>
          </a:prstGeom>
          <a:solidFill>
            <a:srgbClr val="F4F7FA"/>
          </a:solidFill>
          <a:ln w="9525">
            <a:solidFill>
              <a:srgbClr val="DCE2E8"/>
            </a:solidFill>
          </a:ln>
        </p:spPr>
        <p:txBody>
          <a:bodyPr lIns="0" tIns="0" rIns="0" bIns="0" anchor="ctr" anchorCtr="0" wrap="square">
            <a:normAutofit/>
          </a:bodyPr>
          <a:lstStyle>
            <a:lvl1pPr marL="0" indent="0" algn="ctr">
              <a:lnSpc>
                <a:spcPct val="92000"/>
              </a:lnSpc>
              <a:spcBef>
                <a:spcPts val="0"/>
              </a:spcBef>
              <a:spcAft>
                <a:spcPts val="0"/>
              </a:spcAft>
              <a:buNone/>
              <a:defRPr sz="1700" b="0" i="0" spc="0">
                <a:solidFill>
                  <a:srgbClr val="667485"/>
                </a:solidFill>
                <a:latin typeface="Calibri"/>
                <a:cs typeface="Calibri"/>
              </a:defRPr>
            </a:lvl1pPr>
          </a:lstStyle>
          <a:p>
            <a:pPr/>
            <a:r>
              <a:rPr lang="en-US" dirty="0"/>
              <a:t>Insert diagram / screenshot</a:t>
            </a:r>
          </a:p>
        </p:txBody>
      </p:sp>
      <p:sp>
        <p:nvSpPr>
          <p:cNvPr id="36" name="Text Placeholder 2"/>
          <p:cNvSpPr>
            <a:spLocks noGrp="1"/>
          </p:cNvSpPr>
          <p:nvPr>
            <p:ph type="body" idx="2" hasCustomPrompt="1"/>
          </p:nvPr>
        </p:nvSpPr>
        <p:spPr>
          <a:xfrm>
            <a:off x="411480" y="5669280"/>
            <a:ext cx="11369010" cy="502920"/>
          </a:xfrm>
          <a:prstGeom prst="rect">
            <a:avLst/>
          </a:prstGeom>
          <a:noFill/>
          <a:ln>
            <a:noFill/>
          </a:ln>
        </p:spPr>
        <p:txBody>
          <a:bodyPr lIns="0" tIns="0" rIns="0" bIns="0" anchor="t" anchorCtr="0" wrap="square">
            <a:normAutofit/>
          </a:bodyPr>
          <a:lstStyle>
            <a:lvl1pPr marL="0" indent="0" algn="ctr">
              <a:lnSpc>
                <a:spcPct val="92000"/>
              </a:lnSpc>
              <a:spcBef>
                <a:spcPts val="0"/>
              </a:spcBef>
              <a:spcAft>
                <a:spcPts val="0"/>
              </a:spcAft>
              <a:buNone/>
              <a:defRPr sz="1500" b="0" i="1" spc="0">
                <a:solidFill>
                  <a:srgbClr val="667485"/>
                </a:solidFill>
                <a:latin typeface="Calibri"/>
                <a:cs typeface="Calibri"/>
              </a:defRPr>
            </a:lvl1pPr>
            <a:lvl2pPr marL="0" indent="0" algn="ctr">
              <a:lnSpc>
                <a:spcPct val="92000"/>
              </a:lnSpc>
              <a:spcBef>
                <a:spcPts val="0"/>
              </a:spcBef>
              <a:spcAft>
                <a:spcPts val="0"/>
              </a:spcAft>
              <a:buNone/>
              <a:defRPr sz="1400" b="0" i="0" spc="0">
                <a:solidFill>
                  <a:srgbClr val="667485"/>
                </a:solidFill>
                <a:latin typeface="Calibri"/>
                <a:cs typeface="Calibri"/>
              </a:defRPr>
            </a:lvl2pPr>
          </a:lstStyle>
          <a:p>
            <a:pPr/>
            <a:r>
              <a:rPr lang="en-US" dirty="0"/>
              <a:t>Figure 1 — what the reader should take away</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showMasterSp="1">
  <p:cSld name="Diagram + Notes">
    <p:spTree>
      <p:nvGrpSpPr>
        <p:cNvPr id="1" name=""/>
        <p:cNvGrpSpPr/>
        <p:nvPr/>
      </p:nvGrpSpPr>
      <p:grpSpPr>
        <a:xfrm>
          <a:off x="0" y="0"/>
          <a:ext cx="0" cy="0"/>
          <a:chOff x="0" y="0"/>
          <a:chExt cx="0" cy="0"/>
        </a:xfrm>
      </p:grpSpPr>
      <p:sp>
        <p:nvSpPr>
          <p:cNvPr id="37"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38" name="Canvas"/>
          <p:cNvSpPr/>
          <p:nvPr/>
        </p:nvSpPr>
        <p:spPr>
          <a:xfrm>
            <a:off x="411480" y="1005840"/>
            <a:ext cx="11369010" cy="3703320"/>
          </a:xfrm>
          <a:prstGeom prst="rect">
            <a:avLst/>
          </a:prstGeom>
          <a:solidFill>
            <a:srgbClr val="FAFCFE"/>
          </a:solidFill>
          <a:ln w="9525">
            <a:solidFill>
              <a:srgbClr val="DCE2E8"/>
            </a:solidFill>
          </a:ln>
        </p:spPr>
        <p:txBody>
          <a:bodyPr lIns="73152" tIns="36576" rIns="73152" bIns="36576" anchor="ctr" anchorCtr="0" wrap="square">
            <a:noAutofit/>
          </a:bodyPr>
          <a:lstStyle/>
          <a:p>
            <a:endParaRPr/>
          </a:p>
        </p:txBody>
      </p:sp>
      <p:sp>
        <p:nvSpPr>
          <p:cNvPr id="39" name="Text Placeholder 1"/>
          <p:cNvSpPr>
            <a:spLocks noGrp="1"/>
          </p:cNvSpPr>
          <p:nvPr>
            <p:ph type="body" idx="1" hasCustomPrompt="1"/>
          </p:nvPr>
        </p:nvSpPr>
        <p:spPr>
          <a:xfrm>
            <a:off x="411480" y="4892040"/>
            <a:ext cx="11369010" cy="1234440"/>
          </a:xfrm>
          <a:prstGeom prst="rect">
            <a:avLst/>
          </a:prstGeom>
          <a:noFill/>
          <a:ln>
            <a:noFill/>
          </a:ln>
        </p:spPr>
        <p:txBody>
          <a:bodyPr lIns="0" tIns="0" rIns="0" bIns="0"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Read the diagram left to right: …</a:t>
            </a:r>
          </a:p>
          <a:p>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showMasterSp="1">
  <p:cSld name="Three Columns">
    <p:spTree>
      <p:nvGrpSpPr>
        <p:cNvPr id="1" name=""/>
        <p:cNvGrpSpPr/>
        <p:nvPr/>
      </p:nvGrpSpPr>
      <p:grpSpPr>
        <a:xfrm>
          <a:off x="0" y="0"/>
          <a:ext cx="0" cy="0"/>
          <a:chOff x="0" y="0"/>
          <a:chExt cx="0" cy="0"/>
        </a:xfrm>
      </p:grpSpPr>
      <p:sp>
        <p:nvSpPr>
          <p:cNvPr id="40"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41" name="Col header"/>
          <p:cNvSpPr/>
          <p:nvPr/>
        </p:nvSpPr>
        <p:spPr>
          <a:xfrm>
            <a:off x="411480" y="1005840"/>
            <a:ext cx="3655558" cy="384048"/>
          </a:xfrm>
          <a:prstGeom prst="rect">
            <a:avLst/>
          </a:prstGeom>
          <a:solidFill>
            <a:srgbClr val="2E4A66"/>
          </a:solidFill>
          <a:ln>
            <a:noFill/>
          </a:ln>
        </p:spPr>
        <p:txBody>
          <a:bodyPr lIns="73152" tIns="0" rIns="73152" bIns="0" anchor="ctr" anchorCtr="0" wrap="square">
            <a:noAutofit/>
          </a:bodyPr>
          <a:lstStyle/>
          <a:p>
            <a:pPr algn="ctr">
              <a:lnSpc>
                <a:spcPct val="100000"/>
              </a:lnSpc>
              <a:buNone/>
            </a:pPr>
            <a:r>
              <a:rPr lang="en-US" sz="1600" b="1" i="0" spc="0" dirty="0">
                <a:solidFill>
                  <a:srgbClr val="FFFFFF"/>
                </a:solidFill>
                <a:latin typeface="Calibri"/>
                <a:cs typeface="Calibri"/>
              </a:rPr>
              <a:t/>
            </a:r>
          </a:p>
        </p:txBody>
      </p:sp>
      <p:sp>
        <p:nvSpPr>
          <p:cNvPr id="42" name="Col panel"/>
          <p:cNvSpPr/>
          <p:nvPr/>
        </p:nvSpPr>
        <p:spPr>
          <a:xfrm>
            <a:off x="411480" y="1389888"/>
            <a:ext cx="3655558" cy="4809744"/>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43" name="Text Placeholder h0"/>
          <p:cNvSpPr>
            <a:spLocks noGrp="1"/>
          </p:cNvSpPr>
          <p:nvPr>
            <p:ph type="body" idx="1" hasCustomPrompt="1"/>
          </p:nvPr>
        </p:nvSpPr>
        <p:spPr>
          <a:xfrm>
            <a:off x="411480" y="1005840"/>
            <a:ext cx="3655558" cy="384048"/>
          </a:xfrm>
          <a:prstGeom prst="rect">
            <a:avLst/>
          </a:prstGeom>
          <a:noFill/>
          <a:ln>
            <a:noFill/>
          </a:ln>
        </p:spPr>
        <p:txBody>
          <a:bodyPr lIns="73152" tIns="0" rIns="73152" bIns="0" anchor="ctr" anchorCtr="0" wrap="square">
            <a:normAutofit/>
          </a:bodyPr>
          <a:lstStyle>
            <a:lvl1pPr marL="0" indent="0" algn="ctr">
              <a:lnSpc>
                <a:spcPct val="92000"/>
              </a:lnSpc>
              <a:spcBef>
                <a:spcPts val="0"/>
              </a:spcBef>
              <a:spcAft>
                <a:spcPts val="0"/>
              </a:spcAft>
              <a:buNone/>
              <a:defRPr sz="1600" b="1" i="0" spc="0">
                <a:solidFill>
                  <a:srgbClr val="FFFFFF"/>
                </a:solidFill>
                <a:latin typeface="Calibri"/>
                <a:cs typeface="Calibri"/>
              </a:defRPr>
            </a:lvl1pPr>
          </a:lstStyle>
          <a:p>
            <a:pPr/>
            <a:r>
              <a:rPr lang="en-US" dirty="0"/>
              <a:t>Column 1</a:t>
            </a:r>
          </a:p>
        </p:txBody>
      </p:sp>
      <p:sp>
        <p:nvSpPr>
          <p:cNvPr id="44" name="Text Placeholder b0"/>
          <p:cNvSpPr>
            <a:spLocks noGrp="1"/>
          </p:cNvSpPr>
          <p:nvPr>
            <p:ph type="body" idx="2" hasCustomPrompt="1"/>
          </p:nvPr>
        </p:nvSpPr>
        <p:spPr>
          <a:xfrm>
            <a:off x="411480" y="1481328"/>
            <a:ext cx="3655558" cy="4626864"/>
          </a:xfrm>
          <a:prstGeom prst="rect">
            <a:avLst/>
          </a:prstGeom>
          <a:noFill/>
          <a:ln>
            <a:noFill/>
          </a:ln>
        </p:spPr>
        <p:txBody>
          <a:bodyPr lIns="146304" tIns="36576" rIns="146304"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Point</a:t>
            </a:r>
          </a:p>
          <a:p>
            <a:pPr/>
            <a:endParaRPr/>
          </a:p>
        </p:txBody>
      </p:sp>
      <p:sp>
        <p:nvSpPr>
          <p:cNvPr id="45" name="Col header"/>
          <p:cNvSpPr/>
          <p:nvPr/>
        </p:nvSpPr>
        <p:spPr>
          <a:xfrm>
            <a:off x="4268206" y="1005840"/>
            <a:ext cx="3655558" cy="384048"/>
          </a:xfrm>
          <a:prstGeom prst="rect">
            <a:avLst/>
          </a:prstGeom>
          <a:solidFill>
            <a:srgbClr val="C8102E"/>
          </a:solidFill>
          <a:ln>
            <a:noFill/>
          </a:ln>
        </p:spPr>
        <p:txBody>
          <a:bodyPr lIns="73152" tIns="0" rIns="73152" bIns="0" anchor="ctr" anchorCtr="0" wrap="square">
            <a:noAutofit/>
          </a:bodyPr>
          <a:lstStyle/>
          <a:p>
            <a:pPr algn="ctr">
              <a:lnSpc>
                <a:spcPct val="100000"/>
              </a:lnSpc>
              <a:buNone/>
            </a:pPr>
            <a:r>
              <a:rPr lang="en-US" sz="1600" b="1" i="0" spc="0" dirty="0">
                <a:solidFill>
                  <a:srgbClr val="FFFFFF"/>
                </a:solidFill>
                <a:latin typeface="Calibri"/>
                <a:cs typeface="Calibri"/>
              </a:rPr>
              <a:t/>
            </a:r>
          </a:p>
        </p:txBody>
      </p:sp>
      <p:sp>
        <p:nvSpPr>
          <p:cNvPr id="46" name="Col panel"/>
          <p:cNvSpPr/>
          <p:nvPr/>
        </p:nvSpPr>
        <p:spPr>
          <a:xfrm>
            <a:off x="4268206" y="1389888"/>
            <a:ext cx="3655558" cy="4809744"/>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47" name="Text Placeholder h1"/>
          <p:cNvSpPr>
            <a:spLocks noGrp="1"/>
          </p:cNvSpPr>
          <p:nvPr>
            <p:ph type="body" idx="3" hasCustomPrompt="1"/>
          </p:nvPr>
        </p:nvSpPr>
        <p:spPr>
          <a:xfrm>
            <a:off x="4268206" y="1005840"/>
            <a:ext cx="3655558" cy="384048"/>
          </a:xfrm>
          <a:prstGeom prst="rect">
            <a:avLst/>
          </a:prstGeom>
          <a:noFill/>
          <a:ln>
            <a:noFill/>
          </a:ln>
        </p:spPr>
        <p:txBody>
          <a:bodyPr lIns="73152" tIns="0" rIns="73152" bIns="0" anchor="ctr" anchorCtr="0" wrap="square">
            <a:normAutofit/>
          </a:bodyPr>
          <a:lstStyle>
            <a:lvl1pPr marL="0" indent="0" algn="ctr">
              <a:lnSpc>
                <a:spcPct val="92000"/>
              </a:lnSpc>
              <a:spcBef>
                <a:spcPts val="0"/>
              </a:spcBef>
              <a:spcAft>
                <a:spcPts val="0"/>
              </a:spcAft>
              <a:buNone/>
              <a:defRPr sz="1600" b="1" i="0" spc="0">
                <a:solidFill>
                  <a:srgbClr val="FFFFFF"/>
                </a:solidFill>
                <a:latin typeface="Calibri"/>
                <a:cs typeface="Calibri"/>
              </a:defRPr>
            </a:lvl1pPr>
          </a:lstStyle>
          <a:p>
            <a:pPr/>
            <a:r>
              <a:rPr lang="en-US" dirty="0"/>
              <a:t>Column 2</a:t>
            </a:r>
          </a:p>
        </p:txBody>
      </p:sp>
      <p:sp>
        <p:nvSpPr>
          <p:cNvPr id="48" name="Text Placeholder b1"/>
          <p:cNvSpPr>
            <a:spLocks noGrp="1"/>
          </p:cNvSpPr>
          <p:nvPr>
            <p:ph type="body" idx="4" hasCustomPrompt="1"/>
          </p:nvPr>
        </p:nvSpPr>
        <p:spPr>
          <a:xfrm>
            <a:off x="4268206" y="1481328"/>
            <a:ext cx="3655558" cy="4626864"/>
          </a:xfrm>
          <a:prstGeom prst="rect">
            <a:avLst/>
          </a:prstGeom>
          <a:noFill/>
          <a:ln>
            <a:noFill/>
          </a:ln>
        </p:spPr>
        <p:txBody>
          <a:bodyPr lIns="146304" tIns="36576" rIns="146304"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Point</a:t>
            </a:r>
          </a:p>
          <a:p>
            <a:pPr/>
            <a:endParaRPr/>
          </a:p>
        </p:txBody>
      </p:sp>
      <p:sp>
        <p:nvSpPr>
          <p:cNvPr id="49" name="Col header"/>
          <p:cNvSpPr/>
          <p:nvPr/>
        </p:nvSpPr>
        <p:spPr>
          <a:xfrm>
            <a:off x="8124932" y="1005840"/>
            <a:ext cx="3655558" cy="384048"/>
          </a:xfrm>
          <a:prstGeom prst="rect">
            <a:avLst/>
          </a:prstGeom>
          <a:solidFill>
            <a:srgbClr val="4E7899"/>
          </a:solidFill>
          <a:ln>
            <a:noFill/>
          </a:ln>
        </p:spPr>
        <p:txBody>
          <a:bodyPr lIns="73152" tIns="0" rIns="73152" bIns="0" anchor="ctr" anchorCtr="0" wrap="square">
            <a:noAutofit/>
          </a:bodyPr>
          <a:lstStyle/>
          <a:p>
            <a:pPr algn="ctr">
              <a:lnSpc>
                <a:spcPct val="100000"/>
              </a:lnSpc>
              <a:buNone/>
            </a:pPr>
            <a:r>
              <a:rPr lang="en-US" sz="1600" b="1" i="0" spc="0" dirty="0">
                <a:solidFill>
                  <a:srgbClr val="FFFFFF"/>
                </a:solidFill>
                <a:latin typeface="Calibri"/>
                <a:cs typeface="Calibri"/>
              </a:rPr>
              <a:t/>
            </a:r>
          </a:p>
        </p:txBody>
      </p:sp>
      <p:sp>
        <p:nvSpPr>
          <p:cNvPr id="50" name="Col panel"/>
          <p:cNvSpPr/>
          <p:nvPr/>
        </p:nvSpPr>
        <p:spPr>
          <a:xfrm>
            <a:off x="8124932" y="1389888"/>
            <a:ext cx="3655558" cy="4809744"/>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51" name="Text Placeholder h2"/>
          <p:cNvSpPr>
            <a:spLocks noGrp="1"/>
          </p:cNvSpPr>
          <p:nvPr>
            <p:ph type="body" idx="5" hasCustomPrompt="1"/>
          </p:nvPr>
        </p:nvSpPr>
        <p:spPr>
          <a:xfrm>
            <a:off x="8124932" y="1005840"/>
            <a:ext cx="3655558" cy="384048"/>
          </a:xfrm>
          <a:prstGeom prst="rect">
            <a:avLst/>
          </a:prstGeom>
          <a:noFill/>
          <a:ln>
            <a:noFill/>
          </a:ln>
        </p:spPr>
        <p:txBody>
          <a:bodyPr lIns="73152" tIns="0" rIns="73152" bIns="0" anchor="ctr" anchorCtr="0" wrap="square">
            <a:normAutofit/>
          </a:bodyPr>
          <a:lstStyle>
            <a:lvl1pPr marL="0" indent="0" algn="ctr">
              <a:lnSpc>
                <a:spcPct val="92000"/>
              </a:lnSpc>
              <a:spcBef>
                <a:spcPts val="0"/>
              </a:spcBef>
              <a:spcAft>
                <a:spcPts val="0"/>
              </a:spcAft>
              <a:buNone/>
              <a:defRPr sz="1600" b="1" i="0" spc="0">
                <a:solidFill>
                  <a:srgbClr val="FFFFFF"/>
                </a:solidFill>
                <a:latin typeface="Calibri"/>
                <a:cs typeface="Calibri"/>
              </a:defRPr>
            </a:lvl1pPr>
          </a:lstStyle>
          <a:p>
            <a:pPr/>
            <a:r>
              <a:rPr lang="en-US" dirty="0"/>
              <a:t>Column 3</a:t>
            </a:r>
          </a:p>
        </p:txBody>
      </p:sp>
      <p:sp>
        <p:nvSpPr>
          <p:cNvPr id="52" name="Text Placeholder b2"/>
          <p:cNvSpPr>
            <a:spLocks noGrp="1"/>
          </p:cNvSpPr>
          <p:nvPr>
            <p:ph type="body" idx="6" hasCustomPrompt="1"/>
          </p:nvPr>
        </p:nvSpPr>
        <p:spPr>
          <a:xfrm>
            <a:off x="8124932" y="1481328"/>
            <a:ext cx="3655558" cy="4626864"/>
          </a:xfrm>
          <a:prstGeom prst="rect">
            <a:avLst/>
          </a:prstGeom>
          <a:noFill/>
          <a:ln>
            <a:noFill/>
          </a:ln>
        </p:spPr>
        <p:txBody>
          <a:bodyPr lIns="146304" tIns="36576" rIns="146304"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Point</a:t>
            </a:r>
          </a:p>
          <a:p>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showMasterSp="1">
  <p:cSld name="Comparison">
    <p:spTree>
      <p:nvGrpSpPr>
        <p:cNvPr id="1" name=""/>
        <p:cNvGrpSpPr/>
        <p:nvPr/>
      </p:nvGrpSpPr>
      <p:grpSpPr>
        <a:xfrm>
          <a:off x="0" y="0"/>
          <a:ext cx="0" cy="0"/>
          <a:chOff x="0" y="0"/>
          <a:chExt cx="0" cy="0"/>
        </a:xfrm>
      </p:grpSpPr>
      <p:sp>
        <p:nvSpPr>
          <p:cNvPr id="53"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
        <p:nvSpPr>
          <p:cNvPr id="54" name="Cmp panel"/>
          <p:cNvSpPr/>
          <p:nvPr/>
        </p:nvSpPr>
        <p:spPr>
          <a:xfrm>
            <a:off x="411480" y="1426464"/>
            <a:ext cx="5583921" cy="4773168"/>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55" name="Text Placeholder h0"/>
          <p:cNvSpPr>
            <a:spLocks noGrp="1"/>
          </p:cNvSpPr>
          <p:nvPr>
            <p:ph type="body" idx="1" hasCustomPrompt="1"/>
          </p:nvPr>
        </p:nvSpPr>
        <p:spPr>
          <a:xfrm>
            <a:off x="411480" y="1005840"/>
            <a:ext cx="5583921" cy="420624"/>
          </a:xfrm>
          <a:prstGeom prst="rect">
            <a:avLst/>
          </a:prstGeom>
          <a:solidFill>
            <a:srgbClr val="2E4A66"/>
          </a:solidFill>
          <a:ln>
            <a:noFill/>
          </a:ln>
        </p:spPr>
        <p:txBody>
          <a:bodyPr lIns="73152" tIns="0" rIns="73152" bIns="0" anchor="ctr" anchorCtr="0" wrap="square">
            <a:normAutofit/>
          </a:bodyPr>
          <a:lstStyle>
            <a:lvl1pPr marL="0" indent="0" algn="ctr">
              <a:lnSpc>
                <a:spcPct val="92000"/>
              </a:lnSpc>
              <a:spcBef>
                <a:spcPts val="0"/>
              </a:spcBef>
              <a:spcAft>
                <a:spcPts val="0"/>
              </a:spcAft>
              <a:buNone/>
              <a:defRPr sz="1800" b="1" i="0" spc="0">
                <a:solidFill>
                  <a:srgbClr val="FFFFFF"/>
                </a:solidFill>
                <a:latin typeface="Calibri"/>
                <a:cs typeface="Calibri"/>
              </a:defRPr>
            </a:lvl1pPr>
          </a:lstStyle>
          <a:p>
            <a:pPr/>
            <a:r>
              <a:rPr lang="en-US" dirty="0"/>
              <a:t>Option A</a:t>
            </a:r>
          </a:p>
        </p:txBody>
      </p:sp>
      <p:sp>
        <p:nvSpPr>
          <p:cNvPr id="56" name="Text Placeholder b0"/>
          <p:cNvSpPr>
            <a:spLocks noGrp="1"/>
          </p:cNvSpPr>
          <p:nvPr>
            <p:ph type="body" idx="2" hasCustomPrompt="1"/>
          </p:nvPr>
        </p:nvSpPr>
        <p:spPr>
          <a:xfrm>
            <a:off x="411480" y="1517904"/>
            <a:ext cx="5583921" cy="4590288"/>
          </a:xfrm>
          <a:prstGeom prst="rect">
            <a:avLst/>
          </a:prstGeom>
          <a:noFill/>
          <a:ln>
            <a:noFill/>
          </a:ln>
        </p:spPr>
        <p:txBody>
          <a:bodyPr lIns="164592" tIns="36576" rIns="164592"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8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6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4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300" b="0" i="0" spc="0">
                <a:solidFill>
                  <a:srgbClr val="667485"/>
                </a:solidFill>
                <a:latin typeface="Calibri"/>
                <a:cs typeface="Calibri"/>
              </a:defRPr>
            </a:lvl4pPr>
            <a:lvl5pPr marL="1097280" indent="0">
              <a:lnSpc>
                <a:spcPct val="92000"/>
              </a:lnSpc>
              <a:spcBef>
                <a:spcPts val="200"/>
              </a:spcBef>
              <a:spcAft>
                <a:spcPts val="0"/>
              </a:spcAft>
              <a:buNone/>
              <a:defRPr sz="1200" b="0" i="0" spc="0">
                <a:solidFill>
                  <a:srgbClr val="667485"/>
                </a:solidFill>
                <a:latin typeface="Calibri"/>
                <a:cs typeface="Calibri"/>
              </a:defRPr>
            </a:lvl5pPr>
          </a:lstStyle>
          <a:p>
            <a:pPr/>
            <a:r>
              <a:rPr lang="en-US" dirty="0"/>
              <a:t>Point</a:t>
            </a:r>
          </a:p>
          <a:p>
            <a:pPr/>
            <a:endParaRPr/>
          </a:p>
        </p:txBody>
      </p:sp>
      <p:sp>
        <p:nvSpPr>
          <p:cNvPr id="57" name="Cmp panel"/>
          <p:cNvSpPr/>
          <p:nvPr/>
        </p:nvSpPr>
        <p:spPr>
          <a:xfrm>
            <a:off x="6196569" y="1426464"/>
            <a:ext cx="5583921" cy="4773168"/>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58" name="Text Placeholder h1"/>
          <p:cNvSpPr>
            <a:spLocks noGrp="1"/>
          </p:cNvSpPr>
          <p:nvPr>
            <p:ph type="body" idx="3" hasCustomPrompt="1"/>
          </p:nvPr>
        </p:nvSpPr>
        <p:spPr>
          <a:xfrm>
            <a:off x="6196569" y="1005840"/>
            <a:ext cx="5583921" cy="420624"/>
          </a:xfrm>
          <a:prstGeom prst="rect">
            <a:avLst/>
          </a:prstGeom>
          <a:solidFill>
            <a:srgbClr val="C8102E"/>
          </a:solidFill>
          <a:ln>
            <a:noFill/>
          </a:ln>
        </p:spPr>
        <p:txBody>
          <a:bodyPr lIns="73152" tIns="0" rIns="73152" bIns="0" anchor="ctr" anchorCtr="0" wrap="square">
            <a:normAutofit/>
          </a:bodyPr>
          <a:lstStyle>
            <a:lvl1pPr marL="0" indent="0" algn="ctr">
              <a:lnSpc>
                <a:spcPct val="92000"/>
              </a:lnSpc>
              <a:spcBef>
                <a:spcPts val="0"/>
              </a:spcBef>
              <a:spcAft>
                <a:spcPts val="0"/>
              </a:spcAft>
              <a:buNone/>
              <a:defRPr sz="1800" b="1" i="0" spc="0">
                <a:solidFill>
                  <a:srgbClr val="FFFFFF"/>
                </a:solidFill>
                <a:latin typeface="Calibri"/>
                <a:cs typeface="Calibri"/>
              </a:defRPr>
            </a:lvl1pPr>
          </a:lstStyle>
          <a:p>
            <a:pPr/>
            <a:r>
              <a:rPr lang="en-US" dirty="0"/>
              <a:t>Option B</a:t>
            </a:r>
          </a:p>
        </p:txBody>
      </p:sp>
      <p:sp>
        <p:nvSpPr>
          <p:cNvPr id="59" name="Text Placeholder b1"/>
          <p:cNvSpPr>
            <a:spLocks noGrp="1"/>
          </p:cNvSpPr>
          <p:nvPr>
            <p:ph type="body" idx="4" hasCustomPrompt="1"/>
          </p:nvPr>
        </p:nvSpPr>
        <p:spPr>
          <a:xfrm>
            <a:off x="6196569" y="1517904"/>
            <a:ext cx="5583921" cy="4590288"/>
          </a:xfrm>
          <a:prstGeom prst="rect">
            <a:avLst/>
          </a:prstGeom>
          <a:noFill/>
          <a:ln>
            <a:noFill/>
          </a:ln>
        </p:spPr>
        <p:txBody>
          <a:bodyPr lIns="164592" tIns="36576" rIns="164592"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8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6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4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300" b="0" i="0" spc="0">
                <a:solidFill>
                  <a:srgbClr val="667485"/>
                </a:solidFill>
                <a:latin typeface="Calibri"/>
                <a:cs typeface="Calibri"/>
              </a:defRPr>
            </a:lvl4pPr>
            <a:lvl5pPr marL="1097280" indent="0">
              <a:lnSpc>
                <a:spcPct val="92000"/>
              </a:lnSpc>
              <a:spcBef>
                <a:spcPts val="200"/>
              </a:spcBef>
              <a:spcAft>
                <a:spcPts val="0"/>
              </a:spcAft>
              <a:buNone/>
              <a:defRPr sz="1200" b="0" i="0" spc="0">
                <a:solidFill>
                  <a:srgbClr val="667485"/>
                </a:solidFill>
                <a:latin typeface="Calibri"/>
                <a:cs typeface="Calibri"/>
              </a:defRPr>
            </a:lvl5pPr>
          </a:lstStyle>
          <a:p>
            <a:pPr/>
            <a:r>
              <a:rPr lang="en-US" dirty="0"/>
              <a:t>Point</a:t>
            </a:r>
          </a:p>
          <a:p>
            <a:pP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showMasterSp="1">
  <p:cSld name="Code">
    <p:spTree>
      <p:nvGrpSpPr>
        <p:cNvPr id="1" name=""/>
        <p:cNvGrpSpPr/>
        <p:nvPr/>
      </p:nvGrpSpPr>
      <p:grpSpPr>
        <a:xfrm>
          <a:off x="0" y="0"/>
          <a:ext cx="0" cy="0"/>
          <a:chOff x="0" y="0"/>
          <a:chExt cx="0" cy="0"/>
        </a:xfrm>
      </p:grpSpPr>
      <p:sp>
        <p:nvSpPr>
          <p:cNvPr id="60"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Code</a:t>
            </a:r>
          </a:p>
        </p:txBody>
      </p:sp>
      <p:sp>
        <p:nvSpPr>
          <p:cNvPr id="61" name="Content Placeholder 1"/>
          <p:cNvSpPr>
            <a:spLocks noGrp="1"/>
          </p:cNvSpPr>
          <p:nvPr>
            <p:ph type="body" idx="1" hasCustomPrompt="1"/>
          </p:nvPr>
        </p:nvSpPr>
        <p:spPr>
          <a:xfrm>
            <a:off x="411480" y="1005840"/>
            <a:ext cx="11369010" cy="4690872"/>
          </a:xfrm>
          <a:prstGeom prst="roundRect">
            <a:avLst>
              <a:gd name="adj" fmla="val 2200"/>
            </a:avLst>
          </a:prstGeom>
          <a:solidFill>
            <a:srgbClr val="FFFFFF"/>
          </a:solidFill>
          <a:ln w="9525">
            <a:solidFill>
              <a:srgbClr val="DCE2E8"/>
            </a:solidFill>
          </a:ln>
        </p:spPr>
        <p:txBody>
          <a:bodyPr lIns="182880" tIns="128016" rIns="182880" bIns="128016" anchor="t" anchorCtr="0" wrap="square">
            <a:normAutofit/>
          </a:bodyPr>
          <a:lstStyle>
            <a:lvl1pPr marL="0" indent="0">
              <a:lnSpc>
                <a:spcPct val="105000"/>
              </a:lnSpc>
              <a:spcBef>
                <a:spcPts val="0"/>
              </a:spcBef>
              <a:spcAft>
                <a:spcPts val="0"/>
              </a:spcAft>
              <a:buNone/>
              <a:defRPr sz="1400" b="0" i="0" spc="0">
                <a:solidFill>
                  <a:srgbClr val="000000"/>
                </a:solidFill>
                <a:latin typeface="Consolas"/>
                <a:cs typeface="Consolas"/>
              </a:defRPr>
            </a:lvl1pPr>
            <a:lvl2pPr marL="201168" indent="0">
              <a:lnSpc>
                <a:spcPct val="105000"/>
              </a:lnSpc>
              <a:spcBef>
                <a:spcPts val="0"/>
              </a:spcBef>
              <a:spcAft>
                <a:spcPts val="0"/>
              </a:spcAft>
              <a:buNone/>
              <a:defRPr sz="1300" b="0" i="0" spc="0">
                <a:solidFill>
                  <a:srgbClr val="667485"/>
                </a:solidFill>
                <a:latin typeface="Consolas"/>
                <a:cs typeface="Consolas"/>
              </a:defRPr>
            </a:lvl2pPr>
          </a:lstStyle>
          <a:p>
            <a:pPr/>
            <a:r>
              <a:rPr lang="en-US" dirty="0"/>
              <a:t># code goes here</a:t>
            </a:r>
          </a:p>
          <a:p>
            <a:pPr/>
            <a:endParaRPr/>
          </a:p>
        </p:txBody>
      </p:sp>
      <p:sp>
        <p:nvSpPr>
          <p:cNvPr id="62" name="Text Placeholder 2"/>
          <p:cNvSpPr>
            <a:spLocks noGrp="1"/>
          </p:cNvSpPr>
          <p:nvPr>
            <p:ph type="body" idx="2" hasCustomPrompt="1"/>
          </p:nvPr>
        </p:nvSpPr>
        <p:spPr>
          <a:xfrm>
            <a:off x="411480" y="5760720"/>
            <a:ext cx="11369010" cy="438912"/>
          </a:xfrm>
          <a:prstGeom prst="rect">
            <a:avLst/>
          </a:prstGeom>
          <a:noFill/>
          <a:ln>
            <a:noFill/>
          </a:ln>
        </p:spPr>
        <p:txBody>
          <a:bodyPr lIns="0" tIns="0" rIns="0" bIns="0" anchor="t" anchorCtr="0" wrap="square">
            <a:normAutofit/>
          </a:bodyPr>
          <a:lstStyle>
            <a:lvl1pPr marL="219456" indent="-219456">
              <a:lnSpc>
                <a:spcPct val="92000"/>
              </a:lnSpc>
              <a:spcBef>
                <a:spcPts val="0"/>
              </a:spcBef>
              <a:spcAft>
                <a:spcPts val="0"/>
              </a:spcAft>
              <a:buClr>
                <a:srgbClr val="C8102E"/>
              </a:buClr>
              <a:buSzPct val="55000"/>
              <a:buFont typeface="Wingdings"/>
              <a:buChar char="n"/>
              <a:defRPr sz="1600" b="0" i="0" spc="0">
                <a:solidFill>
                  <a:srgbClr val="1F2733"/>
                </a:solidFill>
                <a:latin typeface="Calibri"/>
                <a:cs typeface="Calibri"/>
              </a:defRPr>
            </a:lvl1pPr>
          </a:lstStyle>
          <a:p>
            <a:pPr/>
            <a:r>
              <a:rPr lang="en-US" dirty="0"/>
              <a:t>Takeaway from this listing</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showMasterSp="1">
  <p:cSld name="Code + Notes">
    <p:spTree>
      <p:nvGrpSpPr>
        <p:cNvPr id="1" name=""/>
        <p:cNvGrpSpPr/>
        <p:nvPr/>
      </p:nvGrpSpPr>
      <p:grpSpPr>
        <a:xfrm>
          <a:off x="0" y="0"/>
          <a:ext cx="0" cy="0"/>
          <a:chOff x="0" y="0"/>
          <a:chExt cx="0" cy="0"/>
        </a:xfrm>
      </p:grpSpPr>
      <p:sp>
        <p:nvSpPr>
          <p:cNvPr id="63"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Code walkthrough</a:t>
            </a:r>
          </a:p>
        </p:txBody>
      </p:sp>
      <p:sp>
        <p:nvSpPr>
          <p:cNvPr id="64" name="Content Placeholder 1"/>
          <p:cNvSpPr>
            <a:spLocks noGrp="1"/>
          </p:cNvSpPr>
          <p:nvPr>
            <p:ph type="body" idx="1" hasCustomPrompt="1"/>
          </p:nvPr>
        </p:nvSpPr>
        <p:spPr>
          <a:xfrm>
            <a:off x="411480" y="1005840"/>
            <a:ext cx="6903720" cy="5193792"/>
          </a:xfrm>
          <a:prstGeom prst="roundRect">
            <a:avLst>
              <a:gd name="adj" fmla="val 2200"/>
            </a:avLst>
          </a:prstGeom>
          <a:solidFill>
            <a:srgbClr val="FFFFFF"/>
          </a:solidFill>
          <a:ln w="9525">
            <a:solidFill>
              <a:srgbClr val="DCE2E8"/>
            </a:solidFill>
          </a:ln>
        </p:spPr>
        <p:txBody>
          <a:bodyPr lIns="164592" tIns="128016" rIns="164592" bIns="128016" anchor="t" anchorCtr="0" wrap="square">
            <a:normAutofit/>
          </a:bodyPr>
          <a:lstStyle>
            <a:lvl1pPr marL="0" indent="0">
              <a:lnSpc>
                <a:spcPct val="105000"/>
              </a:lnSpc>
              <a:spcBef>
                <a:spcPts val="0"/>
              </a:spcBef>
              <a:spcAft>
                <a:spcPts val="0"/>
              </a:spcAft>
              <a:buNone/>
              <a:defRPr sz="1400" b="0" i="0" spc="0">
                <a:solidFill>
                  <a:srgbClr val="000000"/>
                </a:solidFill>
                <a:latin typeface="Consolas"/>
                <a:cs typeface="Consolas"/>
              </a:defRPr>
            </a:lvl1pPr>
            <a:lvl2pPr marL="201168" indent="0">
              <a:lnSpc>
                <a:spcPct val="105000"/>
              </a:lnSpc>
              <a:spcBef>
                <a:spcPts val="0"/>
              </a:spcBef>
              <a:spcAft>
                <a:spcPts val="0"/>
              </a:spcAft>
              <a:buNone/>
              <a:defRPr sz="1300" b="0" i="0" spc="0">
                <a:solidFill>
                  <a:srgbClr val="667485"/>
                </a:solidFill>
                <a:latin typeface="Consolas"/>
                <a:cs typeface="Consolas"/>
              </a:defRPr>
            </a:lvl2pPr>
          </a:lstStyle>
          <a:p>
            <a:pPr/>
            <a:r>
              <a:rPr lang="en-US" dirty="0"/>
              <a:t># code</a:t>
            </a:r>
          </a:p>
          <a:p>
            <a:pPr/>
            <a:endParaRPr/>
          </a:p>
        </p:txBody>
      </p:sp>
      <p:sp>
        <p:nvSpPr>
          <p:cNvPr id="65" name="Notes panel"/>
          <p:cNvSpPr/>
          <p:nvPr/>
        </p:nvSpPr>
        <p:spPr>
          <a:xfrm>
            <a:off x="7516368" y="1005840"/>
            <a:ext cx="4264122" cy="5193792"/>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66" name="Notes edge"/>
          <p:cNvSpPr/>
          <p:nvPr/>
        </p:nvSpPr>
        <p:spPr>
          <a:xfrm>
            <a:off x="7516368" y="1005840"/>
            <a:ext cx="64008" cy="5193792"/>
          </a:xfrm>
          <a:prstGeom prst="rect">
            <a:avLst/>
          </a:prstGeom>
          <a:solidFill>
            <a:srgbClr val="C8102E"/>
          </a:solidFill>
          <a:ln>
            <a:noFill/>
          </a:ln>
        </p:spPr>
        <p:txBody>
          <a:bodyPr lIns="73152" tIns="36576" rIns="73152" bIns="36576" anchor="ctr" anchorCtr="0" wrap="square">
            <a:noAutofit/>
          </a:bodyPr>
          <a:lstStyle/>
          <a:p>
            <a:endParaRPr/>
          </a:p>
        </p:txBody>
      </p:sp>
      <p:sp>
        <p:nvSpPr>
          <p:cNvPr id="67" name="Text Placeholder 2"/>
          <p:cNvSpPr>
            <a:spLocks noGrp="1"/>
          </p:cNvSpPr>
          <p:nvPr>
            <p:ph type="body" idx="2" hasCustomPrompt="1"/>
          </p:nvPr>
        </p:nvSpPr>
        <p:spPr>
          <a:xfrm>
            <a:off x="7580376" y="1097280"/>
            <a:ext cx="4108674" cy="5010912"/>
          </a:xfrm>
          <a:prstGeom prst="rect">
            <a:avLst/>
          </a:prstGeom>
          <a:noFill/>
          <a:ln>
            <a:noFill/>
          </a:ln>
        </p:spPr>
        <p:txBody>
          <a:bodyPr lIns="146304" tIns="36576" rIns="128016"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6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4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2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100" b="0" i="0" spc="0">
                <a:solidFill>
                  <a:srgbClr val="667485"/>
                </a:solidFill>
                <a:latin typeface="Calibri"/>
                <a:cs typeface="Calibri"/>
              </a:defRPr>
            </a:lvl4pPr>
            <a:lvl5pPr marL="1097280" indent="0">
              <a:lnSpc>
                <a:spcPct val="92000"/>
              </a:lnSpc>
              <a:spcBef>
                <a:spcPts val="200"/>
              </a:spcBef>
              <a:spcAft>
                <a:spcPts val="0"/>
              </a:spcAft>
              <a:buNone/>
              <a:defRPr sz="1000" b="0" i="0" spc="0">
                <a:solidFill>
                  <a:srgbClr val="667485"/>
                </a:solidFill>
                <a:latin typeface="Calibri"/>
                <a:cs typeface="Calibri"/>
              </a:defRPr>
            </a:lvl5pPr>
          </a:lstStyle>
          <a:p>
            <a:pPr/>
            <a:r>
              <a:rPr lang="en-US" dirty="0"/>
              <a:t>What each block does</a:t>
            </a:r>
          </a:p>
          <a:p>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showMasterSp="1">
  <p:cSld name="Table">
    <p:spTree>
      <p:nvGrpSpPr>
        <p:cNvPr id="1" name=""/>
        <p:cNvGrpSpPr/>
        <p:nvPr/>
      </p:nvGrpSpPr>
      <p:grpSpPr>
        <a:xfrm>
          <a:off x="0" y="0"/>
          <a:ext cx="0" cy="0"/>
          <a:chOff x="0" y="0"/>
          <a:chExt cx="0" cy="0"/>
        </a:xfrm>
      </p:grpSpPr>
      <p:sp>
        <p:nvSpPr>
          <p:cNvPr id="68"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Table</a:t>
            </a:r>
          </a:p>
        </p:txBody>
      </p:sp>
      <p:sp>
        <p:nvSpPr>
          <p:cNvPr id="69" name="Table Placeholder 1"/>
          <p:cNvSpPr>
            <a:spLocks noGrp="1"/>
          </p:cNvSpPr>
          <p:nvPr>
            <p:ph type="tbl" idx="1" hasCustomPrompt="1"/>
          </p:nvPr>
        </p:nvSpPr>
        <p:spPr>
          <a:xfrm>
            <a:off x="411480" y="1005840"/>
            <a:ext cx="11369010" cy="4736592"/>
          </a:xfrm>
          <a:prstGeom prst="rect">
            <a:avLst/>
          </a:prstGeom>
          <a:noFill/>
          <a:ln>
            <a:noFill/>
          </a:ln>
        </p:spPr>
        <p:txBody>
          <a:bodyPr lIns="0" tIns="0" rIns="0" bIns="0" anchor="t" anchorCtr="0" wrap="square">
            <a:normAutofit/>
          </a:bodyPr>
          <a:lstStyle>
            <a:lvl1pPr marL="0" indent="0">
              <a:lnSpc>
                <a:spcPct val="92000"/>
              </a:lnSpc>
              <a:spcBef>
                <a:spcPts val="0"/>
              </a:spcBef>
              <a:spcAft>
                <a:spcPts val="0"/>
              </a:spcAft>
              <a:buNone/>
              <a:defRPr sz="1600" b="0" i="0" spc="0">
                <a:solidFill>
                  <a:srgbClr val="1F2733"/>
                </a:solidFill>
                <a:latin typeface="Calibri"/>
                <a:cs typeface="Calibri"/>
              </a:defRPr>
            </a:lvl1pPr>
          </a:lstStyle>
          <a:p>
            <a:pPr/>
            <a:r>
              <a:rPr lang="en-US" dirty="0"/>
              <a:t>Insert table</a:t>
            </a:r>
          </a:p>
        </p:txBody>
      </p:sp>
      <p:sp>
        <p:nvSpPr>
          <p:cNvPr id="70" name="Text Placeholder 2"/>
          <p:cNvSpPr>
            <a:spLocks noGrp="1"/>
          </p:cNvSpPr>
          <p:nvPr>
            <p:ph type="body" idx="2" hasCustomPrompt="1"/>
          </p:nvPr>
        </p:nvSpPr>
        <p:spPr>
          <a:xfrm>
            <a:off x="411480" y="5815584"/>
            <a:ext cx="11369010" cy="384048"/>
          </a:xfrm>
          <a:prstGeom prst="rect">
            <a:avLst/>
          </a:prstGeom>
          <a:noFill/>
          <a:ln>
            <a:noFill/>
          </a:ln>
        </p:spPr>
        <p:txBody>
          <a:bodyPr lIns="0" tIns="0" rIns="0" bIns="0" anchor="t" anchorCtr="0" wrap="square">
            <a:normAutofit/>
          </a:bodyPr>
          <a:lstStyle>
            <a:lvl1pPr marL="0" indent="0">
              <a:lnSpc>
                <a:spcPct val="92000"/>
              </a:lnSpc>
              <a:spcBef>
                <a:spcPts val="0"/>
              </a:spcBef>
              <a:spcAft>
                <a:spcPts val="0"/>
              </a:spcAft>
              <a:buNone/>
              <a:defRPr sz="1400" b="0" i="1" spc="0">
                <a:solidFill>
                  <a:srgbClr val="667485"/>
                </a:solidFill>
                <a:latin typeface="Calibri"/>
                <a:cs typeface="Calibri"/>
              </a:defRPr>
            </a:lvl1pPr>
          </a:lstStyle>
          <a:p>
            <a:pPr/>
            <a:r>
              <a:rPr lang="en-US" dirty="0"/>
              <a:t>Table 1 — source / caveat</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chart" preserve="1" showMasterSp="1">
  <p:cSld name="Chart + Reading">
    <p:spTree>
      <p:nvGrpSpPr>
        <p:cNvPr id="1" name=""/>
        <p:cNvGrpSpPr/>
        <p:nvPr/>
      </p:nvGrpSpPr>
      <p:grpSpPr>
        <a:xfrm>
          <a:off x="0" y="0"/>
          <a:ext cx="0" cy="0"/>
          <a:chOff x="0" y="0"/>
          <a:chExt cx="0" cy="0"/>
        </a:xfrm>
      </p:grpSpPr>
      <p:sp>
        <p:nvSpPr>
          <p:cNvPr id="71"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Chart</a:t>
            </a:r>
          </a:p>
        </p:txBody>
      </p:sp>
      <p:sp>
        <p:nvSpPr>
          <p:cNvPr id="72" name="Chart Placeholder 1"/>
          <p:cNvSpPr>
            <a:spLocks noGrp="1"/>
          </p:cNvSpPr>
          <p:nvPr>
            <p:ph type="chart" idx="1" hasCustomPrompt="1"/>
          </p:nvPr>
        </p:nvSpPr>
        <p:spPr>
          <a:xfrm>
            <a:off x="411480" y="1005840"/>
            <a:ext cx="8138160" cy="5056632"/>
          </a:xfrm>
          <a:prstGeom prst="rect">
            <a:avLst/>
          </a:prstGeom>
          <a:noFill/>
          <a:ln>
            <a:noFill/>
          </a:ln>
        </p:spPr>
        <p:txBody>
          <a:bodyPr lIns="0" tIns="0" rIns="0" bIns="0" anchor="ctr" anchorCtr="0" wrap="square">
            <a:normAutofit/>
          </a:bodyPr>
          <a:lstStyle>
            <a:lvl1pPr marL="0" indent="0" algn="ctr">
              <a:lnSpc>
                <a:spcPct val="92000"/>
              </a:lnSpc>
              <a:spcBef>
                <a:spcPts val="0"/>
              </a:spcBef>
              <a:spcAft>
                <a:spcPts val="0"/>
              </a:spcAft>
              <a:buNone/>
              <a:defRPr sz="1600" b="0" i="0" spc="0">
                <a:solidFill>
                  <a:srgbClr val="667485"/>
                </a:solidFill>
                <a:latin typeface="Calibri"/>
                <a:cs typeface="Calibri"/>
              </a:defRPr>
            </a:lvl1pPr>
          </a:lstStyle>
          <a:p>
            <a:pPr/>
            <a:r>
              <a:rPr lang="en-US" dirty="0"/>
              <a:t>Insert chart</a:t>
            </a:r>
          </a:p>
        </p:txBody>
      </p:sp>
      <p:sp>
        <p:nvSpPr>
          <p:cNvPr id="73" name="Chart note panel"/>
          <p:cNvSpPr/>
          <p:nvPr/>
        </p:nvSpPr>
        <p:spPr>
          <a:xfrm>
            <a:off x="8732520" y="1005840"/>
            <a:ext cx="3047970" cy="5056632"/>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74" name="Text Placeholder 2"/>
          <p:cNvSpPr>
            <a:spLocks noGrp="1"/>
          </p:cNvSpPr>
          <p:nvPr>
            <p:ph type="body" idx="2" hasCustomPrompt="1"/>
          </p:nvPr>
        </p:nvSpPr>
        <p:spPr>
          <a:xfrm>
            <a:off x="8732520" y="1097280"/>
            <a:ext cx="3047970" cy="4873752"/>
          </a:xfrm>
          <a:prstGeom prst="rect">
            <a:avLst/>
          </a:prstGeom>
          <a:noFill/>
          <a:ln>
            <a:noFill/>
          </a:ln>
        </p:spPr>
        <p:txBody>
          <a:bodyPr lIns="146304" tIns="36576" rIns="128016"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6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4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2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100" b="0" i="0" spc="0">
                <a:solidFill>
                  <a:srgbClr val="667485"/>
                </a:solidFill>
                <a:latin typeface="Calibri"/>
                <a:cs typeface="Calibri"/>
              </a:defRPr>
            </a:lvl4pPr>
            <a:lvl5pPr marL="1097280" indent="0">
              <a:lnSpc>
                <a:spcPct val="92000"/>
              </a:lnSpc>
              <a:spcBef>
                <a:spcPts val="200"/>
              </a:spcBef>
              <a:spcAft>
                <a:spcPts val="0"/>
              </a:spcAft>
              <a:buNone/>
              <a:defRPr sz="1000" b="0" i="0" spc="0">
                <a:solidFill>
                  <a:srgbClr val="667485"/>
                </a:solidFill>
                <a:latin typeface="Calibri"/>
                <a:cs typeface="Calibri"/>
              </a:defRPr>
            </a:lvl5pPr>
          </a:lstStyle>
          <a:p>
            <a:pPr/>
            <a:r>
              <a:rPr lang="en-US" dirty="0"/>
              <a:t>What the chart shows</a:t>
            </a:r>
          </a:p>
          <a:p>
            <a:pP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Only" preserve="1" showMasterSp="1">
  <p:cSld name="Key Takeaways">
    <p:spTree>
      <p:nvGrpSpPr>
        <p:cNvPr id="1" name=""/>
        <p:cNvGrpSpPr/>
        <p:nvPr/>
      </p:nvGrpSpPr>
      <p:grpSpPr>
        <a:xfrm>
          <a:off x="0" y="0"/>
          <a:ext cx="0" cy="0"/>
          <a:chOff x="0" y="0"/>
          <a:chExt cx="0" cy="0"/>
        </a:xfrm>
      </p:grpSpPr>
      <p:sp>
        <p:nvSpPr>
          <p:cNvPr id="75"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Key takeaways</a:t>
            </a:r>
          </a:p>
        </p:txBody>
      </p:sp>
      <p:sp>
        <p:nvSpPr>
          <p:cNvPr id="76" name="KT panel"/>
          <p:cNvSpPr/>
          <p:nvPr/>
        </p:nvSpPr>
        <p:spPr>
          <a:xfrm>
            <a:off x="411480" y="1005840"/>
            <a:ext cx="11369010" cy="5193792"/>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77" name="KT edge"/>
          <p:cNvSpPr/>
          <p:nvPr/>
        </p:nvSpPr>
        <p:spPr>
          <a:xfrm>
            <a:off x="411480" y="1005840"/>
            <a:ext cx="82296" cy="5193792"/>
          </a:xfrm>
          <a:prstGeom prst="rect">
            <a:avLst/>
          </a:prstGeom>
          <a:solidFill>
            <a:srgbClr val="C8102E"/>
          </a:solidFill>
          <a:ln>
            <a:noFill/>
          </a:ln>
        </p:spPr>
        <p:txBody>
          <a:bodyPr lIns="73152" tIns="36576" rIns="73152" bIns="36576" anchor="ctr" anchorCtr="0" wrap="square">
            <a:noAutofit/>
          </a:bodyPr>
          <a:lstStyle/>
          <a:p>
            <a:endParaRPr/>
          </a:p>
        </p:txBody>
      </p:sp>
      <p:sp>
        <p:nvSpPr>
          <p:cNvPr id="78" name="Content Placeholder 1"/>
          <p:cNvSpPr>
            <a:spLocks noGrp="1"/>
          </p:cNvSpPr>
          <p:nvPr>
            <p:ph type="body" idx="1" hasCustomPrompt="1"/>
          </p:nvPr>
        </p:nvSpPr>
        <p:spPr>
          <a:xfrm>
            <a:off x="493776" y="1170432"/>
            <a:ext cx="11286714" cy="4864608"/>
          </a:xfrm>
          <a:prstGeom prst="rect">
            <a:avLst/>
          </a:prstGeom>
          <a:noFill/>
          <a:ln>
            <a:noFill/>
          </a:ln>
        </p:spPr>
        <p:txBody>
          <a:bodyPr lIns="256032" tIns="0" rIns="256032" bIns="0" anchor="t" anchorCtr="0" wrap="square">
            <a:normAutofit/>
          </a:bodyPr>
          <a:lstStyle>
            <a:lvl1pPr marL="384048" indent="-384048">
              <a:lnSpc>
                <a:spcPct val="92000"/>
              </a:lnSpc>
              <a:spcBef>
                <a:spcPts val="1200"/>
              </a:spcBef>
              <a:spcAft>
                <a:spcPts val="0"/>
              </a:spcAft>
              <a:buClr>
                <a:srgbClr val="4A7A3F"/>
              </a:buClr>
              <a:buSzPct val="95000"/>
              <a:buFont typeface="Wingdings"/>
              <a:buChar char="ü"/>
              <a:defRPr sz="2200" b="0" i="0" spc="0">
                <a:solidFill>
                  <a:srgbClr val="1F2733"/>
                </a:solidFill>
                <a:latin typeface="Calibri"/>
                <a:cs typeface="Calibri"/>
              </a:defRPr>
            </a:lvl1pPr>
            <a:lvl2pPr marL="384048" indent="0">
              <a:lnSpc>
                <a:spcPct val="92000"/>
              </a:lnSpc>
              <a:spcBef>
                <a:spcPts val="300"/>
              </a:spcBef>
              <a:spcAft>
                <a:spcPts val="0"/>
              </a:spcAft>
              <a:buNone/>
              <a:defRPr sz="1700" b="0" i="0" spc="0">
                <a:solidFill>
                  <a:srgbClr val="667485"/>
                </a:solidFill>
                <a:latin typeface="Calibri"/>
                <a:cs typeface="Calibri"/>
              </a:defRPr>
            </a:lvl2pPr>
          </a:lstStyle>
          <a:p>
            <a:pPr/>
            <a:r>
              <a:rPr lang="en-US" dirty="0"/>
              <a:t>The one thing to remember</a:t>
            </a:r>
          </a:p>
          <a:p>
            <a:pPr/>
            <a:r>
              <a:rPr lang="en-US" dirty="0"/>
              <a:t>why it matters</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showMasterSp="1">
  <p:cSld name="Definition / Callout">
    <p:spTree>
      <p:nvGrpSpPr>
        <p:cNvPr id="1" name=""/>
        <p:cNvGrpSpPr/>
        <p:nvPr/>
      </p:nvGrpSpPr>
      <p:grpSpPr>
        <a:xfrm>
          <a:off x="0" y="0"/>
          <a:ext cx="0" cy="0"/>
          <a:chOff x="0" y="0"/>
          <a:chExt cx="0" cy="0"/>
        </a:xfrm>
      </p:grpSpPr>
      <p:sp>
        <p:nvSpPr>
          <p:cNvPr id="79"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Definition</a:t>
            </a:r>
          </a:p>
        </p:txBody>
      </p:sp>
      <p:sp>
        <p:nvSpPr>
          <p:cNvPr id="80" name="Def panel"/>
          <p:cNvSpPr/>
          <p:nvPr/>
        </p:nvSpPr>
        <p:spPr>
          <a:xfrm>
            <a:off x="411480" y="1417320"/>
            <a:ext cx="11369010" cy="3246120"/>
          </a:xfrm>
          <a:prstGeom prst="roundRect">
            <a:avLst>
              <a:gd name="adj" fmla="val 2200"/>
            </a:avLst>
          </a:prstGeom>
          <a:solidFill>
            <a:srgbClr val="FDF4E8"/>
          </a:solidFill>
          <a:ln w="9525">
            <a:solidFill>
              <a:srgbClr val="F3C380"/>
            </a:solidFill>
          </a:ln>
        </p:spPr>
        <p:txBody>
          <a:bodyPr lIns="73152" tIns="36576" rIns="73152" bIns="36576" anchor="ctr" anchorCtr="0" wrap="square">
            <a:noAutofit/>
          </a:bodyPr>
          <a:lstStyle/>
          <a:p>
            <a:endParaRPr/>
          </a:p>
        </p:txBody>
      </p:sp>
      <p:sp>
        <p:nvSpPr>
          <p:cNvPr id="81" name="Def edge"/>
          <p:cNvSpPr/>
          <p:nvPr/>
        </p:nvSpPr>
        <p:spPr>
          <a:xfrm>
            <a:off x="429768" y="1481328"/>
            <a:ext cx="82296" cy="3118104"/>
          </a:xfrm>
          <a:prstGeom prst="rect">
            <a:avLst/>
          </a:prstGeom>
          <a:solidFill>
            <a:srgbClr val="D58937"/>
          </a:solidFill>
          <a:ln>
            <a:noFill/>
          </a:ln>
        </p:spPr>
        <p:txBody>
          <a:bodyPr lIns="73152" tIns="36576" rIns="73152" bIns="36576" anchor="ctr" anchorCtr="0" wrap="square">
            <a:noAutofit/>
          </a:bodyPr>
          <a:lstStyle/>
          <a:p>
            <a:endParaRPr/>
          </a:p>
        </p:txBody>
      </p:sp>
      <p:sp>
        <p:nvSpPr>
          <p:cNvPr id="82" name="Quote mark"/>
          <p:cNvSpPr/>
          <p:nvPr/>
        </p:nvSpPr>
        <p:spPr>
          <a:xfrm>
            <a:off x="758952" y="1554480"/>
            <a:ext cx="914400" cy="914400"/>
          </a:xfrm>
          <a:prstGeom prst="rect">
            <a:avLst/>
          </a:prstGeom>
          <a:noFill/>
          <a:ln>
            <a:noFill/>
          </a:ln>
        </p:spPr>
        <p:txBody>
          <a:bodyPr lIns="0" tIns="0" rIns="0" bIns="0" anchor="t" anchorCtr="0" wrap="square">
            <a:noAutofit/>
          </a:bodyPr>
          <a:lstStyle/>
          <a:p>
            <a:pPr algn="l">
              <a:lnSpc>
                <a:spcPct val="100000"/>
              </a:lnSpc>
              <a:buNone/>
            </a:pPr>
            <a:r>
              <a:rPr lang="en-US" sz="6600" b="1" i="0" spc="0" dirty="0">
                <a:solidFill>
                  <a:srgbClr val="F3C380"/>
                </a:solidFill>
                <a:latin typeface="Calibri"/>
                <a:cs typeface="Calibri"/>
              </a:rPr>
              <a:t>“</a:t>
            </a:r>
          </a:p>
        </p:txBody>
      </p:sp>
      <p:sp>
        <p:nvSpPr>
          <p:cNvPr id="83" name="Content Placeholder 1"/>
          <p:cNvSpPr>
            <a:spLocks noGrp="1"/>
          </p:cNvSpPr>
          <p:nvPr>
            <p:ph type="body" idx="1" hasCustomPrompt="1"/>
          </p:nvPr>
        </p:nvSpPr>
        <p:spPr>
          <a:xfrm>
            <a:off x="1371600" y="1783080"/>
            <a:ext cx="9540210" cy="1920240"/>
          </a:xfrm>
          <a:prstGeom prst="rect">
            <a:avLst/>
          </a:prstGeom>
          <a:noFill/>
          <a:ln>
            <a:noFill/>
          </a:ln>
        </p:spPr>
        <p:txBody>
          <a:bodyPr lIns="0" tIns="0" rIns="0" bIns="0" anchor="ctr" anchorCtr="0" wrap="square">
            <a:normAutofit/>
          </a:bodyPr>
          <a:lstStyle>
            <a:lvl1pPr marL="0" indent="0">
              <a:lnSpc>
                <a:spcPct val="100000"/>
              </a:lnSpc>
              <a:spcBef>
                <a:spcPts val="0"/>
              </a:spcBef>
              <a:spcAft>
                <a:spcPts val="0"/>
              </a:spcAft>
              <a:buNone/>
              <a:defRPr sz="2600" b="0" i="0" spc="0">
                <a:solidFill>
                  <a:srgbClr val="2E4A66"/>
                </a:solidFill>
                <a:latin typeface="Calibri"/>
                <a:cs typeface="Calibri"/>
              </a:defRPr>
            </a:lvl1pPr>
          </a:lstStyle>
          <a:p>
            <a:pPr/>
            <a:r>
              <a:rPr lang="en-US" dirty="0"/>
              <a:t>The term, stated precisely in one or two sentences.</a:t>
            </a:r>
          </a:p>
        </p:txBody>
      </p:sp>
      <p:sp>
        <p:nvSpPr>
          <p:cNvPr id="84" name="Text Placeholder 2"/>
          <p:cNvSpPr>
            <a:spLocks noGrp="1"/>
          </p:cNvSpPr>
          <p:nvPr>
            <p:ph type="body" idx="2" hasCustomPrompt="1"/>
          </p:nvPr>
        </p:nvSpPr>
        <p:spPr>
          <a:xfrm>
            <a:off x="1371600" y="3794760"/>
            <a:ext cx="9540210" cy="502920"/>
          </a:xfrm>
          <a:prstGeom prst="rect">
            <a:avLst/>
          </a:prstGeom>
          <a:noFill/>
          <a:ln>
            <a:noFill/>
          </a:ln>
        </p:spPr>
        <p:txBody>
          <a:bodyPr lIns="0" tIns="0" rIns="0" bIns="0" anchor="t" anchorCtr="0" wrap="square">
            <a:normAutofit/>
          </a:bodyPr>
          <a:lstStyle>
            <a:lvl1pPr marL="0" indent="0">
              <a:lnSpc>
                <a:spcPct val="92000"/>
              </a:lnSpc>
              <a:spcBef>
                <a:spcPts val="0"/>
              </a:spcBef>
              <a:spcAft>
                <a:spcPts val="0"/>
              </a:spcAft>
              <a:buNone/>
              <a:defRPr sz="1600" b="0" i="0" spc="0">
                <a:solidFill>
                  <a:srgbClr val="7A1418"/>
                </a:solidFill>
                <a:latin typeface="Calibri"/>
                <a:cs typeface="Calibri"/>
              </a:defRPr>
            </a:lvl1pPr>
          </a:lstStyle>
          <a:p>
            <a:pPr/>
            <a:r>
              <a:rPr lang="en-US" dirty="0"/>
              <a:t>— source / where it appears</a:t>
            </a:r>
          </a:p>
        </p:txBody>
      </p:sp>
      <p:sp>
        <p:nvSpPr>
          <p:cNvPr id="85" name="Text Placeholder 3"/>
          <p:cNvSpPr>
            <a:spLocks noGrp="1"/>
          </p:cNvSpPr>
          <p:nvPr>
            <p:ph type="body" idx="3" hasCustomPrompt="1"/>
          </p:nvPr>
        </p:nvSpPr>
        <p:spPr>
          <a:xfrm>
            <a:off x="411480" y="4892040"/>
            <a:ext cx="11369010" cy="1234440"/>
          </a:xfrm>
          <a:prstGeom prst="rect">
            <a:avLst/>
          </a:prstGeom>
          <a:noFill/>
          <a:ln>
            <a:noFill/>
          </a:ln>
        </p:spPr>
        <p:txBody>
          <a:bodyPr lIns="0" tIns="0" rIns="0" bIns="0"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Why this matters here</a:t>
            </a:r>
          </a:p>
          <a:p>
            <a:pP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Only" preserve="1" showMasterSp="1">
  <p:cSld name="Key Numbers">
    <p:spTree>
      <p:nvGrpSpPr>
        <p:cNvPr id="1" name=""/>
        <p:cNvGrpSpPr/>
        <p:nvPr/>
      </p:nvGrpSpPr>
      <p:grpSpPr>
        <a:xfrm>
          <a:off x="0" y="0"/>
          <a:ext cx="0" cy="0"/>
          <a:chOff x="0" y="0"/>
          <a:chExt cx="0" cy="0"/>
        </a:xfrm>
      </p:grpSpPr>
      <p:sp>
        <p:nvSpPr>
          <p:cNvPr id="86"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Key numbers</a:t>
            </a:r>
          </a:p>
        </p:txBody>
      </p:sp>
      <p:sp>
        <p:nvSpPr>
          <p:cNvPr id="87" name="KPI tile"/>
          <p:cNvSpPr/>
          <p:nvPr/>
        </p:nvSpPr>
        <p:spPr>
          <a:xfrm>
            <a:off x="411480" y="1005840"/>
            <a:ext cx="2691376" cy="1783080"/>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88" name="KPI edge"/>
          <p:cNvSpPr/>
          <p:nvPr/>
        </p:nvSpPr>
        <p:spPr>
          <a:xfrm>
            <a:off x="411480" y="1005840"/>
            <a:ext cx="2691376" cy="64008"/>
          </a:xfrm>
          <a:prstGeom prst="rect">
            <a:avLst/>
          </a:prstGeom>
          <a:solidFill>
            <a:srgbClr val="2E4A66"/>
          </a:solidFill>
          <a:ln>
            <a:noFill/>
          </a:ln>
        </p:spPr>
        <p:txBody>
          <a:bodyPr lIns="73152" tIns="36576" rIns="73152" bIns="36576" anchor="ctr" anchorCtr="0" wrap="square">
            <a:noAutofit/>
          </a:bodyPr>
          <a:lstStyle/>
          <a:p>
            <a:endParaRPr/>
          </a:p>
        </p:txBody>
      </p:sp>
      <p:sp>
        <p:nvSpPr>
          <p:cNvPr id="89" name="Text Placeholder n0"/>
          <p:cNvSpPr>
            <a:spLocks noGrp="1"/>
          </p:cNvSpPr>
          <p:nvPr>
            <p:ph type="body" idx="1" hasCustomPrompt="1"/>
          </p:nvPr>
        </p:nvSpPr>
        <p:spPr>
          <a:xfrm>
            <a:off x="411480" y="1243584"/>
            <a:ext cx="2691376" cy="868680"/>
          </a:xfrm>
          <a:prstGeom prst="rect">
            <a:avLst/>
          </a:prstGeom>
          <a:noFill/>
          <a:ln>
            <a:noFill/>
          </a:ln>
        </p:spPr>
        <p:txBody>
          <a:bodyPr lIns="91440" tIns="0" rIns="91440" bIns="0" anchor="ctr" anchorCtr="0" wrap="square">
            <a:normAutofit/>
          </a:bodyPr>
          <a:lstStyle>
            <a:lvl1pPr marL="0" indent="0" algn="ctr">
              <a:lnSpc>
                <a:spcPct val="90000"/>
              </a:lnSpc>
              <a:spcBef>
                <a:spcPts val="0"/>
              </a:spcBef>
              <a:spcAft>
                <a:spcPts val="0"/>
              </a:spcAft>
              <a:buNone/>
              <a:defRPr sz="4000" b="1" i="0" spc="0">
                <a:solidFill>
                  <a:srgbClr val="2E4A66"/>
                </a:solidFill>
                <a:latin typeface="Calibri"/>
                <a:cs typeface="Calibri"/>
              </a:defRPr>
            </a:lvl1pPr>
          </a:lstStyle>
          <a:p>
            <a:pPr/>
            <a:r>
              <a:rPr lang="en-US" dirty="0"/>
              <a:t>42 %</a:t>
            </a:r>
          </a:p>
        </p:txBody>
      </p:sp>
      <p:sp>
        <p:nvSpPr>
          <p:cNvPr id="90" name="Text Placeholder l0"/>
          <p:cNvSpPr>
            <a:spLocks noGrp="1"/>
          </p:cNvSpPr>
          <p:nvPr>
            <p:ph type="body" idx="2" hasCustomPrompt="1"/>
          </p:nvPr>
        </p:nvSpPr>
        <p:spPr>
          <a:xfrm>
            <a:off x="411480" y="2139696"/>
            <a:ext cx="2691376" cy="594360"/>
          </a:xfrm>
          <a:prstGeom prst="rect">
            <a:avLst/>
          </a:prstGeom>
          <a:noFill/>
          <a:ln>
            <a:noFill/>
          </a:ln>
        </p:spPr>
        <p:txBody>
          <a:bodyPr lIns="109728" tIns="0" rIns="109728" bIns="0" anchor="t" anchorCtr="0" wrap="square">
            <a:normAutofit/>
          </a:bodyPr>
          <a:lstStyle>
            <a:lvl1pPr marL="0" indent="0" algn="ctr">
              <a:lnSpc>
                <a:spcPct val="100000"/>
              </a:lnSpc>
              <a:spcBef>
                <a:spcPts val="0"/>
              </a:spcBef>
              <a:spcAft>
                <a:spcPts val="0"/>
              </a:spcAft>
              <a:buNone/>
              <a:defRPr sz="1400" b="0" i="0" spc="0">
                <a:solidFill>
                  <a:srgbClr val="667485"/>
                </a:solidFill>
                <a:latin typeface="Calibri"/>
                <a:cs typeface="Calibri"/>
              </a:defRPr>
            </a:lvl1pPr>
            <a:lvl2pPr marL="0" indent="0" algn="ctr">
              <a:lnSpc>
                <a:spcPct val="92000"/>
              </a:lnSpc>
              <a:spcBef>
                <a:spcPts val="200"/>
              </a:spcBef>
              <a:spcAft>
                <a:spcPts val="0"/>
              </a:spcAft>
              <a:buNone/>
              <a:defRPr sz="1300" b="0" i="0" spc="0">
                <a:solidFill>
                  <a:srgbClr val="667485"/>
                </a:solidFill>
                <a:latin typeface="Calibri"/>
                <a:cs typeface="Calibri"/>
              </a:defRPr>
            </a:lvl2pPr>
          </a:lstStyle>
          <a:p>
            <a:pPr/>
            <a:r>
              <a:rPr lang="en-US" dirty="0"/>
              <a:t>What is counted</a:t>
            </a:r>
          </a:p>
          <a:p>
            <a:pPr/>
            <a:r>
              <a:rPr lang="en-US" dirty="0"/>
              <a:t>source · year</a:t>
            </a:r>
          </a:p>
        </p:txBody>
      </p:sp>
      <p:sp>
        <p:nvSpPr>
          <p:cNvPr id="91" name="KPI tile"/>
          <p:cNvSpPr/>
          <p:nvPr/>
        </p:nvSpPr>
        <p:spPr>
          <a:xfrm>
            <a:off x="3304024" y="1005840"/>
            <a:ext cx="2691376" cy="1783080"/>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92" name="KPI edge"/>
          <p:cNvSpPr/>
          <p:nvPr/>
        </p:nvSpPr>
        <p:spPr>
          <a:xfrm>
            <a:off x="3304024" y="1005840"/>
            <a:ext cx="2691376" cy="64008"/>
          </a:xfrm>
          <a:prstGeom prst="rect">
            <a:avLst/>
          </a:prstGeom>
          <a:solidFill>
            <a:srgbClr val="C8102E"/>
          </a:solidFill>
          <a:ln>
            <a:noFill/>
          </a:ln>
        </p:spPr>
        <p:txBody>
          <a:bodyPr lIns="73152" tIns="36576" rIns="73152" bIns="36576" anchor="ctr" anchorCtr="0" wrap="square">
            <a:noAutofit/>
          </a:bodyPr>
          <a:lstStyle/>
          <a:p>
            <a:endParaRPr/>
          </a:p>
        </p:txBody>
      </p:sp>
      <p:sp>
        <p:nvSpPr>
          <p:cNvPr id="93" name="Text Placeholder n1"/>
          <p:cNvSpPr>
            <a:spLocks noGrp="1"/>
          </p:cNvSpPr>
          <p:nvPr>
            <p:ph type="body" idx="3" hasCustomPrompt="1"/>
          </p:nvPr>
        </p:nvSpPr>
        <p:spPr>
          <a:xfrm>
            <a:off x="3304024" y="1243584"/>
            <a:ext cx="2691376" cy="868680"/>
          </a:xfrm>
          <a:prstGeom prst="rect">
            <a:avLst/>
          </a:prstGeom>
          <a:noFill/>
          <a:ln>
            <a:noFill/>
          </a:ln>
        </p:spPr>
        <p:txBody>
          <a:bodyPr lIns="91440" tIns="0" rIns="91440" bIns="0" anchor="ctr" anchorCtr="0" wrap="square">
            <a:normAutofit/>
          </a:bodyPr>
          <a:lstStyle>
            <a:lvl1pPr marL="0" indent="0" algn="ctr">
              <a:lnSpc>
                <a:spcPct val="90000"/>
              </a:lnSpc>
              <a:spcBef>
                <a:spcPts val="0"/>
              </a:spcBef>
              <a:spcAft>
                <a:spcPts val="0"/>
              </a:spcAft>
              <a:buNone/>
              <a:defRPr sz="4000" b="1" i="0" spc="0">
                <a:solidFill>
                  <a:srgbClr val="C8102E"/>
                </a:solidFill>
                <a:latin typeface="Calibri"/>
                <a:cs typeface="Calibri"/>
              </a:defRPr>
            </a:lvl1pPr>
          </a:lstStyle>
          <a:p>
            <a:pPr/>
            <a:r>
              <a:rPr lang="en-US" dirty="0"/>
              <a:t>42 %</a:t>
            </a:r>
          </a:p>
        </p:txBody>
      </p:sp>
      <p:sp>
        <p:nvSpPr>
          <p:cNvPr id="94" name="Text Placeholder l1"/>
          <p:cNvSpPr>
            <a:spLocks noGrp="1"/>
          </p:cNvSpPr>
          <p:nvPr>
            <p:ph type="body" idx="4" hasCustomPrompt="1"/>
          </p:nvPr>
        </p:nvSpPr>
        <p:spPr>
          <a:xfrm>
            <a:off x="3304024" y="2139696"/>
            <a:ext cx="2691376" cy="594360"/>
          </a:xfrm>
          <a:prstGeom prst="rect">
            <a:avLst/>
          </a:prstGeom>
          <a:noFill/>
          <a:ln>
            <a:noFill/>
          </a:ln>
        </p:spPr>
        <p:txBody>
          <a:bodyPr lIns="109728" tIns="0" rIns="109728" bIns="0" anchor="t" anchorCtr="0" wrap="square">
            <a:normAutofit/>
          </a:bodyPr>
          <a:lstStyle>
            <a:lvl1pPr marL="0" indent="0" algn="ctr">
              <a:lnSpc>
                <a:spcPct val="100000"/>
              </a:lnSpc>
              <a:spcBef>
                <a:spcPts val="0"/>
              </a:spcBef>
              <a:spcAft>
                <a:spcPts val="0"/>
              </a:spcAft>
              <a:buNone/>
              <a:defRPr sz="1400" b="0" i="0" spc="0">
                <a:solidFill>
                  <a:srgbClr val="667485"/>
                </a:solidFill>
                <a:latin typeface="Calibri"/>
                <a:cs typeface="Calibri"/>
              </a:defRPr>
            </a:lvl1pPr>
            <a:lvl2pPr marL="0" indent="0" algn="ctr">
              <a:lnSpc>
                <a:spcPct val="92000"/>
              </a:lnSpc>
              <a:spcBef>
                <a:spcPts val="200"/>
              </a:spcBef>
              <a:spcAft>
                <a:spcPts val="0"/>
              </a:spcAft>
              <a:buNone/>
              <a:defRPr sz="1300" b="0" i="0" spc="0">
                <a:solidFill>
                  <a:srgbClr val="667485"/>
                </a:solidFill>
                <a:latin typeface="Calibri"/>
                <a:cs typeface="Calibri"/>
              </a:defRPr>
            </a:lvl2pPr>
          </a:lstStyle>
          <a:p>
            <a:pPr/>
            <a:r>
              <a:rPr lang="en-US" dirty="0"/>
              <a:t>What is counted</a:t>
            </a:r>
          </a:p>
          <a:p>
            <a:pPr/>
            <a:r>
              <a:rPr lang="en-US" dirty="0"/>
              <a:t>source · year</a:t>
            </a:r>
          </a:p>
        </p:txBody>
      </p:sp>
      <p:sp>
        <p:nvSpPr>
          <p:cNvPr id="95" name="KPI tile"/>
          <p:cNvSpPr/>
          <p:nvPr/>
        </p:nvSpPr>
        <p:spPr>
          <a:xfrm>
            <a:off x="6196569" y="1005840"/>
            <a:ext cx="2691376" cy="1783080"/>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96" name="KPI edge"/>
          <p:cNvSpPr/>
          <p:nvPr/>
        </p:nvSpPr>
        <p:spPr>
          <a:xfrm>
            <a:off x="6196569" y="1005840"/>
            <a:ext cx="2691376" cy="64008"/>
          </a:xfrm>
          <a:prstGeom prst="rect">
            <a:avLst/>
          </a:prstGeom>
          <a:solidFill>
            <a:srgbClr val="4E7899"/>
          </a:solidFill>
          <a:ln>
            <a:noFill/>
          </a:ln>
        </p:spPr>
        <p:txBody>
          <a:bodyPr lIns="73152" tIns="36576" rIns="73152" bIns="36576" anchor="ctr" anchorCtr="0" wrap="square">
            <a:noAutofit/>
          </a:bodyPr>
          <a:lstStyle/>
          <a:p>
            <a:endParaRPr/>
          </a:p>
        </p:txBody>
      </p:sp>
      <p:sp>
        <p:nvSpPr>
          <p:cNvPr id="97" name="Text Placeholder n2"/>
          <p:cNvSpPr>
            <a:spLocks noGrp="1"/>
          </p:cNvSpPr>
          <p:nvPr>
            <p:ph type="body" idx="5" hasCustomPrompt="1"/>
          </p:nvPr>
        </p:nvSpPr>
        <p:spPr>
          <a:xfrm>
            <a:off x="6196569" y="1243584"/>
            <a:ext cx="2691376" cy="868680"/>
          </a:xfrm>
          <a:prstGeom prst="rect">
            <a:avLst/>
          </a:prstGeom>
          <a:noFill/>
          <a:ln>
            <a:noFill/>
          </a:ln>
        </p:spPr>
        <p:txBody>
          <a:bodyPr lIns="91440" tIns="0" rIns="91440" bIns="0" anchor="ctr" anchorCtr="0" wrap="square">
            <a:normAutofit/>
          </a:bodyPr>
          <a:lstStyle>
            <a:lvl1pPr marL="0" indent="0" algn="ctr">
              <a:lnSpc>
                <a:spcPct val="90000"/>
              </a:lnSpc>
              <a:spcBef>
                <a:spcPts val="0"/>
              </a:spcBef>
              <a:spcAft>
                <a:spcPts val="0"/>
              </a:spcAft>
              <a:buNone/>
              <a:defRPr sz="4000" b="1" i="0" spc="0">
                <a:solidFill>
                  <a:srgbClr val="4E7899"/>
                </a:solidFill>
                <a:latin typeface="Calibri"/>
                <a:cs typeface="Calibri"/>
              </a:defRPr>
            </a:lvl1pPr>
          </a:lstStyle>
          <a:p>
            <a:pPr/>
            <a:r>
              <a:rPr lang="en-US" dirty="0"/>
              <a:t>42 %</a:t>
            </a:r>
          </a:p>
        </p:txBody>
      </p:sp>
      <p:sp>
        <p:nvSpPr>
          <p:cNvPr id="98" name="Text Placeholder l2"/>
          <p:cNvSpPr>
            <a:spLocks noGrp="1"/>
          </p:cNvSpPr>
          <p:nvPr>
            <p:ph type="body" idx="6" hasCustomPrompt="1"/>
          </p:nvPr>
        </p:nvSpPr>
        <p:spPr>
          <a:xfrm>
            <a:off x="6196569" y="2139696"/>
            <a:ext cx="2691376" cy="594360"/>
          </a:xfrm>
          <a:prstGeom prst="rect">
            <a:avLst/>
          </a:prstGeom>
          <a:noFill/>
          <a:ln>
            <a:noFill/>
          </a:ln>
        </p:spPr>
        <p:txBody>
          <a:bodyPr lIns="109728" tIns="0" rIns="109728" bIns="0" anchor="t" anchorCtr="0" wrap="square">
            <a:normAutofit/>
          </a:bodyPr>
          <a:lstStyle>
            <a:lvl1pPr marL="0" indent="0" algn="ctr">
              <a:lnSpc>
                <a:spcPct val="100000"/>
              </a:lnSpc>
              <a:spcBef>
                <a:spcPts val="0"/>
              </a:spcBef>
              <a:spcAft>
                <a:spcPts val="0"/>
              </a:spcAft>
              <a:buNone/>
              <a:defRPr sz="1400" b="0" i="0" spc="0">
                <a:solidFill>
                  <a:srgbClr val="667485"/>
                </a:solidFill>
                <a:latin typeface="Calibri"/>
                <a:cs typeface="Calibri"/>
              </a:defRPr>
            </a:lvl1pPr>
            <a:lvl2pPr marL="0" indent="0" algn="ctr">
              <a:lnSpc>
                <a:spcPct val="92000"/>
              </a:lnSpc>
              <a:spcBef>
                <a:spcPts val="200"/>
              </a:spcBef>
              <a:spcAft>
                <a:spcPts val="0"/>
              </a:spcAft>
              <a:buNone/>
              <a:defRPr sz="1300" b="0" i="0" spc="0">
                <a:solidFill>
                  <a:srgbClr val="667485"/>
                </a:solidFill>
                <a:latin typeface="Calibri"/>
                <a:cs typeface="Calibri"/>
              </a:defRPr>
            </a:lvl2pPr>
          </a:lstStyle>
          <a:p>
            <a:pPr/>
            <a:r>
              <a:rPr lang="en-US" dirty="0"/>
              <a:t>What is counted</a:t>
            </a:r>
          </a:p>
          <a:p>
            <a:pPr/>
            <a:r>
              <a:rPr lang="en-US" dirty="0"/>
              <a:t>source · year</a:t>
            </a:r>
          </a:p>
        </p:txBody>
      </p:sp>
      <p:sp>
        <p:nvSpPr>
          <p:cNvPr id="99" name="KPI tile"/>
          <p:cNvSpPr/>
          <p:nvPr/>
        </p:nvSpPr>
        <p:spPr>
          <a:xfrm>
            <a:off x="9089113" y="1005840"/>
            <a:ext cx="2691376" cy="1783080"/>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100" name="KPI edge"/>
          <p:cNvSpPr/>
          <p:nvPr/>
        </p:nvSpPr>
        <p:spPr>
          <a:xfrm>
            <a:off x="9089113" y="1005840"/>
            <a:ext cx="2691376" cy="64008"/>
          </a:xfrm>
          <a:prstGeom prst="rect">
            <a:avLst/>
          </a:prstGeom>
          <a:solidFill>
            <a:srgbClr val="D58937"/>
          </a:solidFill>
          <a:ln>
            <a:noFill/>
          </a:ln>
        </p:spPr>
        <p:txBody>
          <a:bodyPr lIns="73152" tIns="36576" rIns="73152" bIns="36576" anchor="ctr" anchorCtr="0" wrap="square">
            <a:noAutofit/>
          </a:bodyPr>
          <a:lstStyle/>
          <a:p>
            <a:endParaRPr/>
          </a:p>
        </p:txBody>
      </p:sp>
      <p:sp>
        <p:nvSpPr>
          <p:cNvPr id="101" name="Text Placeholder n3"/>
          <p:cNvSpPr>
            <a:spLocks noGrp="1"/>
          </p:cNvSpPr>
          <p:nvPr>
            <p:ph type="body" idx="7" hasCustomPrompt="1"/>
          </p:nvPr>
        </p:nvSpPr>
        <p:spPr>
          <a:xfrm>
            <a:off x="9089113" y="1243584"/>
            <a:ext cx="2691376" cy="868680"/>
          </a:xfrm>
          <a:prstGeom prst="rect">
            <a:avLst/>
          </a:prstGeom>
          <a:noFill/>
          <a:ln>
            <a:noFill/>
          </a:ln>
        </p:spPr>
        <p:txBody>
          <a:bodyPr lIns="91440" tIns="0" rIns="91440" bIns="0" anchor="ctr" anchorCtr="0" wrap="square">
            <a:normAutofit/>
          </a:bodyPr>
          <a:lstStyle>
            <a:lvl1pPr marL="0" indent="0" algn="ctr">
              <a:lnSpc>
                <a:spcPct val="90000"/>
              </a:lnSpc>
              <a:spcBef>
                <a:spcPts val="0"/>
              </a:spcBef>
              <a:spcAft>
                <a:spcPts val="0"/>
              </a:spcAft>
              <a:buNone/>
              <a:defRPr sz="4000" b="1" i="0" spc="0">
                <a:solidFill>
                  <a:srgbClr val="D58937"/>
                </a:solidFill>
                <a:latin typeface="Calibri"/>
                <a:cs typeface="Calibri"/>
              </a:defRPr>
            </a:lvl1pPr>
          </a:lstStyle>
          <a:p>
            <a:pPr/>
            <a:r>
              <a:rPr lang="en-US" dirty="0"/>
              <a:t>42 %</a:t>
            </a:r>
          </a:p>
        </p:txBody>
      </p:sp>
      <p:sp>
        <p:nvSpPr>
          <p:cNvPr id="102" name="Text Placeholder l3"/>
          <p:cNvSpPr>
            <a:spLocks noGrp="1"/>
          </p:cNvSpPr>
          <p:nvPr>
            <p:ph type="body" idx="8" hasCustomPrompt="1"/>
          </p:nvPr>
        </p:nvSpPr>
        <p:spPr>
          <a:xfrm>
            <a:off x="9089113" y="2139696"/>
            <a:ext cx="2691376" cy="594360"/>
          </a:xfrm>
          <a:prstGeom prst="rect">
            <a:avLst/>
          </a:prstGeom>
          <a:noFill/>
          <a:ln>
            <a:noFill/>
          </a:ln>
        </p:spPr>
        <p:txBody>
          <a:bodyPr lIns="109728" tIns="0" rIns="109728" bIns="0" anchor="t" anchorCtr="0" wrap="square">
            <a:normAutofit/>
          </a:bodyPr>
          <a:lstStyle>
            <a:lvl1pPr marL="0" indent="0" algn="ctr">
              <a:lnSpc>
                <a:spcPct val="100000"/>
              </a:lnSpc>
              <a:spcBef>
                <a:spcPts val="0"/>
              </a:spcBef>
              <a:spcAft>
                <a:spcPts val="0"/>
              </a:spcAft>
              <a:buNone/>
              <a:defRPr sz="1400" b="0" i="0" spc="0">
                <a:solidFill>
                  <a:srgbClr val="667485"/>
                </a:solidFill>
                <a:latin typeface="Calibri"/>
                <a:cs typeface="Calibri"/>
              </a:defRPr>
            </a:lvl1pPr>
            <a:lvl2pPr marL="0" indent="0" algn="ctr">
              <a:lnSpc>
                <a:spcPct val="92000"/>
              </a:lnSpc>
              <a:spcBef>
                <a:spcPts val="200"/>
              </a:spcBef>
              <a:spcAft>
                <a:spcPts val="0"/>
              </a:spcAft>
              <a:buNone/>
              <a:defRPr sz="1300" b="0" i="0" spc="0">
                <a:solidFill>
                  <a:srgbClr val="667485"/>
                </a:solidFill>
                <a:latin typeface="Calibri"/>
                <a:cs typeface="Calibri"/>
              </a:defRPr>
            </a:lvl2pPr>
          </a:lstStyle>
          <a:p>
            <a:pPr/>
            <a:r>
              <a:rPr lang="en-US" dirty="0"/>
              <a:t>What is counted</a:t>
            </a:r>
          </a:p>
          <a:p>
            <a:pPr/>
            <a:r>
              <a:rPr lang="en-US" dirty="0"/>
              <a:t>source · year</a:t>
            </a:r>
          </a:p>
        </p:txBody>
      </p:sp>
      <p:sp>
        <p:nvSpPr>
          <p:cNvPr id="103" name="Content Placeholder 9"/>
          <p:cNvSpPr>
            <a:spLocks noGrp="1"/>
          </p:cNvSpPr>
          <p:nvPr>
            <p:ph type="body" idx="9" hasCustomPrompt="1"/>
          </p:nvPr>
        </p:nvSpPr>
        <p:spPr>
          <a:xfrm>
            <a:off x="411480" y="2990088"/>
            <a:ext cx="11369010" cy="3209544"/>
          </a:xfrm>
          <a:prstGeom prst="rect">
            <a:avLst/>
          </a:prstGeom>
          <a:noFill/>
          <a:ln>
            <a:noFill/>
          </a:ln>
        </p:spPr>
        <p:txBody>
          <a:bodyPr lIns="0" tIns="0" rIns="0" bIns="0"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8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6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4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300" b="0" i="0" spc="0">
                <a:solidFill>
                  <a:srgbClr val="667485"/>
                </a:solidFill>
                <a:latin typeface="Calibri"/>
                <a:cs typeface="Calibri"/>
              </a:defRPr>
            </a:lvl4pPr>
            <a:lvl5pPr marL="1097280" indent="0">
              <a:lnSpc>
                <a:spcPct val="92000"/>
              </a:lnSpc>
              <a:spcBef>
                <a:spcPts val="200"/>
              </a:spcBef>
              <a:spcAft>
                <a:spcPts val="0"/>
              </a:spcAft>
              <a:buNone/>
              <a:defRPr sz="1200" b="0" i="0" spc="0">
                <a:solidFill>
                  <a:srgbClr val="667485"/>
                </a:solidFill>
                <a:latin typeface="Calibri"/>
                <a:cs typeface="Calibri"/>
              </a:defRPr>
            </a:lvl5pPr>
          </a:lstStyle>
          <a:p>
            <a:pPr/>
            <a:r>
              <a:rPr lang="en-US" dirty="0"/>
              <a:t>What the numbers mean, and what they do not</a:t>
            </a:r>
          </a:p>
          <a:p>
            <a:pP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fourObj" preserve="1" showMasterSp="1">
  <p:cSld name="Lab / Assignment">
    <p:spTree>
      <p:nvGrpSpPr>
        <p:cNvPr id="1" name=""/>
        <p:cNvGrpSpPr/>
        <p:nvPr/>
      </p:nvGrpSpPr>
      <p:grpSpPr>
        <a:xfrm>
          <a:off x="0" y="0"/>
          <a:ext cx="0" cy="0"/>
          <a:chOff x="0" y="0"/>
          <a:chExt cx="0" cy="0"/>
        </a:xfrm>
      </p:grpSpPr>
      <p:sp>
        <p:nvSpPr>
          <p:cNvPr id="104"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Lab exercise</a:t>
            </a:r>
          </a:p>
        </p:txBody>
      </p:sp>
      <p:sp>
        <p:nvSpPr>
          <p:cNvPr id="105" name="Lab chip"/>
          <p:cNvSpPr/>
          <p:nvPr/>
        </p:nvSpPr>
        <p:spPr>
          <a:xfrm>
            <a:off x="411480" y="1005840"/>
            <a:ext cx="960120" cy="566928"/>
          </a:xfrm>
          <a:prstGeom prst="roundRect">
            <a:avLst>
              <a:gd name="adj" fmla="val 2200"/>
            </a:avLst>
          </a:prstGeom>
          <a:solidFill>
            <a:srgbClr val="2E4A66"/>
          </a:solidFill>
          <a:ln>
            <a:noFill/>
          </a:ln>
        </p:spPr>
        <p:txBody>
          <a:bodyPr lIns="73152" tIns="36576" rIns="73152" bIns="36576" anchor="ctr" anchorCtr="0" wrap="square">
            <a:noAutofit/>
          </a:bodyPr>
          <a:lstStyle/>
          <a:p>
            <a:endParaRPr/>
          </a:p>
        </p:txBody>
      </p:sp>
      <p:sp>
        <p:nvSpPr>
          <p:cNvPr id="106" name="Text Placeholder 1"/>
          <p:cNvSpPr>
            <a:spLocks noGrp="1"/>
          </p:cNvSpPr>
          <p:nvPr>
            <p:ph type="body" idx="1" hasCustomPrompt="1"/>
          </p:nvPr>
        </p:nvSpPr>
        <p:spPr>
          <a:xfrm>
            <a:off x="411480" y="1005840"/>
            <a:ext cx="960120" cy="566928"/>
          </a:xfrm>
          <a:prstGeom prst="rect">
            <a:avLst/>
          </a:prstGeom>
          <a:noFill/>
          <a:ln>
            <a:noFill/>
          </a:ln>
        </p:spPr>
        <p:txBody>
          <a:bodyPr lIns="36576" tIns="0" rIns="36576" bIns="0" anchor="ctr" anchorCtr="0" wrap="square">
            <a:normAutofit/>
          </a:bodyPr>
          <a:lstStyle>
            <a:lvl1pPr marL="0" indent="0" algn="ctr">
              <a:lnSpc>
                <a:spcPct val="92000"/>
              </a:lnSpc>
              <a:spcBef>
                <a:spcPts val="0"/>
              </a:spcBef>
              <a:spcAft>
                <a:spcPts val="0"/>
              </a:spcAft>
              <a:buNone/>
              <a:defRPr sz="1800" b="1" i="0" spc="0">
                <a:solidFill>
                  <a:srgbClr val="FFFFFF"/>
                </a:solidFill>
                <a:latin typeface="Calibri"/>
                <a:cs typeface="Calibri"/>
              </a:defRPr>
            </a:lvl1pPr>
          </a:lstStyle>
          <a:p>
            <a:pPr/>
            <a:r>
              <a:rPr lang="en-US" dirty="0"/>
              <a:t>LAB 3</a:t>
            </a:r>
          </a:p>
        </p:txBody>
      </p:sp>
      <p:sp>
        <p:nvSpPr>
          <p:cNvPr id="107" name="Text Placeholder 2"/>
          <p:cNvSpPr>
            <a:spLocks noGrp="1"/>
          </p:cNvSpPr>
          <p:nvPr>
            <p:ph type="body" idx="2" hasCustomPrompt="1"/>
          </p:nvPr>
        </p:nvSpPr>
        <p:spPr>
          <a:xfrm>
            <a:off x="1508760" y="1005840"/>
            <a:ext cx="10271730" cy="566928"/>
          </a:xfrm>
          <a:prstGeom prst="rect">
            <a:avLst/>
          </a:prstGeom>
          <a:noFill/>
          <a:ln>
            <a:noFill/>
          </a:ln>
        </p:spPr>
        <p:txBody>
          <a:bodyPr lIns="0" tIns="0" rIns="0" bIns="0" anchor="ctr" anchorCtr="0" wrap="square">
            <a:normAutofit/>
          </a:bodyPr>
          <a:lstStyle>
            <a:lvl1pPr marL="0" indent="0">
              <a:lnSpc>
                <a:spcPct val="92000"/>
              </a:lnSpc>
              <a:spcBef>
                <a:spcPts val="0"/>
              </a:spcBef>
              <a:spcAft>
                <a:spcPts val="0"/>
              </a:spcAft>
              <a:buNone/>
              <a:defRPr sz="2100" b="1" i="0" spc="0">
                <a:solidFill>
                  <a:srgbClr val="2E4A66"/>
                </a:solidFill>
                <a:latin typeface="Calibri"/>
                <a:cs typeface="Calibri"/>
              </a:defRPr>
            </a:lvl1pPr>
            <a:lvl2pPr marL="0" indent="0">
              <a:lnSpc>
                <a:spcPct val="92000"/>
              </a:lnSpc>
              <a:spcBef>
                <a:spcPts val="200"/>
              </a:spcBef>
              <a:spcAft>
                <a:spcPts val="0"/>
              </a:spcAft>
              <a:buNone/>
              <a:defRPr sz="1500" b="0" i="0" spc="0">
                <a:solidFill>
                  <a:srgbClr val="667485"/>
                </a:solidFill>
                <a:latin typeface="Calibri"/>
                <a:cs typeface="Calibri"/>
              </a:defRPr>
            </a:lvl2pPr>
          </a:lstStyle>
          <a:p>
            <a:pPr/>
            <a:r>
              <a:rPr lang="en-US" dirty="0"/>
              <a:t>Lab title</a:t>
            </a:r>
          </a:p>
          <a:p>
            <a:pPr/>
            <a:r>
              <a:rPr lang="en-US" dirty="0"/>
              <a:t>Data set · tools · mode of AI use · due date</a:t>
            </a:r>
          </a:p>
        </p:txBody>
      </p:sp>
      <p:sp>
        <p:nvSpPr>
          <p:cNvPr id="108" name="Col header"/>
          <p:cNvSpPr/>
          <p:nvPr/>
        </p:nvSpPr>
        <p:spPr>
          <a:xfrm>
            <a:off x="411480" y="1737360"/>
            <a:ext cx="3655558" cy="384048"/>
          </a:xfrm>
          <a:prstGeom prst="rect">
            <a:avLst/>
          </a:prstGeom>
          <a:solidFill>
            <a:srgbClr val="2E4A66"/>
          </a:solidFill>
          <a:ln>
            <a:noFill/>
          </a:ln>
        </p:spPr>
        <p:txBody>
          <a:bodyPr lIns="73152" tIns="0" rIns="73152" bIns="0" anchor="ctr" anchorCtr="0" wrap="square">
            <a:noAutofit/>
          </a:bodyPr>
          <a:lstStyle/>
          <a:p>
            <a:pPr algn="ctr">
              <a:lnSpc>
                <a:spcPct val="100000"/>
              </a:lnSpc>
              <a:buNone/>
            </a:pPr>
            <a:r>
              <a:rPr lang="en-US" sz="1600" b="1" i="0" spc="0" dirty="0">
                <a:solidFill>
                  <a:srgbClr val="FFFFFF"/>
                </a:solidFill>
                <a:latin typeface="Calibri"/>
                <a:cs typeface="Calibri"/>
              </a:rPr>
              <a:t>Learning objectives</a:t>
            </a:r>
          </a:p>
        </p:txBody>
      </p:sp>
      <p:sp>
        <p:nvSpPr>
          <p:cNvPr id="109" name="WP panel"/>
          <p:cNvSpPr/>
          <p:nvPr/>
        </p:nvSpPr>
        <p:spPr>
          <a:xfrm>
            <a:off x="411480" y="2121408"/>
            <a:ext cx="3655558" cy="4078224"/>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110" name="Text Placeholder b0"/>
          <p:cNvSpPr>
            <a:spLocks noGrp="1"/>
          </p:cNvSpPr>
          <p:nvPr>
            <p:ph type="body" idx="3" hasCustomPrompt="1"/>
          </p:nvPr>
        </p:nvSpPr>
        <p:spPr>
          <a:xfrm>
            <a:off x="411480" y="2212848"/>
            <a:ext cx="3655558" cy="3895344"/>
          </a:xfrm>
          <a:prstGeom prst="rect">
            <a:avLst/>
          </a:prstGeom>
          <a:noFill/>
          <a:ln>
            <a:noFill/>
          </a:ln>
        </p:spPr>
        <p:txBody>
          <a:bodyPr lIns="146304" tIns="36576" rIns="146304"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Point</a:t>
            </a:r>
          </a:p>
          <a:p>
            <a:pPr/>
            <a:endParaRPr/>
          </a:p>
        </p:txBody>
      </p:sp>
      <p:sp>
        <p:nvSpPr>
          <p:cNvPr id="111" name="Col header"/>
          <p:cNvSpPr/>
          <p:nvPr/>
        </p:nvSpPr>
        <p:spPr>
          <a:xfrm>
            <a:off x="4268206" y="1737360"/>
            <a:ext cx="3655558" cy="384048"/>
          </a:xfrm>
          <a:prstGeom prst="rect">
            <a:avLst/>
          </a:prstGeom>
          <a:solidFill>
            <a:srgbClr val="4E7899"/>
          </a:solidFill>
          <a:ln>
            <a:noFill/>
          </a:ln>
        </p:spPr>
        <p:txBody>
          <a:bodyPr lIns="73152" tIns="0" rIns="73152" bIns="0" anchor="ctr" anchorCtr="0" wrap="square">
            <a:noAutofit/>
          </a:bodyPr>
          <a:lstStyle/>
          <a:p>
            <a:pPr algn="ctr">
              <a:lnSpc>
                <a:spcPct val="100000"/>
              </a:lnSpc>
              <a:buNone/>
            </a:pPr>
            <a:r>
              <a:rPr lang="en-US" sz="1600" b="1" i="0" spc="0" dirty="0">
                <a:solidFill>
                  <a:srgbClr val="FFFFFF"/>
                </a:solidFill>
                <a:latin typeface="Calibri"/>
                <a:cs typeface="Calibri"/>
              </a:rPr>
              <a:t>Tasks</a:t>
            </a:r>
          </a:p>
        </p:txBody>
      </p:sp>
      <p:sp>
        <p:nvSpPr>
          <p:cNvPr id="112" name="WP panel"/>
          <p:cNvSpPr/>
          <p:nvPr/>
        </p:nvSpPr>
        <p:spPr>
          <a:xfrm>
            <a:off x="4268206" y="2121408"/>
            <a:ext cx="3655558" cy="4078224"/>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113" name="Text Placeholder b1"/>
          <p:cNvSpPr>
            <a:spLocks noGrp="1"/>
          </p:cNvSpPr>
          <p:nvPr>
            <p:ph type="body" idx="4" hasCustomPrompt="1"/>
          </p:nvPr>
        </p:nvSpPr>
        <p:spPr>
          <a:xfrm>
            <a:off x="4268206" y="2212848"/>
            <a:ext cx="3655558" cy="3895344"/>
          </a:xfrm>
          <a:prstGeom prst="rect">
            <a:avLst/>
          </a:prstGeom>
          <a:noFill/>
          <a:ln>
            <a:noFill/>
          </a:ln>
        </p:spPr>
        <p:txBody>
          <a:bodyPr lIns="146304" tIns="36576" rIns="146304"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Point</a:t>
            </a:r>
          </a:p>
          <a:p>
            <a:pPr/>
            <a:endParaRPr/>
          </a:p>
        </p:txBody>
      </p:sp>
      <p:sp>
        <p:nvSpPr>
          <p:cNvPr id="114" name="Col header"/>
          <p:cNvSpPr/>
          <p:nvPr/>
        </p:nvSpPr>
        <p:spPr>
          <a:xfrm>
            <a:off x="8124932" y="1737360"/>
            <a:ext cx="3655558" cy="384048"/>
          </a:xfrm>
          <a:prstGeom prst="rect">
            <a:avLst/>
          </a:prstGeom>
          <a:solidFill>
            <a:srgbClr val="C8102E"/>
          </a:solidFill>
          <a:ln>
            <a:noFill/>
          </a:ln>
        </p:spPr>
        <p:txBody>
          <a:bodyPr lIns="73152" tIns="0" rIns="73152" bIns="0" anchor="ctr" anchorCtr="0" wrap="square">
            <a:noAutofit/>
          </a:bodyPr>
          <a:lstStyle/>
          <a:p>
            <a:pPr algn="ctr">
              <a:lnSpc>
                <a:spcPct val="100000"/>
              </a:lnSpc>
              <a:buNone/>
            </a:pPr>
            <a:r>
              <a:rPr lang="en-US" sz="1600" b="1" i="0" spc="0" dirty="0">
                <a:solidFill>
                  <a:srgbClr val="FFFFFF"/>
                </a:solidFill>
                <a:latin typeface="Calibri"/>
                <a:cs typeface="Calibri"/>
              </a:rPr>
              <a:t>Deliverables and grading</a:t>
            </a:r>
          </a:p>
        </p:txBody>
      </p:sp>
      <p:sp>
        <p:nvSpPr>
          <p:cNvPr id="115" name="WP panel"/>
          <p:cNvSpPr/>
          <p:nvPr/>
        </p:nvSpPr>
        <p:spPr>
          <a:xfrm>
            <a:off x="8124932" y="2121408"/>
            <a:ext cx="3655558" cy="4078224"/>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116" name="Text Placeholder b2"/>
          <p:cNvSpPr>
            <a:spLocks noGrp="1"/>
          </p:cNvSpPr>
          <p:nvPr>
            <p:ph type="body" idx="5" hasCustomPrompt="1"/>
          </p:nvPr>
        </p:nvSpPr>
        <p:spPr>
          <a:xfrm>
            <a:off x="8124932" y="2212848"/>
            <a:ext cx="3655558" cy="3895344"/>
          </a:xfrm>
          <a:prstGeom prst="rect">
            <a:avLst/>
          </a:prstGeom>
          <a:noFill/>
          <a:ln>
            <a:noFill/>
          </a:ln>
        </p:spPr>
        <p:txBody>
          <a:bodyPr lIns="146304" tIns="36576" rIns="146304" bIns="36576"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Point</a:t>
            </a:r>
          </a:p>
          <a:p>
            <a:pP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fourObj" preserve="1" showMasterSp="1">
  <p:cSld name="Roadmap">
    <p:spTree>
      <p:nvGrpSpPr>
        <p:cNvPr id="1" name=""/>
        <p:cNvGrpSpPr/>
        <p:nvPr/>
      </p:nvGrpSpPr>
      <p:grpSpPr>
        <a:xfrm>
          <a:off x="0" y="0"/>
          <a:ext cx="0" cy="0"/>
          <a:chOff x="0" y="0"/>
          <a:chExt cx="0" cy="0"/>
        </a:xfrm>
      </p:grpSpPr>
      <p:sp>
        <p:nvSpPr>
          <p:cNvPr id="117"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Roadmap</a:t>
            </a:r>
          </a:p>
        </p:txBody>
      </p:sp>
      <p:sp>
        <p:nvSpPr>
          <p:cNvPr id="118" name="Phase chevron"/>
          <p:cNvSpPr/>
          <p:nvPr/>
        </p:nvSpPr>
        <p:spPr>
          <a:xfrm>
            <a:off x="411480" y="1005840"/>
            <a:ext cx="2972554" cy="566928"/>
          </a:xfrm>
          <a:prstGeom prst="homePlate">
            <a:avLst>
              <a:gd name="adj" fmla="val 22000"/>
            </a:avLst>
          </a:prstGeom>
          <a:solidFill>
            <a:srgbClr val="2E4A66"/>
          </a:solidFill>
          <a:ln>
            <a:noFill/>
          </a:ln>
        </p:spPr>
        <p:txBody>
          <a:bodyPr lIns="73152" tIns="36576" rIns="73152" bIns="36576" anchor="ctr" anchorCtr="0" wrap="square">
            <a:noAutofit/>
          </a:bodyPr>
          <a:lstStyle/>
          <a:p>
            <a:endParaRPr/>
          </a:p>
        </p:txBody>
      </p:sp>
      <p:sp>
        <p:nvSpPr>
          <p:cNvPr id="119" name="Text Placeholder h0"/>
          <p:cNvSpPr>
            <a:spLocks noGrp="1"/>
          </p:cNvSpPr>
          <p:nvPr>
            <p:ph type="body" idx="1" hasCustomPrompt="1"/>
          </p:nvPr>
        </p:nvSpPr>
        <p:spPr>
          <a:xfrm>
            <a:off x="411480" y="1005840"/>
            <a:ext cx="2972554" cy="566928"/>
          </a:xfrm>
          <a:prstGeom prst="rect">
            <a:avLst/>
          </a:prstGeom>
          <a:noFill/>
          <a:ln>
            <a:noFill/>
          </a:ln>
        </p:spPr>
        <p:txBody>
          <a:bodyPr lIns="201168" tIns="0" rIns="128016" bIns="0" anchor="ctr" anchorCtr="0" wrap="square">
            <a:normAutofit/>
          </a:bodyPr>
          <a:lstStyle>
            <a:lvl1pPr marL="0" indent="0" algn="ctr">
              <a:lnSpc>
                <a:spcPct val="92000"/>
              </a:lnSpc>
              <a:spcBef>
                <a:spcPts val="0"/>
              </a:spcBef>
              <a:spcAft>
                <a:spcPts val="0"/>
              </a:spcAft>
              <a:buNone/>
              <a:defRPr sz="1600" b="1" i="0" spc="0">
                <a:solidFill>
                  <a:srgbClr val="FFFFFF"/>
                </a:solidFill>
                <a:latin typeface="Calibri"/>
                <a:cs typeface="Calibri"/>
              </a:defRPr>
            </a:lvl1pPr>
          </a:lstStyle>
          <a:p>
            <a:pPr/>
            <a:r>
              <a:rPr lang="en-US" dirty="0"/>
              <a:t>Phase 1</a:t>
            </a:r>
          </a:p>
        </p:txBody>
      </p:sp>
      <p:sp>
        <p:nvSpPr>
          <p:cNvPr id="120" name="Text Placeholder b0"/>
          <p:cNvSpPr>
            <a:spLocks noGrp="1"/>
          </p:cNvSpPr>
          <p:nvPr>
            <p:ph type="body" idx="2" hasCustomPrompt="1"/>
          </p:nvPr>
        </p:nvSpPr>
        <p:spPr>
          <a:xfrm>
            <a:off x="448056" y="1737360"/>
            <a:ext cx="2670802" cy="4462272"/>
          </a:xfrm>
          <a:prstGeom prst="rect">
            <a:avLst/>
          </a:prstGeom>
          <a:noFill/>
          <a:ln>
            <a:noFill/>
          </a:ln>
        </p:spPr>
        <p:txBody>
          <a:bodyPr lIns="36576" tIns="18288" rIns="91440" bIns="18288"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6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4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2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100" b="0" i="0" spc="0">
                <a:solidFill>
                  <a:srgbClr val="667485"/>
                </a:solidFill>
                <a:latin typeface="Calibri"/>
                <a:cs typeface="Calibri"/>
              </a:defRPr>
            </a:lvl4pPr>
            <a:lvl5pPr marL="1097280" indent="0">
              <a:lnSpc>
                <a:spcPct val="92000"/>
              </a:lnSpc>
              <a:spcBef>
                <a:spcPts val="200"/>
              </a:spcBef>
              <a:spcAft>
                <a:spcPts val="0"/>
              </a:spcAft>
              <a:buNone/>
              <a:defRPr sz="1000" b="0" i="0" spc="0">
                <a:solidFill>
                  <a:srgbClr val="667485"/>
                </a:solidFill>
                <a:latin typeface="Calibri"/>
                <a:cs typeface="Calibri"/>
              </a:defRPr>
            </a:lvl5pPr>
          </a:lstStyle>
          <a:p>
            <a:pPr/>
            <a:r>
              <a:rPr lang="en-US" dirty="0"/>
              <a:t>Milestone</a:t>
            </a:r>
          </a:p>
          <a:p>
            <a:pPr/>
            <a:endParaRPr/>
          </a:p>
        </p:txBody>
      </p:sp>
      <p:sp>
        <p:nvSpPr>
          <p:cNvPr id="121" name="Phase chevron"/>
          <p:cNvSpPr/>
          <p:nvPr/>
        </p:nvSpPr>
        <p:spPr>
          <a:xfrm>
            <a:off x="3210298" y="1005840"/>
            <a:ext cx="2972554" cy="566928"/>
          </a:xfrm>
          <a:prstGeom prst="chevron">
            <a:avLst>
              <a:gd name="adj" fmla="val 22000"/>
            </a:avLst>
          </a:prstGeom>
          <a:solidFill>
            <a:srgbClr val="4E7899"/>
          </a:solidFill>
          <a:ln>
            <a:noFill/>
          </a:ln>
        </p:spPr>
        <p:txBody>
          <a:bodyPr lIns="73152" tIns="36576" rIns="73152" bIns="36576" anchor="ctr" anchorCtr="0" wrap="square">
            <a:noAutofit/>
          </a:bodyPr>
          <a:lstStyle/>
          <a:p>
            <a:endParaRPr/>
          </a:p>
        </p:txBody>
      </p:sp>
      <p:sp>
        <p:nvSpPr>
          <p:cNvPr id="122" name="Text Placeholder h1"/>
          <p:cNvSpPr>
            <a:spLocks noGrp="1"/>
          </p:cNvSpPr>
          <p:nvPr>
            <p:ph type="body" idx="3" hasCustomPrompt="1"/>
          </p:nvPr>
        </p:nvSpPr>
        <p:spPr>
          <a:xfrm>
            <a:off x="3210298" y="1005840"/>
            <a:ext cx="2972554" cy="566928"/>
          </a:xfrm>
          <a:prstGeom prst="rect">
            <a:avLst/>
          </a:prstGeom>
          <a:noFill/>
          <a:ln>
            <a:noFill/>
          </a:ln>
        </p:spPr>
        <p:txBody>
          <a:bodyPr lIns="201168" tIns="0" rIns="128016" bIns="0" anchor="ctr" anchorCtr="0" wrap="square">
            <a:normAutofit/>
          </a:bodyPr>
          <a:lstStyle>
            <a:lvl1pPr marL="0" indent="0" algn="ctr">
              <a:lnSpc>
                <a:spcPct val="92000"/>
              </a:lnSpc>
              <a:spcBef>
                <a:spcPts val="0"/>
              </a:spcBef>
              <a:spcAft>
                <a:spcPts val="0"/>
              </a:spcAft>
              <a:buNone/>
              <a:defRPr sz="1600" b="1" i="0" spc="0">
                <a:solidFill>
                  <a:srgbClr val="FFFFFF"/>
                </a:solidFill>
                <a:latin typeface="Calibri"/>
                <a:cs typeface="Calibri"/>
              </a:defRPr>
            </a:lvl1pPr>
          </a:lstStyle>
          <a:p>
            <a:pPr/>
            <a:r>
              <a:rPr lang="en-US" dirty="0"/>
              <a:t>Phase 2</a:t>
            </a:r>
          </a:p>
        </p:txBody>
      </p:sp>
      <p:sp>
        <p:nvSpPr>
          <p:cNvPr id="123" name="Text Placeholder b1"/>
          <p:cNvSpPr>
            <a:spLocks noGrp="1"/>
          </p:cNvSpPr>
          <p:nvPr>
            <p:ph type="body" idx="4" hasCustomPrompt="1"/>
          </p:nvPr>
        </p:nvSpPr>
        <p:spPr>
          <a:xfrm>
            <a:off x="3246874" y="1737360"/>
            <a:ext cx="2670802" cy="4462272"/>
          </a:xfrm>
          <a:prstGeom prst="rect">
            <a:avLst/>
          </a:prstGeom>
          <a:noFill/>
          <a:ln>
            <a:noFill/>
          </a:ln>
        </p:spPr>
        <p:txBody>
          <a:bodyPr lIns="36576" tIns="18288" rIns="91440" bIns="18288"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6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4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2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100" b="0" i="0" spc="0">
                <a:solidFill>
                  <a:srgbClr val="667485"/>
                </a:solidFill>
                <a:latin typeface="Calibri"/>
                <a:cs typeface="Calibri"/>
              </a:defRPr>
            </a:lvl4pPr>
            <a:lvl5pPr marL="1097280" indent="0">
              <a:lnSpc>
                <a:spcPct val="92000"/>
              </a:lnSpc>
              <a:spcBef>
                <a:spcPts val="200"/>
              </a:spcBef>
              <a:spcAft>
                <a:spcPts val="0"/>
              </a:spcAft>
              <a:buNone/>
              <a:defRPr sz="1000" b="0" i="0" spc="0">
                <a:solidFill>
                  <a:srgbClr val="667485"/>
                </a:solidFill>
                <a:latin typeface="Calibri"/>
                <a:cs typeface="Calibri"/>
              </a:defRPr>
            </a:lvl5pPr>
          </a:lstStyle>
          <a:p>
            <a:pPr/>
            <a:r>
              <a:rPr lang="en-US" dirty="0"/>
              <a:t>Milestone</a:t>
            </a:r>
          </a:p>
          <a:p>
            <a:pPr/>
            <a:endParaRPr/>
          </a:p>
        </p:txBody>
      </p:sp>
      <p:sp>
        <p:nvSpPr>
          <p:cNvPr id="124" name="Phase chevron"/>
          <p:cNvSpPr/>
          <p:nvPr/>
        </p:nvSpPr>
        <p:spPr>
          <a:xfrm>
            <a:off x="6009117" y="1005840"/>
            <a:ext cx="2972554" cy="566928"/>
          </a:xfrm>
          <a:prstGeom prst="chevron">
            <a:avLst>
              <a:gd name="adj" fmla="val 22000"/>
            </a:avLst>
          </a:prstGeom>
          <a:solidFill>
            <a:srgbClr val="2E7C82"/>
          </a:solidFill>
          <a:ln>
            <a:noFill/>
          </a:ln>
        </p:spPr>
        <p:txBody>
          <a:bodyPr lIns="73152" tIns="36576" rIns="73152" bIns="36576" anchor="ctr" anchorCtr="0" wrap="square">
            <a:noAutofit/>
          </a:bodyPr>
          <a:lstStyle/>
          <a:p>
            <a:endParaRPr/>
          </a:p>
        </p:txBody>
      </p:sp>
      <p:sp>
        <p:nvSpPr>
          <p:cNvPr id="125" name="Text Placeholder h2"/>
          <p:cNvSpPr>
            <a:spLocks noGrp="1"/>
          </p:cNvSpPr>
          <p:nvPr>
            <p:ph type="body" idx="5" hasCustomPrompt="1"/>
          </p:nvPr>
        </p:nvSpPr>
        <p:spPr>
          <a:xfrm>
            <a:off x="6009117" y="1005840"/>
            <a:ext cx="2972554" cy="566928"/>
          </a:xfrm>
          <a:prstGeom prst="rect">
            <a:avLst/>
          </a:prstGeom>
          <a:noFill/>
          <a:ln>
            <a:noFill/>
          </a:ln>
        </p:spPr>
        <p:txBody>
          <a:bodyPr lIns="201168" tIns="0" rIns="128016" bIns="0" anchor="ctr" anchorCtr="0" wrap="square">
            <a:normAutofit/>
          </a:bodyPr>
          <a:lstStyle>
            <a:lvl1pPr marL="0" indent="0" algn="ctr">
              <a:lnSpc>
                <a:spcPct val="92000"/>
              </a:lnSpc>
              <a:spcBef>
                <a:spcPts val="0"/>
              </a:spcBef>
              <a:spcAft>
                <a:spcPts val="0"/>
              </a:spcAft>
              <a:buNone/>
              <a:defRPr sz="1600" b="1" i="0" spc="0">
                <a:solidFill>
                  <a:srgbClr val="FFFFFF"/>
                </a:solidFill>
                <a:latin typeface="Calibri"/>
                <a:cs typeface="Calibri"/>
              </a:defRPr>
            </a:lvl1pPr>
          </a:lstStyle>
          <a:p>
            <a:pPr/>
            <a:r>
              <a:rPr lang="en-US" dirty="0"/>
              <a:t>Phase 3</a:t>
            </a:r>
          </a:p>
        </p:txBody>
      </p:sp>
      <p:sp>
        <p:nvSpPr>
          <p:cNvPr id="126" name="Text Placeholder b2"/>
          <p:cNvSpPr>
            <a:spLocks noGrp="1"/>
          </p:cNvSpPr>
          <p:nvPr>
            <p:ph type="body" idx="6" hasCustomPrompt="1"/>
          </p:nvPr>
        </p:nvSpPr>
        <p:spPr>
          <a:xfrm>
            <a:off x="6045693" y="1737360"/>
            <a:ext cx="2670802" cy="4462272"/>
          </a:xfrm>
          <a:prstGeom prst="rect">
            <a:avLst/>
          </a:prstGeom>
          <a:noFill/>
          <a:ln>
            <a:noFill/>
          </a:ln>
        </p:spPr>
        <p:txBody>
          <a:bodyPr lIns="36576" tIns="18288" rIns="91440" bIns="18288"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6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4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2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100" b="0" i="0" spc="0">
                <a:solidFill>
                  <a:srgbClr val="667485"/>
                </a:solidFill>
                <a:latin typeface="Calibri"/>
                <a:cs typeface="Calibri"/>
              </a:defRPr>
            </a:lvl4pPr>
            <a:lvl5pPr marL="1097280" indent="0">
              <a:lnSpc>
                <a:spcPct val="92000"/>
              </a:lnSpc>
              <a:spcBef>
                <a:spcPts val="200"/>
              </a:spcBef>
              <a:spcAft>
                <a:spcPts val="0"/>
              </a:spcAft>
              <a:buNone/>
              <a:defRPr sz="1000" b="0" i="0" spc="0">
                <a:solidFill>
                  <a:srgbClr val="667485"/>
                </a:solidFill>
                <a:latin typeface="Calibri"/>
                <a:cs typeface="Calibri"/>
              </a:defRPr>
            </a:lvl5pPr>
          </a:lstStyle>
          <a:p>
            <a:pPr/>
            <a:r>
              <a:rPr lang="en-US" dirty="0"/>
              <a:t>Milestone</a:t>
            </a:r>
          </a:p>
          <a:p>
            <a:pPr/>
            <a:endParaRPr/>
          </a:p>
        </p:txBody>
      </p:sp>
      <p:sp>
        <p:nvSpPr>
          <p:cNvPr id="127" name="Phase chevron"/>
          <p:cNvSpPr/>
          <p:nvPr/>
        </p:nvSpPr>
        <p:spPr>
          <a:xfrm>
            <a:off x="8807935" y="1005840"/>
            <a:ext cx="2972554" cy="566928"/>
          </a:xfrm>
          <a:prstGeom prst="chevron">
            <a:avLst>
              <a:gd name="adj" fmla="val 22000"/>
            </a:avLst>
          </a:prstGeom>
          <a:solidFill>
            <a:srgbClr val="C8102E"/>
          </a:solidFill>
          <a:ln>
            <a:noFill/>
          </a:ln>
        </p:spPr>
        <p:txBody>
          <a:bodyPr lIns="73152" tIns="36576" rIns="73152" bIns="36576" anchor="ctr" anchorCtr="0" wrap="square">
            <a:noAutofit/>
          </a:bodyPr>
          <a:lstStyle/>
          <a:p>
            <a:endParaRPr/>
          </a:p>
        </p:txBody>
      </p:sp>
      <p:sp>
        <p:nvSpPr>
          <p:cNvPr id="128" name="Text Placeholder h3"/>
          <p:cNvSpPr>
            <a:spLocks noGrp="1"/>
          </p:cNvSpPr>
          <p:nvPr>
            <p:ph type="body" idx="7" hasCustomPrompt="1"/>
          </p:nvPr>
        </p:nvSpPr>
        <p:spPr>
          <a:xfrm>
            <a:off x="8807935" y="1005840"/>
            <a:ext cx="2972554" cy="566928"/>
          </a:xfrm>
          <a:prstGeom prst="rect">
            <a:avLst/>
          </a:prstGeom>
          <a:noFill/>
          <a:ln>
            <a:noFill/>
          </a:ln>
        </p:spPr>
        <p:txBody>
          <a:bodyPr lIns="201168" tIns="0" rIns="128016" bIns="0" anchor="ctr" anchorCtr="0" wrap="square">
            <a:normAutofit/>
          </a:bodyPr>
          <a:lstStyle>
            <a:lvl1pPr marL="0" indent="0" algn="ctr">
              <a:lnSpc>
                <a:spcPct val="92000"/>
              </a:lnSpc>
              <a:spcBef>
                <a:spcPts val="0"/>
              </a:spcBef>
              <a:spcAft>
                <a:spcPts val="0"/>
              </a:spcAft>
              <a:buNone/>
              <a:defRPr sz="1600" b="1" i="0" spc="0">
                <a:solidFill>
                  <a:srgbClr val="FFFFFF"/>
                </a:solidFill>
                <a:latin typeface="Calibri"/>
                <a:cs typeface="Calibri"/>
              </a:defRPr>
            </a:lvl1pPr>
          </a:lstStyle>
          <a:p>
            <a:pPr/>
            <a:r>
              <a:rPr lang="en-US" dirty="0"/>
              <a:t>Phase 4</a:t>
            </a:r>
          </a:p>
        </p:txBody>
      </p:sp>
      <p:sp>
        <p:nvSpPr>
          <p:cNvPr id="129" name="Text Placeholder b3"/>
          <p:cNvSpPr>
            <a:spLocks noGrp="1"/>
          </p:cNvSpPr>
          <p:nvPr>
            <p:ph type="body" idx="8" hasCustomPrompt="1"/>
          </p:nvPr>
        </p:nvSpPr>
        <p:spPr>
          <a:xfrm>
            <a:off x="8844511" y="1737360"/>
            <a:ext cx="2670802" cy="4462272"/>
          </a:xfrm>
          <a:prstGeom prst="rect">
            <a:avLst/>
          </a:prstGeom>
          <a:noFill/>
          <a:ln>
            <a:noFill/>
          </a:ln>
        </p:spPr>
        <p:txBody>
          <a:bodyPr lIns="36576" tIns="18288" rIns="91440" bIns="18288"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6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4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2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100" b="0" i="0" spc="0">
                <a:solidFill>
                  <a:srgbClr val="667485"/>
                </a:solidFill>
                <a:latin typeface="Calibri"/>
                <a:cs typeface="Calibri"/>
              </a:defRPr>
            </a:lvl4pPr>
            <a:lvl5pPr marL="1097280" indent="0">
              <a:lnSpc>
                <a:spcPct val="92000"/>
              </a:lnSpc>
              <a:spcBef>
                <a:spcPts val="200"/>
              </a:spcBef>
              <a:spcAft>
                <a:spcPts val="0"/>
              </a:spcAft>
              <a:buNone/>
              <a:defRPr sz="1000" b="0" i="0" spc="0">
                <a:solidFill>
                  <a:srgbClr val="667485"/>
                </a:solidFill>
                <a:latin typeface="Calibri"/>
                <a:cs typeface="Calibri"/>
              </a:defRPr>
            </a:lvl5pPr>
          </a:lstStyle>
          <a:p>
            <a:pPr/>
            <a:r>
              <a:rPr lang="en-US" dirty="0"/>
              <a:t>Milestone</a:t>
            </a:r>
          </a:p>
          <a:p>
            <a:pP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reserve="1" showMasterSp="1">
  <p:cSld name="Quote">
    <p:spTree>
      <p:nvGrpSpPr>
        <p:cNvPr id="1" name=""/>
        <p:cNvGrpSpPr/>
        <p:nvPr/>
      </p:nvGrpSpPr>
      <p:grpSpPr>
        <a:xfrm>
          <a:off x="0" y="0"/>
          <a:ext cx="0" cy="0"/>
          <a:chOff x="0" y="0"/>
          <a:chExt cx="0" cy="0"/>
        </a:xfrm>
      </p:grpSpPr>
      <p:sp>
        <p:nvSpPr>
          <p:cNvPr id="130"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In their words</a:t>
            </a:r>
          </a:p>
        </p:txBody>
      </p:sp>
      <p:sp>
        <p:nvSpPr>
          <p:cNvPr id="131" name="Quote panel"/>
          <p:cNvSpPr/>
          <p:nvPr/>
        </p:nvSpPr>
        <p:spPr>
          <a:xfrm>
            <a:off x="411480" y="1371600"/>
            <a:ext cx="11369010" cy="3017520"/>
          </a:xfrm>
          <a:prstGeom prst="rect">
            <a:avLst/>
          </a:prstGeom>
          <a:solidFill>
            <a:srgbClr val="F4F7FA"/>
          </a:solidFill>
          <a:ln w="9525">
            <a:solidFill>
              <a:srgbClr val="DCE2E8"/>
            </a:solidFill>
          </a:ln>
        </p:spPr>
        <p:txBody>
          <a:bodyPr lIns="73152" tIns="36576" rIns="73152" bIns="36576" anchor="ctr" anchorCtr="0" wrap="square">
            <a:noAutofit/>
          </a:bodyPr>
          <a:lstStyle/>
          <a:p>
            <a:endParaRPr/>
          </a:p>
        </p:txBody>
      </p:sp>
      <p:sp>
        <p:nvSpPr>
          <p:cNvPr id="132" name="Quote edge"/>
          <p:cNvSpPr/>
          <p:nvPr/>
        </p:nvSpPr>
        <p:spPr>
          <a:xfrm>
            <a:off x="411480" y="1371600"/>
            <a:ext cx="82296" cy="3017520"/>
          </a:xfrm>
          <a:prstGeom prst="rect">
            <a:avLst/>
          </a:prstGeom>
          <a:solidFill>
            <a:srgbClr val="C8102E"/>
          </a:solidFill>
          <a:ln>
            <a:noFill/>
          </a:ln>
        </p:spPr>
        <p:txBody>
          <a:bodyPr lIns="73152" tIns="36576" rIns="73152" bIns="36576" anchor="ctr" anchorCtr="0" wrap="square">
            <a:noAutofit/>
          </a:bodyPr>
          <a:lstStyle/>
          <a:p>
            <a:endParaRPr/>
          </a:p>
        </p:txBody>
      </p:sp>
      <p:sp>
        <p:nvSpPr>
          <p:cNvPr id="133" name="Quote mark"/>
          <p:cNvSpPr/>
          <p:nvPr/>
        </p:nvSpPr>
        <p:spPr>
          <a:xfrm>
            <a:off x="758952" y="1481328"/>
            <a:ext cx="914400" cy="914400"/>
          </a:xfrm>
          <a:prstGeom prst="rect">
            <a:avLst/>
          </a:prstGeom>
          <a:noFill/>
          <a:ln>
            <a:noFill/>
          </a:ln>
        </p:spPr>
        <p:txBody>
          <a:bodyPr lIns="0" tIns="0" rIns="0" bIns="0" anchor="t" anchorCtr="0" wrap="square">
            <a:noAutofit/>
          </a:bodyPr>
          <a:lstStyle/>
          <a:p>
            <a:pPr algn="l">
              <a:lnSpc>
                <a:spcPct val="100000"/>
              </a:lnSpc>
              <a:buNone/>
            </a:pPr>
            <a:r>
              <a:rPr lang="en-US" sz="6600" b="1" i="0" spc="0" dirty="0">
                <a:solidFill>
                  <a:srgbClr val="C8102E"/>
                </a:solidFill>
                <a:latin typeface="Calibri"/>
                <a:cs typeface="Calibri"/>
              </a:rPr>
              <a:t>“</a:t>
            </a:r>
          </a:p>
        </p:txBody>
      </p:sp>
      <p:sp>
        <p:nvSpPr>
          <p:cNvPr id="134" name="Content Placeholder 1"/>
          <p:cNvSpPr>
            <a:spLocks noGrp="1"/>
          </p:cNvSpPr>
          <p:nvPr>
            <p:ph type="body" idx="1" hasCustomPrompt="1"/>
          </p:nvPr>
        </p:nvSpPr>
        <p:spPr>
          <a:xfrm>
            <a:off x="1417320" y="1691640"/>
            <a:ext cx="9540210" cy="1874520"/>
          </a:xfrm>
          <a:prstGeom prst="rect">
            <a:avLst/>
          </a:prstGeom>
          <a:noFill/>
          <a:ln>
            <a:noFill/>
          </a:ln>
        </p:spPr>
        <p:txBody>
          <a:bodyPr lIns="0" tIns="0" rIns="0" bIns="0" anchor="ctr" anchorCtr="0" wrap="square">
            <a:normAutofit/>
          </a:bodyPr>
          <a:lstStyle>
            <a:lvl1pPr marL="0" indent="0">
              <a:lnSpc>
                <a:spcPct val="104000"/>
              </a:lnSpc>
              <a:spcBef>
                <a:spcPts val="0"/>
              </a:spcBef>
              <a:spcAft>
                <a:spcPts val="0"/>
              </a:spcAft>
              <a:buNone/>
              <a:defRPr sz="2400" b="0" i="1" spc="0">
                <a:solidFill>
                  <a:srgbClr val="1F2733"/>
                </a:solidFill>
                <a:latin typeface="Calibri"/>
                <a:cs typeface="Calibri"/>
              </a:defRPr>
            </a:lvl1pPr>
          </a:lstStyle>
          <a:p>
            <a:pPr/>
            <a:r>
              <a:rPr lang="en-US" dirty="0"/>
              <a:t>The sentence worth quoting, in the speaker's own words.</a:t>
            </a:r>
          </a:p>
        </p:txBody>
      </p:sp>
      <p:sp>
        <p:nvSpPr>
          <p:cNvPr id="135" name="Text Placeholder 2"/>
          <p:cNvSpPr>
            <a:spLocks noGrp="1"/>
          </p:cNvSpPr>
          <p:nvPr>
            <p:ph type="body" idx="2" hasCustomPrompt="1"/>
          </p:nvPr>
        </p:nvSpPr>
        <p:spPr>
          <a:xfrm>
            <a:off x="1417320" y="3639312"/>
            <a:ext cx="9540210" cy="329184"/>
          </a:xfrm>
          <a:prstGeom prst="rect">
            <a:avLst/>
          </a:prstGeom>
          <a:noFill/>
          <a:ln>
            <a:noFill/>
          </a:ln>
        </p:spPr>
        <p:txBody>
          <a:bodyPr lIns="0" tIns="0" rIns="0" bIns="0" anchor="t" anchorCtr="0" wrap="square">
            <a:normAutofit/>
          </a:bodyPr>
          <a:lstStyle>
            <a:lvl1pPr marL="0" indent="0">
              <a:lnSpc>
                <a:spcPct val="92000"/>
              </a:lnSpc>
              <a:spcBef>
                <a:spcPts val="0"/>
              </a:spcBef>
              <a:spcAft>
                <a:spcPts val="0"/>
              </a:spcAft>
              <a:buNone/>
              <a:defRPr sz="1700" b="1" i="0" spc="0">
                <a:solidFill>
                  <a:srgbClr val="2E4A66"/>
                </a:solidFill>
                <a:latin typeface="Calibri"/>
                <a:cs typeface="Calibri"/>
              </a:defRPr>
            </a:lvl1pPr>
          </a:lstStyle>
          <a:p>
            <a:pPr/>
            <a:r>
              <a:rPr lang="en-US" dirty="0"/>
              <a:t>Name</a:t>
            </a:r>
          </a:p>
        </p:txBody>
      </p:sp>
      <p:sp>
        <p:nvSpPr>
          <p:cNvPr id="136" name="Text Placeholder 3"/>
          <p:cNvSpPr>
            <a:spLocks noGrp="1"/>
          </p:cNvSpPr>
          <p:nvPr>
            <p:ph type="body" idx="3" hasCustomPrompt="1"/>
          </p:nvPr>
        </p:nvSpPr>
        <p:spPr>
          <a:xfrm>
            <a:off x="1417320" y="3968496"/>
            <a:ext cx="9540210" cy="329184"/>
          </a:xfrm>
          <a:prstGeom prst="rect">
            <a:avLst/>
          </a:prstGeom>
          <a:noFill/>
          <a:ln>
            <a:noFill/>
          </a:ln>
        </p:spPr>
        <p:txBody>
          <a:bodyPr lIns="0" tIns="0" rIns="0" bIns="0" anchor="t" anchorCtr="0" wrap="square">
            <a:normAutofit/>
          </a:bodyPr>
          <a:lstStyle>
            <a:lvl1pPr marL="0" indent="0">
              <a:lnSpc>
                <a:spcPct val="92000"/>
              </a:lnSpc>
              <a:spcBef>
                <a:spcPts val="0"/>
              </a:spcBef>
              <a:spcAft>
                <a:spcPts val="0"/>
              </a:spcAft>
              <a:buNone/>
              <a:defRPr sz="1500" b="0" i="0" spc="0">
                <a:solidFill>
                  <a:srgbClr val="667485"/>
                </a:solidFill>
                <a:latin typeface="Calibri"/>
                <a:cs typeface="Calibri"/>
              </a:defRPr>
            </a:lvl1pPr>
          </a:lstStyle>
          <a:p>
            <a:pPr/>
            <a:r>
              <a:rPr lang="en-US" dirty="0"/>
              <a:t>Role · organisation · date</a:t>
            </a:r>
          </a:p>
        </p:txBody>
      </p:sp>
      <p:sp>
        <p:nvSpPr>
          <p:cNvPr id="137" name="Text Placeholder 4"/>
          <p:cNvSpPr>
            <a:spLocks noGrp="1"/>
          </p:cNvSpPr>
          <p:nvPr>
            <p:ph type="body" idx="4" hasCustomPrompt="1"/>
          </p:nvPr>
        </p:nvSpPr>
        <p:spPr>
          <a:xfrm>
            <a:off x="411480" y="4617720"/>
            <a:ext cx="11369010" cy="1508760"/>
          </a:xfrm>
          <a:prstGeom prst="rect">
            <a:avLst/>
          </a:prstGeom>
          <a:noFill/>
          <a:ln>
            <a:noFill/>
          </a:ln>
        </p:spPr>
        <p:txBody>
          <a:bodyPr lIns="0" tIns="0" rIns="0" bIns="0" anchor="t" anchorCtr="0" wrap="square">
            <a:normAutofit/>
          </a:bodyPr>
          <a:lstStyle>
            <a:lvl1pPr marL="219456" indent="-219456">
              <a:lnSpc>
                <a:spcPct val="92000"/>
              </a:lnSpc>
              <a:spcBef>
                <a:spcPts val="500"/>
              </a:spcBef>
              <a:spcAft>
                <a:spcPts val="0"/>
              </a:spcAft>
              <a:buClr>
                <a:srgbClr val="2E4A66"/>
              </a:buClr>
              <a:buSzPct val="55000"/>
              <a:buFont typeface="Wingdings"/>
              <a:buChar char="n"/>
              <a:defRPr sz="1700" b="0" i="0" spc="0">
                <a:solidFill>
                  <a:srgbClr val="1F2733"/>
                </a:solidFill>
                <a:latin typeface="Calibri"/>
                <a:cs typeface="Calibri"/>
              </a:defRPr>
            </a:lvl1pPr>
            <a:lvl2pPr marL="457200" indent="-219456">
              <a:lnSpc>
                <a:spcPct val="92000"/>
              </a:lnSpc>
              <a:spcBef>
                <a:spcPts val="300"/>
              </a:spcBef>
              <a:spcAft>
                <a:spcPts val="0"/>
              </a:spcAft>
              <a:buClr>
                <a:srgbClr val="C8102E"/>
              </a:buClr>
              <a:buSzPct val="95000"/>
              <a:buFont typeface="Arial"/>
              <a:buChar char="–"/>
              <a:defRPr sz="1500" b="0" i="0" spc="0">
                <a:solidFill>
                  <a:srgbClr val="1F2733"/>
                </a:solidFill>
                <a:latin typeface="Calibri"/>
                <a:cs typeface="Calibri"/>
              </a:defRPr>
            </a:lvl2pPr>
            <a:lvl3pPr marL="694944" indent="-201168">
              <a:lnSpc>
                <a:spcPct val="92000"/>
              </a:lnSpc>
              <a:spcBef>
                <a:spcPts val="200"/>
              </a:spcBef>
              <a:spcAft>
                <a:spcPts val="0"/>
              </a:spcAft>
              <a:buClr>
                <a:srgbClr val="667485"/>
              </a:buClr>
              <a:buSzPct val="90000"/>
              <a:buFont typeface="Arial"/>
              <a:buChar char="•"/>
              <a:defRPr sz="13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200" b="0" i="0" spc="0">
                <a:solidFill>
                  <a:srgbClr val="667485"/>
                </a:solidFill>
                <a:latin typeface="Calibri"/>
                <a:cs typeface="Calibri"/>
              </a:defRPr>
            </a:lvl4pPr>
            <a:lvl5pPr marL="1097280" indent="0">
              <a:lnSpc>
                <a:spcPct val="92000"/>
              </a:lnSpc>
              <a:spcBef>
                <a:spcPts val="200"/>
              </a:spcBef>
              <a:spcAft>
                <a:spcPts val="0"/>
              </a:spcAft>
              <a:buNone/>
              <a:defRPr sz="1100" b="0" i="0" spc="0">
                <a:solidFill>
                  <a:srgbClr val="667485"/>
                </a:solidFill>
                <a:latin typeface="Calibri"/>
                <a:cs typeface="Calibri"/>
              </a:defRPr>
            </a:lvl5pPr>
          </a:lstStyle>
          <a:p>
            <a:pPr/>
            <a:r>
              <a:rPr lang="en-US" dirty="0"/>
              <a:t>Why this quotation is evidence and not decoration</a:t>
            </a:r>
          </a:p>
          <a:p>
            <a:pP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showMasterSp="1">
  <p:cSld name="Title Only">
    <p:spTree>
      <p:nvGrpSpPr>
        <p:cNvPr id="1" name=""/>
        <p:cNvGrpSpPr/>
        <p:nvPr/>
      </p:nvGrpSpPr>
      <p:grpSpPr>
        <a:xfrm>
          <a:off x="0" y="0"/>
          <a:ext cx="0" cy="0"/>
          <a:chOff x="0" y="0"/>
          <a:chExt cx="0" cy="0"/>
        </a:xfrm>
      </p:grpSpPr>
      <p:sp>
        <p:nvSpPr>
          <p:cNvPr id="138" name="Title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title</a:t>
            </a: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showMasterSp="1">
  <p:cSld name="Blank">
    <p:spTree>
      <p:nvGrpSpPr>
        <p:cNvPr id="1" name=""/>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showMasterSp="0">
  <p:cSld name="Closing / Q&amp;A">
    <p:spTree>
      <p:nvGrpSpPr>
        <p:cNvPr id="1" name=""/>
        <p:cNvGrpSpPr/>
        <p:nvPr/>
      </p:nvGrpSpPr>
      <p:grpSpPr>
        <a:xfrm>
          <a:off x="0" y="0"/>
          <a:ext cx="0" cy="0"/>
          <a:chOff x="0" y="0"/>
          <a:chExt cx="0" cy="0"/>
        </a:xfrm>
      </p:grpSpPr>
      <p:pic>
        <p:nvPicPr>
          <p:cNvPr id="139" name="End motif"/>
          <p:cNvPicPr>
            <a:picLocks noChangeAspect="1"/>
          </p:cNvPicPr>
          <p:nvPr/>
        </p:nvPicPr>
        <p:blipFill>
          <a:blip r:embed="rId2"/>
          <a:stretch>
            <a:fillRect/>
          </a:stretch>
        </p:blipFill>
        <p:spPr>
          <a:xfrm>
            <a:off x="1706865" y="914400"/>
            <a:ext cx="8778240" cy="1116787"/>
          </a:xfrm>
          <a:prstGeom prst="rect">
            <a:avLst/>
          </a:prstGeom>
        </p:spPr>
      </p:pic>
      <p:sp>
        <p:nvSpPr>
          <p:cNvPr id="140" name="Title 1"/>
          <p:cNvSpPr>
            <a:spLocks noGrp="1"/>
          </p:cNvSpPr>
          <p:nvPr>
            <p:ph type="title" hasCustomPrompt="1"/>
          </p:nvPr>
        </p:nvSpPr>
        <p:spPr>
          <a:xfrm>
            <a:off x="411480" y="2468880"/>
            <a:ext cx="11369010" cy="1188720"/>
          </a:xfrm>
          <a:prstGeom prst="rect">
            <a:avLst/>
          </a:prstGeom>
          <a:noFill/>
          <a:ln>
            <a:noFill/>
          </a:ln>
        </p:spPr>
        <p:txBody>
          <a:bodyPr lIns="0" tIns="0" rIns="0" bIns="0" anchor="b" anchorCtr="0" wrap="square">
            <a:normAutofit/>
          </a:bodyPr>
          <a:lstStyle>
            <a:lvl1pPr marL="0" indent="0" algn="ctr">
              <a:lnSpc>
                <a:spcPct val="88000"/>
              </a:lnSpc>
              <a:spcBef>
                <a:spcPts val="0"/>
              </a:spcBef>
              <a:spcAft>
                <a:spcPts val="0"/>
              </a:spcAft>
              <a:buNone/>
              <a:defRPr sz="4400" b="1" i="0" spc="0">
                <a:solidFill>
                  <a:srgbClr val="2E4A66"/>
                </a:solidFill>
                <a:latin typeface="Calibri"/>
                <a:cs typeface="Calibri"/>
              </a:defRPr>
            </a:lvl1pPr>
          </a:lstStyle>
          <a:p>
            <a:pPr/>
            <a:r>
              <a:rPr lang="en-US" dirty="0"/>
              <a:t>Questions?</a:t>
            </a:r>
          </a:p>
        </p:txBody>
      </p:sp>
      <p:sp>
        <p:nvSpPr>
          <p:cNvPr id="141" name="End accent"/>
          <p:cNvSpPr/>
          <p:nvPr/>
        </p:nvSpPr>
        <p:spPr>
          <a:xfrm>
            <a:off x="5455905" y="3803904"/>
            <a:ext cx="1280160" cy="50292"/>
          </a:xfrm>
          <a:prstGeom prst="rect">
            <a:avLst/>
          </a:prstGeom>
          <a:solidFill>
            <a:srgbClr val="C8102E"/>
          </a:solidFill>
          <a:ln>
            <a:noFill/>
          </a:ln>
        </p:spPr>
        <p:txBody>
          <a:bodyPr lIns="73152" tIns="36576" rIns="73152" bIns="36576" anchor="ctr" anchorCtr="0" wrap="square">
            <a:noAutofit/>
          </a:bodyPr>
          <a:lstStyle/>
          <a:p>
            <a:endParaRPr/>
          </a:p>
        </p:txBody>
      </p:sp>
      <p:sp>
        <p:nvSpPr>
          <p:cNvPr id="142" name="End disclaimer"/>
          <p:cNvSpPr/>
          <p:nvPr/>
        </p:nvSpPr>
        <p:spPr>
          <a:xfrm>
            <a:off x="1341105" y="4160520"/>
            <a:ext cx="9509760" cy="1325880"/>
          </a:xfrm>
          <a:prstGeom prst="rect">
            <a:avLst/>
          </a:prstGeom>
          <a:noFill/>
          <a:ln>
            <a:noFill/>
          </a:ln>
        </p:spPr>
        <p:txBody>
          <a:bodyPr lIns="0" tIns="0" rIns="0" bIns="0" anchor="t" anchorCtr="0" wrap="square">
            <a:noAutofit/>
          </a:bodyPr>
          <a:lstStyle/>
          <a:p>
            <a:pPr algn="ctr">
              <a:lnSpc>
                <a:spcPct val="115000"/>
              </a:lnSpc>
              <a:buNone/>
            </a:pPr>
            <a:r>
              <a:rPr lang="en-US" sz="1400" b="0" i="0" spc="0" dirty="0">
                <a:solidFill>
                  <a:srgbClr val="667485"/>
                </a:solidFill>
                <a:latin typeface="Calibri"/>
                <a:cs typeface="Calibri"/>
              </a:rPr>
              <a:t>Co-funded by the European Union through the EuroHPC Joint Undertaking under Grant Agreement No 101263128, and by the Ministry of Digital Transformation of the Republic of North Macedonia. Views and opinions expressed are those of the author(s) only and do not necessarily reflect those of the European Union or the EuroHPC JU.</a:t>
            </a:r>
          </a:p>
        </p:txBody>
      </p:sp>
      <p:pic>
        <p:nvPicPr>
          <p:cNvPr id="143" name="End logo bar"/>
          <p:cNvPicPr>
            <a:picLocks noChangeAspect="1"/>
          </p:cNvPicPr>
          <p:nvPr/>
        </p:nvPicPr>
        <p:blipFill>
          <a:blip r:embed="rId3"/>
          <a:stretch>
            <a:fillRect/>
          </a:stretch>
        </p:blipFill>
        <p:spPr>
          <a:xfrm>
            <a:off x="1981185" y="5760720"/>
            <a:ext cx="8229600" cy="414909"/>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theme" Target="../theme/theme1.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4" name="Title Placeholder 1"/>
          <p:cNvSpPr>
            <a:spLocks noGrp="1"/>
          </p:cNvSpPr>
          <p:nvPr>
            <p:ph type="title" hasCustomPrompt="1"/>
          </p:nvPr>
        </p:nvSpPr>
        <p:spPr>
          <a:xfrm>
            <a:off x="411480" y="274320"/>
            <a:ext cx="11369010" cy="530352"/>
          </a:xfrm>
          <a:prstGeom prst="rect">
            <a:avLst/>
          </a:prstGeom>
          <a:noFill/>
          <a:ln>
            <a:noFill/>
          </a:ln>
        </p:spPr>
        <p:txBody>
          <a:bodyPr lIns="0" tIns="0" rIns="0" bIns="0" anchor="b" anchorCtr="0" wrap="square">
            <a:normAutofit/>
          </a:bodyPr>
          <a:lstStyle>
            <a:lvl1pPr marL="0" indent="0">
              <a:lnSpc>
                <a:spcPct val="90000"/>
              </a:lnSpc>
              <a:spcBef>
                <a:spcPts val="0"/>
              </a:spcBef>
              <a:spcAft>
                <a:spcPts val="0"/>
              </a:spcAft>
              <a:buNone/>
              <a:defRPr sz="2800" b="1" i="0" spc="0">
                <a:solidFill>
                  <a:srgbClr val="2E4A66"/>
                </a:solidFill>
                <a:latin typeface="Calibri"/>
                <a:cs typeface="Calibri"/>
              </a:defRPr>
            </a:lvl1pPr>
          </a:lstStyle>
          <a:p>
            <a:pPr/>
            <a:r>
              <a:rPr lang="en-US" dirty="0"/>
              <a:t>Click to edit Master title style</a:t>
            </a:r>
          </a:p>
        </p:txBody>
      </p:sp>
      <p:sp>
        <p:nvSpPr>
          <p:cNvPr id="145" name="Text Placeholder 2"/>
          <p:cNvSpPr>
            <a:spLocks noGrp="1"/>
          </p:cNvSpPr>
          <p:nvPr>
            <p:ph type="body" idx="1" hasCustomPrompt="1"/>
          </p:nvPr>
        </p:nvSpPr>
        <p:spPr>
          <a:xfrm>
            <a:off x="411480" y="1005840"/>
            <a:ext cx="11369010" cy="5193792"/>
          </a:xfrm>
          <a:prstGeom prst="rect">
            <a:avLst/>
          </a:prstGeom>
          <a:noFill/>
          <a:ln>
            <a:noFill/>
          </a:ln>
        </p:spPr>
        <p:txBody>
          <a:bodyPr lIns="0" tIns="0" rIns="0" bIns="0" anchor="t" anchorCtr="0" wrap="square">
            <a:normAutofit/>
          </a:bodyPr>
          <a:lstStyle>
            <a:lvl1pPr marL="219456" indent="-219456">
              <a:lnSpc>
                <a:spcPct val="92000"/>
              </a:lnSpc>
              <a:spcBef>
                <a:spcPts val="400"/>
              </a:spcBef>
              <a:spcAft>
                <a:spcPts val="0"/>
              </a:spcAft>
              <a:buClr>
                <a:srgbClr val="2E4A66"/>
              </a:buClr>
              <a:buSzPct val="55000"/>
              <a:buFont typeface="Wingdings"/>
              <a:buChar char="n"/>
              <a:defRPr sz="2000" b="0" i="0" spc="0">
                <a:solidFill>
                  <a:srgbClr val="1F2733"/>
                </a:solidFill>
                <a:latin typeface="Calibri"/>
                <a:cs typeface="Calibri"/>
              </a:defRPr>
            </a:lvl1pPr>
            <a:lvl2pPr marL="457200" indent="-219456">
              <a:lnSpc>
                <a:spcPct val="92000"/>
              </a:lnSpc>
              <a:spcBef>
                <a:spcPts val="200"/>
              </a:spcBef>
              <a:spcAft>
                <a:spcPts val="0"/>
              </a:spcAft>
              <a:buClr>
                <a:srgbClr val="C8102E"/>
              </a:buClr>
              <a:buSzPct val="95000"/>
              <a:buFont typeface="Arial"/>
              <a:buChar char="–"/>
              <a:defRPr sz="1800" b="0" i="0" spc="0">
                <a:solidFill>
                  <a:srgbClr val="1F2733"/>
                </a:solidFill>
                <a:latin typeface="Calibri"/>
                <a:cs typeface="Calibri"/>
              </a:defRPr>
            </a:lvl2pPr>
            <a:lvl3pPr marL="694944" indent="-201168">
              <a:lnSpc>
                <a:spcPct val="92000"/>
              </a:lnSpc>
              <a:spcBef>
                <a:spcPts val="100"/>
              </a:spcBef>
              <a:spcAft>
                <a:spcPts val="0"/>
              </a:spcAft>
              <a:buClr>
                <a:srgbClr val="667485"/>
              </a:buClr>
              <a:buSzPct val="90000"/>
              <a:buFont typeface="Arial"/>
              <a:buChar char="•"/>
              <a:defRPr sz="16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500" b="0" i="0" spc="0">
                <a:solidFill>
                  <a:srgbClr val="667485"/>
                </a:solidFill>
                <a:latin typeface="Calibri"/>
                <a:cs typeface="Calibri"/>
              </a:defRPr>
            </a:lvl4pPr>
            <a:lvl5pPr marL="1097280" indent="0">
              <a:lnSpc>
                <a:spcPct val="92000"/>
              </a:lnSpc>
              <a:spcBef>
                <a:spcPts val="200"/>
              </a:spcBef>
              <a:spcAft>
                <a:spcPts val="0"/>
              </a:spcAft>
              <a:buNone/>
              <a:defRPr sz="1400" b="0" i="0" spc="0">
                <a:solidFill>
                  <a:srgbClr val="667485"/>
                </a:solidFill>
                <a:latin typeface="Calibri"/>
                <a:cs typeface="Calibri"/>
              </a:defRPr>
            </a:lvl5pPr>
          </a:lstStyle>
          <a:p>
            <a:pPr/>
            <a:r>
              <a:rPr lang="en-US" dirty="0"/>
              <a:t>Click to edit Master text styles</a:t>
            </a:r>
          </a:p>
          <a:p>
            <a:pPr/>
            <a:endParaRPr/>
          </a:p>
          <a:p>
            <a:pPr/>
            <a:endParaRPr/>
          </a:p>
        </p:txBody>
      </p:sp>
      <p:sp>
        <p:nvSpPr>
          <p:cNvPr id="146" name="Rule"/>
          <p:cNvSpPr/>
          <p:nvPr/>
        </p:nvSpPr>
        <p:spPr>
          <a:xfrm>
            <a:off x="411480" y="877824"/>
            <a:ext cx="11369010" cy="10973"/>
          </a:xfrm>
          <a:prstGeom prst="rect">
            <a:avLst/>
          </a:prstGeom>
          <a:solidFill>
            <a:srgbClr val="DCE2E8"/>
          </a:solidFill>
          <a:ln>
            <a:noFill/>
          </a:ln>
        </p:spPr>
        <p:txBody>
          <a:bodyPr lIns="73152" tIns="36576" rIns="73152" bIns="36576" anchor="ctr" anchorCtr="0" wrap="square">
            <a:noAutofit/>
          </a:bodyPr>
          <a:lstStyle/>
          <a:p>
            <a:endParaRPr/>
          </a:p>
        </p:txBody>
      </p:sp>
      <p:sp>
        <p:nvSpPr>
          <p:cNvPr id="147" name="Rule accent"/>
          <p:cNvSpPr/>
          <p:nvPr/>
        </p:nvSpPr>
        <p:spPr>
          <a:xfrm>
            <a:off x="411480" y="873252"/>
            <a:ext cx="1051560" cy="29261"/>
          </a:xfrm>
          <a:prstGeom prst="rect">
            <a:avLst/>
          </a:prstGeom>
          <a:solidFill>
            <a:srgbClr val="C8102E"/>
          </a:solidFill>
          <a:ln>
            <a:noFill/>
          </a:ln>
        </p:spPr>
        <p:txBody>
          <a:bodyPr lIns="73152" tIns="36576" rIns="73152" bIns="36576" anchor="ctr" anchorCtr="0" wrap="square">
            <a:noAutofit/>
          </a:bodyPr>
          <a:lstStyle/>
          <a:p>
            <a:endParaRPr/>
          </a:p>
        </p:txBody>
      </p:sp>
      <p:pic>
        <p:nvPicPr>
          <p:cNvPr id="148" name="Footer logos"/>
          <p:cNvPicPr>
            <a:picLocks noChangeAspect="1"/>
          </p:cNvPicPr>
          <p:nvPr/>
        </p:nvPicPr>
        <p:blipFill>
          <a:blip r:embed="rId27"/>
          <a:stretch>
            <a:fillRect/>
          </a:stretch>
        </p:blipFill>
        <p:spPr>
          <a:xfrm>
            <a:off x="6559266" y="6391656"/>
            <a:ext cx="4718304" cy="237881"/>
          </a:xfrm>
          <a:prstGeom prst="rect">
            <a:avLst/>
          </a:prstGeom>
        </p:spPr>
      </p:pic>
      <p:sp>
        <p:nvSpPr>
          <p:cNvPr id="149" name="Slide number"/>
          <p:cNvSpPr/>
          <p:nvPr/>
        </p:nvSpPr>
        <p:spPr>
          <a:xfrm>
            <a:off x="11323290" y="6382512"/>
            <a:ext cx="457200" cy="274320"/>
          </a:xfrm>
          <a:prstGeom prst="rect">
            <a:avLst/>
          </a:prstGeom>
          <a:noFill/>
          <a:ln>
            <a:noFill/>
          </a:ln>
        </p:spPr>
        <p:txBody>
          <a:bodyPr lIns="0" tIns="0" rIns="0" bIns="0" anchor="ctr" anchorCtr="0" wrap="square">
            <a:noAutofit/>
          </a:bodyPr>
          <a:lstStyle/>
          <a:p>
            <a:pPr algn="r">
              <a:buNone/>
            </a:pPr>
            <a:fld id="{B7B1E2A0-3C6D-4A1F-9E1B-6F1A2C3D4E51}" type="slidenum">
              <a:rPr lang="en-US" sz="1100" b="0" dirty="0">
                <a:solidFill>
                  <a:srgbClr val="667485"/>
                </a:solidFill>
                <a:latin typeface="Calibri"/>
              </a:rPr>
              <a:t>#</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p:txStyles>
    <p:titleStyle>
      <a:lvl1pPr algn="l">
        <a:lnSpc>
          <a:spcPct val="90000"/>
        </a:lnSpc>
        <a:buNone/>
        <a:defRPr sz="2800" b="1">
          <a:solidFill>
            <a:srgbClr val="2E4A66"/>
          </a:solidFill>
          <a:latin typeface="+mj-lt"/>
        </a:defRPr>
      </a:lvl1pPr>
    </p:titleStyle>
    <p:bodyStyle>
      <a:lvl1pPr marL="219456" indent="-219456">
        <a:lnSpc>
          <a:spcPct val="92000"/>
        </a:lnSpc>
        <a:spcBef>
          <a:spcPts val="400"/>
        </a:spcBef>
        <a:spcAft>
          <a:spcPts val="0"/>
        </a:spcAft>
        <a:buClr>
          <a:srgbClr val="2E4A66"/>
        </a:buClr>
        <a:buSzPct val="55000"/>
        <a:buFont typeface="Wingdings"/>
        <a:buChar char="n"/>
        <a:defRPr sz="2000" b="0" i="0" spc="0">
          <a:solidFill>
            <a:srgbClr val="1F2733"/>
          </a:solidFill>
          <a:latin typeface="Calibri"/>
          <a:cs typeface="Calibri"/>
        </a:defRPr>
      </a:lvl1pPr>
      <a:lvl2pPr marL="457200" indent="-219456">
        <a:lnSpc>
          <a:spcPct val="92000"/>
        </a:lnSpc>
        <a:spcBef>
          <a:spcPts val="200"/>
        </a:spcBef>
        <a:spcAft>
          <a:spcPts val="0"/>
        </a:spcAft>
        <a:buClr>
          <a:srgbClr val="C8102E"/>
        </a:buClr>
        <a:buSzPct val="95000"/>
        <a:buFont typeface="Arial"/>
        <a:buChar char="–"/>
        <a:defRPr sz="1800" b="0" i="0" spc="0">
          <a:solidFill>
            <a:srgbClr val="1F2733"/>
          </a:solidFill>
          <a:latin typeface="Calibri"/>
          <a:cs typeface="Calibri"/>
        </a:defRPr>
      </a:lvl2pPr>
      <a:lvl3pPr marL="694944" indent="-201168">
        <a:lnSpc>
          <a:spcPct val="92000"/>
        </a:lnSpc>
        <a:spcBef>
          <a:spcPts val="100"/>
        </a:spcBef>
        <a:spcAft>
          <a:spcPts val="0"/>
        </a:spcAft>
        <a:buClr>
          <a:srgbClr val="667485"/>
        </a:buClr>
        <a:buSzPct val="90000"/>
        <a:buFont typeface="Arial"/>
        <a:buChar char="•"/>
        <a:defRPr sz="1600" b="0" i="0" spc="0">
          <a:solidFill>
            <a:srgbClr val="667485"/>
          </a:solidFill>
          <a:latin typeface="Calibri"/>
          <a:cs typeface="Calibri"/>
        </a:defRPr>
      </a:lvl3pPr>
      <a:lvl4pPr marL="914400" indent="-182880">
        <a:lnSpc>
          <a:spcPct val="92000"/>
        </a:lnSpc>
        <a:spcBef>
          <a:spcPts val="200"/>
        </a:spcBef>
        <a:spcAft>
          <a:spcPts val="0"/>
        </a:spcAft>
        <a:buClr>
          <a:srgbClr val="667485"/>
        </a:buClr>
        <a:buSzPct val="115000"/>
        <a:buFont typeface="Arial"/>
        <a:buChar char="·"/>
        <a:defRPr sz="1500" b="0" i="0" spc="0">
          <a:solidFill>
            <a:srgbClr val="667485"/>
          </a:solidFill>
          <a:latin typeface="Calibri"/>
          <a:cs typeface="Calibri"/>
        </a:defRPr>
      </a:lvl4pPr>
      <a:lvl5pPr marL="1097280" indent="0">
        <a:lnSpc>
          <a:spcPct val="92000"/>
        </a:lnSpc>
        <a:spcBef>
          <a:spcPts val="200"/>
        </a:spcBef>
        <a:spcAft>
          <a:spcPts val="0"/>
        </a:spcAft>
        <a:buNone/>
        <a:defRPr sz="1400" b="0" i="0" spc="0">
          <a:solidFill>
            <a:srgbClr val="667485"/>
          </a:solidFill>
          <a:latin typeface="Calibri"/>
          <a:cs typeface="Calibri"/>
        </a:defRPr>
      </a:lvl5pPr>
    </p:bodyStyle>
    <p:otherStyle>
      <a:lvl1pPr>
        <a:defRPr sz="1600">
          <a:solidFill>
            <a:srgbClr val="1F2733"/>
          </a:solidFill>
          <a:latin typeface="+mn-lt"/>
        </a:defRPr>
      </a:lvl1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5.png"/><Relationship Id="rId3"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6.png"/><Relationship Id="rId3"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7.png"/><Relationship Id="rId3"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8.png"/><Relationship Id="rId3"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9.png"/><Relationship Id="rId3"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0.png"/><Relationship Id="rId3"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1.png"/><Relationship Id="rId3"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2.png"/><Relationship Id="rId3"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3.png"/><Relationship Id="rId3" Type="http://schemas.openxmlformats.org/officeDocument/2006/relationships/notesSlide" Target="../notesSlides/notesSlide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4.png"/><Relationship Id="rId3" Type="http://schemas.openxmlformats.org/officeDocument/2006/relationships/notesSlide" Target="../notesSlides/notesSlide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5.png"/><Relationship Id="rId3" Type="http://schemas.openxmlformats.org/officeDocument/2006/relationships/notesSlide" Target="../notesSlides/notesSlide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github.com/trajanov/graphs-for-llm-agents"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16.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LLM-Based Agentic Systems and Knowledge Graphs</a:t>
            </a:r>
          </a:p>
        </p:txBody>
      </p:sp>
      <p:sp>
        <p:nvSpPr>
          <p:cNvPr id="3" name="Subtitle 2"/>
          <p:cNvSpPr>
            <a:spLocks noGrp="1"/>
          </p:cNvSpPr>
          <p:nvPr>
            <p:ph type="subTitle" idx="1"/>
          </p:nvPr>
        </p:nvSpPr>
        <p:spPr/>
        <p:txBody>
          <a:bodyPr/>
          <a:lstStyle/>
          <a:p>
            <a:r>
              <a:t>A taxonomy of the tasks in which knowledge graphs support LLM agents, with the expected benefits, the measured results and guidance on when to use them</a:t>
            </a:r>
          </a:p>
        </p:txBody>
      </p:sp>
      <p:sp>
        <p:nvSpPr>
          <p:cNvPr id="4" name="Text Placeholder 3"/>
          <p:cNvSpPr>
            <a:spLocks noGrp="1"/>
          </p:cNvSpPr>
          <p:nvPr>
            <p:ph type="body" idx="2"/>
          </p:nvPr>
        </p:nvSpPr>
        <p:spPr/>
        <p:txBody>
          <a:bodyPr/>
          <a:lstStyle/>
          <a:p>
            <a:pPr/>
            <a:r>
              <a:t>Prof. Dimitar Trajanov, Ph.D.</a:t>
            </a:r>
          </a:p>
          <a:p>
            <a:pPr lvl="1"/>
            <a:r>
              <a:t>Faculty of Computer Science and Engineering</a:t>
            </a:r>
          </a:p>
          <a:p>
            <a:pPr lvl="1"/>
            <a:r>
              <a:t>2nd SMASHING Workshop · October 2026</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Agenda of the Tutorial</a:t>
            </a:r>
          </a:p>
        </p:txBody>
      </p:sp>
      <p:sp>
        <p:nvSpPr>
          <p:cNvPr id="3" name="Rectangle 2"/>
          <p:cNvSpPr/>
          <p:nvPr/>
        </p:nvSpPr>
        <p:spPr>
          <a:xfrm>
            <a:off x="411480" y="1097280"/>
            <a:ext cx="3655557" cy="236829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9728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Oval 4"/>
          <p:cNvSpPr/>
          <p:nvPr/>
        </p:nvSpPr>
        <p:spPr>
          <a:xfrm>
            <a:off x="576072" y="1298448"/>
            <a:ext cx="420624" cy="420624"/>
          </a:xfrm>
          <a:prstGeom prst="ellipse">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u</a:t>
            </a:r>
          </a:p>
        </p:txBody>
      </p:sp>
      <p:sp>
        <p:nvSpPr>
          <p:cNvPr id="6" name="TextBox 5"/>
          <p:cNvSpPr txBox="1"/>
          <p:nvPr/>
        </p:nvSpPr>
        <p:spPr>
          <a:xfrm>
            <a:off x="1124712"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600">
                <a:solidFill>
                  <a:srgbClr val="1F2733"/>
                </a:solidFill>
                <a:latin typeface="Calibri"/>
              </a:rPr>
              <a:t>Large Language Models, Knowledge Graphs and Agents</a:t>
            </a:r>
          </a:p>
        </p:txBody>
      </p:sp>
      <p:sp>
        <p:nvSpPr>
          <p:cNvPr id="7" name="TextBox 6"/>
          <p:cNvSpPr txBox="1"/>
          <p:nvPr/>
        </p:nvSpPr>
        <p:spPr>
          <a:xfrm>
            <a:off x="594360" y="1874519"/>
            <a:ext cx="3289797" cy="149961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Definitions of the three components, the ReAct loop, autonomy levels, the time horizon of agents and an agent assembled by analogy with a person at work.</a:t>
            </a:r>
          </a:p>
        </p:txBody>
      </p:sp>
      <p:sp>
        <p:nvSpPr>
          <p:cNvPr id="8" name="Rectangle 7"/>
          <p:cNvSpPr/>
          <p:nvPr/>
        </p:nvSpPr>
        <p:spPr>
          <a:xfrm>
            <a:off x="4268205" y="1097280"/>
            <a:ext cx="3655557" cy="236829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9" name="Rectangle 8"/>
          <p:cNvSpPr/>
          <p:nvPr/>
        </p:nvSpPr>
        <p:spPr>
          <a:xfrm>
            <a:off x="4268205" y="1097280"/>
            <a:ext cx="3655557"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Oval 9"/>
          <p:cNvSpPr/>
          <p:nvPr/>
        </p:nvSpPr>
        <p:spPr>
          <a:xfrm>
            <a:off x="4432797" y="1298448"/>
            <a:ext cx="420624" cy="420624"/>
          </a:xfrm>
          <a:prstGeom prst="ellipse">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v</a:t>
            </a:r>
          </a:p>
        </p:txBody>
      </p:sp>
      <p:sp>
        <p:nvSpPr>
          <p:cNvPr id="11" name="TextBox 10"/>
          <p:cNvSpPr txBox="1"/>
          <p:nvPr/>
        </p:nvSpPr>
        <p:spPr>
          <a:xfrm>
            <a:off x="4981437"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600">
                <a:solidFill>
                  <a:srgbClr val="1F2733"/>
                </a:solidFill>
                <a:latin typeface="Calibri"/>
              </a:rPr>
              <a:t>A Taxonomy of Knowledge Graph Tasks in LLM Agents</a:t>
            </a:r>
          </a:p>
        </p:txBody>
      </p:sp>
      <p:sp>
        <p:nvSpPr>
          <p:cNvPr id="12" name="TextBox 11"/>
          <p:cNvSpPr txBox="1"/>
          <p:nvPr/>
        </p:nvSpPr>
        <p:spPr>
          <a:xfrm>
            <a:off x="4451085" y="1874519"/>
            <a:ext cx="3289797" cy="149961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Four groups and thirteen tasks with published examples, five ways of connecting a graph to an agent, and the evaluation method.</a:t>
            </a:r>
          </a:p>
        </p:txBody>
      </p:sp>
      <p:sp>
        <p:nvSpPr>
          <p:cNvPr id="13" name="Rectangle 12"/>
          <p:cNvSpPr/>
          <p:nvPr/>
        </p:nvSpPr>
        <p:spPr>
          <a:xfrm>
            <a:off x="8124931" y="1097280"/>
            <a:ext cx="3655557" cy="236829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4" name="Rectangle 13"/>
          <p:cNvSpPr/>
          <p:nvPr/>
        </p:nvSpPr>
        <p:spPr>
          <a:xfrm>
            <a:off x="8124931" y="1097280"/>
            <a:ext cx="3655557"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Oval 14"/>
          <p:cNvSpPr/>
          <p:nvPr/>
        </p:nvSpPr>
        <p:spPr>
          <a:xfrm>
            <a:off x="8289523" y="1298448"/>
            <a:ext cx="420624" cy="420624"/>
          </a:xfrm>
          <a:prstGeom prst="ellipse">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w</a:t>
            </a:r>
          </a:p>
        </p:txBody>
      </p:sp>
      <p:sp>
        <p:nvSpPr>
          <p:cNvPr id="16" name="TextBox 15"/>
          <p:cNvSpPr txBox="1"/>
          <p:nvPr/>
        </p:nvSpPr>
        <p:spPr>
          <a:xfrm>
            <a:off x="8838163"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600">
                <a:solidFill>
                  <a:srgbClr val="1F2733"/>
                </a:solidFill>
                <a:latin typeface="Calibri"/>
              </a:rPr>
              <a:t>Retrieval and Reasoning with Knowledge Graphs</a:t>
            </a:r>
          </a:p>
        </p:txBody>
      </p:sp>
      <p:sp>
        <p:nvSpPr>
          <p:cNvPr id="17" name="TextBox 16"/>
          <p:cNvSpPr txBox="1"/>
          <p:nvPr/>
        </p:nvSpPr>
        <p:spPr>
          <a:xfrm>
            <a:off x="8307811" y="1874519"/>
            <a:ext cx="3289797" cy="149961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Tasks 1.1 to 1.5: aggregation, multi-hop reasoning, whole-collection questions, passage ranking and answers attributed to their sources.</a:t>
            </a:r>
          </a:p>
        </p:txBody>
      </p:sp>
      <p:sp>
        <p:nvSpPr>
          <p:cNvPr id="18" name="Rectangle 17"/>
          <p:cNvSpPr/>
          <p:nvPr/>
        </p:nvSpPr>
        <p:spPr>
          <a:xfrm>
            <a:off x="411480" y="3666744"/>
            <a:ext cx="3655557" cy="236829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Rectangle 18"/>
          <p:cNvSpPr/>
          <p:nvPr/>
        </p:nvSpPr>
        <p:spPr>
          <a:xfrm>
            <a:off x="411480" y="3666744"/>
            <a:ext cx="365555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0" name="Oval 19"/>
          <p:cNvSpPr/>
          <p:nvPr/>
        </p:nvSpPr>
        <p:spPr>
          <a:xfrm>
            <a:off x="576072" y="3867911"/>
            <a:ext cx="420624" cy="420624"/>
          </a:xfrm>
          <a:prstGeom prst="ellipse">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x</a:t>
            </a:r>
          </a:p>
        </p:txBody>
      </p:sp>
      <p:sp>
        <p:nvSpPr>
          <p:cNvPr id="21" name="TextBox 20"/>
          <p:cNvSpPr txBox="1"/>
          <p:nvPr/>
        </p:nvSpPr>
        <p:spPr>
          <a:xfrm>
            <a:off x="1124712" y="384962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600">
                <a:solidFill>
                  <a:srgbClr val="1F2733"/>
                </a:solidFill>
                <a:latin typeface="Calibri"/>
              </a:rPr>
              <a:t>Memory and Time-Aware Knowledge</a:t>
            </a:r>
          </a:p>
        </p:txBody>
      </p:sp>
      <p:sp>
        <p:nvSpPr>
          <p:cNvPr id="22" name="TextBox 21"/>
          <p:cNvSpPr txBox="1"/>
          <p:nvPr/>
        </p:nvSpPr>
        <p:spPr>
          <a:xfrm>
            <a:off x="594360" y="4443983"/>
            <a:ext cx="3289797" cy="149961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Tasks 2.1 and 2.2: facts that change over time and long-term conversational memory.</a:t>
            </a:r>
          </a:p>
        </p:txBody>
      </p:sp>
      <p:sp>
        <p:nvSpPr>
          <p:cNvPr id="23" name="Rectangle 22"/>
          <p:cNvSpPr/>
          <p:nvPr/>
        </p:nvSpPr>
        <p:spPr>
          <a:xfrm>
            <a:off x="4268205" y="3666744"/>
            <a:ext cx="3655557" cy="236829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4" name="Rectangle 23"/>
          <p:cNvSpPr/>
          <p:nvPr/>
        </p:nvSpPr>
        <p:spPr>
          <a:xfrm>
            <a:off x="4268205" y="3666744"/>
            <a:ext cx="3655557" cy="64008"/>
          </a:xfrm>
          <a:prstGeom prst="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5" name="Oval 24"/>
          <p:cNvSpPr/>
          <p:nvPr/>
        </p:nvSpPr>
        <p:spPr>
          <a:xfrm>
            <a:off x="4432797" y="3867911"/>
            <a:ext cx="420624" cy="420624"/>
          </a:xfrm>
          <a:prstGeom prst="ellipse">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y</a:t>
            </a:r>
          </a:p>
        </p:txBody>
      </p:sp>
      <p:sp>
        <p:nvSpPr>
          <p:cNvPr id="26" name="TextBox 25"/>
          <p:cNvSpPr txBox="1"/>
          <p:nvPr/>
        </p:nvSpPr>
        <p:spPr>
          <a:xfrm>
            <a:off x="4981437" y="384962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600">
                <a:solidFill>
                  <a:srgbClr val="1F2733"/>
                </a:solidFill>
                <a:latin typeface="Calibri"/>
              </a:rPr>
              <a:t>Governance, Control and Graph Construction</a:t>
            </a:r>
          </a:p>
        </p:txBody>
      </p:sp>
      <p:sp>
        <p:nvSpPr>
          <p:cNvPr id="27" name="TextBox 26"/>
          <p:cNvSpPr txBox="1"/>
          <p:nvPr/>
        </p:nvSpPr>
        <p:spPr>
          <a:xfrm>
            <a:off x="4451085" y="4443983"/>
            <a:ext cx="3289797" cy="149961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Tasks 3.1 to 4.2: query validation, provenance, workflow and plan guardrails, extraction of facts and entity resolution.</a:t>
            </a:r>
          </a:p>
        </p:txBody>
      </p:sp>
      <p:sp>
        <p:nvSpPr>
          <p:cNvPr id="28" name="Rectangle 27"/>
          <p:cNvSpPr/>
          <p:nvPr/>
        </p:nvSpPr>
        <p:spPr>
          <a:xfrm>
            <a:off x="8124931" y="3666744"/>
            <a:ext cx="3655557" cy="236829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9" name="Rectangle 28"/>
          <p:cNvSpPr/>
          <p:nvPr/>
        </p:nvSpPr>
        <p:spPr>
          <a:xfrm>
            <a:off x="8124931" y="3666744"/>
            <a:ext cx="3655557" cy="64008"/>
          </a:xfrm>
          <a:prstGeom prst="rect">
            <a:avLst/>
          </a:prstGeom>
          <a:solidFill>
            <a:srgbClr val="6B4A78"/>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30" name="Oval 29"/>
          <p:cNvSpPr/>
          <p:nvPr/>
        </p:nvSpPr>
        <p:spPr>
          <a:xfrm>
            <a:off x="8289523" y="3867911"/>
            <a:ext cx="420624" cy="420624"/>
          </a:xfrm>
          <a:prstGeom prst="ellipse">
            <a:avLst/>
          </a:prstGeom>
          <a:solidFill>
            <a:srgbClr val="6B4A78"/>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z</a:t>
            </a:r>
          </a:p>
        </p:txBody>
      </p:sp>
      <p:sp>
        <p:nvSpPr>
          <p:cNvPr id="31" name="TextBox 30"/>
          <p:cNvSpPr txBox="1"/>
          <p:nvPr/>
        </p:nvSpPr>
        <p:spPr>
          <a:xfrm>
            <a:off x="8838163" y="384962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600">
                <a:solidFill>
                  <a:srgbClr val="1F2733"/>
                </a:solidFill>
                <a:latin typeface="Calibri"/>
              </a:rPr>
              <a:t>When to Use a Knowledge Graph in an AI Agent</a:t>
            </a:r>
          </a:p>
        </p:txBody>
      </p:sp>
      <p:sp>
        <p:nvSpPr>
          <p:cNvPr id="32" name="TextBox 31"/>
          <p:cNvSpPr txBox="1"/>
          <p:nvPr/>
        </p:nvSpPr>
        <p:spPr>
          <a:xfrm>
            <a:off x="8307811" y="4443983"/>
            <a:ext cx="3289797" cy="149961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Verdicts for all tasks, four principles, a decision procedure, limitations and conclusions.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
          </p:nvPr>
        </p:nvSpPr>
        <p:spPr/>
        <p:txBody>
          <a:bodyPr/>
          <a:lstStyle/>
          <a:p>
            <a:r>
              <a:t>Part 1</a:t>
            </a:r>
          </a:p>
        </p:txBody>
      </p:sp>
      <p:sp>
        <p:nvSpPr>
          <p:cNvPr id="3" name="Title 2"/>
          <p:cNvSpPr>
            <a:spLocks noGrp="1"/>
          </p:cNvSpPr>
          <p:nvPr>
            <p:ph type="title"/>
          </p:nvPr>
        </p:nvSpPr>
        <p:spPr/>
        <p:txBody>
          <a:bodyPr/>
          <a:lstStyle/>
          <a:p>
            <a:r>
              <a:t>Large Language Models, Knowledge Graphs and Agents</a:t>
            </a:r>
          </a:p>
        </p:txBody>
      </p:sp>
      <p:sp>
        <p:nvSpPr>
          <p:cNvPr id="4" name="Text Placeholder 3"/>
          <p:cNvSpPr>
            <a:spLocks noGrp="1"/>
          </p:cNvSpPr>
          <p:nvPr>
            <p:ph type="body" idx="2"/>
          </p:nvPr>
        </p:nvSpPr>
        <p:spPr/>
        <p:txBody>
          <a:bodyPr/>
          <a:lstStyle/>
          <a:p>
            <a:pPr/>
            <a:r>
              <a:t>The three components, the ReAct loop, autonomy, time horizon and an agent assembled step by step</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Definition, Capabilities and Limitations of Large Language Models</a:t>
            </a:r>
          </a:p>
        </p:txBody>
      </p:sp>
      <p:sp>
        <p:nvSpPr>
          <p:cNvPr id="3" name="Rectangle 2"/>
          <p:cNvSpPr/>
          <p:nvPr/>
        </p:nvSpPr>
        <p:spPr>
          <a:xfrm>
            <a:off x="411480" y="1051560"/>
            <a:ext cx="11369009" cy="86868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73152" cy="868680"/>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640080" y="1051560"/>
            <a:ext cx="10957529" cy="86868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A large language model (LLM) is a neural network, usually a transformer, pre-trained to predict the next token of a text and then tuned with human feedback to follow instructions.</a:t>
            </a:r>
          </a:p>
        </p:txBody>
      </p:sp>
      <p:sp>
        <p:nvSpPr>
          <p:cNvPr id="6" name="TextBox 5"/>
          <p:cNvSpPr txBox="1"/>
          <p:nvPr/>
        </p:nvSpPr>
        <p:spPr>
          <a:xfrm>
            <a:off x="411480" y="2103120"/>
            <a:ext cx="5257800" cy="4023360"/>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1" sz="1500">
                <a:solidFill>
                  <a:srgbClr val="1F2733"/>
                </a:solidFill>
                <a:latin typeface="Calibri"/>
              </a:rPr>
              <a:t>Token. </a:t>
            </a:r>
            <a:r>
              <a:rPr b="0" sz="1500">
                <a:solidFill>
                  <a:srgbClr val="1F2733"/>
                </a:solidFill>
                <a:latin typeface="Calibri"/>
              </a:rPr>
              <a:t>A word or word fragment; the prompt is split into tokens, each identified by a number.</a:t>
            </a:r>
          </a:p>
          <a:p>
            <a:pPr marL="201168" indent="-201168">
              <a:lnSpc>
                <a:spcPct val="100000"/>
              </a:lnSpc>
              <a:spcBef>
                <a:spcPts val="700"/>
              </a:spcBef>
              <a:buClr>
                <a:srgbClr val="2E4A66"/>
              </a:buClr>
              <a:buSzPct val="55000"/>
              <a:buFont typeface="Wingdings"/>
              <a:buChar char="n"/>
            </a:pPr>
            <a:r>
              <a:rPr b="1" sz="1500">
                <a:solidFill>
                  <a:srgbClr val="1F2733"/>
                </a:solidFill>
                <a:latin typeface="Calibri"/>
              </a:rPr>
              <a:t>Generation. </a:t>
            </a:r>
            <a:r>
              <a:rPr b="0" sz="1500">
                <a:solidFill>
                  <a:srgbClr val="1F2733"/>
                </a:solidFill>
                <a:latin typeface="Calibri"/>
              </a:rPr>
              <a:t>Repeated prediction: one token is sampled, appended to the context and the prediction repeats, so every answer is a sample from a probability distribution.</a:t>
            </a:r>
          </a:p>
          <a:p>
            <a:pPr marL="201168" indent="-201168">
              <a:lnSpc>
                <a:spcPct val="100000"/>
              </a:lnSpc>
              <a:spcBef>
                <a:spcPts val="700"/>
              </a:spcBef>
              <a:buClr>
                <a:srgbClr val="2E4A66"/>
              </a:buClr>
              <a:buSzPct val="55000"/>
              <a:buFont typeface="Wingdings"/>
              <a:buChar char="n"/>
            </a:pPr>
            <a:r>
              <a:rPr b="1" sz="1500">
                <a:solidFill>
                  <a:srgbClr val="1F2733"/>
                </a:solidFill>
                <a:latin typeface="Calibri"/>
              </a:rPr>
              <a:t>Context window. </a:t>
            </a:r>
            <a:r>
              <a:rPr b="0" sz="1500">
                <a:solidFill>
                  <a:srgbClr val="1F2733"/>
                </a:solidFill>
                <a:latin typeface="Calibri"/>
              </a:rPr>
              <a:t>The model reads only the tokens in its context; what is neither in the weights nor in the context is unknown to it.</a:t>
            </a:r>
          </a:p>
          <a:p>
            <a:pPr marL="201168" indent="-201168">
              <a:lnSpc>
                <a:spcPct val="100000"/>
              </a:lnSpc>
              <a:spcBef>
                <a:spcPts val="700"/>
              </a:spcBef>
              <a:buClr>
                <a:srgbClr val="2E4A66"/>
              </a:buClr>
              <a:buSzPct val="55000"/>
              <a:buFont typeface="Wingdings"/>
              <a:buChar char="n"/>
            </a:pPr>
            <a:r>
              <a:rPr b="1" sz="1500">
                <a:solidFill>
                  <a:srgbClr val="1F2733"/>
                </a:solidFill>
                <a:latin typeface="Calibri"/>
              </a:rPr>
              <a:t>Capabilities. </a:t>
            </a:r>
            <a:r>
              <a:rPr b="0" sz="1500">
                <a:solidFill>
                  <a:srgbClr val="1F2733"/>
                </a:solidFill>
                <a:latin typeface="Calibri"/>
              </a:rPr>
              <a:t>Understanding and writing language, following instructions, writing code and queries, and reasoning over the information in the context.</a:t>
            </a:r>
          </a:p>
          <a:p>
            <a:pPr marL="201168" indent="-201168">
              <a:lnSpc>
                <a:spcPct val="100000"/>
              </a:lnSpc>
              <a:spcBef>
                <a:spcPts val="700"/>
              </a:spcBef>
              <a:buClr>
                <a:srgbClr val="2E4A66"/>
              </a:buClr>
              <a:buSzPct val="55000"/>
              <a:buFont typeface="Wingdings"/>
              <a:buChar char="n"/>
            </a:pPr>
            <a:r>
              <a:rPr b="1" sz="1500">
                <a:solidFill>
                  <a:srgbClr val="1F2733"/>
                </a:solidFill>
                <a:latin typeface="Calibri"/>
              </a:rPr>
              <a:t>Limitations. </a:t>
            </a:r>
            <a:r>
              <a:rPr b="0" sz="1500">
                <a:solidFill>
                  <a:srgbClr val="1F2733"/>
                </a:solidFill>
                <a:latin typeface="Calibri"/>
              </a:rPr>
              <a:t>Plausible but unrecorded statements, knowledge fixed at the training cut-off, no sources, no memory across sessions, and obedience to instructions found in data.</a:t>
            </a:r>
          </a:p>
        </p:txBody>
      </p:sp>
      <p:sp>
        <p:nvSpPr>
          <p:cNvPr id="7" name="Rectangle 6"/>
          <p:cNvSpPr/>
          <p:nvPr/>
        </p:nvSpPr>
        <p:spPr>
          <a:xfrm>
            <a:off x="5897880" y="2103120"/>
            <a:ext cx="5879592" cy="402336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TextBox 7"/>
          <p:cNvSpPr txBox="1"/>
          <p:nvPr/>
        </p:nvSpPr>
        <p:spPr>
          <a:xfrm>
            <a:off x="6126480" y="2194560"/>
            <a:ext cx="5422392" cy="256032"/>
          </a:xfrm>
          <a:prstGeom prst="rect">
            <a:avLst/>
          </a:prstGeom>
          <a:noFill/>
        </p:spPr>
        <p:txBody>
          <a:bodyPr wrap="square" lIns="0" rIns="0" tIns="0" bIns="0" anchor="t">
            <a:spAutoFit/>
          </a:bodyPr>
          <a:lstStyle/>
          <a:p>
            <a:pPr algn="l"/>
            <a:r>
              <a:rPr sz="1100" b="1" i="0">
                <a:solidFill>
                  <a:srgbClr val="2E4A66"/>
                </a:solidFill>
                <a:latin typeface="Calibri"/>
              </a:rPr>
              <a:t>1  The prompt is split into tokens</a:t>
            </a:r>
          </a:p>
        </p:txBody>
      </p:sp>
      <p:sp>
        <p:nvSpPr>
          <p:cNvPr id="9" name="Rounded Rectangle 8"/>
          <p:cNvSpPr/>
          <p:nvPr/>
        </p:nvSpPr>
        <p:spPr>
          <a:xfrm>
            <a:off x="6126480" y="2487168"/>
            <a:ext cx="1011326" cy="384048"/>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2E4A66"/>
                </a:solidFill>
                <a:latin typeface="Calibri"/>
              </a:rPr>
              <a:t>The</a:t>
            </a:r>
          </a:p>
        </p:txBody>
      </p:sp>
      <p:sp>
        <p:nvSpPr>
          <p:cNvPr id="10" name="TextBox 9"/>
          <p:cNvSpPr txBox="1"/>
          <p:nvPr/>
        </p:nvSpPr>
        <p:spPr>
          <a:xfrm>
            <a:off x="6126480" y="2889503"/>
            <a:ext cx="1011326" cy="228600"/>
          </a:xfrm>
          <a:prstGeom prst="rect">
            <a:avLst/>
          </a:prstGeom>
          <a:noFill/>
        </p:spPr>
        <p:txBody>
          <a:bodyPr wrap="square" lIns="0" rIns="0" tIns="0" bIns="0" anchor="t">
            <a:spAutoFit/>
          </a:bodyPr>
          <a:lstStyle/>
          <a:p>
            <a:pPr algn="ctr"/>
            <a:r>
              <a:rPr sz="930" b="0" i="0">
                <a:solidFill>
                  <a:srgbClr val="667485"/>
                </a:solidFill>
                <a:latin typeface="Consolas"/>
              </a:rPr>
              <a:t>976</a:t>
            </a:r>
          </a:p>
        </p:txBody>
      </p:sp>
      <p:sp>
        <p:nvSpPr>
          <p:cNvPr id="11" name="Rounded Rectangle 10"/>
          <p:cNvSpPr/>
          <p:nvPr/>
        </p:nvSpPr>
        <p:spPr>
          <a:xfrm>
            <a:off x="7229246" y="2487168"/>
            <a:ext cx="1011326" cy="384048"/>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2E4A66"/>
                </a:solidFill>
                <a:latin typeface="Calibri"/>
              </a:rPr>
              <a:t>␣capital</a:t>
            </a:r>
          </a:p>
        </p:txBody>
      </p:sp>
      <p:sp>
        <p:nvSpPr>
          <p:cNvPr id="12" name="TextBox 11"/>
          <p:cNvSpPr txBox="1"/>
          <p:nvPr/>
        </p:nvSpPr>
        <p:spPr>
          <a:xfrm>
            <a:off x="7229246" y="2889503"/>
            <a:ext cx="1011326" cy="228600"/>
          </a:xfrm>
          <a:prstGeom prst="rect">
            <a:avLst/>
          </a:prstGeom>
          <a:noFill/>
        </p:spPr>
        <p:txBody>
          <a:bodyPr wrap="square" lIns="0" rIns="0" tIns="0" bIns="0" anchor="t">
            <a:spAutoFit/>
          </a:bodyPr>
          <a:lstStyle/>
          <a:p>
            <a:pPr algn="ctr"/>
            <a:r>
              <a:rPr sz="930" b="0" i="0">
                <a:solidFill>
                  <a:srgbClr val="667485"/>
                </a:solidFill>
                <a:latin typeface="Consolas"/>
              </a:rPr>
              <a:t>9029</a:t>
            </a:r>
          </a:p>
        </p:txBody>
      </p:sp>
      <p:sp>
        <p:nvSpPr>
          <p:cNvPr id="13" name="Rounded Rectangle 12"/>
          <p:cNvSpPr/>
          <p:nvPr/>
        </p:nvSpPr>
        <p:spPr>
          <a:xfrm>
            <a:off x="8332012" y="2487168"/>
            <a:ext cx="1011326" cy="384048"/>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2E4A66"/>
                </a:solidFill>
                <a:latin typeface="Calibri"/>
              </a:rPr>
              <a:t>␣of</a:t>
            </a:r>
          </a:p>
        </p:txBody>
      </p:sp>
      <p:sp>
        <p:nvSpPr>
          <p:cNvPr id="14" name="TextBox 13"/>
          <p:cNvSpPr txBox="1"/>
          <p:nvPr/>
        </p:nvSpPr>
        <p:spPr>
          <a:xfrm>
            <a:off x="8332012" y="2889503"/>
            <a:ext cx="1011326" cy="228600"/>
          </a:xfrm>
          <a:prstGeom prst="rect">
            <a:avLst/>
          </a:prstGeom>
          <a:noFill/>
        </p:spPr>
        <p:txBody>
          <a:bodyPr wrap="square" lIns="0" rIns="0" tIns="0" bIns="0" anchor="t">
            <a:spAutoFit/>
          </a:bodyPr>
          <a:lstStyle/>
          <a:p>
            <a:pPr algn="ctr"/>
            <a:r>
              <a:rPr sz="930" b="0" i="0">
                <a:solidFill>
                  <a:srgbClr val="667485"/>
                </a:solidFill>
                <a:latin typeface="Consolas"/>
              </a:rPr>
              <a:t>328</a:t>
            </a:r>
          </a:p>
        </p:txBody>
      </p:sp>
      <p:sp>
        <p:nvSpPr>
          <p:cNvPr id="15" name="Rounded Rectangle 14"/>
          <p:cNvSpPr/>
          <p:nvPr/>
        </p:nvSpPr>
        <p:spPr>
          <a:xfrm>
            <a:off x="9434779" y="2487168"/>
            <a:ext cx="1011326" cy="384048"/>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2E4A66"/>
                </a:solidFill>
                <a:latin typeface="Calibri"/>
              </a:rPr>
              <a:t>␣France</a:t>
            </a:r>
          </a:p>
        </p:txBody>
      </p:sp>
      <p:sp>
        <p:nvSpPr>
          <p:cNvPr id="16" name="TextBox 15"/>
          <p:cNvSpPr txBox="1"/>
          <p:nvPr/>
        </p:nvSpPr>
        <p:spPr>
          <a:xfrm>
            <a:off x="9434779" y="2889503"/>
            <a:ext cx="1011326" cy="228600"/>
          </a:xfrm>
          <a:prstGeom prst="rect">
            <a:avLst/>
          </a:prstGeom>
          <a:noFill/>
        </p:spPr>
        <p:txBody>
          <a:bodyPr wrap="square" lIns="0" rIns="0" tIns="0" bIns="0" anchor="t">
            <a:spAutoFit/>
          </a:bodyPr>
          <a:lstStyle/>
          <a:p>
            <a:pPr algn="ctr"/>
            <a:r>
              <a:rPr sz="930" b="0" i="0">
                <a:solidFill>
                  <a:srgbClr val="667485"/>
                </a:solidFill>
                <a:latin typeface="Consolas"/>
              </a:rPr>
              <a:t>10128</a:t>
            </a:r>
          </a:p>
        </p:txBody>
      </p:sp>
      <p:sp>
        <p:nvSpPr>
          <p:cNvPr id="17" name="Rounded Rectangle 16"/>
          <p:cNvSpPr/>
          <p:nvPr/>
        </p:nvSpPr>
        <p:spPr>
          <a:xfrm>
            <a:off x="10537545" y="2487168"/>
            <a:ext cx="1011326" cy="384048"/>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2E4A66"/>
                </a:solidFill>
                <a:latin typeface="Calibri"/>
              </a:rPr>
              <a:t>␣is</a:t>
            </a:r>
          </a:p>
        </p:txBody>
      </p:sp>
      <p:sp>
        <p:nvSpPr>
          <p:cNvPr id="18" name="TextBox 17"/>
          <p:cNvSpPr txBox="1"/>
          <p:nvPr/>
        </p:nvSpPr>
        <p:spPr>
          <a:xfrm>
            <a:off x="10537545" y="2889503"/>
            <a:ext cx="1011326" cy="228600"/>
          </a:xfrm>
          <a:prstGeom prst="rect">
            <a:avLst/>
          </a:prstGeom>
          <a:noFill/>
        </p:spPr>
        <p:txBody>
          <a:bodyPr wrap="square" lIns="0" rIns="0" tIns="0" bIns="0" anchor="t">
            <a:spAutoFit/>
          </a:bodyPr>
          <a:lstStyle/>
          <a:p>
            <a:pPr algn="ctr"/>
            <a:r>
              <a:rPr sz="930" b="0" i="0">
                <a:solidFill>
                  <a:srgbClr val="667485"/>
                </a:solidFill>
                <a:latin typeface="Consolas"/>
              </a:rPr>
              <a:t>382</a:t>
            </a:r>
          </a:p>
        </p:txBody>
      </p:sp>
      <p:cxnSp>
        <p:nvCxnSpPr>
          <p:cNvPr id="19" name="Connector 18"/>
          <p:cNvCxnSpPr/>
          <p:nvPr/>
        </p:nvCxnSpPr>
        <p:spPr>
          <a:xfrm>
            <a:off x="8837676" y="3127248"/>
            <a:ext cx="0" cy="164591"/>
          </a:xfrm>
          <a:prstGeom prst="line">
            <a:avLst/>
          </a:prstGeom>
          <a:ln w="22225" cap="rnd">
            <a:solidFill>
              <a:srgbClr val="1F2733"/>
            </a:solidFill>
            <a:tailEnd type="triangle" w="med" len="med"/>
          </a:ln>
        </p:spPr>
        <p:style>
          <a:lnRef idx="2">
            <a:schemeClr val="accent1"/>
          </a:lnRef>
          <a:fillRef idx="0">
            <a:schemeClr val="accent1"/>
          </a:fillRef>
          <a:effectRef idx="1">
            <a:schemeClr val="accent1"/>
          </a:effectRef>
          <a:fontRef idx="minor">
            <a:schemeClr val="tx1"/>
          </a:fontRef>
        </p:style>
      </p:cxnSp>
      <p:sp>
        <p:nvSpPr>
          <p:cNvPr id="20" name="Rounded Rectangle 19"/>
          <p:cNvSpPr/>
          <p:nvPr/>
        </p:nvSpPr>
        <p:spPr>
          <a:xfrm>
            <a:off x="7178040" y="3291839"/>
            <a:ext cx="3319272" cy="457200"/>
          </a:xfrm>
          <a:prstGeom prst="round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FFFFFF"/>
                </a:solidFill>
                <a:latin typeface="Calibri"/>
              </a:rPr>
              <a:t>Transformer: one forward pass</a:t>
            </a:r>
          </a:p>
        </p:txBody>
      </p:sp>
      <p:cxnSp>
        <p:nvCxnSpPr>
          <p:cNvPr id="21" name="Connector 20"/>
          <p:cNvCxnSpPr/>
          <p:nvPr/>
        </p:nvCxnSpPr>
        <p:spPr>
          <a:xfrm>
            <a:off x="8837676" y="3749039"/>
            <a:ext cx="0" cy="164592"/>
          </a:xfrm>
          <a:prstGeom prst="line">
            <a:avLst/>
          </a:prstGeom>
          <a:ln w="22225" cap="rnd">
            <a:solidFill>
              <a:srgbClr val="1F2733"/>
            </a:solidFill>
            <a:tailEnd type="triangle" w="med" len="med"/>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6126480" y="3913631"/>
            <a:ext cx="5422392" cy="256032"/>
          </a:xfrm>
          <a:prstGeom prst="rect">
            <a:avLst/>
          </a:prstGeom>
          <a:noFill/>
        </p:spPr>
        <p:txBody>
          <a:bodyPr wrap="square" lIns="0" rIns="0" tIns="0" bIns="0" anchor="t">
            <a:spAutoFit/>
          </a:bodyPr>
          <a:lstStyle/>
          <a:p>
            <a:pPr algn="l"/>
            <a:r>
              <a:rPr sz="1100" b="1" i="0">
                <a:solidFill>
                  <a:srgbClr val="2E4A66"/>
                </a:solidFill>
                <a:latin typeface="Calibri"/>
              </a:rPr>
              <a:t>2  A probability for every token in the vocabulary (illustrative)</a:t>
            </a:r>
          </a:p>
        </p:txBody>
      </p:sp>
      <p:sp>
        <p:nvSpPr>
          <p:cNvPr id="23" name="TextBox 22"/>
          <p:cNvSpPr txBox="1"/>
          <p:nvPr/>
        </p:nvSpPr>
        <p:spPr>
          <a:xfrm>
            <a:off x="6126480" y="4224527"/>
            <a:ext cx="1097280" cy="237744"/>
          </a:xfrm>
          <a:prstGeom prst="rect">
            <a:avLst/>
          </a:prstGeom>
          <a:noFill/>
        </p:spPr>
        <p:txBody>
          <a:bodyPr wrap="square" lIns="0" rIns="0" tIns="0" bIns="0" anchor="t">
            <a:spAutoFit/>
          </a:bodyPr>
          <a:lstStyle/>
          <a:p>
            <a:pPr algn="r"/>
            <a:r>
              <a:rPr sz="1019" b="0" i="0">
                <a:solidFill>
                  <a:srgbClr val="1F2733"/>
                </a:solidFill>
                <a:latin typeface="Calibri"/>
              </a:rPr>
              <a:t>Paris</a:t>
            </a:r>
          </a:p>
        </p:txBody>
      </p:sp>
      <p:sp>
        <p:nvSpPr>
          <p:cNvPr id="24" name="Rectangle 23"/>
          <p:cNvSpPr/>
          <p:nvPr/>
        </p:nvSpPr>
        <p:spPr>
          <a:xfrm>
            <a:off x="7315200" y="4261103"/>
            <a:ext cx="3021726" cy="182880"/>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5" name="TextBox 24"/>
          <p:cNvSpPr txBox="1"/>
          <p:nvPr/>
        </p:nvSpPr>
        <p:spPr>
          <a:xfrm>
            <a:off x="10410078" y="4224527"/>
            <a:ext cx="548640" cy="237744"/>
          </a:xfrm>
          <a:prstGeom prst="rect">
            <a:avLst/>
          </a:prstGeom>
          <a:noFill/>
        </p:spPr>
        <p:txBody>
          <a:bodyPr wrap="square" lIns="0" rIns="0" tIns="0" bIns="0" anchor="t">
            <a:spAutoFit/>
          </a:bodyPr>
          <a:lstStyle/>
          <a:p>
            <a:pPr algn="l"/>
            <a:r>
              <a:rPr sz="930" b="0" i="0">
                <a:solidFill>
                  <a:srgbClr val="667485"/>
                </a:solidFill>
                <a:latin typeface="Calibri"/>
              </a:rPr>
              <a:t>0.82</a:t>
            </a:r>
          </a:p>
        </p:txBody>
      </p:sp>
      <p:sp>
        <p:nvSpPr>
          <p:cNvPr id="26" name="TextBox 25"/>
          <p:cNvSpPr txBox="1"/>
          <p:nvPr/>
        </p:nvSpPr>
        <p:spPr>
          <a:xfrm>
            <a:off x="6126480" y="4498847"/>
            <a:ext cx="1097280" cy="237744"/>
          </a:xfrm>
          <a:prstGeom prst="rect">
            <a:avLst/>
          </a:prstGeom>
          <a:noFill/>
        </p:spPr>
        <p:txBody>
          <a:bodyPr wrap="square" lIns="0" rIns="0" tIns="0" bIns="0" anchor="t">
            <a:spAutoFit/>
          </a:bodyPr>
          <a:lstStyle/>
          <a:p>
            <a:pPr algn="r"/>
            <a:r>
              <a:rPr sz="1019" b="0" i="0">
                <a:solidFill>
                  <a:srgbClr val="1F2733"/>
                </a:solidFill>
                <a:latin typeface="Calibri"/>
              </a:rPr>
              <a:t>the</a:t>
            </a:r>
          </a:p>
        </p:txBody>
      </p:sp>
      <p:sp>
        <p:nvSpPr>
          <p:cNvPr id="27" name="Rectangle 26"/>
          <p:cNvSpPr/>
          <p:nvPr/>
        </p:nvSpPr>
        <p:spPr>
          <a:xfrm>
            <a:off x="7315200" y="4535423"/>
            <a:ext cx="221101" cy="182880"/>
          </a:xfrm>
          <a:prstGeom prst="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8" name="TextBox 27"/>
          <p:cNvSpPr txBox="1"/>
          <p:nvPr/>
        </p:nvSpPr>
        <p:spPr>
          <a:xfrm>
            <a:off x="7609453" y="4498847"/>
            <a:ext cx="548640" cy="237744"/>
          </a:xfrm>
          <a:prstGeom prst="rect">
            <a:avLst/>
          </a:prstGeom>
          <a:noFill/>
        </p:spPr>
        <p:txBody>
          <a:bodyPr wrap="square" lIns="0" rIns="0" tIns="0" bIns="0" anchor="t">
            <a:spAutoFit/>
          </a:bodyPr>
          <a:lstStyle/>
          <a:p>
            <a:pPr algn="l"/>
            <a:r>
              <a:rPr sz="930" b="0" i="0">
                <a:solidFill>
                  <a:srgbClr val="667485"/>
                </a:solidFill>
                <a:latin typeface="Calibri"/>
              </a:rPr>
              <a:t>0.06</a:t>
            </a:r>
          </a:p>
        </p:txBody>
      </p:sp>
      <p:sp>
        <p:nvSpPr>
          <p:cNvPr id="29" name="TextBox 28"/>
          <p:cNvSpPr txBox="1"/>
          <p:nvPr/>
        </p:nvSpPr>
        <p:spPr>
          <a:xfrm>
            <a:off x="6126480" y="4773167"/>
            <a:ext cx="1097280" cy="237744"/>
          </a:xfrm>
          <a:prstGeom prst="rect">
            <a:avLst/>
          </a:prstGeom>
          <a:noFill/>
        </p:spPr>
        <p:txBody>
          <a:bodyPr wrap="square" lIns="0" rIns="0" tIns="0" bIns="0" anchor="t">
            <a:spAutoFit/>
          </a:bodyPr>
          <a:lstStyle/>
          <a:p>
            <a:pPr algn="r"/>
            <a:r>
              <a:rPr sz="1019" b="0" i="0">
                <a:solidFill>
                  <a:srgbClr val="1F2733"/>
                </a:solidFill>
                <a:latin typeface="Calibri"/>
              </a:rPr>
              <a:t>a</a:t>
            </a:r>
          </a:p>
        </p:txBody>
      </p:sp>
      <p:sp>
        <p:nvSpPr>
          <p:cNvPr id="30" name="Rectangle 29"/>
          <p:cNvSpPr/>
          <p:nvPr/>
        </p:nvSpPr>
        <p:spPr>
          <a:xfrm>
            <a:off x="7315200" y="4809743"/>
            <a:ext cx="147401" cy="182880"/>
          </a:xfrm>
          <a:prstGeom prst="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31" name="TextBox 30"/>
          <p:cNvSpPr txBox="1"/>
          <p:nvPr/>
        </p:nvSpPr>
        <p:spPr>
          <a:xfrm>
            <a:off x="7535753" y="4773167"/>
            <a:ext cx="548640" cy="237744"/>
          </a:xfrm>
          <a:prstGeom prst="rect">
            <a:avLst/>
          </a:prstGeom>
          <a:noFill/>
        </p:spPr>
        <p:txBody>
          <a:bodyPr wrap="square" lIns="0" rIns="0" tIns="0" bIns="0" anchor="t">
            <a:spAutoFit/>
          </a:bodyPr>
          <a:lstStyle/>
          <a:p>
            <a:pPr algn="l"/>
            <a:r>
              <a:rPr sz="930" b="0" i="0">
                <a:solidFill>
                  <a:srgbClr val="667485"/>
                </a:solidFill>
                <a:latin typeface="Calibri"/>
              </a:rPr>
              <a:t>0.04</a:t>
            </a:r>
          </a:p>
        </p:txBody>
      </p:sp>
      <p:sp>
        <p:nvSpPr>
          <p:cNvPr id="32" name="TextBox 31"/>
          <p:cNvSpPr txBox="1"/>
          <p:nvPr/>
        </p:nvSpPr>
        <p:spPr>
          <a:xfrm>
            <a:off x="6126480" y="5047488"/>
            <a:ext cx="1097280" cy="237744"/>
          </a:xfrm>
          <a:prstGeom prst="rect">
            <a:avLst/>
          </a:prstGeom>
          <a:noFill/>
        </p:spPr>
        <p:txBody>
          <a:bodyPr wrap="square" lIns="0" rIns="0" tIns="0" bIns="0" anchor="t">
            <a:spAutoFit/>
          </a:bodyPr>
          <a:lstStyle/>
          <a:p>
            <a:pPr algn="r"/>
            <a:r>
              <a:rPr sz="1019" b="0" i="0">
                <a:solidFill>
                  <a:srgbClr val="1F2733"/>
                </a:solidFill>
                <a:latin typeface="Calibri"/>
              </a:rPr>
              <a:t>located</a:t>
            </a:r>
          </a:p>
        </p:txBody>
      </p:sp>
      <p:sp>
        <p:nvSpPr>
          <p:cNvPr id="33" name="Rectangle 32"/>
          <p:cNvSpPr/>
          <p:nvPr/>
        </p:nvSpPr>
        <p:spPr>
          <a:xfrm>
            <a:off x="7315200" y="5084064"/>
            <a:ext cx="110550" cy="182880"/>
          </a:xfrm>
          <a:prstGeom prst="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34" name="TextBox 33"/>
          <p:cNvSpPr txBox="1"/>
          <p:nvPr/>
        </p:nvSpPr>
        <p:spPr>
          <a:xfrm>
            <a:off x="7498902" y="5047488"/>
            <a:ext cx="548640" cy="237744"/>
          </a:xfrm>
          <a:prstGeom prst="rect">
            <a:avLst/>
          </a:prstGeom>
          <a:noFill/>
        </p:spPr>
        <p:txBody>
          <a:bodyPr wrap="square" lIns="0" rIns="0" tIns="0" bIns="0" anchor="t">
            <a:spAutoFit/>
          </a:bodyPr>
          <a:lstStyle/>
          <a:p>
            <a:pPr algn="l"/>
            <a:r>
              <a:rPr sz="930" b="0" i="0">
                <a:solidFill>
                  <a:srgbClr val="667485"/>
                </a:solidFill>
                <a:latin typeface="Calibri"/>
              </a:rPr>
              <a:t>0.03</a:t>
            </a:r>
          </a:p>
        </p:txBody>
      </p:sp>
      <p:sp>
        <p:nvSpPr>
          <p:cNvPr id="35" name="TextBox 34"/>
          <p:cNvSpPr txBox="1"/>
          <p:nvPr/>
        </p:nvSpPr>
        <p:spPr>
          <a:xfrm>
            <a:off x="6126480" y="5349240"/>
            <a:ext cx="5422392" cy="256032"/>
          </a:xfrm>
          <a:prstGeom prst="rect">
            <a:avLst/>
          </a:prstGeom>
          <a:noFill/>
        </p:spPr>
        <p:txBody>
          <a:bodyPr wrap="square" lIns="0" rIns="0" tIns="0" bIns="0" anchor="t">
            <a:spAutoFit/>
          </a:bodyPr>
          <a:lstStyle/>
          <a:p>
            <a:pPr algn="l"/>
            <a:r>
              <a:rPr sz="1100" b="1" i="0">
                <a:solidFill>
                  <a:srgbClr val="2E4A66"/>
                </a:solidFill>
                <a:latin typeface="Calibri"/>
              </a:rPr>
              <a:t>3  One token is sampled, appended, and the loop repeats</a:t>
            </a:r>
          </a:p>
        </p:txBody>
      </p:sp>
      <p:sp>
        <p:nvSpPr>
          <p:cNvPr id="36" name="Rounded Rectangle 35"/>
          <p:cNvSpPr/>
          <p:nvPr/>
        </p:nvSpPr>
        <p:spPr>
          <a:xfrm>
            <a:off x="6126480" y="5641848"/>
            <a:ext cx="842771" cy="36576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019" b="1">
                <a:solidFill>
                  <a:srgbClr val="2E4A66"/>
                </a:solidFill>
                <a:latin typeface="Calibri"/>
              </a:rPr>
              <a:t>The</a:t>
            </a:r>
          </a:p>
        </p:txBody>
      </p:sp>
      <p:sp>
        <p:nvSpPr>
          <p:cNvPr id="37" name="Rounded Rectangle 36"/>
          <p:cNvSpPr/>
          <p:nvPr/>
        </p:nvSpPr>
        <p:spPr>
          <a:xfrm>
            <a:off x="7042404" y="5641848"/>
            <a:ext cx="842771" cy="36576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019" b="1">
                <a:solidFill>
                  <a:srgbClr val="2E4A66"/>
                </a:solidFill>
                <a:latin typeface="Calibri"/>
              </a:rPr>
              <a:t>␣capital</a:t>
            </a:r>
          </a:p>
        </p:txBody>
      </p:sp>
      <p:sp>
        <p:nvSpPr>
          <p:cNvPr id="38" name="Rounded Rectangle 37"/>
          <p:cNvSpPr/>
          <p:nvPr/>
        </p:nvSpPr>
        <p:spPr>
          <a:xfrm>
            <a:off x="7958328" y="5641848"/>
            <a:ext cx="842771" cy="36576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019" b="1">
                <a:solidFill>
                  <a:srgbClr val="2E4A66"/>
                </a:solidFill>
                <a:latin typeface="Calibri"/>
              </a:rPr>
              <a:t>␣of</a:t>
            </a:r>
          </a:p>
        </p:txBody>
      </p:sp>
      <p:sp>
        <p:nvSpPr>
          <p:cNvPr id="39" name="Rounded Rectangle 38"/>
          <p:cNvSpPr/>
          <p:nvPr/>
        </p:nvSpPr>
        <p:spPr>
          <a:xfrm>
            <a:off x="8874252" y="5641848"/>
            <a:ext cx="842771" cy="36576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019" b="1">
                <a:solidFill>
                  <a:srgbClr val="2E4A66"/>
                </a:solidFill>
                <a:latin typeface="Calibri"/>
              </a:rPr>
              <a:t>␣France</a:t>
            </a:r>
          </a:p>
        </p:txBody>
      </p:sp>
      <p:sp>
        <p:nvSpPr>
          <p:cNvPr id="40" name="Rounded Rectangle 39"/>
          <p:cNvSpPr/>
          <p:nvPr/>
        </p:nvSpPr>
        <p:spPr>
          <a:xfrm>
            <a:off x="9790176" y="5641848"/>
            <a:ext cx="842771" cy="36576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019" b="1">
                <a:solidFill>
                  <a:srgbClr val="2E4A66"/>
                </a:solidFill>
                <a:latin typeface="Calibri"/>
              </a:rPr>
              <a:t>␣is</a:t>
            </a:r>
          </a:p>
        </p:txBody>
      </p:sp>
      <p:sp>
        <p:nvSpPr>
          <p:cNvPr id="41" name="Rounded Rectangle 40"/>
          <p:cNvSpPr/>
          <p:nvPr/>
        </p:nvSpPr>
        <p:spPr>
          <a:xfrm>
            <a:off x="10706099" y="5641848"/>
            <a:ext cx="842771" cy="365760"/>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019" b="1">
                <a:solidFill>
                  <a:srgbClr val="FFFFFF"/>
                </a:solidFill>
                <a:latin typeface="Calibri"/>
              </a:rPr>
              <a:t>␣Paris</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Definition and Components of a Knowledge Graph</a:t>
            </a:r>
          </a:p>
        </p:txBody>
      </p:sp>
      <p:sp>
        <p:nvSpPr>
          <p:cNvPr id="3" name="Rectangle 2"/>
          <p:cNvSpPr/>
          <p:nvPr/>
        </p:nvSpPr>
        <p:spPr>
          <a:xfrm>
            <a:off x="411480" y="1051560"/>
            <a:ext cx="11369009" cy="86868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73152" cy="868680"/>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640080" y="1051560"/>
            <a:ext cx="10957529" cy="86868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“A graph of data intended to accumulate and convey knowledge of the real world, whose nodes represent entities of interest and whose edges represent relations between these entities.” (Hogan et al., ACM Computing Surveys, 2021)</a:t>
            </a:r>
          </a:p>
        </p:txBody>
      </p:sp>
      <p:sp>
        <p:nvSpPr>
          <p:cNvPr id="6" name="TextBox 5"/>
          <p:cNvSpPr txBox="1"/>
          <p:nvPr/>
        </p:nvSpPr>
        <p:spPr>
          <a:xfrm>
            <a:off x="411480" y="2103120"/>
            <a:ext cx="5257800" cy="4023360"/>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1" sz="1500">
                <a:solidFill>
                  <a:srgbClr val="1F2733"/>
                </a:solidFill>
                <a:latin typeface="Calibri"/>
              </a:rPr>
              <a:t>Node (entity). </a:t>
            </a:r>
            <a:r>
              <a:rPr b="0" sz="1500">
                <a:solidFill>
                  <a:srgbClr val="1F2733"/>
                </a:solidFill>
                <a:latin typeface="Calibri"/>
              </a:rPr>
              <a:t>A thing with an identity and a type, such as a Ticket or a User, with properties.</a:t>
            </a:r>
          </a:p>
          <a:p>
            <a:pPr marL="201168" indent="-201168">
              <a:lnSpc>
                <a:spcPct val="100000"/>
              </a:lnSpc>
              <a:spcBef>
                <a:spcPts val="700"/>
              </a:spcBef>
              <a:buClr>
                <a:srgbClr val="2E4A66"/>
              </a:buClr>
              <a:buSzPct val="55000"/>
              <a:buFont typeface="Wingdings"/>
              <a:buChar char="n"/>
            </a:pPr>
            <a:r>
              <a:rPr b="1" sz="1500">
                <a:solidFill>
                  <a:srgbClr val="1F2733"/>
                </a:solidFill>
                <a:latin typeface="Calibri"/>
              </a:rPr>
              <a:t>Edge (relation). </a:t>
            </a:r>
            <a:r>
              <a:rPr b="0" sz="1500">
                <a:solidFill>
                  <a:srgbClr val="1F2733"/>
                </a:solidFill>
                <a:latin typeface="Calibri"/>
              </a:rPr>
              <a:t>A directed, typed link, such as Ticket –ABOUT→ Module; it may carry a source and validity dates.</a:t>
            </a:r>
          </a:p>
          <a:p>
            <a:pPr marL="201168" indent="-201168">
              <a:lnSpc>
                <a:spcPct val="100000"/>
              </a:lnSpc>
              <a:spcBef>
                <a:spcPts val="700"/>
              </a:spcBef>
              <a:buClr>
                <a:srgbClr val="2E4A66"/>
              </a:buClr>
              <a:buSzPct val="55000"/>
              <a:buFont typeface="Wingdings"/>
              <a:buChar char="n"/>
            </a:pPr>
            <a:r>
              <a:rPr b="1" sz="1500">
                <a:solidFill>
                  <a:srgbClr val="1F2733"/>
                </a:solidFill>
                <a:latin typeface="Calibri"/>
              </a:rPr>
              <a:t>Triple. </a:t>
            </a:r>
            <a:r>
              <a:rPr b="0" sz="1500">
                <a:solidFill>
                  <a:srgbClr val="1F2733"/>
                </a:solidFill>
                <a:latin typeface="Calibri"/>
              </a:rPr>
              <a:t>One fact written as (subject, predicate, object).</a:t>
            </a:r>
          </a:p>
          <a:p>
            <a:pPr marL="201168" indent="-201168">
              <a:lnSpc>
                <a:spcPct val="100000"/>
              </a:lnSpc>
              <a:spcBef>
                <a:spcPts val="700"/>
              </a:spcBef>
              <a:buClr>
                <a:srgbClr val="2E4A66"/>
              </a:buClr>
              <a:buSzPct val="55000"/>
              <a:buFont typeface="Wingdings"/>
              <a:buChar char="n"/>
            </a:pPr>
            <a:r>
              <a:rPr b="1" sz="1500">
                <a:solidFill>
                  <a:srgbClr val="1F2733"/>
                </a:solidFill>
                <a:latin typeface="Calibri"/>
              </a:rPr>
              <a:t>Schema and ontology. </a:t>
            </a:r>
            <a:r>
              <a:rPr b="0" sz="1500">
                <a:solidFill>
                  <a:srgbClr val="1F2733"/>
                </a:solidFill>
                <a:latin typeface="Calibri"/>
              </a:rPr>
              <a:t>The permitted types of nodes and edges; a formal schema is an ontology.</a:t>
            </a:r>
          </a:p>
          <a:p>
            <a:pPr marL="201168" indent="-201168">
              <a:lnSpc>
                <a:spcPct val="100000"/>
              </a:lnSpc>
              <a:spcBef>
                <a:spcPts val="700"/>
              </a:spcBef>
              <a:buClr>
                <a:srgbClr val="2E4A66"/>
              </a:buClr>
              <a:buSzPct val="55000"/>
              <a:buFont typeface="Wingdings"/>
              <a:buChar char="n"/>
            </a:pPr>
            <a:r>
              <a:rPr b="1" sz="1500">
                <a:solidFill>
                  <a:srgbClr val="1F2733"/>
                </a:solidFill>
                <a:latin typeface="Calibri"/>
              </a:rPr>
              <a:t>Two data models. </a:t>
            </a:r>
            <a:r>
              <a:rPr b="0" sz="1500">
                <a:solidFill>
                  <a:srgbClr val="1F2733"/>
                </a:solidFill>
                <a:latin typeface="Calibri"/>
              </a:rPr>
              <a:t>Property graphs queried with Cypher (for example, Neo4j) and RDF graphs queried with SPARQL (W3C standards).</a:t>
            </a:r>
          </a:p>
        </p:txBody>
      </p:sp>
      <p:sp>
        <p:nvSpPr>
          <p:cNvPr id="7" name="Rectangle 6"/>
          <p:cNvSpPr/>
          <p:nvPr/>
        </p:nvSpPr>
        <p:spPr>
          <a:xfrm>
            <a:off x="5897880" y="2103120"/>
            <a:ext cx="5879592" cy="402336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Rounded Rectangle 7"/>
          <p:cNvSpPr/>
          <p:nvPr/>
        </p:nvSpPr>
        <p:spPr>
          <a:xfrm>
            <a:off x="6126480" y="2331720"/>
            <a:ext cx="1554480" cy="548640"/>
          </a:xfrm>
          <a:prstGeom prst="roundRect">
            <a:avLst/>
          </a:prstGeom>
          <a:solidFill>
            <a:srgbClr val="FFFFFF"/>
          </a:solidFill>
          <a:ln w="19050">
            <a:solidFill>
              <a:srgbClr val="6B4A7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6B4A78"/>
                </a:solidFill>
                <a:latin typeface="Calibri"/>
              </a:rPr>
              <a:t>User U17</a:t>
            </a:r>
          </a:p>
        </p:txBody>
      </p:sp>
      <p:sp>
        <p:nvSpPr>
          <p:cNvPr id="9" name="Rounded Rectangle 8"/>
          <p:cNvSpPr/>
          <p:nvPr/>
        </p:nvSpPr>
        <p:spPr>
          <a:xfrm>
            <a:off x="8092440" y="3291840"/>
            <a:ext cx="1645920" cy="594360"/>
          </a:xfrm>
          <a:prstGeom prst="round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FFFFFF"/>
                </a:solidFill>
                <a:latin typeface="Calibri"/>
              </a:rPr>
              <a:t>Ticket 1042</a:t>
            </a:r>
          </a:p>
        </p:txBody>
      </p:sp>
      <p:sp>
        <p:nvSpPr>
          <p:cNvPr id="10" name="Rounded Rectangle 9"/>
          <p:cNvSpPr/>
          <p:nvPr/>
        </p:nvSpPr>
        <p:spPr>
          <a:xfrm>
            <a:off x="10058400" y="2331720"/>
            <a:ext cx="1508760" cy="548640"/>
          </a:xfrm>
          <a:prstGeom prst="roundRect">
            <a:avLst/>
          </a:prstGeom>
          <a:solidFill>
            <a:srgbClr val="FFFFFF"/>
          </a:solidFill>
          <a:ln w="19050">
            <a:solidFill>
              <a:srgbClr val="4A7A3F"/>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4A7A3F"/>
                </a:solidFill>
                <a:latin typeface="Calibri"/>
              </a:rPr>
              <a:t>Resolved</a:t>
            </a:r>
          </a:p>
        </p:txBody>
      </p:sp>
      <p:sp>
        <p:nvSpPr>
          <p:cNvPr id="11" name="Rounded Rectangle 10"/>
          <p:cNvSpPr/>
          <p:nvPr/>
        </p:nvSpPr>
        <p:spPr>
          <a:xfrm>
            <a:off x="10058400" y="4434840"/>
            <a:ext cx="1508760" cy="548640"/>
          </a:xfrm>
          <a:prstGeom prst="roundRect">
            <a:avLst/>
          </a:prstGeom>
          <a:solidFill>
            <a:srgbClr val="FFFFFF"/>
          </a:solidFill>
          <a:ln w="19050">
            <a:solidFill>
              <a:srgbClr val="B26A00"/>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B26A00"/>
                </a:solidFill>
                <a:latin typeface="Calibri"/>
              </a:rPr>
              <a:t>Module: Login</a:t>
            </a:r>
          </a:p>
        </p:txBody>
      </p:sp>
      <p:sp>
        <p:nvSpPr>
          <p:cNvPr id="12" name="Rounded Rectangle 11"/>
          <p:cNvSpPr/>
          <p:nvPr/>
        </p:nvSpPr>
        <p:spPr>
          <a:xfrm>
            <a:off x="6126480" y="4434840"/>
            <a:ext cx="1554480" cy="548640"/>
          </a:xfrm>
          <a:prstGeom prst="roundRect">
            <a:avLst/>
          </a:prstGeom>
          <a:solidFill>
            <a:srgbClr val="FFFFFF"/>
          </a:solidFill>
          <a:ln w="19050">
            <a:solidFill>
              <a:srgbClr val="2E7C82"/>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2E7C82"/>
                </a:solidFill>
                <a:latin typeface="Calibri"/>
              </a:rPr>
              <a:t>Comment c7</a:t>
            </a:r>
          </a:p>
        </p:txBody>
      </p:sp>
      <p:sp>
        <p:nvSpPr>
          <p:cNvPr id="13" name="Rounded Rectangle 12"/>
          <p:cNvSpPr/>
          <p:nvPr/>
        </p:nvSpPr>
        <p:spPr>
          <a:xfrm>
            <a:off x="8092440" y="5349240"/>
            <a:ext cx="1645920" cy="548640"/>
          </a:xfrm>
          <a:prstGeom prst="round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FFFFFF"/>
                </a:solidFill>
                <a:latin typeface="Calibri"/>
              </a:rPr>
              <a:t>Ticket 1077</a:t>
            </a:r>
          </a:p>
        </p:txBody>
      </p:sp>
      <p:cxnSp>
        <p:nvCxnSpPr>
          <p:cNvPr id="14" name="Connector 13"/>
          <p:cNvCxnSpPr/>
          <p:nvPr/>
        </p:nvCxnSpPr>
        <p:spPr>
          <a:xfrm>
            <a:off x="7360920" y="2880360"/>
            <a:ext cx="1051560" cy="411480"/>
          </a:xfrm>
          <a:prstGeom prst="line">
            <a:avLst/>
          </a:prstGeom>
          <a:ln w="19050" cap="rnd">
            <a:solidFill>
              <a:srgbClr val="6B4A78"/>
            </a:solidFill>
            <a:tailEnd type="triangle" w="med" len="med"/>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6743699" y="2976372"/>
            <a:ext cx="1280160" cy="228600"/>
          </a:xfrm>
          <a:prstGeom prst="rect">
            <a:avLst/>
          </a:prstGeom>
          <a:noFill/>
        </p:spPr>
        <p:txBody>
          <a:bodyPr wrap="square" lIns="0" rIns="0" tIns="0" bIns="0" anchor="t">
            <a:spAutoFit/>
          </a:bodyPr>
          <a:lstStyle/>
          <a:p>
            <a:pPr algn="ctr"/>
            <a:r>
              <a:rPr sz="1019" b="1" i="0">
                <a:solidFill>
                  <a:srgbClr val="6B4A78"/>
                </a:solidFill>
                <a:latin typeface="Calibri"/>
              </a:rPr>
              <a:t>SUBMITTED</a:t>
            </a:r>
          </a:p>
        </p:txBody>
      </p:sp>
      <p:cxnSp>
        <p:nvCxnSpPr>
          <p:cNvPr id="16" name="Connector 15"/>
          <p:cNvCxnSpPr/>
          <p:nvPr/>
        </p:nvCxnSpPr>
        <p:spPr>
          <a:xfrm flipV="1">
            <a:off x="9418320" y="2880360"/>
            <a:ext cx="960120" cy="411480"/>
          </a:xfrm>
          <a:prstGeom prst="line">
            <a:avLst/>
          </a:prstGeom>
          <a:ln w="19050" cap="rnd">
            <a:solidFill>
              <a:srgbClr val="4A7A3F"/>
            </a:solidFill>
            <a:tailEnd type="triangle" w="med" len="med"/>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9715500" y="2976372"/>
            <a:ext cx="1280160" cy="228600"/>
          </a:xfrm>
          <a:prstGeom prst="rect">
            <a:avLst/>
          </a:prstGeom>
          <a:noFill/>
        </p:spPr>
        <p:txBody>
          <a:bodyPr wrap="square" lIns="0" rIns="0" tIns="0" bIns="0" anchor="t">
            <a:spAutoFit/>
          </a:bodyPr>
          <a:lstStyle/>
          <a:p>
            <a:pPr algn="ctr"/>
            <a:r>
              <a:rPr sz="1019" b="1" i="0">
                <a:solidFill>
                  <a:srgbClr val="4A7A3F"/>
                </a:solidFill>
                <a:latin typeface="Calibri"/>
              </a:rPr>
              <a:t>HAS_STATUS</a:t>
            </a:r>
          </a:p>
        </p:txBody>
      </p:sp>
      <p:cxnSp>
        <p:nvCxnSpPr>
          <p:cNvPr id="18" name="Connector 17"/>
          <p:cNvCxnSpPr/>
          <p:nvPr/>
        </p:nvCxnSpPr>
        <p:spPr>
          <a:xfrm flipH="1">
            <a:off x="7360920" y="3886200"/>
            <a:ext cx="1051560" cy="548640"/>
          </a:xfrm>
          <a:prstGeom prst="line">
            <a:avLst/>
          </a:prstGeom>
          <a:ln w="19050" cap="rnd">
            <a:solidFill>
              <a:srgbClr val="2E7C82"/>
            </a:solidFill>
            <a:tailEnd type="triangle" w="med" len="med"/>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6697979" y="4069080"/>
            <a:ext cx="1371600" cy="228600"/>
          </a:xfrm>
          <a:prstGeom prst="rect">
            <a:avLst/>
          </a:prstGeom>
          <a:noFill/>
        </p:spPr>
        <p:txBody>
          <a:bodyPr wrap="square" lIns="0" rIns="0" tIns="0" bIns="0" anchor="t">
            <a:spAutoFit/>
          </a:bodyPr>
          <a:lstStyle/>
          <a:p>
            <a:pPr algn="ctr"/>
            <a:r>
              <a:rPr sz="1019" b="1" i="0">
                <a:solidFill>
                  <a:srgbClr val="2E7C82"/>
                </a:solidFill>
                <a:latin typeface="Calibri"/>
              </a:rPr>
              <a:t>HAS_COMMENT</a:t>
            </a:r>
          </a:p>
        </p:txBody>
      </p:sp>
      <p:cxnSp>
        <p:nvCxnSpPr>
          <p:cNvPr id="20" name="Connector 19"/>
          <p:cNvCxnSpPr/>
          <p:nvPr/>
        </p:nvCxnSpPr>
        <p:spPr>
          <a:xfrm>
            <a:off x="9418320" y="3886200"/>
            <a:ext cx="960120" cy="548640"/>
          </a:xfrm>
          <a:prstGeom prst="line">
            <a:avLst/>
          </a:prstGeom>
          <a:ln w="19050" cap="rnd">
            <a:solidFill>
              <a:srgbClr val="B26A00"/>
            </a:solidFill>
            <a:tailEnd type="triangle" w="med" len="med"/>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9806940" y="4050791"/>
            <a:ext cx="914400" cy="228600"/>
          </a:xfrm>
          <a:prstGeom prst="rect">
            <a:avLst/>
          </a:prstGeom>
          <a:noFill/>
        </p:spPr>
        <p:txBody>
          <a:bodyPr wrap="square" lIns="0" rIns="0" tIns="0" bIns="0" anchor="t">
            <a:spAutoFit/>
          </a:bodyPr>
          <a:lstStyle/>
          <a:p>
            <a:pPr algn="ctr"/>
            <a:r>
              <a:rPr sz="1019" b="1" i="0">
                <a:solidFill>
                  <a:srgbClr val="B26A00"/>
                </a:solidFill>
                <a:latin typeface="Calibri"/>
              </a:rPr>
              <a:t>ABOUT</a:t>
            </a:r>
          </a:p>
        </p:txBody>
      </p:sp>
      <p:cxnSp>
        <p:nvCxnSpPr>
          <p:cNvPr id="22" name="Connector 21"/>
          <p:cNvCxnSpPr/>
          <p:nvPr/>
        </p:nvCxnSpPr>
        <p:spPr>
          <a:xfrm flipV="1">
            <a:off x="9738360" y="4983480"/>
            <a:ext cx="685800" cy="640080"/>
          </a:xfrm>
          <a:prstGeom prst="line">
            <a:avLst/>
          </a:prstGeom>
          <a:ln w="19050" cap="rnd">
            <a:solidFill>
              <a:srgbClr val="B26A00"/>
            </a:solidFill>
            <a:tailEnd type="triangle" w="med" len="med"/>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10081260" y="5303520"/>
            <a:ext cx="914400" cy="228600"/>
          </a:xfrm>
          <a:prstGeom prst="rect">
            <a:avLst/>
          </a:prstGeom>
          <a:noFill/>
        </p:spPr>
        <p:txBody>
          <a:bodyPr wrap="square" lIns="0" rIns="0" tIns="0" bIns="0" anchor="t">
            <a:spAutoFit/>
          </a:bodyPr>
          <a:lstStyle/>
          <a:p>
            <a:pPr algn="ctr"/>
            <a:r>
              <a:rPr sz="1019" b="1" i="0">
                <a:solidFill>
                  <a:srgbClr val="B26A00"/>
                </a:solidFill>
                <a:latin typeface="Calibri"/>
              </a:rPr>
              <a:t>ABOUT</a:t>
            </a:r>
          </a:p>
        </p:txBody>
      </p:sp>
      <p:sp>
        <p:nvSpPr>
          <p:cNvPr id="24" name="TextBox 23"/>
          <p:cNvSpPr txBox="1"/>
          <p:nvPr/>
        </p:nvSpPr>
        <p:spPr>
          <a:xfrm>
            <a:off x="6126480" y="5029200"/>
            <a:ext cx="1828800" cy="274320"/>
          </a:xfrm>
          <a:prstGeom prst="rect">
            <a:avLst/>
          </a:prstGeom>
          <a:noFill/>
        </p:spPr>
        <p:txBody>
          <a:bodyPr wrap="square" lIns="0" rIns="0" tIns="0" bIns="0" anchor="t">
            <a:spAutoFit/>
          </a:bodyPr>
          <a:lstStyle/>
          <a:p>
            <a:pPr algn="l"/>
            <a:r>
              <a:rPr sz="1019" b="0" i="1">
                <a:solidFill>
                  <a:srgbClr val="2E7C82"/>
                </a:solidFill>
                <a:latin typeface="Calibri"/>
              </a:rPr>
              <a:t>is_solution = true</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Definition and Components of an LLM Agent</a:t>
            </a:r>
          </a:p>
        </p:txBody>
      </p:sp>
      <p:sp>
        <p:nvSpPr>
          <p:cNvPr id="3" name="Rectangle 2"/>
          <p:cNvSpPr/>
          <p:nvPr/>
        </p:nvSpPr>
        <p:spPr>
          <a:xfrm>
            <a:off x="411480" y="1051560"/>
            <a:ext cx="11369009" cy="731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73152" cy="731520"/>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640080" y="1051560"/>
            <a:ext cx="10957529" cy="73152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An LLM agent is an LLM-driven system that selects actions, receives observations from its environment and uses those observations to decide how to continue a task (after Yao et al., ReAct, ICLR 2023).</a:t>
            </a:r>
          </a:p>
        </p:txBody>
      </p:sp>
      <p:sp>
        <p:nvSpPr>
          <p:cNvPr id="6" name="TextBox 5"/>
          <p:cNvSpPr txBox="1"/>
          <p:nvPr/>
        </p:nvSpPr>
        <p:spPr>
          <a:xfrm>
            <a:off x="411480" y="1965960"/>
            <a:ext cx="5760720" cy="4206240"/>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1" sz="1500">
                <a:solidFill>
                  <a:srgbClr val="1F2733"/>
                </a:solidFill>
                <a:latin typeface="Calibri"/>
              </a:rPr>
              <a:t>Language model. </a:t>
            </a:r>
            <a:r>
              <a:rPr b="0" sz="1500">
                <a:solidFill>
                  <a:srgbClr val="1F2733"/>
                </a:solidFill>
                <a:latin typeface="Calibri"/>
              </a:rPr>
              <a:t>Interprets the task, plans the next step and writes the answer.</a:t>
            </a:r>
          </a:p>
          <a:p>
            <a:pPr marL="201168" indent="-201168">
              <a:lnSpc>
                <a:spcPct val="100000"/>
              </a:lnSpc>
              <a:spcBef>
                <a:spcPts val="800"/>
              </a:spcBef>
              <a:buClr>
                <a:srgbClr val="2E4A66"/>
              </a:buClr>
              <a:buSzPct val="55000"/>
              <a:buFont typeface="Wingdings"/>
              <a:buChar char="n"/>
            </a:pPr>
            <a:r>
              <a:rPr b="1" sz="1500">
                <a:solidFill>
                  <a:srgbClr val="1F2733"/>
                </a:solidFill>
                <a:latin typeface="Calibri"/>
              </a:rPr>
              <a:t>Tools. </a:t>
            </a:r>
            <a:r>
              <a:rPr b="0" sz="1500">
                <a:solidFill>
                  <a:srgbClr val="1F2733"/>
                </a:solidFill>
                <a:latin typeface="Calibri"/>
              </a:rPr>
              <a:t>Functions the model may call: search documents, query a database or a graph, call a service.</a:t>
            </a:r>
          </a:p>
          <a:p>
            <a:pPr marL="201168" indent="-201168">
              <a:lnSpc>
                <a:spcPct val="100000"/>
              </a:lnSpc>
              <a:spcBef>
                <a:spcPts val="800"/>
              </a:spcBef>
              <a:buClr>
                <a:srgbClr val="2E4A66"/>
              </a:buClr>
              <a:buSzPct val="55000"/>
              <a:buFont typeface="Wingdings"/>
              <a:buChar char="n"/>
            </a:pPr>
            <a:r>
              <a:rPr b="1" sz="1500">
                <a:solidFill>
                  <a:srgbClr val="1F2733"/>
                </a:solidFill>
                <a:latin typeface="Calibri"/>
              </a:rPr>
              <a:t>Control loop. </a:t>
            </a:r>
            <a:r>
              <a:rPr b="0" sz="1500">
                <a:solidFill>
                  <a:srgbClr val="1F2733"/>
                </a:solidFill>
                <a:latin typeface="Calibri"/>
              </a:rPr>
              <a:t>Ordinary code that executes each tool call, returns the observation and stops at an answer or a step limit.</a:t>
            </a:r>
          </a:p>
          <a:p>
            <a:pPr marL="201168" indent="-201168">
              <a:lnSpc>
                <a:spcPct val="100000"/>
              </a:lnSpc>
              <a:spcBef>
                <a:spcPts val="800"/>
              </a:spcBef>
              <a:buClr>
                <a:srgbClr val="2E4A66"/>
              </a:buClr>
              <a:buSzPct val="55000"/>
              <a:buFont typeface="Wingdings"/>
              <a:buChar char="n"/>
            </a:pPr>
            <a:r>
              <a:rPr b="1" sz="1500">
                <a:solidFill>
                  <a:srgbClr val="1F2733"/>
                </a:solidFill>
                <a:latin typeface="Calibri"/>
              </a:rPr>
              <a:t>Memory. </a:t>
            </a:r>
            <a:r>
              <a:rPr b="0" sz="1500">
                <a:solidFill>
                  <a:srgbClr val="1F2733"/>
                </a:solidFill>
                <a:latin typeface="Calibri"/>
              </a:rPr>
              <a:t>What the agent can consult beyond its prompt: documents, conversation history and structured records.</a:t>
            </a:r>
          </a:p>
          <a:p>
            <a:pPr marL="201168" indent="-201168">
              <a:lnSpc>
                <a:spcPct val="100000"/>
              </a:lnSpc>
              <a:spcBef>
                <a:spcPts val="800"/>
              </a:spcBef>
              <a:buClr>
                <a:srgbClr val="2E4A66"/>
              </a:buClr>
              <a:buSzPct val="55000"/>
              <a:buFont typeface="Wingdings"/>
              <a:buChar char="n"/>
            </a:pPr>
            <a:r>
              <a:rPr b="1" sz="1500">
                <a:solidFill>
                  <a:srgbClr val="1F2733"/>
                </a:solidFill>
                <a:latin typeface="Calibri"/>
              </a:rPr>
              <a:t>Control flow. </a:t>
            </a:r>
            <a:r>
              <a:rPr b="0" sz="1500">
                <a:solidFill>
                  <a:srgbClr val="1F2733"/>
                </a:solidFill>
                <a:latin typeface="Calibri"/>
              </a:rPr>
              <a:t>In a fixed workflow the programmer chooses the path; in an agent the model chooses it at run time.</a:t>
            </a:r>
          </a:p>
        </p:txBody>
      </p:sp>
      <p:sp>
        <p:nvSpPr>
          <p:cNvPr id="7" name="Rectangle 6"/>
          <p:cNvSpPr/>
          <p:nvPr/>
        </p:nvSpPr>
        <p:spPr>
          <a:xfrm>
            <a:off x="6629400" y="1965960"/>
            <a:ext cx="5120640" cy="4206240"/>
          </a:xfrm>
          <a:prstGeom prst="rect">
            <a:avLst/>
          </a:prstGeom>
          <a:noFill/>
          <a:ln w="9525">
            <a:solidFill>
              <a:srgbClr val="4E7899"/>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TextBox 7"/>
          <p:cNvSpPr txBox="1"/>
          <p:nvPr/>
        </p:nvSpPr>
        <p:spPr>
          <a:xfrm>
            <a:off x="6766560" y="2029968"/>
            <a:ext cx="4846320" cy="274320"/>
          </a:xfrm>
          <a:prstGeom prst="rect">
            <a:avLst/>
          </a:prstGeom>
          <a:noFill/>
        </p:spPr>
        <p:txBody>
          <a:bodyPr wrap="square" lIns="0" rIns="0" tIns="0" bIns="0" anchor="t">
            <a:spAutoFit/>
          </a:bodyPr>
          <a:lstStyle/>
          <a:p>
            <a:pPr algn="l"/>
            <a:r>
              <a:rPr sz="1190" b="1" i="0">
                <a:solidFill>
                  <a:srgbClr val="4E7899"/>
                </a:solidFill>
                <a:latin typeface="Calibri"/>
              </a:rPr>
              <a:t>Control loop (code)</a:t>
            </a:r>
          </a:p>
        </p:txBody>
      </p:sp>
      <p:sp>
        <p:nvSpPr>
          <p:cNvPr id="9" name="Rounded Rectangle 8"/>
          <p:cNvSpPr/>
          <p:nvPr/>
        </p:nvSpPr>
        <p:spPr>
          <a:xfrm>
            <a:off x="6995160" y="2468880"/>
            <a:ext cx="1737360" cy="685800"/>
          </a:xfrm>
          <a:prstGeom prst="roundRect">
            <a:avLst/>
          </a:prstGeom>
          <a:solidFill>
            <a:srgbClr val="FFFFFF"/>
          </a:solidFill>
          <a:ln w="19050">
            <a:solidFill>
              <a:srgbClr val="667485"/>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667485"/>
                </a:solidFill>
                <a:latin typeface="Calibri"/>
              </a:rPr>
              <a:t>User task</a:t>
            </a:r>
          </a:p>
        </p:txBody>
      </p:sp>
      <p:sp>
        <p:nvSpPr>
          <p:cNvPr id="10" name="Rounded Rectangle 9"/>
          <p:cNvSpPr/>
          <p:nvPr/>
        </p:nvSpPr>
        <p:spPr>
          <a:xfrm>
            <a:off x="9646920" y="2468880"/>
            <a:ext cx="1737360" cy="685800"/>
          </a:xfrm>
          <a:prstGeom prst="roundRect">
            <a:avLst/>
          </a:prstGeom>
          <a:solidFill>
            <a:srgbClr val="FFFFFF"/>
          </a:solidFill>
          <a:ln w="19050">
            <a:solidFill>
              <a:srgbClr val="4A7A3F"/>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4A7A3F"/>
                </a:solidFill>
                <a:latin typeface="Calibri"/>
              </a:rPr>
              <a:t>Answer</a:t>
            </a:r>
          </a:p>
        </p:txBody>
      </p:sp>
      <p:sp>
        <p:nvSpPr>
          <p:cNvPr id="11" name="Rounded Rectangle 10"/>
          <p:cNvSpPr/>
          <p:nvPr/>
        </p:nvSpPr>
        <p:spPr>
          <a:xfrm>
            <a:off x="8229600" y="3566160"/>
            <a:ext cx="1920240" cy="777240"/>
          </a:xfrm>
          <a:prstGeom prst="round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530" b="1">
                <a:solidFill>
                  <a:srgbClr val="FFFFFF"/>
                </a:solidFill>
                <a:latin typeface="Calibri"/>
              </a:rPr>
              <a:t>LLM</a:t>
            </a:r>
          </a:p>
        </p:txBody>
      </p:sp>
      <p:sp>
        <p:nvSpPr>
          <p:cNvPr id="12" name="Rounded Rectangle 11"/>
          <p:cNvSpPr/>
          <p:nvPr/>
        </p:nvSpPr>
        <p:spPr>
          <a:xfrm>
            <a:off x="6858000" y="4983480"/>
            <a:ext cx="2103120" cy="868680"/>
          </a:xfrm>
          <a:prstGeom prst="round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1">
                <a:solidFill>
                  <a:srgbClr val="FFFFFF"/>
                </a:solidFill>
                <a:latin typeface="Calibri"/>
              </a:rPr>
              <a:t>Tools</a:t>
            </a:r>
          </a:p>
          <a:p>
            <a:pPr algn="ctr"/>
            <a:r>
              <a:rPr sz="1100" b="0">
                <a:solidFill>
                  <a:srgbClr val="FFFFFF"/>
                </a:solidFill>
                <a:latin typeface="Calibri"/>
              </a:rPr>
              <a:t>search · query · API</a:t>
            </a:r>
          </a:p>
        </p:txBody>
      </p:sp>
      <p:sp>
        <p:nvSpPr>
          <p:cNvPr id="13" name="Can 12"/>
          <p:cNvSpPr/>
          <p:nvPr/>
        </p:nvSpPr>
        <p:spPr>
          <a:xfrm>
            <a:off x="9555480" y="4937760"/>
            <a:ext cx="1920240" cy="960120"/>
          </a:xfrm>
          <a:prstGeom prst="can">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1">
                <a:solidFill>
                  <a:srgbClr val="FFFFFF"/>
                </a:solidFill>
                <a:latin typeface="Calibri"/>
              </a:rPr>
              <a:t>Knowledge</a:t>
            </a:r>
          </a:p>
          <a:p>
            <a:pPr algn="ctr"/>
            <a:r>
              <a:rPr sz="1100" b="0">
                <a:solidFill>
                  <a:srgbClr val="FFFFFF"/>
                </a:solidFill>
                <a:latin typeface="Calibri"/>
              </a:rPr>
              <a:t>texts · graph</a:t>
            </a:r>
          </a:p>
        </p:txBody>
      </p:sp>
      <p:cxnSp>
        <p:nvCxnSpPr>
          <p:cNvPr id="14" name="Connector 13"/>
          <p:cNvCxnSpPr/>
          <p:nvPr/>
        </p:nvCxnSpPr>
        <p:spPr>
          <a:xfrm>
            <a:off x="7863840" y="3154680"/>
            <a:ext cx="777240" cy="411480"/>
          </a:xfrm>
          <a:prstGeom prst="line">
            <a:avLst/>
          </a:prstGeom>
          <a:ln w="19050" cap="rnd">
            <a:solidFill>
              <a:srgbClr val="667485"/>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flipV="1">
            <a:off x="9738360" y="3154680"/>
            <a:ext cx="777240" cy="411480"/>
          </a:xfrm>
          <a:prstGeom prst="line">
            <a:avLst/>
          </a:prstGeom>
          <a:ln w="19050" cap="rnd">
            <a:solidFill>
              <a:srgbClr val="667485"/>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flipH="1">
            <a:off x="8046720" y="4343400"/>
            <a:ext cx="457200" cy="640080"/>
          </a:xfrm>
          <a:prstGeom prst="line">
            <a:avLst/>
          </a:prstGeom>
          <a:ln w="19050" cap="rnd">
            <a:solidFill>
              <a:srgbClr val="2E4A66"/>
            </a:solidFill>
            <a:tailEnd type="triangle" w="med" len="med"/>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7269480" y="4526279"/>
            <a:ext cx="914400" cy="228600"/>
          </a:xfrm>
          <a:prstGeom prst="rect">
            <a:avLst/>
          </a:prstGeom>
          <a:noFill/>
        </p:spPr>
        <p:txBody>
          <a:bodyPr wrap="square" lIns="0" rIns="0" tIns="0" bIns="0" anchor="t">
            <a:spAutoFit/>
          </a:bodyPr>
          <a:lstStyle/>
          <a:p>
            <a:pPr algn="ctr"/>
            <a:r>
              <a:rPr sz="1019" b="1" i="0">
                <a:solidFill>
                  <a:srgbClr val="2E4A66"/>
                </a:solidFill>
                <a:latin typeface="Calibri"/>
              </a:rPr>
              <a:t>action</a:t>
            </a:r>
          </a:p>
        </p:txBody>
      </p:sp>
      <p:cxnSp>
        <p:nvCxnSpPr>
          <p:cNvPr id="18" name="Connector 17"/>
          <p:cNvCxnSpPr/>
          <p:nvPr/>
        </p:nvCxnSpPr>
        <p:spPr>
          <a:xfrm flipV="1">
            <a:off x="7772400" y="4343400"/>
            <a:ext cx="640080" cy="640080"/>
          </a:xfrm>
          <a:prstGeom prst="line">
            <a:avLst/>
          </a:prstGeom>
          <a:ln w="19050" cap="rnd">
            <a:solidFill>
              <a:srgbClr val="2E7C82"/>
            </a:solidFill>
            <a:tailEnd type="triangle" w="med" len="med"/>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6675120" y="4434840"/>
            <a:ext cx="1097280" cy="274320"/>
          </a:xfrm>
          <a:prstGeom prst="rect">
            <a:avLst/>
          </a:prstGeom>
          <a:noFill/>
        </p:spPr>
        <p:txBody>
          <a:bodyPr wrap="square" lIns="0" rIns="0" tIns="0" bIns="0" anchor="t">
            <a:spAutoFit/>
          </a:bodyPr>
          <a:lstStyle/>
          <a:p>
            <a:pPr algn="l"/>
            <a:r>
              <a:rPr sz="1019" b="1" i="0">
                <a:solidFill>
                  <a:srgbClr val="2E7C82"/>
                </a:solidFill>
                <a:latin typeface="Calibri"/>
              </a:rPr>
              <a:t>observation</a:t>
            </a:r>
          </a:p>
        </p:txBody>
      </p:sp>
      <p:cxnSp>
        <p:nvCxnSpPr>
          <p:cNvPr id="20" name="Connector 19"/>
          <p:cNvCxnSpPr/>
          <p:nvPr/>
        </p:nvCxnSpPr>
        <p:spPr>
          <a:xfrm>
            <a:off x="8961120" y="5413248"/>
            <a:ext cx="594360" cy="0"/>
          </a:xfrm>
          <a:prstGeom prst="line">
            <a:avLst/>
          </a:prstGeom>
          <a:ln w="19050" cap="rnd">
            <a:solidFill>
              <a:srgbClr val="2E7C82"/>
            </a:solidFill>
            <a:tailEnd type="triangle" w="med" len="med"/>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The ReAct loop, with a knowledge graph as the environment</a:t>
            </a:r>
          </a:p>
        </p:txBody>
      </p:sp>
      <p:sp>
        <p:nvSpPr>
          <p:cNvPr id="3" name="Text Placeholder 2"/>
          <p:cNvSpPr>
            <a:spLocks noGrp="1"/>
          </p:cNvSpPr>
          <p:nvPr>
            <p:ph type="body" idx="1"/>
          </p:nvPr>
        </p:nvSpPr>
        <p:spPr/>
        <p:txBody>
          <a:bodyPr/>
          <a:lstStyle/>
          <a:p>
            <a:pPr/>
            <a:r>
              <a:t>Reasoning interleaved with actions on an external knowledge source; each observation enters the context</a:t>
            </a:r>
          </a:p>
          <a:p>
            <a:pPr lvl="1"/>
            <a:r>
              <a:t>The graph answers the relational step exactly, and every edge it returns can carry its source</a:t>
            </a:r>
          </a:p>
        </p:txBody>
      </p:sp>
      <p:sp>
        <p:nvSpPr>
          <p:cNvPr id="4" name="Rounded Rectangle 3"/>
          <p:cNvSpPr/>
          <p:nvPr/>
        </p:nvSpPr>
        <p:spPr>
          <a:xfrm>
            <a:off x="1645920" y="1143000"/>
            <a:ext cx="1737360" cy="566928"/>
          </a:xfrm>
          <a:prstGeom prst="round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Thought</a:t>
            </a:r>
          </a:p>
        </p:txBody>
      </p:sp>
      <p:sp>
        <p:nvSpPr>
          <p:cNvPr id="5" name="Rounded Rectangle 4"/>
          <p:cNvSpPr/>
          <p:nvPr/>
        </p:nvSpPr>
        <p:spPr>
          <a:xfrm>
            <a:off x="3291840" y="2423160"/>
            <a:ext cx="1737360" cy="566928"/>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Action</a:t>
            </a:r>
          </a:p>
          <a:p>
            <a:pPr algn="ctr"/>
            <a:r>
              <a:rPr sz="1190" b="0">
                <a:solidFill>
                  <a:srgbClr val="FFFFFF"/>
                </a:solidFill>
                <a:latin typeface="Calibri"/>
              </a:rPr>
              <a:t>tool call</a:t>
            </a:r>
          </a:p>
        </p:txBody>
      </p:sp>
      <p:sp>
        <p:nvSpPr>
          <p:cNvPr id="6" name="Rounded Rectangle 5"/>
          <p:cNvSpPr/>
          <p:nvPr/>
        </p:nvSpPr>
        <p:spPr>
          <a:xfrm>
            <a:off x="1645920" y="3657600"/>
            <a:ext cx="1737360" cy="566928"/>
          </a:xfrm>
          <a:prstGeom prst="round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Observation</a:t>
            </a:r>
          </a:p>
        </p:txBody>
      </p:sp>
      <p:sp>
        <p:nvSpPr>
          <p:cNvPr id="7" name="Rounded Rectangle 6"/>
          <p:cNvSpPr/>
          <p:nvPr/>
        </p:nvSpPr>
        <p:spPr>
          <a:xfrm>
            <a:off x="0" y="2423160"/>
            <a:ext cx="1737360" cy="566928"/>
          </a:xfrm>
          <a:prstGeom prst="roundRect">
            <a:avLst/>
          </a:prstGeom>
          <a:solidFill>
            <a:srgbClr val="FFFFFF"/>
          </a:solidFill>
          <a:ln w="19050">
            <a:solidFill>
              <a:srgbClr val="4A7A3F"/>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4A7A3F"/>
                </a:solidFill>
                <a:latin typeface="Calibri"/>
              </a:rPr>
              <a:t>Answer</a:t>
            </a:r>
          </a:p>
        </p:txBody>
      </p:sp>
      <p:cxnSp>
        <p:nvCxnSpPr>
          <p:cNvPr id="8" name="Connector 7"/>
          <p:cNvCxnSpPr/>
          <p:nvPr/>
        </p:nvCxnSpPr>
        <p:spPr>
          <a:xfrm>
            <a:off x="3383280" y="1463040"/>
            <a:ext cx="777240" cy="960120"/>
          </a:xfrm>
          <a:prstGeom prst="line">
            <a:avLst/>
          </a:prstGeom>
          <a:ln w="25400" cap="rnd">
            <a:solidFill>
              <a:srgbClr val="4E7899"/>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9" name="Connector 8"/>
          <p:cNvCxnSpPr/>
          <p:nvPr/>
        </p:nvCxnSpPr>
        <p:spPr>
          <a:xfrm flipH="1">
            <a:off x="3383280" y="2990088"/>
            <a:ext cx="777240" cy="667512"/>
          </a:xfrm>
          <a:prstGeom prst="line">
            <a:avLst/>
          </a:prstGeom>
          <a:ln w="25400" cap="rnd">
            <a:solidFill>
              <a:srgbClr val="4E7899"/>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10" name="Connector 9"/>
          <p:cNvCxnSpPr/>
          <p:nvPr/>
        </p:nvCxnSpPr>
        <p:spPr>
          <a:xfrm flipH="1" flipV="1">
            <a:off x="868680" y="2990088"/>
            <a:ext cx="777240" cy="667512"/>
          </a:xfrm>
          <a:prstGeom prst="line">
            <a:avLst/>
          </a:prstGeom>
          <a:ln w="19050" cap="rnd">
            <a:solidFill>
              <a:srgbClr val="667485"/>
            </a:solidFill>
            <a:tailEnd type="triangle" w="med" len="med"/>
            <a:prstDash val="dash"/>
          </a:ln>
        </p:spPr>
        <p:style>
          <a:lnRef idx="2">
            <a:schemeClr val="accent1"/>
          </a:lnRef>
          <a:fillRef idx="0">
            <a:schemeClr val="accent1"/>
          </a:fillRef>
          <a:effectRef idx="1">
            <a:schemeClr val="accent1"/>
          </a:effectRef>
          <a:fontRef idx="minor">
            <a:schemeClr val="tx1"/>
          </a:fontRef>
        </p:style>
      </p:cxnSp>
      <p:cxnSp>
        <p:nvCxnSpPr>
          <p:cNvPr id="11" name="Connector 10"/>
          <p:cNvCxnSpPr/>
          <p:nvPr/>
        </p:nvCxnSpPr>
        <p:spPr>
          <a:xfrm flipV="1">
            <a:off x="1965960" y="1709928"/>
            <a:ext cx="0" cy="1947672"/>
          </a:xfrm>
          <a:prstGeom prst="line">
            <a:avLst/>
          </a:prstGeom>
          <a:ln w="25400" cap="rnd">
            <a:solidFill>
              <a:srgbClr val="4E7899"/>
            </a:solidFill>
            <a:tailEnd type="triangle" w="med" len="med"/>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2057400" y="2514600"/>
            <a:ext cx="1188720" cy="457200"/>
          </a:xfrm>
          <a:prstGeom prst="rect">
            <a:avLst/>
          </a:prstGeom>
          <a:noFill/>
        </p:spPr>
        <p:txBody>
          <a:bodyPr wrap="square" lIns="0" rIns="0" tIns="0" bIns="0" anchor="t">
            <a:spAutoFit/>
          </a:bodyPr>
          <a:lstStyle/>
          <a:p>
            <a:pPr algn="l"/>
            <a:r>
              <a:rPr sz="1019" b="0" i="1">
                <a:solidFill>
                  <a:srgbClr val="667485"/>
                </a:solidFill>
                <a:latin typeface="Calibri"/>
              </a:rPr>
              <a:t>repeat until</a:t>
            </a:r>
          </a:p>
          <a:p>
            <a:pPr algn="l"/>
            <a:r>
              <a:rPr sz="1019" b="0" i="1">
                <a:solidFill>
                  <a:srgbClr val="667485"/>
                </a:solidFill>
                <a:latin typeface="Calibri"/>
              </a:rPr>
              <a:t>enough evidence</a:t>
            </a:r>
          </a:p>
        </p:txBody>
      </p:sp>
      <p:sp>
        <p:nvSpPr>
          <p:cNvPr id="13" name="Rectangle 12"/>
          <p:cNvSpPr/>
          <p:nvPr/>
        </p:nvSpPr>
        <p:spPr>
          <a:xfrm>
            <a:off x="5440680" y="1097280"/>
            <a:ext cx="6309360" cy="361188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4" name="TextBox 13"/>
          <p:cNvSpPr txBox="1"/>
          <p:nvPr/>
        </p:nvSpPr>
        <p:spPr>
          <a:xfrm>
            <a:off x="5623560" y="1234440"/>
            <a:ext cx="1234440" cy="274320"/>
          </a:xfrm>
          <a:prstGeom prst="rect">
            <a:avLst/>
          </a:prstGeom>
          <a:noFill/>
        </p:spPr>
        <p:txBody>
          <a:bodyPr wrap="square" lIns="0" rIns="0" tIns="0" bIns="0" anchor="t">
            <a:spAutoFit/>
          </a:bodyPr>
          <a:lstStyle/>
          <a:p>
            <a:pPr algn="l"/>
            <a:r>
              <a:rPr sz="1019" b="1" i="0">
                <a:solidFill>
                  <a:srgbClr val="2E4A66"/>
                </a:solidFill>
                <a:latin typeface="Calibri"/>
              </a:rPr>
              <a:t>THOUGHT</a:t>
            </a:r>
          </a:p>
        </p:txBody>
      </p:sp>
      <p:sp>
        <p:nvSpPr>
          <p:cNvPr id="15" name="TextBox 14"/>
          <p:cNvSpPr txBox="1"/>
          <p:nvPr/>
        </p:nvSpPr>
        <p:spPr>
          <a:xfrm>
            <a:off x="6858000" y="1234440"/>
            <a:ext cx="4754880" cy="502920"/>
          </a:xfrm>
          <a:prstGeom prst="rect">
            <a:avLst/>
          </a:prstGeom>
          <a:noFill/>
        </p:spPr>
        <p:txBody>
          <a:bodyPr wrap="square" lIns="0" rIns="0" tIns="0" bIns="0" anchor="t">
            <a:spAutoFit/>
          </a:bodyPr>
          <a:lstStyle/>
          <a:p>
            <a:pPr algn="l"/>
            <a:r>
              <a:rPr sz="1019" b="0" i="0">
                <a:solidFill>
                  <a:srgbClr val="1F2733"/>
                </a:solidFill>
                <a:latin typeface="Consolas"/>
              </a:rPr>
              <a:t>Which drugs act on genes associated with NSCLC?</a:t>
            </a:r>
          </a:p>
        </p:txBody>
      </p:sp>
      <p:sp>
        <p:nvSpPr>
          <p:cNvPr id="16" name="TextBox 15"/>
          <p:cNvSpPr txBox="1"/>
          <p:nvPr/>
        </p:nvSpPr>
        <p:spPr>
          <a:xfrm>
            <a:off x="5623560" y="1801368"/>
            <a:ext cx="1234440" cy="274320"/>
          </a:xfrm>
          <a:prstGeom prst="rect">
            <a:avLst/>
          </a:prstGeom>
          <a:noFill/>
        </p:spPr>
        <p:txBody>
          <a:bodyPr wrap="square" lIns="0" rIns="0" tIns="0" bIns="0" anchor="t">
            <a:spAutoFit/>
          </a:bodyPr>
          <a:lstStyle/>
          <a:p>
            <a:pPr algn="l"/>
            <a:r>
              <a:rPr sz="1019" b="1" i="0">
                <a:solidFill>
                  <a:srgbClr val="C8102E"/>
                </a:solidFill>
                <a:latin typeface="Calibri"/>
              </a:rPr>
              <a:t>ACTION</a:t>
            </a:r>
          </a:p>
        </p:txBody>
      </p:sp>
      <p:sp>
        <p:nvSpPr>
          <p:cNvPr id="17" name="TextBox 16"/>
          <p:cNvSpPr txBox="1"/>
          <p:nvPr/>
        </p:nvSpPr>
        <p:spPr>
          <a:xfrm>
            <a:off x="6858000" y="1801368"/>
            <a:ext cx="4754880" cy="502920"/>
          </a:xfrm>
          <a:prstGeom prst="rect">
            <a:avLst/>
          </a:prstGeom>
          <a:noFill/>
        </p:spPr>
        <p:txBody>
          <a:bodyPr wrap="square" lIns="0" rIns="0" tIns="0" bIns="0" anchor="t">
            <a:spAutoFit/>
          </a:bodyPr>
          <a:lstStyle/>
          <a:p>
            <a:pPr algn="l"/>
            <a:r>
              <a:rPr sz="1019" b="0" i="0">
                <a:solidFill>
                  <a:srgbClr val="1F2733"/>
                </a:solidFill>
                <a:latin typeface="Consolas"/>
              </a:rPr>
              <a:t>graph_query("MATCH (g:Gene)-[:ASSOCIATED_WITH]-&gt;(:Disease {name:'NSCLC'})</a:t>
            </a:r>
          </a:p>
          <a:p>
            <a:pPr algn="l"/>
            <a:r>
              <a:rPr sz="1019" b="0" i="0">
                <a:solidFill>
                  <a:srgbClr val="1F2733"/>
                </a:solidFill>
                <a:latin typeface="Consolas"/>
              </a:rPr>
              <a:t>  &lt;-[:TARGETS]-(d:Drug) RETURN d.name, g.symbol")</a:t>
            </a:r>
          </a:p>
        </p:txBody>
      </p:sp>
      <p:sp>
        <p:nvSpPr>
          <p:cNvPr id="18" name="TextBox 17"/>
          <p:cNvSpPr txBox="1"/>
          <p:nvPr/>
        </p:nvSpPr>
        <p:spPr>
          <a:xfrm>
            <a:off x="5623560" y="2514600"/>
            <a:ext cx="1234440" cy="274320"/>
          </a:xfrm>
          <a:prstGeom prst="rect">
            <a:avLst/>
          </a:prstGeom>
          <a:noFill/>
        </p:spPr>
        <p:txBody>
          <a:bodyPr wrap="square" lIns="0" rIns="0" tIns="0" bIns="0" anchor="t">
            <a:spAutoFit/>
          </a:bodyPr>
          <a:lstStyle/>
          <a:p>
            <a:pPr algn="l"/>
            <a:r>
              <a:rPr sz="1019" b="1" i="0">
                <a:solidFill>
                  <a:srgbClr val="2E7C82"/>
                </a:solidFill>
                <a:latin typeface="Calibri"/>
              </a:rPr>
              <a:t>OBSERVATION</a:t>
            </a:r>
          </a:p>
        </p:txBody>
      </p:sp>
      <p:sp>
        <p:nvSpPr>
          <p:cNvPr id="19" name="TextBox 18"/>
          <p:cNvSpPr txBox="1"/>
          <p:nvPr/>
        </p:nvSpPr>
        <p:spPr>
          <a:xfrm>
            <a:off x="6858000" y="2514600"/>
            <a:ext cx="4754880" cy="502920"/>
          </a:xfrm>
          <a:prstGeom prst="rect">
            <a:avLst/>
          </a:prstGeom>
          <a:noFill/>
        </p:spPr>
        <p:txBody>
          <a:bodyPr wrap="square" lIns="0" rIns="0" tIns="0" bIns="0" anchor="t">
            <a:spAutoFit/>
          </a:bodyPr>
          <a:lstStyle/>
          <a:p>
            <a:pPr algn="l"/>
            <a:r>
              <a:rPr sz="1019" b="0" i="0">
                <a:solidFill>
                  <a:srgbClr val="1F2733"/>
                </a:solidFill>
                <a:latin typeface="Consolas"/>
              </a:rPr>
              <a:t>[Gefitinib, EGFR], [Erlotinib, EGFR], …</a:t>
            </a:r>
          </a:p>
        </p:txBody>
      </p:sp>
      <p:sp>
        <p:nvSpPr>
          <p:cNvPr id="20" name="TextBox 19"/>
          <p:cNvSpPr txBox="1"/>
          <p:nvPr/>
        </p:nvSpPr>
        <p:spPr>
          <a:xfrm>
            <a:off x="5623560" y="3081528"/>
            <a:ext cx="1234440" cy="274320"/>
          </a:xfrm>
          <a:prstGeom prst="rect">
            <a:avLst/>
          </a:prstGeom>
          <a:noFill/>
        </p:spPr>
        <p:txBody>
          <a:bodyPr wrap="square" lIns="0" rIns="0" tIns="0" bIns="0" anchor="t">
            <a:spAutoFit/>
          </a:bodyPr>
          <a:lstStyle/>
          <a:p>
            <a:pPr algn="l"/>
            <a:r>
              <a:rPr sz="1019" b="1" i="0">
                <a:solidFill>
                  <a:srgbClr val="2E4A66"/>
                </a:solidFill>
                <a:latin typeface="Calibri"/>
              </a:rPr>
              <a:t>THOUGHT</a:t>
            </a:r>
          </a:p>
        </p:txBody>
      </p:sp>
      <p:sp>
        <p:nvSpPr>
          <p:cNvPr id="21" name="TextBox 20"/>
          <p:cNvSpPr txBox="1"/>
          <p:nvPr/>
        </p:nvSpPr>
        <p:spPr>
          <a:xfrm>
            <a:off x="6858000" y="3081528"/>
            <a:ext cx="4754880" cy="502920"/>
          </a:xfrm>
          <a:prstGeom prst="rect">
            <a:avLst/>
          </a:prstGeom>
          <a:noFill/>
        </p:spPr>
        <p:txBody>
          <a:bodyPr wrap="square" lIns="0" rIns="0" tIns="0" bIns="0" anchor="t">
            <a:spAutoFit/>
          </a:bodyPr>
          <a:lstStyle/>
          <a:p>
            <a:pPr algn="l"/>
            <a:r>
              <a:rPr sz="1019" b="0" i="0">
                <a:solidFill>
                  <a:srgbClr val="1F2733"/>
                </a:solidFill>
                <a:latin typeface="Consolas"/>
              </a:rPr>
              <a:t>I need the evidence for each edge before answering.</a:t>
            </a:r>
          </a:p>
        </p:txBody>
      </p:sp>
      <p:sp>
        <p:nvSpPr>
          <p:cNvPr id="22" name="TextBox 21"/>
          <p:cNvSpPr txBox="1"/>
          <p:nvPr/>
        </p:nvSpPr>
        <p:spPr>
          <a:xfrm>
            <a:off x="5623560" y="3648456"/>
            <a:ext cx="1234440" cy="274320"/>
          </a:xfrm>
          <a:prstGeom prst="rect">
            <a:avLst/>
          </a:prstGeom>
          <a:noFill/>
        </p:spPr>
        <p:txBody>
          <a:bodyPr wrap="square" lIns="0" rIns="0" tIns="0" bIns="0" anchor="t">
            <a:spAutoFit/>
          </a:bodyPr>
          <a:lstStyle/>
          <a:p>
            <a:pPr algn="l"/>
            <a:r>
              <a:rPr sz="1019" b="1" i="0">
                <a:solidFill>
                  <a:srgbClr val="C8102E"/>
                </a:solidFill>
                <a:latin typeface="Calibri"/>
              </a:rPr>
              <a:t>ACTION</a:t>
            </a:r>
          </a:p>
        </p:txBody>
      </p:sp>
      <p:sp>
        <p:nvSpPr>
          <p:cNvPr id="23" name="TextBox 22"/>
          <p:cNvSpPr txBox="1"/>
          <p:nvPr/>
        </p:nvSpPr>
        <p:spPr>
          <a:xfrm>
            <a:off x="6858000" y="3648456"/>
            <a:ext cx="4754880" cy="502920"/>
          </a:xfrm>
          <a:prstGeom prst="rect">
            <a:avLst/>
          </a:prstGeom>
          <a:noFill/>
        </p:spPr>
        <p:txBody>
          <a:bodyPr wrap="square" lIns="0" rIns="0" tIns="0" bIns="0" anchor="t">
            <a:spAutoFit/>
          </a:bodyPr>
          <a:lstStyle/>
          <a:p>
            <a:pPr algn="l"/>
            <a:r>
              <a:rPr sz="1019" b="0" i="0">
                <a:solidFill>
                  <a:srgbClr val="1F2733"/>
                </a:solidFill>
                <a:latin typeface="Consolas"/>
              </a:rPr>
              <a:t>graph_query("… RETURN r.source_passage")</a:t>
            </a:r>
          </a:p>
        </p:txBody>
      </p:sp>
      <p:sp>
        <p:nvSpPr>
          <p:cNvPr id="24" name="TextBox 23"/>
          <p:cNvSpPr txBox="1"/>
          <p:nvPr/>
        </p:nvSpPr>
        <p:spPr>
          <a:xfrm>
            <a:off x="5623560" y="4215384"/>
            <a:ext cx="1234440" cy="274320"/>
          </a:xfrm>
          <a:prstGeom prst="rect">
            <a:avLst/>
          </a:prstGeom>
          <a:noFill/>
        </p:spPr>
        <p:txBody>
          <a:bodyPr wrap="square" lIns="0" rIns="0" tIns="0" bIns="0" anchor="t">
            <a:spAutoFit/>
          </a:bodyPr>
          <a:lstStyle/>
          <a:p>
            <a:pPr algn="l"/>
            <a:r>
              <a:rPr sz="1019" b="1" i="0">
                <a:solidFill>
                  <a:srgbClr val="4A7A3F"/>
                </a:solidFill>
                <a:latin typeface="Calibri"/>
              </a:rPr>
              <a:t>ANSWER</a:t>
            </a:r>
          </a:p>
        </p:txBody>
      </p:sp>
      <p:sp>
        <p:nvSpPr>
          <p:cNvPr id="25" name="TextBox 24"/>
          <p:cNvSpPr txBox="1"/>
          <p:nvPr/>
        </p:nvSpPr>
        <p:spPr>
          <a:xfrm>
            <a:off x="6858000" y="4215384"/>
            <a:ext cx="4754880" cy="502920"/>
          </a:xfrm>
          <a:prstGeom prst="rect">
            <a:avLst/>
          </a:prstGeom>
          <a:noFill/>
        </p:spPr>
        <p:txBody>
          <a:bodyPr wrap="square" lIns="0" rIns="0" tIns="0" bIns="0" anchor="t">
            <a:spAutoFit/>
          </a:bodyPr>
          <a:lstStyle/>
          <a:p>
            <a:pPr algn="l"/>
            <a:r>
              <a:rPr sz="1019" b="0" i="0">
                <a:solidFill>
                  <a:srgbClr val="1F2733"/>
                </a:solidFill>
                <a:latin typeface="Consolas"/>
              </a:rPr>
              <a:t>Gefitinib and erlotinib target EGFR [edge sources cited].</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AI autonomy levels: decisions retained and transferred</a:t>
            </a:r>
          </a:p>
        </p:txBody>
      </p:sp>
      <p:sp>
        <p:nvSpPr>
          <p:cNvPr id="3" name="Text Placeholder 2"/>
          <p:cNvSpPr>
            <a:spLocks noGrp="1"/>
          </p:cNvSpPr>
          <p:nvPr>
            <p:ph type="body" idx="1"/>
          </p:nvPr>
        </p:nvSpPr>
        <p:spPr/>
        <p:txBody>
          <a:bodyPr/>
          <a:lstStyle/>
          <a:p>
            <a:r>
              <a:rPr sz="1800"/>
              <a:t>Each level transfers </a:t>
            </a:r>
            <a:r>
              <a:rPr sz="1800" b="1"/>
              <a:t>one further class of decision</a:t>
            </a:r>
            <a:r>
              <a:rPr sz="1800"/>
              <a:t> from the person to the system; the bar lengths are </a:t>
            </a:r>
            <a:r>
              <a:rPr sz="1800" b="1"/>
              <a:t>schematic, not measured</a:t>
            </a:r>
            <a:r>
              <a:rPr sz="1800"/>
              <a:t>.</a:t>
            </a:r>
          </a:p>
          <a:p>
            <a:pPr lvl="1"/>
            <a:r>
              <a:rPr sz="1600"/>
              <a:t>An audit of 28 products described as agents found </a:t>
            </a:r>
            <a:r>
              <a:rPr sz="1600" b="1"/>
              <a:t>5 operating above Level 2</a:t>
            </a:r>
            <a:r>
              <a:rPr sz="1600"/>
              <a:t> (AI Agents lecture series, FCSE, Skopje, 2026).</a:t>
            </a:r>
          </a:p>
        </p:txBody>
      </p:sp>
      <p:sp>
        <p:nvSpPr>
          <p:cNvPr id="4" name="TextBox 3"/>
          <p:cNvSpPr txBox="1"/>
          <p:nvPr/>
        </p:nvSpPr>
        <p:spPr>
          <a:xfrm>
            <a:off x="1097280" y="1024128"/>
            <a:ext cx="2103120" cy="274320"/>
          </a:xfrm>
          <a:prstGeom prst="rect">
            <a:avLst/>
          </a:prstGeom>
          <a:noFill/>
        </p:spPr>
        <p:txBody>
          <a:bodyPr wrap="square" lIns="0" tIns="0" rIns="0" bIns="0" anchor="t">
            <a:spAutoFit/>
          </a:bodyPr>
          <a:lstStyle/>
          <a:p>
            <a:pPr algn="l"/>
            <a:r>
              <a:rPr sz="1300" b="1" i="0">
                <a:solidFill>
                  <a:srgbClr val="667485"/>
                </a:solidFill>
                <a:latin typeface="Calibri"/>
              </a:rPr>
              <a:t>Level</a:t>
            </a:r>
          </a:p>
        </p:txBody>
      </p:sp>
      <p:sp>
        <p:nvSpPr>
          <p:cNvPr id="5" name="TextBox 4"/>
          <p:cNvSpPr txBox="1"/>
          <p:nvPr/>
        </p:nvSpPr>
        <p:spPr>
          <a:xfrm>
            <a:off x="3246120" y="1024128"/>
            <a:ext cx="2377440" cy="274320"/>
          </a:xfrm>
          <a:prstGeom prst="rect">
            <a:avLst/>
          </a:prstGeom>
          <a:noFill/>
        </p:spPr>
        <p:txBody>
          <a:bodyPr wrap="square" lIns="0" tIns="0" rIns="0" bIns="0" anchor="t">
            <a:spAutoFit/>
          </a:bodyPr>
          <a:lstStyle/>
          <a:p>
            <a:pPr algn="l"/>
            <a:r>
              <a:rPr sz="1300" b="1" i="0">
                <a:solidFill>
                  <a:srgbClr val="2E4A66"/>
                </a:solidFill>
                <a:latin typeface="Calibri"/>
              </a:rPr>
              <a:t>Retained by the person</a:t>
            </a:r>
          </a:p>
        </p:txBody>
      </p:sp>
      <p:sp>
        <p:nvSpPr>
          <p:cNvPr id="6" name="TextBox 5"/>
          <p:cNvSpPr txBox="1"/>
          <p:nvPr/>
        </p:nvSpPr>
        <p:spPr>
          <a:xfrm>
            <a:off x="5623560" y="1024128"/>
            <a:ext cx="2377440" cy="274320"/>
          </a:xfrm>
          <a:prstGeom prst="rect">
            <a:avLst/>
          </a:prstGeom>
          <a:noFill/>
        </p:spPr>
        <p:txBody>
          <a:bodyPr wrap="square" lIns="0" tIns="0" rIns="0" bIns="0" anchor="t">
            <a:spAutoFit/>
          </a:bodyPr>
          <a:lstStyle/>
          <a:p>
            <a:pPr algn="l"/>
            <a:r>
              <a:rPr sz="1300" b="1" i="0">
                <a:solidFill>
                  <a:srgbClr val="C8102E"/>
                </a:solidFill>
                <a:latin typeface="Calibri"/>
              </a:rPr>
              <a:t>Transferred to the system</a:t>
            </a:r>
          </a:p>
        </p:txBody>
      </p:sp>
      <p:sp>
        <p:nvSpPr>
          <p:cNvPr id="7" name="TextBox 6"/>
          <p:cNvSpPr txBox="1"/>
          <p:nvPr/>
        </p:nvSpPr>
        <p:spPr>
          <a:xfrm>
            <a:off x="8183879" y="1024128"/>
            <a:ext cx="3566160" cy="274320"/>
          </a:xfrm>
          <a:prstGeom prst="rect">
            <a:avLst/>
          </a:prstGeom>
          <a:noFill/>
        </p:spPr>
        <p:txBody>
          <a:bodyPr wrap="square" lIns="0" tIns="0" rIns="0" bIns="0" anchor="t">
            <a:spAutoFit/>
          </a:bodyPr>
          <a:lstStyle/>
          <a:p>
            <a:pPr algn="l"/>
            <a:r>
              <a:rPr sz="1300" b="1" i="0">
                <a:solidFill>
                  <a:srgbClr val="667485"/>
                </a:solidFill>
                <a:latin typeface="Calibri"/>
              </a:rPr>
              <a:t>What the person keeps</a:t>
            </a:r>
          </a:p>
        </p:txBody>
      </p:sp>
      <p:sp>
        <p:nvSpPr>
          <p:cNvPr id="8" name="Rectangle 7"/>
          <p:cNvSpPr/>
          <p:nvPr/>
        </p:nvSpPr>
        <p:spPr>
          <a:xfrm>
            <a:off x="411480" y="1408176"/>
            <a:ext cx="548640" cy="420624"/>
          </a:xfrm>
          <a:prstGeom prst="rect">
            <a:avLst/>
          </a:prstGeom>
          <a:solidFill>
            <a:srgbClr val="1C3247"/>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r>
              <a:rPr sz="1400" b="1">
                <a:solidFill>
                  <a:srgbClr val="FFFFFF"/>
                </a:solidFill>
                <a:latin typeface="Calibri"/>
              </a:rPr>
              <a:t>L0</a:t>
            </a:r>
          </a:p>
        </p:txBody>
      </p:sp>
      <p:sp>
        <p:nvSpPr>
          <p:cNvPr id="9" name="TextBox 8"/>
          <p:cNvSpPr txBox="1"/>
          <p:nvPr/>
        </p:nvSpPr>
        <p:spPr>
          <a:xfrm>
            <a:off x="1097280" y="1408176"/>
            <a:ext cx="2103120" cy="420624"/>
          </a:xfrm>
          <a:prstGeom prst="rect">
            <a:avLst/>
          </a:prstGeom>
          <a:noFill/>
        </p:spPr>
        <p:txBody>
          <a:bodyPr wrap="square" lIns="0" tIns="0" rIns="0" bIns="0" anchor="ctr">
            <a:spAutoFit/>
          </a:bodyPr>
          <a:lstStyle/>
          <a:p>
            <a:pPr algn="l"/>
            <a:r>
              <a:rPr sz="1500" b="1" i="0">
                <a:solidFill>
                  <a:srgbClr val="1F2733"/>
                </a:solidFill>
                <a:latin typeface="Calibri"/>
              </a:rPr>
              <a:t>Scripted automation</a:t>
            </a:r>
          </a:p>
        </p:txBody>
      </p:sp>
      <p:sp>
        <p:nvSpPr>
          <p:cNvPr id="10" name="Rectangle 9"/>
          <p:cNvSpPr/>
          <p:nvPr/>
        </p:nvSpPr>
        <p:spPr>
          <a:xfrm>
            <a:off x="3246120" y="1463040"/>
            <a:ext cx="4374489" cy="310896"/>
          </a:xfrm>
          <a:prstGeom prst="rect">
            <a:avLst/>
          </a:prstGeom>
          <a:solidFill>
            <a:srgbClr val="DCE2E8"/>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11" name="Rectangle 10"/>
          <p:cNvSpPr/>
          <p:nvPr/>
        </p:nvSpPr>
        <p:spPr>
          <a:xfrm>
            <a:off x="7620609" y="1463040"/>
            <a:ext cx="380390" cy="310896"/>
          </a:xfrm>
          <a:prstGeom prst="rect">
            <a:avLst/>
          </a:prstGeom>
          <a:solidFill>
            <a:srgbClr val="1C3247"/>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12" name="TextBox 11"/>
          <p:cNvSpPr txBox="1"/>
          <p:nvPr/>
        </p:nvSpPr>
        <p:spPr>
          <a:xfrm>
            <a:off x="8183879" y="1408176"/>
            <a:ext cx="3611880" cy="420624"/>
          </a:xfrm>
          <a:prstGeom prst="rect">
            <a:avLst/>
          </a:prstGeom>
          <a:noFill/>
        </p:spPr>
        <p:txBody>
          <a:bodyPr wrap="square" lIns="0" tIns="0" rIns="0" bIns="0" anchor="ctr">
            <a:spAutoFit/>
          </a:bodyPr>
          <a:lstStyle/>
          <a:p>
            <a:pPr algn="l"/>
            <a:r>
              <a:rPr sz="1400" b="0" i="0">
                <a:solidFill>
                  <a:srgbClr val="1F2733"/>
                </a:solidFill>
                <a:latin typeface="Calibri"/>
              </a:rPr>
              <a:t>Complete manual operation</a:t>
            </a:r>
          </a:p>
        </p:txBody>
      </p:sp>
      <p:sp>
        <p:nvSpPr>
          <p:cNvPr id="13" name="Rectangle 12"/>
          <p:cNvSpPr/>
          <p:nvPr/>
        </p:nvSpPr>
        <p:spPr>
          <a:xfrm>
            <a:off x="411480" y="1938528"/>
            <a:ext cx="548640" cy="420624"/>
          </a:xfrm>
          <a:prstGeom prst="rect">
            <a:avLst/>
          </a:prstGeom>
          <a:solidFill>
            <a:srgbClr val="4E7899"/>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r>
              <a:rPr sz="1400" b="1">
                <a:solidFill>
                  <a:srgbClr val="FFFFFF"/>
                </a:solidFill>
                <a:latin typeface="Calibri"/>
              </a:rPr>
              <a:t>L1</a:t>
            </a:r>
          </a:p>
        </p:txBody>
      </p:sp>
      <p:sp>
        <p:nvSpPr>
          <p:cNvPr id="14" name="TextBox 13"/>
          <p:cNvSpPr txBox="1"/>
          <p:nvPr/>
        </p:nvSpPr>
        <p:spPr>
          <a:xfrm>
            <a:off x="1097280" y="1938528"/>
            <a:ext cx="2103120" cy="420624"/>
          </a:xfrm>
          <a:prstGeom prst="rect">
            <a:avLst/>
          </a:prstGeom>
          <a:noFill/>
        </p:spPr>
        <p:txBody>
          <a:bodyPr wrap="square" lIns="0" tIns="0" rIns="0" bIns="0" anchor="ctr">
            <a:spAutoFit/>
          </a:bodyPr>
          <a:lstStyle/>
          <a:p>
            <a:pPr algn="l"/>
            <a:r>
              <a:rPr sz="1500" b="1" i="0">
                <a:solidFill>
                  <a:srgbClr val="1F2733"/>
                </a:solidFill>
                <a:latin typeface="Calibri"/>
              </a:rPr>
              <a:t>Context assistant</a:t>
            </a:r>
          </a:p>
        </p:txBody>
      </p:sp>
      <p:sp>
        <p:nvSpPr>
          <p:cNvPr id="15" name="Rectangle 14"/>
          <p:cNvSpPr/>
          <p:nvPr/>
        </p:nvSpPr>
        <p:spPr>
          <a:xfrm>
            <a:off x="3246120" y="1993392"/>
            <a:ext cx="3708806" cy="310896"/>
          </a:xfrm>
          <a:prstGeom prst="rect">
            <a:avLst/>
          </a:prstGeom>
          <a:solidFill>
            <a:srgbClr val="DCE2E8"/>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16" name="Rectangle 15"/>
          <p:cNvSpPr/>
          <p:nvPr/>
        </p:nvSpPr>
        <p:spPr>
          <a:xfrm>
            <a:off x="6954926" y="1993392"/>
            <a:ext cx="1046073" cy="310896"/>
          </a:xfrm>
          <a:prstGeom prst="rect">
            <a:avLst/>
          </a:prstGeom>
          <a:solidFill>
            <a:srgbClr val="4E7899"/>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17" name="TextBox 16"/>
          <p:cNvSpPr txBox="1"/>
          <p:nvPr/>
        </p:nvSpPr>
        <p:spPr>
          <a:xfrm>
            <a:off x="8183879" y="1938528"/>
            <a:ext cx="3611880" cy="420624"/>
          </a:xfrm>
          <a:prstGeom prst="rect">
            <a:avLst/>
          </a:prstGeom>
          <a:noFill/>
        </p:spPr>
        <p:txBody>
          <a:bodyPr wrap="square" lIns="0" tIns="0" rIns="0" bIns="0" anchor="ctr">
            <a:spAutoFit/>
          </a:bodyPr>
          <a:lstStyle/>
          <a:p>
            <a:pPr algn="l"/>
            <a:r>
              <a:rPr sz="1400" b="0" i="0">
                <a:solidFill>
                  <a:srgbClr val="1F2733"/>
                </a:solidFill>
                <a:latin typeface="Calibri"/>
              </a:rPr>
              <a:t>Acceptance or rejection, step by step</a:t>
            </a:r>
          </a:p>
        </p:txBody>
      </p:sp>
      <p:sp>
        <p:nvSpPr>
          <p:cNvPr id="18" name="Rectangle 17"/>
          <p:cNvSpPr/>
          <p:nvPr/>
        </p:nvSpPr>
        <p:spPr>
          <a:xfrm>
            <a:off x="411480" y="2468880"/>
            <a:ext cx="548640" cy="420624"/>
          </a:xfrm>
          <a:prstGeom prst="rect">
            <a:avLst/>
          </a:prstGeom>
          <a:solidFill>
            <a:srgbClr val="9DBBD4"/>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r>
              <a:rPr sz="1400" b="1">
                <a:solidFill>
                  <a:srgbClr val="1F2733"/>
                </a:solidFill>
                <a:latin typeface="Calibri"/>
              </a:rPr>
              <a:t>L2</a:t>
            </a:r>
          </a:p>
        </p:txBody>
      </p:sp>
      <p:sp>
        <p:nvSpPr>
          <p:cNvPr id="19" name="TextBox 18"/>
          <p:cNvSpPr txBox="1"/>
          <p:nvPr/>
        </p:nvSpPr>
        <p:spPr>
          <a:xfrm>
            <a:off x="1097280" y="2468880"/>
            <a:ext cx="2103120" cy="420624"/>
          </a:xfrm>
          <a:prstGeom prst="rect">
            <a:avLst/>
          </a:prstGeom>
          <a:noFill/>
        </p:spPr>
        <p:txBody>
          <a:bodyPr wrap="square" lIns="0" tIns="0" rIns="0" bIns="0" anchor="ctr">
            <a:spAutoFit/>
          </a:bodyPr>
          <a:lstStyle/>
          <a:p>
            <a:pPr algn="l"/>
            <a:r>
              <a:rPr sz="1500" b="1" i="0">
                <a:solidFill>
                  <a:srgbClr val="1F2733"/>
                </a:solidFill>
                <a:latin typeface="Calibri"/>
              </a:rPr>
              <a:t>Supervised tool agent</a:t>
            </a:r>
          </a:p>
        </p:txBody>
      </p:sp>
      <p:sp>
        <p:nvSpPr>
          <p:cNvPr id="20" name="Rectangle 19"/>
          <p:cNvSpPr/>
          <p:nvPr/>
        </p:nvSpPr>
        <p:spPr>
          <a:xfrm>
            <a:off x="3246120" y="2523744"/>
            <a:ext cx="2948025" cy="310896"/>
          </a:xfrm>
          <a:prstGeom prst="rect">
            <a:avLst/>
          </a:prstGeom>
          <a:solidFill>
            <a:srgbClr val="DCE2E8"/>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21" name="Rectangle 20"/>
          <p:cNvSpPr/>
          <p:nvPr/>
        </p:nvSpPr>
        <p:spPr>
          <a:xfrm>
            <a:off x="6194145" y="2523744"/>
            <a:ext cx="1806854" cy="310896"/>
          </a:xfrm>
          <a:prstGeom prst="rect">
            <a:avLst/>
          </a:prstGeom>
          <a:solidFill>
            <a:srgbClr val="9DBBD4"/>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22" name="TextBox 21"/>
          <p:cNvSpPr txBox="1"/>
          <p:nvPr/>
        </p:nvSpPr>
        <p:spPr>
          <a:xfrm>
            <a:off x="8183879" y="2468880"/>
            <a:ext cx="3611880" cy="420624"/>
          </a:xfrm>
          <a:prstGeom prst="rect">
            <a:avLst/>
          </a:prstGeom>
          <a:noFill/>
        </p:spPr>
        <p:txBody>
          <a:bodyPr wrap="square" lIns="0" tIns="0" rIns="0" bIns="0" anchor="ctr">
            <a:spAutoFit/>
          </a:bodyPr>
          <a:lstStyle/>
          <a:p>
            <a:pPr algn="l"/>
            <a:r>
              <a:rPr sz="1400" b="0" i="0">
                <a:solidFill>
                  <a:srgbClr val="1F2733"/>
                </a:solidFill>
                <a:latin typeface="Calibri"/>
              </a:rPr>
              <a:t>Authorisation of each individual action</a:t>
            </a:r>
          </a:p>
        </p:txBody>
      </p:sp>
      <p:sp>
        <p:nvSpPr>
          <p:cNvPr id="23" name="Rectangle 22"/>
          <p:cNvSpPr/>
          <p:nvPr/>
        </p:nvSpPr>
        <p:spPr>
          <a:xfrm>
            <a:off x="411480" y="3200400"/>
            <a:ext cx="548640" cy="420624"/>
          </a:xfrm>
          <a:prstGeom prst="rect">
            <a:avLst/>
          </a:prstGeom>
          <a:solidFill>
            <a:srgbClr val="D58937"/>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r>
              <a:rPr sz="1400" b="1">
                <a:solidFill>
                  <a:srgbClr val="FFFFFF"/>
                </a:solidFill>
                <a:latin typeface="Calibri"/>
              </a:rPr>
              <a:t>L3</a:t>
            </a:r>
          </a:p>
        </p:txBody>
      </p:sp>
      <p:sp>
        <p:nvSpPr>
          <p:cNvPr id="24" name="TextBox 23"/>
          <p:cNvSpPr txBox="1"/>
          <p:nvPr/>
        </p:nvSpPr>
        <p:spPr>
          <a:xfrm>
            <a:off x="1097280" y="3200400"/>
            <a:ext cx="2103120" cy="420624"/>
          </a:xfrm>
          <a:prstGeom prst="rect">
            <a:avLst/>
          </a:prstGeom>
          <a:noFill/>
        </p:spPr>
        <p:txBody>
          <a:bodyPr wrap="square" lIns="0" tIns="0" rIns="0" bIns="0" anchor="ctr">
            <a:spAutoFit/>
          </a:bodyPr>
          <a:lstStyle/>
          <a:p>
            <a:pPr algn="l"/>
            <a:r>
              <a:rPr sz="1500" b="1" i="0">
                <a:solidFill>
                  <a:srgbClr val="1F2733"/>
                </a:solidFill>
                <a:latin typeface="Calibri"/>
              </a:rPr>
              <a:t>Multi-step orchestrator</a:t>
            </a:r>
          </a:p>
        </p:txBody>
      </p:sp>
      <p:sp>
        <p:nvSpPr>
          <p:cNvPr id="25" name="Rectangle 24"/>
          <p:cNvSpPr/>
          <p:nvPr/>
        </p:nvSpPr>
        <p:spPr>
          <a:xfrm>
            <a:off x="3246120" y="3255264"/>
            <a:ext cx="2092147" cy="310896"/>
          </a:xfrm>
          <a:prstGeom prst="rect">
            <a:avLst/>
          </a:prstGeom>
          <a:solidFill>
            <a:srgbClr val="DCE2E8"/>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26" name="Rectangle 25"/>
          <p:cNvSpPr/>
          <p:nvPr/>
        </p:nvSpPr>
        <p:spPr>
          <a:xfrm>
            <a:off x="5338267" y="3255264"/>
            <a:ext cx="2662732" cy="310896"/>
          </a:xfrm>
          <a:prstGeom prst="rect">
            <a:avLst/>
          </a:prstGeom>
          <a:solidFill>
            <a:srgbClr val="D58937"/>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27" name="TextBox 26"/>
          <p:cNvSpPr txBox="1"/>
          <p:nvPr/>
        </p:nvSpPr>
        <p:spPr>
          <a:xfrm>
            <a:off x="8183879" y="3200400"/>
            <a:ext cx="3611880" cy="420624"/>
          </a:xfrm>
          <a:prstGeom prst="rect">
            <a:avLst/>
          </a:prstGeom>
          <a:noFill/>
        </p:spPr>
        <p:txBody>
          <a:bodyPr wrap="square" lIns="0" tIns="0" rIns="0" bIns="0" anchor="ctr">
            <a:spAutoFit/>
          </a:bodyPr>
          <a:lstStyle/>
          <a:p>
            <a:pPr algn="l"/>
            <a:r>
              <a:rPr sz="1400" b="0" i="0">
                <a:solidFill>
                  <a:srgbClr val="1F2733"/>
                </a:solidFill>
                <a:latin typeface="Calibri"/>
              </a:rPr>
              <a:t>Approval of the plan and of the final artefact</a:t>
            </a:r>
          </a:p>
        </p:txBody>
      </p:sp>
      <p:sp>
        <p:nvSpPr>
          <p:cNvPr id="28" name="Rectangle 27"/>
          <p:cNvSpPr/>
          <p:nvPr/>
        </p:nvSpPr>
        <p:spPr>
          <a:xfrm>
            <a:off x="411480" y="3730752"/>
            <a:ext cx="548640" cy="420624"/>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r>
              <a:rPr sz="1400" b="1">
                <a:solidFill>
                  <a:srgbClr val="FFFFFF"/>
                </a:solidFill>
                <a:latin typeface="Calibri"/>
              </a:rPr>
              <a:t>L4</a:t>
            </a:r>
          </a:p>
        </p:txBody>
      </p:sp>
      <p:sp>
        <p:nvSpPr>
          <p:cNvPr id="29" name="TextBox 28"/>
          <p:cNvSpPr txBox="1"/>
          <p:nvPr/>
        </p:nvSpPr>
        <p:spPr>
          <a:xfrm>
            <a:off x="1097280" y="3730752"/>
            <a:ext cx="2103120" cy="420624"/>
          </a:xfrm>
          <a:prstGeom prst="rect">
            <a:avLst/>
          </a:prstGeom>
          <a:noFill/>
        </p:spPr>
        <p:txBody>
          <a:bodyPr wrap="square" lIns="0" tIns="0" rIns="0" bIns="0" anchor="ctr">
            <a:spAutoFit/>
          </a:bodyPr>
          <a:lstStyle/>
          <a:p>
            <a:pPr algn="l"/>
            <a:r>
              <a:rPr sz="1500" b="1" i="0">
                <a:solidFill>
                  <a:srgbClr val="1F2733"/>
                </a:solidFill>
                <a:latin typeface="Calibri"/>
              </a:rPr>
              <a:t>High-autonomy agent</a:t>
            </a:r>
          </a:p>
        </p:txBody>
      </p:sp>
      <p:sp>
        <p:nvSpPr>
          <p:cNvPr id="30" name="Rectangle 29"/>
          <p:cNvSpPr/>
          <p:nvPr/>
        </p:nvSpPr>
        <p:spPr>
          <a:xfrm>
            <a:off x="3246120" y="3785615"/>
            <a:ext cx="1236268" cy="310896"/>
          </a:xfrm>
          <a:prstGeom prst="rect">
            <a:avLst/>
          </a:prstGeom>
          <a:solidFill>
            <a:srgbClr val="DCE2E8"/>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31" name="Rectangle 30"/>
          <p:cNvSpPr/>
          <p:nvPr/>
        </p:nvSpPr>
        <p:spPr>
          <a:xfrm>
            <a:off x="4482388" y="3785615"/>
            <a:ext cx="3518611" cy="310896"/>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32" name="TextBox 31"/>
          <p:cNvSpPr txBox="1"/>
          <p:nvPr/>
        </p:nvSpPr>
        <p:spPr>
          <a:xfrm>
            <a:off x="8183879" y="3730752"/>
            <a:ext cx="3611880" cy="420624"/>
          </a:xfrm>
          <a:prstGeom prst="rect">
            <a:avLst/>
          </a:prstGeom>
          <a:noFill/>
        </p:spPr>
        <p:txBody>
          <a:bodyPr wrap="square" lIns="0" tIns="0" rIns="0" bIns="0" anchor="ctr">
            <a:spAutoFit/>
          </a:bodyPr>
          <a:lstStyle/>
          <a:p>
            <a:pPr algn="l"/>
            <a:r>
              <a:rPr sz="1400" b="0" i="0">
                <a:solidFill>
                  <a:srgbClr val="1F2733"/>
                </a:solidFill>
                <a:latin typeface="Calibri"/>
              </a:rPr>
              <a:t>Management by exception, at the domain boundary</a:t>
            </a:r>
          </a:p>
        </p:txBody>
      </p:sp>
      <p:sp>
        <p:nvSpPr>
          <p:cNvPr id="33" name="Rectangle 32"/>
          <p:cNvSpPr/>
          <p:nvPr/>
        </p:nvSpPr>
        <p:spPr>
          <a:xfrm>
            <a:off x="411480" y="4261103"/>
            <a:ext cx="548640" cy="420624"/>
          </a:xfrm>
          <a:prstGeom prst="rect">
            <a:avLst/>
          </a:prstGeom>
          <a:solidFill>
            <a:srgbClr val="7A1418"/>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r>
              <a:rPr sz="1400" b="1">
                <a:solidFill>
                  <a:srgbClr val="FFFFFF"/>
                </a:solidFill>
                <a:latin typeface="Calibri"/>
              </a:rPr>
              <a:t>L5</a:t>
            </a:r>
          </a:p>
        </p:txBody>
      </p:sp>
      <p:sp>
        <p:nvSpPr>
          <p:cNvPr id="34" name="TextBox 33"/>
          <p:cNvSpPr txBox="1"/>
          <p:nvPr/>
        </p:nvSpPr>
        <p:spPr>
          <a:xfrm>
            <a:off x="1097280" y="4261103"/>
            <a:ext cx="2103120" cy="420624"/>
          </a:xfrm>
          <a:prstGeom prst="rect">
            <a:avLst/>
          </a:prstGeom>
          <a:noFill/>
        </p:spPr>
        <p:txBody>
          <a:bodyPr wrap="square" lIns="0" tIns="0" rIns="0" bIns="0" anchor="ctr">
            <a:spAutoFit/>
          </a:bodyPr>
          <a:lstStyle/>
          <a:p>
            <a:pPr algn="l"/>
            <a:r>
              <a:rPr sz="1500" b="1" i="0">
                <a:solidFill>
                  <a:srgbClr val="1F2733"/>
                </a:solidFill>
                <a:latin typeface="Calibri"/>
              </a:rPr>
              <a:t>Autonomous collective</a:t>
            </a:r>
          </a:p>
        </p:txBody>
      </p:sp>
      <p:sp>
        <p:nvSpPr>
          <p:cNvPr id="35" name="Rectangle 34"/>
          <p:cNvSpPr/>
          <p:nvPr/>
        </p:nvSpPr>
        <p:spPr>
          <a:xfrm>
            <a:off x="3246120" y="4315967"/>
            <a:ext cx="475488" cy="310896"/>
          </a:xfrm>
          <a:prstGeom prst="rect">
            <a:avLst/>
          </a:prstGeom>
          <a:solidFill>
            <a:srgbClr val="DCE2E8"/>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36" name="Rectangle 35"/>
          <p:cNvSpPr/>
          <p:nvPr/>
        </p:nvSpPr>
        <p:spPr>
          <a:xfrm>
            <a:off x="3721608" y="4315967"/>
            <a:ext cx="4279392" cy="310896"/>
          </a:xfrm>
          <a:prstGeom prst="rect">
            <a:avLst/>
          </a:prstGeom>
          <a:solidFill>
            <a:srgbClr val="7A1418"/>
          </a:solidFill>
          <a:ln>
            <a:noFill/>
          </a:ln>
          <a:effectLst/>
        </p:spPr>
        <p:style>
          <a:lnRef idx="1">
            <a:schemeClr val="accent1"/>
          </a:lnRef>
          <a:fillRef idx="3">
            <a:schemeClr val="accent1"/>
          </a:fillRef>
          <a:effectRef idx="2">
            <a:schemeClr val="accent1"/>
          </a:effectRef>
          <a:fontRef idx="minor">
            <a:schemeClr val="lt1"/>
          </a:fontRef>
        </p:style>
        <p:txBody>
          <a:bodyPr wrap="square" lIns="54864" tIns="18288" rIns="54864" bIns="18288" rtlCol="0" anchor="ctr"/>
          <a:lstStyle/>
          <a:p>
            <a:pPr algn="ctr"/>
            <a:endParaRPr/>
          </a:p>
        </p:txBody>
      </p:sp>
      <p:sp>
        <p:nvSpPr>
          <p:cNvPr id="37" name="TextBox 36"/>
          <p:cNvSpPr txBox="1"/>
          <p:nvPr/>
        </p:nvSpPr>
        <p:spPr>
          <a:xfrm>
            <a:off x="8183879" y="4261103"/>
            <a:ext cx="3611880" cy="420624"/>
          </a:xfrm>
          <a:prstGeom prst="rect">
            <a:avLst/>
          </a:prstGeom>
          <a:noFill/>
        </p:spPr>
        <p:txBody>
          <a:bodyPr wrap="square" lIns="0" tIns="0" rIns="0" bIns="0" anchor="ctr">
            <a:spAutoFit/>
          </a:bodyPr>
          <a:lstStyle/>
          <a:p>
            <a:pPr algn="l"/>
            <a:r>
              <a:rPr sz="1400" b="0" i="0">
                <a:solidFill>
                  <a:srgbClr val="1F2733"/>
                </a:solidFill>
                <a:latin typeface="Calibri"/>
              </a:rPr>
              <a:t>Strategic policy, and emergency termination</a:t>
            </a:r>
          </a:p>
        </p:txBody>
      </p:sp>
      <p:cxnSp>
        <p:nvCxnSpPr>
          <p:cNvPr id="38" name="Connector 37"/>
          <p:cNvCxnSpPr/>
          <p:nvPr/>
        </p:nvCxnSpPr>
        <p:spPr>
          <a:xfrm>
            <a:off x="411480" y="3035808"/>
            <a:ext cx="11369009" cy="0"/>
          </a:xfrm>
          <a:prstGeom prst="line">
            <a:avLst/>
          </a:prstGeom>
          <a:ln w="12700" cap="rnd">
            <a:solidFill>
              <a:srgbClr val="667485"/>
            </a:solidFill>
            <a:prstDash val="dash"/>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lang="en-US"/>
              <a:t>The time horizon </a:t>
            </a:r>
            <a:r>
              <a:t>of AI</a:t>
            </a:r>
            <a:r>
              <a:rPr lang="en-US"/>
              <a:t> agents</a:t>
            </a:r>
            <a:r>
              <a:t>, </a:t>
            </a:r>
            <a:r>
              <a:rPr lang="en-US"/>
              <a:t>2020 to 2026</a:t>
            </a:r>
            <a:endParaRPr/>
          </a:p>
        </p:txBody>
      </p:sp>
      <p:sp>
        <p:nvSpPr>
          <p:cNvPr id="4" name="Text Placeholder 3"/>
          <p:cNvSpPr>
            <a:spLocks noGrp="1"/>
          </p:cNvSpPr>
          <p:nvPr>
            <p:ph type="body" idx="3"/>
          </p:nvPr>
        </p:nvSpPr>
        <p:spPr/>
        <p:txBody>
          <a:bodyPr>
            <a:normAutofit lnSpcReduction="10000"/>
          </a:bodyPr>
          <a:lstStyle/>
          <a:p>
            <a:r>
              <a:t>Figure 12 — task length, in human working time, completed unaided</a:t>
            </a:r>
          </a:p>
        </p:txBody>
      </p:sp>
      <p:sp>
        <p:nvSpPr>
          <p:cNvPr id="5" name="Text Placeholder 4"/>
          <p:cNvSpPr>
            <a:spLocks noGrp="1"/>
          </p:cNvSpPr>
          <p:nvPr>
            <p:ph type="body" idx="2"/>
          </p:nvPr>
        </p:nvSpPr>
        <p:spPr/>
        <p:txBody>
          <a:bodyPr/>
          <a:lstStyle/>
          <a:p>
            <a:r>
              <a:rPr sz="2000"/>
              <a:t>The </a:t>
            </a:r>
            <a:r>
              <a:rPr sz="2000" i="1"/>
              <a:t>50 % time horizon</a:t>
            </a:r>
            <a:r>
              <a:rPr sz="2000"/>
              <a:t> is the length of a task, in human working time, at which a model </a:t>
            </a:r>
            <a:r>
              <a:rPr sz="2000" b="1"/>
              <a:t>succeeds half the time</a:t>
            </a:r>
            <a:r>
              <a:rPr sz="2000"/>
              <a:t> (METR).</a:t>
            </a:r>
          </a:p>
          <a:p>
            <a:pPr lvl="1"/>
            <a:r>
              <a:rPr sz="1800"/>
              <a:t>GPT-3, 2020: </a:t>
            </a:r>
            <a:r>
              <a:rPr sz="1800" b="1"/>
              <a:t>8.6 seconds</a:t>
            </a:r>
            <a:r>
              <a:rPr sz="1800"/>
              <a:t>; Claude Opus 4.6, February 2026: </a:t>
            </a:r>
            <a:r>
              <a:rPr sz="1800" b="1"/>
              <a:t>11 h 59 min</a:t>
            </a:r>
            <a:r>
              <a:rPr sz="1800"/>
              <a:t>; Claude Mythos Preview, April 2026: </a:t>
            </a:r>
            <a:r>
              <a:rPr sz="1800" b="1"/>
              <a:t>about 17 h</a:t>
            </a:r>
            <a:r>
              <a:rPr sz="1800"/>
              <a:t>.</a:t>
            </a:r>
          </a:p>
          <a:p>
            <a:r>
              <a:rPr sz="2000"/>
              <a:t>The horizon has </a:t>
            </a:r>
            <a:r>
              <a:rPr sz="2000" b="1"/>
              <a:t>doubled every 128.7 days</a:t>
            </a:r>
            <a:r>
              <a:rPr sz="2000"/>
              <a:t> since 2023, against 187.8 days over the whole series.</a:t>
            </a:r>
          </a:p>
          <a:p>
            <a:pPr lvl="1"/>
            <a:r>
              <a:rPr sz="1800"/>
              <a:t>The frontier line joins the state-of-the-art models; the faint points are the other measured models.</a:t>
            </a:r>
          </a:p>
          <a:p>
            <a:r>
              <a:rPr sz="2000"/>
              <a:t>At 80 % reliability the horizon is far shorter, which is why agents remain </a:t>
            </a:r>
            <a:r>
              <a:rPr sz="2000" b="1"/>
              <a:t>under supervision</a:t>
            </a:r>
            <a:r>
              <a:rPr sz="2000"/>
              <a:t>.</a:t>
            </a:r>
          </a:p>
          <a:p>
            <a:pPr lvl="1"/>
            <a:r>
              <a:rPr sz="1800"/>
              <a:t>Source: METR, time-horizon series 1.1, page updated 8 May 2026.</a:t>
            </a:r>
          </a:p>
        </p:txBody>
      </p:sp>
      <p:pic>
        <p:nvPicPr>
          <p:cNvPr id="6" name="Picture 5" descr="manu-s18.png"/>
          <p:cNvPicPr>
            <a:picLocks noChangeAspect="1"/>
          </p:cNvPicPr>
          <p:nvPr/>
        </p:nvPicPr>
        <p:blipFill>
          <a:blip r:embed="rId2"/>
          <a:stretch>
            <a:fillRect/>
          </a:stretch>
        </p:blipFill>
        <p:spPr>
          <a:xfrm>
            <a:off x="411480" y="1653241"/>
            <a:ext cx="4812762" cy="3487508"/>
          </a:xfrm>
          <a:prstGeom prst="rect">
            <a:avLst/>
          </a:prstGeom>
        </p:spPr>
      </p:pic>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An AI agent, built up by analogy with a person at work</a:t>
            </a:r>
          </a:p>
        </p:txBody>
      </p:sp>
      <p:sp>
        <p:nvSpPr>
          <p:cNvPr id="4" name="Text Placeholder 3"/>
          <p:cNvSpPr>
            <a:spLocks noGrp="1"/>
          </p:cNvSpPr>
          <p:nvPr>
            <p:ph type="body" idx="2"/>
          </p:nvPr>
        </p:nvSpPr>
        <p:spPr>
          <a:xfrm>
            <a:off x="411480" y="5394960"/>
            <a:ext cx="11369009" cy="292608"/>
          </a:xfrm>
        </p:spPr>
        <p:txBody>
          <a:bodyPr/>
          <a:lstStyle/>
          <a:p>
            <a:r>
              <a:t>The starting point is a person at a desk; each of the following slides adds one capability until the complete agent has been assembled.</a:t>
            </a:r>
          </a:p>
        </p:txBody>
      </p:sp>
      <p:pic>
        <p:nvPicPr>
          <p:cNvPr id="5" name="Picture 4" descr="agent-build-1-person.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An AI agent is a goal-directed system that perceives its environment, remembers, reasons, plans and acts through tools, observing the consequences of its actions and adapting to them.</a:t>
            </a:r>
          </a:p>
        </p:txBody>
      </p:sp>
      <p:sp>
        <p:nvSpPr>
          <p:cNvPr id="7" name="Rounded Rectangle 6"/>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8" name="Connector 7"/>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9" name="Connector 8"/>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0" name="Connector 9"/>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11" name="Oval 10"/>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Oval 12"/>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Four kinds of graph to watch for</a:t>
            </a:r>
          </a:p>
        </p:txBody>
      </p:sp>
      <p:sp>
        <p:nvSpPr>
          <p:cNvPr id="15" name="Oval 14"/>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D</a:t>
            </a:r>
          </a:p>
        </p:txBody>
      </p:sp>
      <p:sp>
        <p:nvSpPr>
          <p:cNvPr id="16" name="TextBox 15"/>
          <p:cNvSpPr txBox="1"/>
          <p:nvPr/>
        </p:nvSpPr>
        <p:spPr>
          <a:xfrm>
            <a:off x="8924544" y="1655064"/>
            <a:ext cx="2724912" cy="745236"/>
          </a:xfrm>
          <a:prstGeom prst="rect">
            <a:avLst/>
          </a:prstGeom>
          <a:noFill/>
        </p:spPr>
        <p:txBody>
          <a:bodyPr wrap="square" lIns="0" rIns="0" tIns="0" bIns="0" anchor="t">
            <a:spAutoFit/>
          </a:bodyPr>
          <a:lstStyle/>
          <a:p>
            <a:pPr algn="l"/>
            <a:r>
              <a:rPr sz="1200" b="1">
                <a:solidFill>
                  <a:srgbClr val="1F2733"/>
                </a:solidFill>
                <a:latin typeface="Calibri"/>
              </a:rPr>
              <a:t>Domain graph</a:t>
            </a:r>
          </a:p>
          <a:p>
            <a:pPr algn="l">
              <a:spcBef>
                <a:spcPts val="200"/>
              </a:spcBef>
            </a:pPr>
            <a:r>
              <a:rPr sz="1000" b="0">
                <a:solidFill>
                  <a:srgbClr val="667485"/>
                </a:solidFill>
                <a:latin typeface="Calibri"/>
              </a:rPr>
              <a:t>What the agent knows: entities, relations and the source of every fact.</a:t>
            </a:r>
          </a:p>
        </p:txBody>
      </p:sp>
      <p:sp>
        <p:nvSpPr>
          <p:cNvPr id="17" name="Oval 16"/>
          <p:cNvSpPr/>
          <p:nvPr/>
        </p:nvSpPr>
        <p:spPr>
          <a:xfrm>
            <a:off x="8540496" y="245516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M</a:t>
            </a:r>
          </a:p>
        </p:txBody>
      </p:sp>
      <p:sp>
        <p:nvSpPr>
          <p:cNvPr id="18" name="TextBox 17"/>
          <p:cNvSpPr txBox="1"/>
          <p:nvPr/>
        </p:nvSpPr>
        <p:spPr>
          <a:xfrm>
            <a:off x="8924544" y="2436876"/>
            <a:ext cx="2724912" cy="745236"/>
          </a:xfrm>
          <a:prstGeom prst="rect">
            <a:avLst/>
          </a:prstGeom>
          <a:noFill/>
        </p:spPr>
        <p:txBody>
          <a:bodyPr wrap="square" lIns="0" rIns="0" tIns="0" bIns="0" anchor="t">
            <a:spAutoFit/>
          </a:bodyPr>
          <a:lstStyle/>
          <a:p>
            <a:pPr algn="l"/>
            <a:r>
              <a:rPr sz="1200" b="1">
                <a:solidFill>
                  <a:srgbClr val="1F2733"/>
                </a:solidFill>
                <a:latin typeface="Calibri"/>
              </a:rPr>
              <a:t>Memory graph</a:t>
            </a:r>
          </a:p>
          <a:p>
            <a:pPr algn="l">
              <a:spcBef>
                <a:spcPts val="200"/>
              </a:spcBef>
            </a:pPr>
            <a:r>
              <a:rPr sz="1000" b="0">
                <a:solidFill>
                  <a:srgbClr val="667485"/>
                </a:solidFill>
                <a:latin typeface="Calibri"/>
              </a:rPr>
              <a:t>What it remembers: people, episodes and facts, with when each held.</a:t>
            </a:r>
          </a:p>
        </p:txBody>
      </p:sp>
      <p:sp>
        <p:nvSpPr>
          <p:cNvPr id="19" name="Oval 18"/>
          <p:cNvSpPr/>
          <p:nvPr/>
        </p:nvSpPr>
        <p:spPr>
          <a:xfrm>
            <a:off x="8540496" y="3236976"/>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E</a:t>
            </a:r>
          </a:p>
        </p:txBody>
      </p:sp>
      <p:sp>
        <p:nvSpPr>
          <p:cNvPr id="20" name="TextBox 19"/>
          <p:cNvSpPr txBox="1"/>
          <p:nvPr/>
        </p:nvSpPr>
        <p:spPr>
          <a:xfrm>
            <a:off x="8924544" y="3218688"/>
            <a:ext cx="2724912" cy="745236"/>
          </a:xfrm>
          <a:prstGeom prst="rect">
            <a:avLst/>
          </a:prstGeom>
          <a:noFill/>
        </p:spPr>
        <p:txBody>
          <a:bodyPr wrap="square" lIns="0" rIns="0" tIns="0" bIns="0" anchor="t">
            <a:spAutoFit/>
          </a:bodyPr>
          <a:lstStyle/>
          <a:p>
            <a:pPr algn="l"/>
            <a:r>
              <a:rPr sz="1200" b="1">
                <a:solidFill>
                  <a:srgbClr val="1F2733"/>
                </a:solidFill>
                <a:latin typeface="Calibri"/>
              </a:rPr>
              <a:t>Execution graph</a:t>
            </a:r>
          </a:p>
          <a:p>
            <a:pPr algn="l">
              <a:spcBef>
                <a:spcPts val="200"/>
              </a:spcBef>
            </a:pPr>
            <a:r>
              <a:rPr sz="1000" b="0">
                <a:solidFill>
                  <a:srgbClr val="667485"/>
                </a:solidFill>
                <a:latin typeface="Calibri"/>
              </a:rPr>
              <a:t>What it does: plan steps, tool calls, state and results.</a:t>
            </a:r>
          </a:p>
        </p:txBody>
      </p:sp>
      <p:sp>
        <p:nvSpPr>
          <p:cNvPr id="21" name="Oval 20"/>
          <p:cNvSpPr/>
          <p:nvPr/>
        </p:nvSpPr>
        <p:spPr>
          <a:xfrm>
            <a:off x="8540496" y="4018787"/>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P</a:t>
            </a:r>
          </a:p>
        </p:txBody>
      </p:sp>
      <p:sp>
        <p:nvSpPr>
          <p:cNvPr id="22" name="TextBox 21"/>
          <p:cNvSpPr txBox="1"/>
          <p:nvPr/>
        </p:nvSpPr>
        <p:spPr>
          <a:xfrm>
            <a:off x="8924544" y="4000500"/>
            <a:ext cx="2724912" cy="745236"/>
          </a:xfrm>
          <a:prstGeom prst="rect">
            <a:avLst/>
          </a:prstGeom>
          <a:noFill/>
        </p:spPr>
        <p:txBody>
          <a:bodyPr wrap="square" lIns="0" rIns="0" tIns="0" bIns="0" anchor="t">
            <a:spAutoFit/>
          </a:bodyPr>
          <a:lstStyle/>
          <a:p>
            <a:pPr algn="l"/>
            <a:r>
              <a:rPr sz="1200" b="1">
                <a:solidFill>
                  <a:srgbClr val="1F2733"/>
                </a:solidFill>
                <a:latin typeface="Calibri"/>
              </a:rPr>
              <a:t>Policy graph</a:t>
            </a:r>
          </a:p>
          <a:p>
            <a:pPr algn="l">
              <a:spcBef>
                <a:spcPts val="200"/>
              </a:spcBef>
            </a:pPr>
            <a:r>
              <a:rPr sz="1000" b="0">
                <a:solidFill>
                  <a:srgbClr val="667485"/>
                </a:solidFill>
                <a:latin typeface="Calibri"/>
              </a:rPr>
              <a:t>What it may do: permissions, rules, review status and provenance.</a:t>
            </a:r>
          </a:p>
        </p:txBody>
      </p:sp>
      <p:sp>
        <p:nvSpPr>
          <p:cNvPr id="23" name="TextBox 22"/>
          <p:cNvSpPr txBox="1"/>
          <p:nvPr/>
        </p:nvSpPr>
        <p:spPr>
          <a:xfrm>
            <a:off x="8558784" y="4873752"/>
            <a:ext cx="3090672" cy="274320"/>
          </a:xfrm>
          <a:prstGeom prst="rect">
            <a:avLst/>
          </a:prstGeom>
          <a:noFill/>
        </p:spPr>
        <p:txBody>
          <a:bodyPr wrap="square" lIns="0" rIns="0" tIns="0" bIns="0" anchor="ctr">
            <a:spAutoFit/>
          </a:bodyPr>
          <a:lstStyle/>
          <a:p>
            <a:pPr algn="l"/>
            <a:r>
              <a:rPr sz="1000" b="0" i="1">
                <a:solidFill>
                  <a:srgbClr val="667485"/>
                </a:solidFill>
                <a:latin typeface="Calibri"/>
              </a:rPr>
              <a:t>Green markers on the next slides show where each one plugs in.</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 conversational model reasons and answers, but only in text</a:t>
            </a:r>
          </a:p>
        </p:txBody>
      </p:sp>
      <p:sp>
        <p:nvSpPr>
          <p:cNvPr id="4" name="Text Placeholder 3"/>
          <p:cNvSpPr>
            <a:spLocks noGrp="1"/>
          </p:cNvSpPr>
          <p:nvPr>
            <p:ph type="body" idx="2"/>
          </p:nvPr>
        </p:nvSpPr>
        <p:spPr>
          <a:xfrm>
            <a:off x="411480" y="5394960"/>
            <a:ext cx="11369009" cy="292608"/>
          </a:xfrm>
        </p:spPr>
        <p:txBody>
          <a:bodyPr/>
          <a:lstStyle/>
          <a:p>
            <a:r>
              <a:t>Systems such as ChatGPT receive a task, reason about it and plan a response; their only output is text.</a:t>
            </a:r>
          </a:p>
        </p:txBody>
      </p:sp>
      <p:pic>
        <p:nvPicPr>
          <p:cNvPr id="5" name="Picture 4" descr="agent-build-2-brain.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In its original form a conversational model retained nothing between sessions, did not perceive its environment and could not act; any action based on its answer was taken by the person who read it.</a:t>
            </a:r>
          </a:p>
        </p:txBody>
      </p:sp>
      <p:sp>
        <p:nvSpPr>
          <p:cNvPr id="7" name="Rounded Rectangle 6"/>
          <p:cNvSpPr/>
          <p:nvPr/>
        </p:nvSpPr>
        <p:spPr>
          <a:xfrm>
            <a:off x="1869490" y="1719940"/>
            <a:ext cx="1149400" cy="316771"/>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1622602" y="14730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G1</a:t>
            </a:r>
          </a:p>
        </p:txBody>
      </p:sp>
      <p:sp>
        <p:nvSpPr>
          <p:cNvPr id="9" name="Rounded Rectangle 8"/>
          <p:cNvSpPr/>
          <p:nvPr/>
        </p:nvSpPr>
        <p:spPr>
          <a:xfrm>
            <a:off x="3335388" y="1852848"/>
            <a:ext cx="824948" cy="410588"/>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3024492" y="191183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G2</a:t>
            </a:r>
          </a:p>
        </p:txBody>
      </p:sp>
      <p:sp>
        <p:nvSpPr>
          <p:cNvPr id="11" name="Rounded Rectangle 10"/>
          <p:cNvSpPr/>
          <p:nvPr/>
        </p:nvSpPr>
        <p:spPr>
          <a:xfrm>
            <a:off x="4156290" y="1852848"/>
            <a:ext cx="836676" cy="410588"/>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5011254" y="191183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G3</a:t>
            </a:r>
          </a:p>
        </p:txBody>
      </p:sp>
      <p:sp>
        <p:nvSpPr>
          <p:cNvPr id="13" name="Rounded Rectangle 12"/>
          <p:cNvSpPr/>
          <p:nvPr/>
        </p:nvSpPr>
        <p:spPr>
          <a:xfrm>
            <a:off x="5219555" y="1727758"/>
            <a:ext cx="1317490" cy="344134"/>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Oval 13"/>
          <p:cNvSpPr/>
          <p:nvPr/>
        </p:nvSpPr>
        <p:spPr>
          <a:xfrm>
            <a:off x="6555333" y="175352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G4</a:t>
            </a:r>
          </a:p>
        </p:txBody>
      </p:sp>
      <p:sp>
        <p:nvSpPr>
          <p:cNvPr id="15" name="Rounded Rectangle 14"/>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6" name="Connector 15"/>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7" name="Connector 16"/>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8" name="Connector 17"/>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19" name="Oval 18"/>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Oval 19"/>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Oval 20"/>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Where a graph helps the model think</a:t>
            </a:r>
          </a:p>
        </p:txBody>
      </p:sp>
      <p:sp>
        <p:nvSpPr>
          <p:cNvPr id="23" name="Oval 22"/>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G1</a:t>
            </a:r>
          </a:p>
        </p:txBody>
      </p:sp>
      <p:sp>
        <p:nvSpPr>
          <p:cNvPr id="24" name="TextBox 23"/>
          <p:cNvSpPr txBox="1"/>
          <p:nvPr/>
        </p:nvSpPr>
        <p:spPr>
          <a:xfrm>
            <a:off x="8924544" y="1655064"/>
            <a:ext cx="2724912" cy="825245"/>
          </a:xfrm>
          <a:prstGeom prst="rect">
            <a:avLst/>
          </a:prstGeom>
          <a:noFill/>
        </p:spPr>
        <p:txBody>
          <a:bodyPr wrap="square" lIns="0" rIns="0" tIns="0" bIns="0" anchor="t">
            <a:spAutoFit/>
          </a:bodyPr>
          <a:lstStyle/>
          <a:p>
            <a:pPr algn="l"/>
            <a:r>
              <a:rPr sz="1200" b="1">
                <a:solidFill>
                  <a:srgbClr val="1F2733"/>
                </a:solidFill>
                <a:latin typeface="Calibri"/>
              </a:rPr>
              <a:t>Ground the task in entities</a:t>
            </a:r>
          </a:p>
          <a:p>
            <a:pPr algn="l">
              <a:spcBef>
                <a:spcPts val="200"/>
              </a:spcBef>
            </a:pPr>
            <a:r>
              <a:rPr sz="800" b="1">
                <a:solidFill>
                  <a:srgbClr val="3F7A3A"/>
                </a:solidFill>
                <a:latin typeface="Calibri"/>
              </a:rPr>
              <a:t>DOMAIN GRAPH  </a:t>
            </a:r>
            <a:r>
              <a:rPr sz="1000" b="0">
                <a:solidFill>
                  <a:srgbClr val="667485"/>
                </a:solidFill>
                <a:latin typeface="Calibri"/>
              </a:rPr>
              <a:t>Link the names in the request to graph IDs (EGFR → HGNC:3236), so the task is unambiguous.</a:t>
            </a:r>
          </a:p>
        </p:txBody>
      </p:sp>
      <p:sp>
        <p:nvSpPr>
          <p:cNvPr id="25" name="Oval 24"/>
          <p:cNvSpPr/>
          <p:nvPr/>
        </p:nvSpPr>
        <p:spPr>
          <a:xfrm>
            <a:off x="8540496" y="253517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G2</a:t>
            </a:r>
          </a:p>
        </p:txBody>
      </p:sp>
      <p:sp>
        <p:nvSpPr>
          <p:cNvPr id="26" name="TextBox 25"/>
          <p:cNvSpPr txBox="1"/>
          <p:nvPr/>
        </p:nvSpPr>
        <p:spPr>
          <a:xfrm>
            <a:off x="8924544" y="2516886"/>
            <a:ext cx="2724912" cy="825245"/>
          </a:xfrm>
          <a:prstGeom prst="rect">
            <a:avLst/>
          </a:prstGeom>
          <a:noFill/>
        </p:spPr>
        <p:txBody>
          <a:bodyPr wrap="square" lIns="0" rIns="0" tIns="0" bIns="0" anchor="t">
            <a:spAutoFit/>
          </a:bodyPr>
          <a:lstStyle/>
          <a:p>
            <a:pPr algn="l"/>
            <a:r>
              <a:rPr sz="1200" b="1">
                <a:solidFill>
                  <a:srgbClr val="1F2733"/>
                </a:solidFill>
                <a:latin typeface="Calibri"/>
              </a:rPr>
              <a:t>Reason along explicit paths</a:t>
            </a:r>
          </a:p>
          <a:p>
            <a:pPr algn="l">
              <a:spcBef>
                <a:spcPts val="200"/>
              </a:spcBef>
            </a:pPr>
            <a:r>
              <a:rPr sz="800" b="1">
                <a:solidFill>
                  <a:srgbClr val="3F7A3A"/>
                </a:solidFill>
                <a:latin typeface="Calibri"/>
              </a:rPr>
              <a:t>DOMAIN GRAPH  </a:t>
            </a:r>
            <a:r>
              <a:rPr sz="1000" b="0">
                <a:solidFill>
                  <a:srgbClr val="667485"/>
                </a:solidFill>
                <a:latin typeface="Calibri"/>
              </a:rPr>
              <a:t>Traverse the graph hop by hop (Think-on-Graph); each hop is a fact that can be checked.</a:t>
            </a:r>
          </a:p>
        </p:txBody>
      </p:sp>
      <p:sp>
        <p:nvSpPr>
          <p:cNvPr id="27" name="Oval 26"/>
          <p:cNvSpPr/>
          <p:nvPr/>
        </p:nvSpPr>
        <p:spPr>
          <a:xfrm>
            <a:off x="8540496" y="3396996"/>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G3</a:t>
            </a:r>
          </a:p>
        </p:txBody>
      </p:sp>
      <p:sp>
        <p:nvSpPr>
          <p:cNvPr id="28" name="TextBox 27"/>
          <p:cNvSpPr txBox="1"/>
          <p:nvPr/>
        </p:nvSpPr>
        <p:spPr>
          <a:xfrm>
            <a:off x="8924544" y="3378708"/>
            <a:ext cx="2724912" cy="825245"/>
          </a:xfrm>
          <a:prstGeom prst="rect">
            <a:avLst/>
          </a:prstGeom>
          <a:noFill/>
        </p:spPr>
        <p:txBody>
          <a:bodyPr wrap="square" lIns="0" rIns="0" tIns="0" bIns="0" anchor="t">
            <a:spAutoFit/>
          </a:bodyPr>
          <a:lstStyle/>
          <a:p>
            <a:pPr algn="l"/>
            <a:r>
              <a:rPr sz="1200" b="1">
                <a:solidFill>
                  <a:srgbClr val="1F2733"/>
                </a:solidFill>
                <a:latin typeface="Calibri"/>
              </a:rPr>
              <a:t>Plan as a graph</a:t>
            </a:r>
          </a:p>
          <a:p>
            <a:pPr algn="l">
              <a:spcBef>
                <a:spcPts val="200"/>
              </a:spcBef>
            </a:pPr>
            <a:r>
              <a:rPr sz="800" b="1">
                <a:solidFill>
                  <a:srgbClr val="3F7A3A"/>
                </a:solidFill>
                <a:latin typeface="Calibri"/>
              </a:rPr>
              <a:t>EXECUTION GRAPH  </a:t>
            </a:r>
            <a:r>
              <a:rPr sz="1000" b="0">
                <a:solidFill>
                  <a:srgbClr val="667485"/>
                </a:solidFill>
                <a:latin typeface="Calibri"/>
              </a:rPr>
              <a:t>A multi-hop question becomes a DAG of sub-questions that follow relation paths.</a:t>
            </a:r>
          </a:p>
        </p:txBody>
      </p:sp>
      <p:sp>
        <p:nvSpPr>
          <p:cNvPr id="29" name="Oval 28"/>
          <p:cNvSpPr/>
          <p:nvPr/>
        </p:nvSpPr>
        <p:spPr>
          <a:xfrm>
            <a:off x="8540496" y="425881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G4</a:t>
            </a:r>
          </a:p>
        </p:txBody>
      </p:sp>
      <p:sp>
        <p:nvSpPr>
          <p:cNvPr id="30" name="TextBox 29"/>
          <p:cNvSpPr txBox="1"/>
          <p:nvPr/>
        </p:nvSpPr>
        <p:spPr>
          <a:xfrm>
            <a:off x="8924544" y="4240530"/>
            <a:ext cx="2724912" cy="825245"/>
          </a:xfrm>
          <a:prstGeom prst="rect">
            <a:avLst/>
          </a:prstGeom>
          <a:noFill/>
        </p:spPr>
        <p:txBody>
          <a:bodyPr wrap="square" lIns="0" rIns="0" tIns="0" bIns="0" anchor="t">
            <a:spAutoFit/>
          </a:bodyPr>
          <a:lstStyle/>
          <a:p>
            <a:pPr algn="l"/>
            <a:r>
              <a:rPr sz="1200" b="1">
                <a:solidFill>
                  <a:srgbClr val="1F2733"/>
                </a:solidFill>
                <a:latin typeface="Calibri"/>
              </a:rPr>
              <a:t>Answer with citations</a:t>
            </a:r>
          </a:p>
          <a:p>
            <a:pPr algn="l">
              <a:spcBef>
                <a:spcPts val="200"/>
              </a:spcBef>
            </a:pPr>
            <a:r>
              <a:rPr sz="800" b="1">
                <a:solidFill>
                  <a:srgbClr val="3F7A3A"/>
                </a:solidFill>
                <a:latin typeface="Calibri"/>
              </a:rPr>
              <a:t>DOMAIN GRAPH  </a:t>
            </a:r>
            <a:r>
              <a:rPr sz="1000" b="0">
                <a:solidFill>
                  <a:srgbClr val="667485"/>
                </a:solidFill>
                <a:latin typeface="Calibri"/>
              </a:rPr>
              <a:t>Every claim points to a node or edge and its source; no path found → say so.</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Memory allows the system to retain context and consult sources</a:t>
            </a:r>
          </a:p>
        </p:txBody>
      </p:sp>
      <p:sp>
        <p:nvSpPr>
          <p:cNvPr id="4" name="Text Placeholder 3"/>
          <p:cNvSpPr>
            <a:spLocks noGrp="1"/>
          </p:cNvSpPr>
          <p:nvPr>
            <p:ph type="body" idx="2"/>
          </p:nvPr>
        </p:nvSpPr>
        <p:spPr>
          <a:xfrm>
            <a:off x="411480" y="5394960"/>
            <a:ext cx="11369009" cy="292608"/>
          </a:xfrm>
        </p:spPr>
        <p:txBody>
          <a:bodyPr/>
          <a:lstStyle/>
          <a:p>
            <a:r>
              <a:t>Internal memory holds the context and the state of the task; external memory supplies documents, records and databases that can be read and updated.</a:t>
            </a:r>
          </a:p>
        </p:txBody>
      </p:sp>
      <p:pic>
        <p:nvPicPr>
          <p:cNvPr id="5" name="Picture 4" descr="agent-build-3-memory.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External memory is commonly implemented as retrieval from document collections and knowledge bases, which allows answers to be grounded in sources other than the training data.</a:t>
            </a:r>
          </a:p>
        </p:txBody>
      </p:sp>
      <p:sp>
        <p:nvSpPr>
          <p:cNvPr id="7" name="Rounded Rectangle 6"/>
          <p:cNvSpPr/>
          <p:nvPr/>
        </p:nvSpPr>
        <p:spPr>
          <a:xfrm>
            <a:off x="911771" y="3369564"/>
            <a:ext cx="1559852" cy="79758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664883" y="3122676"/>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G5</a:t>
            </a:r>
          </a:p>
        </p:txBody>
      </p:sp>
      <p:sp>
        <p:nvSpPr>
          <p:cNvPr id="9" name="Rounded Rectangle 8"/>
          <p:cNvSpPr/>
          <p:nvPr/>
        </p:nvSpPr>
        <p:spPr>
          <a:xfrm>
            <a:off x="1861672" y="3009930"/>
            <a:ext cx="523951" cy="17213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1550776" y="294969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G6</a:t>
            </a:r>
          </a:p>
        </p:txBody>
      </p:sp>
      <p:sp>
        <p:nvSpPr>
          <p:cNvPr id="11" name="Rounded Rectangle 10"/>
          <p:cNvSpPr/>
          <p:nvPr/>
        </p:nvSpPr>
        <p:spPr>
          <a:xfrm>
            <a:off x="3335388" y="2243754"/>
            <a:ext cx="824948" cy="34022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3024492" y="2267563"/>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G7</a:t>
            </a:r>
          </a:p>
        </p:txBody>
      </p:sp>
      <p:sp>
        <p:nvSpPr>
          <p:cNvPr id="13" name="Rounded Rectangle 12"/>
          <p:cNvSpPr/>
          <p:nvPr/>
        </p:nvSpPr>
        <p:spPr>
          <a:xfrm>
            <a:off x="4156290" y="2243754"/>
            <a:ext cx="836676" cy="34022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Oval 13"/>
          <p:cNvSpPr/>
          <p:nvPr/>
        </p:nvSpPr>
        <p:spPr>
          <a:xfrm>
            <a:off x="5011254" y="2267563"/>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G8</a:t>
            </a:r>
          </a:p>
        </p:txBody>
      </p:sp>
      <p:sp>
        <p:nvSpPr>
          <p:cNvPr id="15" name="Rounded Rectangle 14"/>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6" name="Connector 15"/>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7" name="Connector 16"/>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8" name="Connector 17"/>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19" name="Oval 18"/>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Oval 19"/>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Oval 20"/>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Where a graph serves as memory</a:t>
            </a:r>
          </a:p>
        </p:txBody>
      </p:sp>
      <p:sp>
        <p:nvSpPr>
          <p:cNvPr id="23" name="Oval 22"/>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G5</a:t>
            </a:r>
          </a:p>
        </p:txBody>
      </p:sp>
      <p:sp>
        <p:nvSpPr>
          <p:cNvPr id="24" name="TextBox 23"/>
          <p:cNvSpPr txBox="1"/>
          <p:nvPr/>
        </p:nvSpPr>
        <p:spPr>
          <a:xfrm>
            <a:off x="8924544" y="1655064"/>
            <a:ext cx="2724912" cy="745236"/>
          </a:xfrm>
          <a:prstGeom prst="rect">
            <a:avLst/>
          </a:prstGeom>
          <a:noFill/>
        </p:spPr>
        <p:txBody>
          <a:bodyPr wrap="square" lIns="0" rIns="0" tIns="0" bIns="0" anchor="t">
            <a:spAutoFit/>
          </a:bodyPr>
          <a:lstStyle/>
          <a:p>
            <a:pPr algn="l"/>
            <a:r>
              <a:rPr sz="1200" b="1">
                <a:solidFill>
                  <a:srgbClr val="1F2733"/>
                </a:solidFill>
                <a:latin typeface="Calibri"/>
              </a:rPr>
              <a:t>Knowledge graph as external memory</a:t>
            </a:r>
          </a:p>
          <a:p>
            <a:pPr algn="l">
              <a:spcBef>
                <a:spcPts val="200"/>
              </a:spcBef>
            </a:pPr>
            <a:r>
              <a:rPr sz="800" b="1">
                <a:solidFill>
                  <a:srgbClr val="3F7A3A"/>
                </a:solidFill>
                <a:latin typeface="Calibri"/>
              </a:rPr>
              <a:t>DOMAIN GRAPH  </a:t>
            </a:r>
            <a:r>
              <a:rPr sz="1000" b="0">
                <a:solidFill>
                  <a:srgbClr val="667485"/>
                </a:solidFill>
                <a:latin typeface="Calibri"/>
              </a:rPr>
              <a:t>Entities, relations and sources beside the documents; GraphRAG or Cypher answers multi-hop and global questions.</a:t>
            </a:r>
          </a:p>
        </p:txBody>
      </p:sp>
      <p:sp>
        <p:nvSpPr>
          <p:cNvPr id="25" name="Oval 24"/>
          <p:cNvSpPr/>
          <p:nvPr/>
        </p:nvSpPr>
        <p:spPr>
          <a:xfrm>
            <a:off x="8540496" y="245516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G6</a:t>
            </a:r>
          </a:p>
        </p:txBody>
      </p:sp>
      <p:sp>
        <p:nvSpPr>
          <p:cNvPr id="26" name="TextBox 25"/>
          <p:cNvSpPr txBox="1"/>
          <p:nvPr/>
        </p:nvSpPr>
        <p:spPr>
          <a:xfrm>
            <a:off x="8924544" y="2436876"/>
            <a:ext cx="2724912" cy="745236"/>
          </a:xfrm>
          <a:prstGeom prst="rect">
            <a:avLst/>
          </a:prstGeom>
          <a:noFill/>
        </p:spPr>
        <p:txBody>
          <a:bodyPr wrap="square" lIns="0" rIns="0" tIns="0" bIns="0" anchor="t">
            <a:spAutoFit/>
          </a:bodyPr>
          <a:lstStyle/>
          <a:p>
            <a:pPr algn="l"/>
            <a:r>
              <a:rPr sz="1200" b="1">
                <a:solidFill>
                  <a:srgbClr val="1F2733"/>
                </a:solidFill>
                <a:latin typeface="Calibri"/>
              </a:rPr>
              <a:t>Write back what was learned</a:t>
            </a:r>
          </a:p>
          <a:p>
            <a:pPr algn="l">
              <a:spcBef>
                <a:spcPts val="200"/>
              </a:spcBef>
            </a:pPr>
            <a:r>
              <a:rPr sz="800" b="1">
                <a:solidFill>
                  <a:srgbClr val="3F7A3A"/>
                </a:solidFill>
                <a:latin typeface="Calibri"/>
              </a:rPr>
              <a:t>DOMAIN GRAPH  </a:t>
            </a:r>
            <a:r>
              <a:rPr sz="1000" b="0">
                <a:solidFill>
                  <a:srgbClr val="667485"/>
                </a:solidFill>
                <a:latin typeface="Calibri"/>
              </a:rPr>
              <a:t>New facts are extracted into the graph: schema-checked, entity-resolved, with provenance.</a:t>
            </a:r>
          </a:p>
        </p:txBody>
      </p:sp>
      <p:sp>
        <p:nvSpPr>
          <p:cNvPr id="27" name="Oval 26"/>
          <p:cNvSpPr/>
          <p:nvPr/>
        </p:nvSpPr>
        <p:spPr>
          <a:xfrm>
            <a:off x="8540496" y="3236976"/>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G7</a:t>
            </a:r>
          </a:p>
        </p:txBody>
      </p:sp>
      <p:sp>
        <p:nvSpPr>
          <p:cNvPr id="28" name="TextBox 27"/>
          <p:cNvSpPr txBox="1"/>
          <p:nvPr/>
        </p:nvSpPr>
        <p:spPr>
          <a:xfrm>
            <a:off x="8924544" y="3218688"/>
            <a:ext cx="2724912" cy="745236"/>
          </a:xfrm>
          <a:prstGeom prst="rect">
            <a:avLst/>
          </a:prstGeom>
          <a:noFill/>
        </p:spPr>
        <p:txBody>
          <a:bodyPr wrap="square" lIns="0" rIns="0" tIns="0" bIns="0" anchor="t">
            <a:spAutoFit/>
          </a:bodyPr>
          <a:lstStyle/>
          <a:p>
            <a:pPr algn="l"/>
            <a:r>
              <a:rPr sz="1200" b="1">
                <a:solidFill>
                  <a:srgbClr val="1F2733"/>
                </a:solidFill>
                <a:latin typeface="Calibri"/>
              </a:rPr>
              <a:t>Long-term memory graph</a:t>
            </a:r>
          </a:p>
          <a:p>
            <a:pPr algn="l">
              <a:spcBef>
                <a:spcPts val="200"/>
              </a:spcBef>
            </a:pPr>
            <a:r>
              <a:rPr sz="800" b="1">
                <a:solidFill>
                  <a:srgbClr val="3F7A3A"/>
                </a:solidFill>
                <a:latin typeface="Calibri"/>
              </a:rPr>
              <a:t>MEMORY GRAPH  </a:t>
            </a:r>
            <a:r>
              <a:rPr sz="1000" b="0">
                <a:solidFill>
                  <a:srgbClr val="667485"/>
                </a:solidFill>
                <a:latin typeface="Calibri"/>
              </a:rPr>
              <a:t>Users, episodes and facts persist across sessions as a temporal graph (Graphiti, Zep).</a:t>
            </a:r>
          </a:p>
        </p:txBody>
      </p:sp>
      <p:sp>
        <p:nvSpPr>
          <p:cNvPr id="29" name="Oval 28"/>
          <p:cNvSpPr/>
          <p:nvPr/>
        </p:nvSpPr>
        <p:spPr>
          <a:xfrm>
            <a:off x="8540496" y="4018787"/>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G8</a:t>
            </a:r>
          </a:p>
        </p:txBody>
      </p:sp>
      <p:sp>
        <p:nvSpPr>
          <p:cNvPr id="30" name="TextBox 29"/>
          <p:cNvSpPr txBox="1"/>
          <p:nvPr/>
        </p:nvSpPr>
        <p:spPr>
          <a:xfrm>
            <a:off x="8924544" y="4000500"/>
            <a:ext cx="2724912" cy="745236"/>
          </a:xfrm>
          <a:prstGeom prst="rect">
            <a:avLst/>
          </a:prstGeom>
          <a:noFill/>
        </p:spPr>
        <p:txBody>
          <a:bodyPr wrap="square" lIns="0" rIns="0" tIns="0" bIns="0" anchor="t">
            <a:spAutoFit/>
          </a:bodyPr>
          <a:lstStyle/>
          <a:p>
            <a:pPr algn="l"/>
            <a:r>
              <a:rPr sz="1200" b="1">
                <a:solidFill>
                  <a:srgbClr val="1F2733"/>
                </a:solidFill>
                <a:latin typeface="Calibri"/>
              </a:rPr>
              <a:t>Task state as a graph</a:t>
            </a:r>
          </a:p>
          <a:p>
            <a:pPr algn="l">
              <a:spcBef>
                <a:spcPts val="200"/>
              </a:spcBef>
            </a:pPr>
            <a:r>
              <a:rPr sz="800" b="1">
                <a:solidFill>
                  <a:srgbClr val="3F7A3A"/>
                </a:solidFill>
                <a:latin typeface="Calibri"/>
              </a:rPr>
              <a:t>EXECUTION GRAPH  </a:t>
            </a:r>
            <a:r>
              <a:rPr sz="1000" b="0">
                <a:solidFill>
                  <a:srgbClr val="667485"/>
                </a:solidFill>
                <a:latin typeface="Calibri"/>
              </a:rPr>
              <a:t>Plan steps, progress and checkpoints are nodes, so a run can be resumed and inspected.</a:t>
            </a:r>
          </a:p>
        </p:txBody>
      </p:sp>
      <p:sp>
        <p:nvSpPr>
          <p:cNvPr id="31" name="TextBox 30"/>
          <p:cNvSpPr txBox="1"/>
          <p:nvPr/>
        </p:nvSpPr>
        <p:spPr>
          <a:xfrm>
            <a:off x="8558784" y="4873752"/>
            <a:ext cx="3090672" cy="274320"/>
          </a:xfrm>
          <a:prstGeom prst="rect">
            <a:avLst/>
          </a:prstGeom>
          <a:noFill/>
        </p:spPr>
        <p:txBody>
          <a:bodyPr wrap="square" lIns="0" rIns="0" tIns="0" bIns="0" anchor="ctr">
            <a:spAutoFit/>
          </a:bodyPr>
          <a:lstStyle/>
          <a:p>
            <a:pPr algn="l"/>
            <a:r>
              <a:rPr sz="1000" b="0" i="1">
                <a:solidFill>
                  <a:srgbClr val="667485"/>
                </a:solidFill>
                <a:latin typeface="Calibri"/>
              </a:rPr>
              <a:t>G1–G4 still apply.</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Perception connects the system to its environment</a:t>
            </a:r>
          </a:p>
        </p:txBody>
      </p:sp>
      <p:sp>
        <p:nvSpPr>
          <p:cNvPr id="4" name="Text Placeholder 3"/>
          <p:cNvSpPr>
            <a:spLocks noGrp="1"/>
          </p:cNvSpPr>
          <p:nvPr>
            <p:ph type="body" idx="2"/>
          </p:nvPr>
        </p:nvSpPr>
        <p:spPr>
          <a:xfrm>
            <a:off x="411480" y="5394960"/>
            <a:ext cx="11369009" cy="292608"/>
          </a:xfrm>
        </p:spPr>
        <p:txBody>
          <a:bodyPr/>
          <a:lstStyle/>
          <a:p>
            <a:r>
              <a:t>Images, audio, text and sensor data are received, and attention selects what is relevant before it reaches reasoning.</a:t>
            </a:r>
          </a:p>
        </p:txBody>
      </p:sp>
      <p:pic>
        <p:nvPicPr>
          <p:cNvPr id="5" name="Picture 4" descr="agent-build-4-perception.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Multimodal systems accept images, video and audio in addition to text. At this stage the system observes the world, but its output is still only text.</a:t>
            </a:r>
          </a:p>
        </p:txBody>
      </p:sp>
      <p:sp>
        <p:nvSpPr>
          <p:cNvPr id="7" name="Rounded Rectangle 6"/>
          <p:cNvSpPr/>
          <p:nvPr/>
        </p:nvSpPr>
        <p:spPr>
          <a:xfrm>
            <a:off x="728045" y="2001393"/>
            <a:ext cx="1020401" cy="1247127"/>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417149" y="24786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G9</a:t>
            </a:r>
          </a:p>
        </p:txBody>
      </p:sp>
      <p:sp>
        <p:nvSpPr>
          <p:cNvPr id="9" name="Rounded Rectangle 8"/>
          <p:cNvSpPr/>
          <p:nvPr/>
        </p:nvSpPr>
        <p:spPr>
          <a:xfrm>
            <a:off x="1994580" y="2450934"/>
            <a:ext cx="535678" cy="230771"/>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2116115" y="214003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G10</a:t>
            </a:r>
          </a:p>
        </p:txBody>
      </p:sp>
      <p:sp>
        <p:nvSpPr>
          <p:cNvPr id="11" name="Rounded Rectangle 10"/>
          <p:cNvSpPr/>
          <p:nvPr/>
        </p:nvSpPr>
        <p:spPr>
          <a:xfrm>
            <a:off x="728045" y="1719940"/>
            <a:ext cx="1079037" cy="226862"/>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481157" y="14730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G11</a:t>
            </a:r>
          </a:p>
        </p:txBody>
      </p:sp>
      <p:sp>
        <p:nvSpPr>
          <p:cNvPr id="13" name="Rounded Rectangle 12"/>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4" name="Connector 13"/>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17" name="Oval 16"/>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Oval 17"/>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Oval 18"/>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Where a graph structures perception</a:t>
            </a:r>
          </a:p>
        </p:txBody>
      </p:sp>
      <p:sp>
        <p:nvSpPr>
          <p:cNvPr id="21" name="Oval 20"/>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G9</a:t>
            </a:r>
          </a:p>
        </p:txBody>
      </p:sp>
      <p:sp>
        <p:nvSpPr>
          <p:cNvPr id="22" name="TextBox 21"/>
          <p:cNvSpPr txBox="1"/>
          <p:nvPr/>
        </p:nvSpPr>
        <p:spPr>
          <a:xfrm>
            <a:off x="8924544" y="1655064"/>
            <a:ext cx="2724912" cy="1005839"/>
          </a:xfrm>
          <a:prstGeom prst="rect">
            <a:avLst/>
          </a:prstGeom>
          <a:noFill/>
        </p:spPr>
        <p:txBody>
          <a:bodyPr wrap="square" lIns="0" rIns="0" tIns="0" bIns="0" anchor="t">
            <a:spAutoFit/>
          </a:bodyPr>
          <a:lstStyle/>
          <a:p>
            <a:pPr algn="l"/>
            <a:r>
              <a:rPr sz="1200" b="1">
                <a:solidFill>
                  <a:srgbClr val="1F2733"/>
                </a:solidFill>
                <a:latin typeface="Calibri"/>
              </a:rPr>
              <a:t>Link what is perceived to known entities</a:t>
            </a:r>
          </a:p>
          <a:p>
            <a:pPr algn="l">
              <a:spcBef>
                <a:spcPts val="200"/>
              </a:spcBef>
            </a:pPr>
            <a:r>
              <a:rPr sz="800" b="1">
                <a:solidFill>
                  <a:srgbClr val="3F7A3A"/>
                </a:solidFill>
                <a:latin typeface="Calibri"/>
              </a:rPr>
              <a:t>DOMAIN GRAPH  </a:t>
            </a:r>
            <a:r>
              <a:rPr sz="1000" b="0">
                <a:solidFill>
                  <a:srgbClr val="667485"/>
                </a:solidFill>
                <a:latin typeface="Calibri"/>
              </a:rPr>
              <a:t>Objects, speakers, readings and documents become nodes tied to entities already in the graph.</a:t>
            </a:r>
          </a:p>
        </p:txBody>
      </p:sp>
      <p:sp>
        <p:nvSpPr>
          <p:cNvPr id="23" name="Oval 22"/>
          <p:cNvSpPr/>
          <p:nvPr/>
        </p:nvSpPr>
        <p:spPr>
          <a:xfrm>
            <a:off x="8540496" y="271576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G10</a:t>
            </a:r>
          </a:p>
        </p:txBody>
      </p:sp>
      <p:sp>
        <p:nvSpPr>
          <p:cNvPr id="24" name="TextBox 23"/>
          <p:cNvSpPr txBox="1"/>
          <p:nvPr/>
        </p:nvSpPr>
        <p:spPr>
          <a:xfrm>
            <a:off x="8924544" y="2697479"/>
            <a:ext cx="2724912" cy="1005839"/>
          </a:xfrm>
          <a:prstGeom prst="rect">
            <a:avLst/>
          </a:prstGeom>
          <a:noFill/>
        </p:spPr>
        <p:txBody>
          <a:bodyPr wrap="square" lIns="0" rIns="0" tIns="0" bIns="0" anchor="t">
            <a:spAutoFit/>
          </a:bodyPr>
          <a:lstStyle/>
          <a:p>
            <a:pPr algn="l"/>
            <a:r>
              <a:rPr sz="1200" b="1">
                <a:solidFill>
                  <a:srgbClr val="1F2733"/>
                </a:solidFill>
                <a:latin typeface="Calibri"/>
              </a:rPr>
              <a:t>Graph-guided attention</a:t>
            </a:r>
          </a:p>
          <a:p>
            <a:pPr algn="l">
              <a:spcBef>
                <a:spcPts val="200"/>
              </a:spcBef>
            </a:pPr>
            <a:r>
              <a:rPr sz="800" b="1">
                <a:solidFill>
                  <a:srgbClr val="3F7A3A"/>
                </a:solidFill>
                <a:latin typeface="Calibri"/>
              </a:rPr>
              <a:t>DOMAIN GRAPH  </a:t>
            </a:r>
            <a:r>
              <a:rPr sz="1000" b="0">
                <a:solidFill>
                  <a:srgbClr val="667485"/>
                </a:solidFill>
                <a:latin typeface="Calibri"/>
              </a:rPr>
              <a:t>The neighbourhood of the task's entities decides what is relevant: a subgraph, not the whole world.</a:t>
            </a:r>
          </a:p>
        </p:txBody>
      </p:sp>
      <p:sp>
        <p:nvSpPr>
          <p:cNvPr id="25" name="Oval 24"/>
          <p:cNvSpPr/>
          <p:nvPr/>
        </p:nvSpPr>
        <p:spPr>
          <a:xfrm>
            <a:off x="8540496" y="3758183"/>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G11</a:t>
            </a:r>
          </a:p>
        </p:txBody>
      </p:sp>
      <p:sp>
        <p:nvSpPr>
          <p:cNvPr id="26" name="TextBox 25"/>
          <p:cNvSpPr txBox="1"/>
          <p:nvPr/>
        </p:nvSpPr>
        <p:spPr>
          <a:xfrm>
            <a:off x="8924544" y="3739896"/>
            <a:ext cx="2724912" cy="1005839"/>
          </a:xfrm>
          <a:prstGeom prst="rect">
            <a:avLst/>
          </a:prstGeom>
          <a:noFill/>
        </p:spPr>
        <p:txBody>
          <a:bodyPr wrap="square" lIns="0" rIns="0" tIns="0" bIns="0" anchor="t">
            <a:spAutoFit/>
          </a:bodyPr>
          <a:lstStyle/>
          <a:p>
            <a:pPr algn="l"/>
            <a:r>
              <a:rPr sz="1200" b="1">
                <a:solidFill>
                  <a:srgbClr val="1F2733"/>
                </a:solidFill>
                <a:latin typeface="Calibri"/>
              </a:rPr>
              <a:t>The environment as a graph</a:t>
            </a:r>
          </a:p>
          <a:p>
            <a:pPr algn="l">
              <a:spcBef>
                <a:spcPts val="200"/>
              </a:spcBef>
            </a:pPr>
            <a:r>
              <a:rPr sz="800" b="1">
                <a:solidFill>
                  <a:srgbClr val="3F7A3A"/>
                </a:solidFill>
                <a:latin typeface="Calibri"/>
              </a:rPr>
              <a:t>DOMAIN GRAPH  </a:t>
            </a:r>
            <a:r>
              <a:rPr sz="1000" b="0">
                <a:solidFill>
                  <a:srgbClr val="667485"/>
                </a:solidFill>
                <a:latin typeface="Calibri"/>
              </a:rPr>
              <a:t>Places, devices, people and their relations; sensor streams update it, the agent queries it.</a:t>
            </a:r>
          </a:p>
        </p:txBody>
      </p:sp>
      <p:sp>
        <p:nvSpPr>
          <p:cNvPr id="27" name="TextBox 26"/>
          <p:cNvSpPr txBox="1"/>
          <p:nvPr/>
        </p:nvSpPr>
        <p:spPr>
          <a:xfrm>
            <a:off x="8558784" y="4873752"/>
            <a:ext cx="3090672" cy="274320"/>
          </a:xfrm>
          <a:prstGeom prst="rect">
            <a:avLst/>
          </a:prstGeom>
          <a:noFill/>
        </p:spPr>
        <p:txBody>
          <a:bodyPr wrap="square" lIns="0" rIns="0" tIns="0" bIns="0" anchor="ctr">
            <a:spAutoFit/>
          </a:bodyPr>
          <a:lstStyle/>
          <a:p>
            <a:pPr algn="l"/>
            <a:r>
              <a:rPr sz="1000" b="0" i="1">
                <a:solidFill>
                  <a:srgbClr val="667485"/>
                </a:solidFill>
                <a:latin typeface="Calibri"/>
              </a:rPr>
              <a:t>G1–G8 still apply.</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Function calling: the model performs a small set of actions defined by people</a:t>
            </a:r>
          </a:p>
        </p:txBody>
      </p:sp>
      <p:sp>
        <p:nvSpPr>
          <p:cNvPr id="4" name="Text Placeholder 3"/>
          <p:cNvSpPr>
            <a:spLocks noGrp="1"/>
          </p:cNvSpPr>
          <p:nvPr>
            <p:ph type="body" idx="2"/>
          </p:nvPr>
        </p:nvSpPr>
        <p:spPr>
          <a:xfrm>
            <a:off x="411480" y="5394960"/>
            <a:ext cx="11369009" cy="292608"/>
          </a:xfrm>
        </p:spPr>
        <p:txBody>
          <a:bodyPr/>
          <a:lstStyle/>
          <a:p>
            <a:r>
              <a:t>The model calls one of a few functions written in advance by people, such as reading the current temperature, and receives the result.</a:t>
            </a:r>
          </a:p>
        </p:txBody>
      </p:sp>
      <p:pic>
        <p:nvPicPr>
          <p:cNvPr id="5" name="Picture 4" descr="agent-build-4b-function-calling.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The functions are written and limited by developers, so the model can perform only the actions that have been explicitly provided, each in a controlled and predictable way.</a:t>
            </a:r>
          </a:p>
        </p:txBody>
      </p:sp>
      <p:sp>
        <p:nvSpPr>
          <p:cNvPr id="7" name="Rounded Rectangle 6"/>
          <p:cNvSpPr/>
          <p:nvPr/>
        </p:nvSpPr>
        <p:spPr>
          <a:xfrm>
            <a:off x="5219555" y="1727758"/>
            <a:ext cx="1903849" cy="688131"/>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4972667" y="1480870"/>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G12</a:t>
            </a:r>
          </a:p>
        </p:txBody>
      </p:sp>
      <p:sp>
        <p:nvSpPr>
          <p:cNvPr id="9" name="Rounded Rectangle 8"/>
          <p:cNvSpPr/>
          <p:nvPr/>
        </p:nvSpPr>
        <p:spPr>
          <a:xfrm>
            <a:off x="5888004" y="1954484"/>
            <a:ext cx="613859" cy="164317"/>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0" name="Connector 9"/>
          <p:cNvCxnSpPr/>
          <p:nvPr/>
        </p:nvCxnSpPr>
        <p:spPr>
          <a:xfrm flipH="1">
            <a:off x="6194934" y="1637918"/>
            <a:ext cx="1954" cy="316566"/>
          </a:xfrm>
          <a:prstGeom prst="line">
            <a:avLst/>
          </a:prstGeom>
          <a:ln w="19050">
            <a:solidFill>
              <a:srgbClr val="3F7A3A"/>
            </a:solidFill>
          </a:ln>
        </p:spPr>
        <p:style>
          <a:lnRef idx="2">
            <a:schemeClr val="accent1"/>
          </a:lnRef>
          <a:fillRef idx="0">
            <a:schemeClr val="accent1"/>
          </a:fillRef>
          <a:effectRef idx="1">
            <a:schemeClr val="accent1"/>
          </a:effectRef>
          <a:fontRef idx="minor">
            <a:schemeClr val="tx1"/>
          </a:fontRef>
        </p:style>
      </p:cxnSp>
      <p:sp>
        <p:nvSpPr>
          <p:cNvPr id="11" name="Oval 10"/>
          <p:cNvSpPr/>
          <p:nvPr/>
        </p:nvSpPr>
        <p:spPr>
          <a:xfrm>
            <a:off x="6050584" y="149161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G13</a:t>
            </a:r>
          </a:p>
        </p:txBody>
      </p:sp>
      <p:sp>
        <p:nvSpPr>
          <p:cNvPr id="12" name="Rounded Rectangle 11"/>
          <p:cNvSpPr/>
          <p:nvPr/>
        </p:nvSpPr>
        <p:spPr>
          <a:xfrm>
            <a:off x="5008465" y="2196846"/>
            <a:ext cx="258135" cy="179953"/>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Oval 12"/>
          <p:cNvSpPr/>
          <p:nvPr/>
        </p:nvSpPr>
        <p:spPr>
          <a:xfrm>
            <a:off x="4991229" y="2395087"/>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G14</a:t>
            </a:r>
          </a:p>
        </p:txBody>
      </p:sp>
      <p:sp>
        <p:nvSpPr>
          <p:cNvPr id="14" name="Rounded Rectangle 13"/>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5" name="Connector 14"/>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7" name="Connector 16"/>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18" name="Oval 17"/>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Oval 18"/>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Oval 19"/>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TextBox 20"/>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Where a graph becomes a function</a:t>
            </a:r>
          </a:p>
        </p:txBody>
      </p:sp>
      <p:sp>
        <p:nvSpPr>
          <p:cNvPr id="22" name="Oval 21"/>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G12</a:t>
            </a:r>
          </a:p>
        </p:txBody>
      </p:sp>
      <p:sp>
        <p:nvSpPr>
          <p:cNvPr id="23" name="TextBox 22"/>
          <p:cNvSpPr txBox="1"/>
          <p:nvPr/>
        </p:nvSpPr>
        <p:spPr>
          <a:xfrm>
            <a:off x="8924544" y="1655064"/>
            <a:ext cx="2724912" cy="1005839"/>
          </a:xfrm>
          <a:prstGeom prst="rect">
            <a:avLst/>
          </a:prstGeom>
          <a:noFill/>
        </p:spPr>
        <p:txBody>
          <a:bodyPr wrap="square" lIns="0" rIns="0" tIns="0" bIns="0" anchor="t">
            <a:spAutoFit/>
          </a:bodyPr>
          <a:lstStyle/>
          <a:p>
            <a:pPr algn="l"/>
            <a:r>
              <a:rPr sz="1200" b="1">
                <a:solidFill>
                  <a:srgbClr val="1F2733"/>
                </a:solidFill>
                <a:latin typeface="Calibri"/>
              </a:rPr>
              <a:t>Graph queries as fixed functions</a:t>
            </a:r>
          </a:p>
          <a:p>
            <a:pPr algn="l">
              <a:spcBef>
                <a:spcPts val="200"/>
              </a:spcBef>
            </a:pPr>
            <a:r>
              <a:rPr sz="800" b="1">
                <a:solidFill>
                  <a:srgbClr val="3F7A3A"/>
                </a:solidFill>
                <a:latin typeface="Calibri"/>
              </a:rPr>
              <a:t>EXECUTION GRAPH  </a:t>
            </a:r>
            <a:r>
              <a:rPr sz="1000" b="0">
                <a:solidFill>
                  <a:srgbClr val="667485"/>
                </a:solidFill>
                <a:latin typeface="Calibri"/>
              </a:rPr>
              <a:t>get_neighbours(id), find_path(a, b), parameterised Cypher: typed, safe and predictable.</a:t>
            </a:r>
          </a:p>
        </p:txBody>
      </p:sp>
      <p:sp>
        <p:nvSpPr>
          <p:cNvPr id="24" name="Oval 23"/>
          <p:cNvSpPr/>
          <p:nvPr/>
        </p:nvSpPr>
        <p:spPr>
          <a:xfrm>
            <a:off x="8540496" y="271576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G13</a:t>
            </a:r>
          </a:p>
        </p:txBody>
      </p:sp>
      <p:sp>
        <p:nvSpPr>
          <p:cNvPr id="25" name="TextBox 24"/>
          <p:cNvSpPr txBox="1"/>
          <p:nvPr/>
        </p:nvSpPr>
        <p:spPr>
          <a:xfrm>
            <a:off x="8924544" y="2697479"/>
            <a:ext cx="2724912" cy="1005839"/>
          </a:xfrm>
          <a:prstGeom prst="rect">
            <a:avLst/>
          </a:prstGeom>
          <a:noFill/>
        </p:spPr>
        <p:txBody>
          <a:bodyPr wrap="square" lIns="0" rIns="0" tIns="0" bIns="0" anchor="t">
            <a:spAutoFit/>
          </a:bodyPr>
          <a:lstStyle/>
          <a:p>
            <a:pPr algn="l"/>
            <a:r>
              <a:rPr sz="1200" b="1">
                <a:solidFill>
                  <a:srgbClr val="1F2733"/>
                </a:solidFill>
                <a:latin typeface="Calibri"/>
              </a:rPr>
              <a:t>Hybrid retrieval</a:t>
            </a:r>
          </a:p>
          <a:p>
            <a:pPr algn="l">
              <a:spcBef>
                <a:spcPts val="200"/>
              </a:spcBef>
            </a:pPr>
            <a:r>
              <a:rPr sz="800" b="1">
                <a:solidFill>
                  <a:srgbClr val="3F7A3A"/>
                </a:solidFill>
                <a:latin typeface="Calibri"/>
              </a:rPr>
              <a:t>DOMAIN GRAPH  </a:t>
            </a:r>
            <a:r>
              <a:rPr sz="1000" b="0">
                <a:solidFill>
                  <a:srgbClr val="667485"/>
                </a:solidFill>
                <a:latin typeface="Calibri"/>
              </a:rPr>
              <a:t>search_documents starts from vector hits and expands along graph edges to related facts.</a:t>
            </a:r>
          </a:p>
        </p:txBody>
      </p:sp>
      <p:sp>
        <p:nvSpPr>
          <p:cNvPr id="26" name="Oval 25"/>
          <p:cNvSpPr/>
          <p:nvPr/>
        </p:nvSpPr>
        <p:spPr>
          <a:xfrm>
            <a:off x="8540496" y="3758183"/>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G14</a:t>
            </a:r>
          </a:p>
        </p:txBody>
      </p:sp>
      <p:sp>
        <p:nvSpPr>
          <p:cNvPr id="27" name="TextBox 26"/>
          <p:cNvSpPr txBox="1"/>
          <p:nvPr/>
        </p:nvSpPr>
        <p:spPr>
          <a:xfrm>
            <a:off x="8924544" y="3739896"/>
            <a:ext cx="2724912" cy="1005839"/>
          </a:xfrm>
          <a:prstGeom prst="rect">
            <a:avLst/>
          </a:prstGeom>
          <a:noFill/>
        </p:spPr>
        <p:txBody>
          <a:bodyPr wrap="square" lIns="0" rIns="0" tIns="0" bIns="0" anchor="t">
            <a:spAutoFit/>
          </a:bodyPr>
          <a:lstStyle/>
          <a:p>
            <a:pPr algn="l"/>
            <a:r>
              <a:rPr sz="1200" b="1">
                <a:solidFill>
                  <a:srgbClr val="1F2733"/>
                </a:solidFill>
                <a:latin typeface="Calibri"/>
              </a:rPr>
              <a:t>Return a subgraph, not a string</a:t>
            </a:r>
          </a:p>
          <a:p>
            <a:pPr algn="l">
              <a:spcBef>
                <a:spcPts val="200"/>
              </a:spcBef>
            </a:pPr>
            <a:r>
              <a:rPr sz="800" b="1">
                <a:solidFill>
                  <a:srgbClr val="3F7A3A"/>
                </a:solidFill>
                <a:latin typeface="Calibri"/>
              </a:rPr>
              <a:t>DOMAIN GRAPH  </a:t>
            </a:r>
            <a:r>
              <a:rPr sz="1000" b="0">
                <a:solidFill>
                  <a:srgbClr val="667485"/>
                </a:solidFill>
                <a:latin typeface="Calibri"/>
              </a:rPr>
              <a:t>Results carry node IDs and sources, so the next step and the answer can cite them.</a:t>
            </a:r>
          </a:p>
        </p:txBody>
      </p:sp>
      <p:sp>
        <p:nvSpPr>
          <p:cNvPr id="28" name="TextBox 27"/>
          <p:cNvSpPr txBox="1"/>
          <p:nvPr/>
        </p:nvSpPr>
        <p:spPr>
          <a:xfrm>
            <a:off x="8558784" y="4873752"/>
            <a:ext cx="3090672" cy="274320"/>
          </a:xfrm>
          <a:prstGeom prst="rect">
            <a:avLst/>
          </a:prstGeom>
          <a:noFill/>
        </p:spPr>
        <p:txBody>
          <a:bodyPr wrap="square" lIns="0" rIns="0" tIns="0" bIns="0" anchor="ctr">
            <a:spAutoFit/>
          </a:bodyPr>
          <a:lstStyle/>
          <a:p>
            <a:pPr algn="l"/>
            <a:r>
              <a:rPr sz="1000" b="0" i="1">
                <a:solidFill>
                  <a:srgbClr val="667485"/>
                </a:solidFill>
                <a:latin typeface="Calibri"/>
              </a:rPr>
              <a:t>G1–G11 still apply.</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Tools let the agent act; the most powerful tool is writing and running code</a:t>
            </a:r>
          </a:p>
        </p:txBody>
      </p:sp>
      <p:sp>
        <p:nvSpPr>
          <p:cNvPr id="4" name="Text Placeholder 3"/>
          <p:cNvSpPr>
            <a:spLocks noGrp="1"/>
          </p:cNvSpPr>
          <p:nvPr>
            <p:ph type="body" idx="2"/>
          </p:nvPr>
        </p:nvSpPr>
        <p:spPr>
          <a:xfrm>
            <a:off x="411480" y="5394960"/>
            <a:ext cx="11369009" cy="292608"/>
          </a:xfrm>
        </p:spPr>
        <p:txBody>
          <a:bodyPr/>
          <a:lstStyle/>
          <a:p>
            <a:r>
              <a:t>By writing and running its own code, the agent can perform actions that were not foreseen when it was built, and work autonomously.</a:t>
            </a:r>
          </a:p>
        </p:txBody>
      </p:sp>
      <p:pic>
        <p:nvPicPr>
          <p:cNvPr id="5" name="Picture 4" descr="agent-build-5-tools.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The agent selects a tool, checks its capabilities and permissions, acts and evaluates the result; the results return as feedback, and the loop begins again.</a:t>
            </a:r>
          </a:p>
        </p:txBody>
      </p:sp>
      <p:sp>
        <p:nvSpPr>
          <p:cNvPr id="7" name="Rounded Rectangle 6"/>
          <p:cNvSpPr/>
          <p:nvPr/>
        </p:nvSpPr>
        <p:spPr>
          <a:xfrm>
            <a:off x="5219555" y="1727758"/>
            <a:ext cx="1395671" cy="348043"/>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5771087" y="141686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G15</a:t>
            </a:r>
          </a:p>
        </p:txBody>
      </p:sp>
      <p:sp>
        <p:nvSpPr>
          <p:cNvPr id="9" name="Rounded Rectangle 8"/>
          <p:cNvSpPr/>
          <p:nvPr/>
        </p:nvSpPr>
        <p:spPr>
          <a:xfrm>
            <a:off x="5219555" y="2079574"/>
            <a:ext cx="1903849" cy="531769"/>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4908659" y="219915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G16</a:t>
            </a:r>
          </a:p>
        </p:txBody>
      </p:sp>
      <p:sp>
        <p:nvSpPr>
          <p:cNvPr id="11" name="Rounded Rectangle 10"/>
          <p:cNvSpPr/>
          <p:nvPr/>
        </p:nvSpPr>
        <p:spPr>
          <a:xfrm>
            <a:off x="6755815" y="2802750"/>
            <a:ext cx="523951" cy="426224"/>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6871487" y="249185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G17</a:t>
            </a:r>
          </a:p>
        </p:txBody>
      </p:sp>
      <p:sp>
        <p:nvSpPr>
          <p:cNvPr id="13" name="Rounded Rectangle 12"/>
          <p:cNvSpPr/>
          <p:nvPr/>
        </p:nvSpPr>
        <p:spPr>
          <a:xfrm>
            <a:off x="4461197" y="3565017"/>
            <a:ext cx="793676" cy="543496"/>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Oval 13"/>
          <p:cNvSpPr/>
          <p:nvPr/>
        </p:nvSpPr>
        <p:spPr>
          <a:xfrm>
            <a:off x="4214309" y="3318129"/>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G18</a:t>
            </a:r>
          </a:p>
        </p:txBody>
      </p:sp>
      <p:sp>
        <p:nvSpPr>
          <p:cNvPr id="15" name="Rounded Rectangle 14"/>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6" name="Connector 15"/>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7" name="Connector 16"/>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8" name="Connector 17"/>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19" name="Oval 18"/>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Oval 19"/>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Oval 20"/>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Where a graph guides action</a:t>
            </a:r>
          </a:p>
        </p:txBody>
      </p:sp>
      <p:sp>
        <p:nvSpPr>
          <p:cNvPr id="23" name="Oval 22"/>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G15</a:t>
            </a:r>
          </a:p>
        </p:txBody>
      </p:sp>
      <p:sp>
        <p:nvSpPr>
          <p:cNvPr id="24" name="TextBox 23"/>
          <p:cNvSpPr txBox="1"/>
          <p:nvPr/>
        </p:nvSpPr>
        <p:spPr>
          <a:xfrm>
            <a:off x="8924544" y="1655064"/>
            <a:ext cx="2724912" cy="745236"/>
          </a:xfrm>
          <a:prstGeom prst="rect">
            <a:avLst/>
          </a:prstGeom>
          <a:noFill/>
        </p:spPr>
        <p:txBody>
          <a:bodyPr wrap="square" lIns="0" rIns="0" tIns="0" bIns="0" anchor="t">
            <a:spAutoFit/>
          </a:bodyPr>
          <a:lstStyle/>
          <a:p>
            <a:pPr algn="l"/>
            <a:r>
              <a:rPr sz="1200" b="1">
                <a:solidFill>
                  <a:srgbClr val="1F2733"/>
                </a:solidFill>
                <a:latin typeface="Calibri"/>
              </a:rPr>
              <a:t>Tool and capability graph</a:t>
            </a:r>
          </a:p>
          <a:p>
            <a:pPr algn="l">
              <a:spcBef>
                <a:spcPts val="200"/>
              </a:spcBef>
            </a:pPr>
            <a:r>
              <a:rPr sz="800" b="1">
                <a:solidFill>
                  <a:srgbClr val="3F7A3A"/>
                </a:solidFill>
                <a:latin typeface="Calibri"/>
              </a:rPr>
              <a:t>EXECUTION GRAPH  </a:t>
            </a:r>
            <a:r>
              <a:rPr sz="1000" b="0">
                <a:solidFill>
                  <a:srgbClr val="667485"/>
                </a:solidFill>
                <a:latin typeface="Calibri"/>
              </a:rPr>
              <a:t>Tools linked to the tasks and data they serve; the agent selects a tool by traversal.</a:t>
            </a:r>
          </a:p>
        </p:txBody>
      </p:sp>
      <p:sp>
        <p:nvSpPr>
          <p:cNvPr id="25" name="Oval 24"/>
          <p:cNvSpPr/>
          <p:nvPr/>
        </p:nvSpPr>
        <p:spPr>
          <a:xfrm>
            <a:off x="8540496" y="245516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G16</a:t>
            </a:r>
          </a:p>
        </p:txBody>
      </p:sp>
      <p:sp>
        <p:nvSpPr>
          <p:cNvPr id="26" name="TextBox 25"/>
          <p:cNvSpPr txBox="1"/>
          <p:nvPr/>
        </p:nvSpPr>
        <p:spPr>
          <a:xfrm>
            <a:off x="8924544" y="2436876"/>
            <a:ext cx="2724912" cy="745236"/>
          </a:xfrm>
          <a:prstGeom prst="rect">
            <a:avLst/>
          </a:prstGeom>
          <a:noFill/>
        </p:spPr>
        <p:txBody>
          <a:bodyPr wrap="square" lIns="0" rIns="0" tIns="0" bIns="0" anchor="t">
            <a:spAutoFit/>
          </a:bodyPr>
          <a:lstStyle/>
          <a:p>
            <a:pPr algn="l"/>
            <a:r>
              <a:rPr sz="1200" b="1">
                <a:solidFill>
                  <a:srgbClr val="1F2733"/>
                </a:solidFill>
                <a:latin typeface="Calibri"/>
              </a:rPr>
              <a:t>Permissions as a graph</a:t>
            </a:r>
          </a:p>
          <a:p>
            <a:pPr algn="l">
              <a:spcBef>
                <a:spcPts val="200"/>
              </a:spcBef>
            </a:pPr>
            <a:r>
              <a:rPr sz="800" b="1">
                <a:solidFill>
                  <a:srgbClr val="3F7A3A"/>
                </a:solidFill>
                <a:latin typeface="Calibri"/>
              </a:rPr>
              <a:t>POLICY GRAPH  </a:t>
            </a:r>
            <a:r>
              <a:rPr sz="1000" b="0">
                <a:solidFill>
                  <a:srgbClr val="667485"/>
                </a:solidFill>
                <a:latin typeface="Calibri"/>
              </a:rPr>
              <a:t>Identity → role → resource relations: "am I allowed?" is a graph lookup before acting.</a:t>
            </a:r>
          </a:p>
        </p:txBody>
      </p:sp>
      <p:sp>
        <p:nvSpPr>
          <p:cNvPr id="27" name="Oval 26"/>
          <p:cNvSpPr/>
          <p:nvPr/>
        </p:nvSpPr>
        <p:spPr>
          <a:xfrm>
            <a:off x="8540496" y="3236976"/>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G17</a:t>
            </a:r>
          </a:p>
        </p:txBody>
      </p:sp>
      <p:sp>
        <p:nvSpPr>
          <p:cNvPr id="28" name="TextBox 27"/>
          <p:cNvSpPr txBox="1"/>
          <p:nvPr/>
        </p:nvSpPr>
        <p:spPr>
          <a:xfrm>
            <a:off x="8924544" y="3218688"/>
            <a:ext cx="2724912" cy="745236"/>
          </a:xfrm>
          <a:prstGeom prst="rect">
            <a:avLst/>
          </a:prstGeom>
          <a:noFill/>
        </p:spPr>
        <p:txBody>
          <a:bodyPr wrap="square" lIns="0" rIns="0" tIns="0" bIns="0" anchor="t">
            <a:spAutoFit/>
          </a:bodyPr>
          <a:lstStyle/>
          <a:p>
            <a:pPr algn="l"/>
            <a:r>
              <a:rPr sz="1200" b="1">
                <a:solidFill>
                  <a:srgbClr val="1F2733"/>
                </a:solidFill>
                <a:latin typeface="Calibri"/>
              </a:rPr>
              <a:t>Graph database as a tool</a:t>
            </a:r>
          </a:p>
          <a:p>
            <a:pPr algn="l">
              <a:spcBef>
                <a:spcPts val="200"/>
              </a:spcBef>
            </a:pPr>
            <a:r>
              <a:rPr sz="800" b="1">
                <a:solidFill>
                  <a:srgbClr val="3F7A3A"/>
                </a:solidFill>
                <a:latin typeface="Calibri"/>
              </a:rPr>
              <a:t>DOMAIN GRAPH  </a:t>
            </a:r>
            <a:r>
              <a:rPr sz="1000" b="0">
                <a:solidFill>
                  <a:srgbClr val="667485"/>
                </a:solidFill>
                <a:latin typeface="Calibri"/>
              </a:rPr>
              <a:t>Exposed over MCP (mcp-neo4j-cypher); generated Cypher is checked against the schema.</a:t>
            </a:r>
          </a:p>
        </p:txBody>
      </p:sp>
      <p:sp>
        <p:nvSpPr>
          <p:cNvPr id="29" name="Oval 28"/>
          <p:cNvSpPr/>
          <p:nvPr/>
        </p:nvSpPr>
        <p:spPr>
          <a:xfrm>
            <a:off x="8540496" y="4018787"/>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G18</a:t>
            </a:r>
          </a:p>
        </p:txBody>
      </p:sp>
      <p:sp>
        <p:nvSpPr>
          <p:cNvPr id="30" name="TextBox 29"/>
          <p:cNvSpPr txBox="1"/>
          <p:nvPr/>
        </p:nvSpPr>
        <p:spPr>
          <a:xfrm>
            <a:off x="8924544" y="4000500"/>
            <a:ext cx="2724912" cy="745236"/>
          </a:xfrm>
          <a:prstGeom prst="rect">
            <a:avLst/>
          </a:prstGeom>
          <a:noFill/>
        </p:spPr>
        <p:txBody>
          <a:bodyPr wrap="square" lIns="0" rIns="0" tIns="0" bIns="0" anchor="t">
            <a:spAutoFit/>
          </a:bodyPr>
          <a:lstStyle/>
          <a:p>
            <a:pPr algn="l"/>
            <a:r>
              <a:rPr sz="1200" b="1">
                <a:solidFill>
                  <a:srgbClr val="1F2733"/>
                </a:solidFill>
                <a:latin typeface="Calibri"/>
              </a:rPr>
              <a:t>Evaluate against the graph</a:t>
            </a:r>
          </a:p>
          <a:p>
            <a:pPr algn="l">
              <a:spcBef>
                <a:spcPts val="200"/>
              </a:spcBef>
            </a:pPr>
            <a:r>
              <a:rPr sz="800" b="1">
                <a:solidFill>
                  <a:srgbClr val="3F7A3A"/>
                </a:solidFill>
                <a:latin typeface="Calibri"/>
              </a:rPr>
              <a:t>EXECUTION GRAPH  </a:t>
            </a:r>
            <a:r>
              <a:rPr sz="1000" b="0">
                <a:solidFill>
                  <a:srgbClr val="667485"/>
                </a:solidFill>
                <a:latin typeface="Calibri"/>
              </a:rPr>
              <a:t>Compare the graph before and after the action: did the expected nodes and edges change?</a:t>
            </a:r>
          </a:p>
        </p:txBody>
      </p:sp>
      <p:sp>
        <p:nvSpPr>
          <p:cNvPr id="31" name="TextBox 30"/>
          <p:cNvSpPr txBox="1"/>
          <p:nvPr/>
        </p:nvSpPr>
        <p:spPr>
          <a:xfrm>
            <a:off x="8558784" y="4873752"/>
            <a:ext cx="3090672" cy="274320"/>
          </a:xfrm>
          <a:prstGeom prst="rect">
            <a:avLst/>
          </a:prstGeom>
          <a:noFill/>
        </p:spPr>
        <p:txBody>
          <a:bodyPr wrap="square" lIns="0" rIns="0" tIns="0" bIns="0" anchor="ctr">
            <a:spAutoFit/>
          </a:bodyPr>
          <a:lstStyle/>
          <a:p>
            <a:pPr algn="l"/>
            <a:r>
              <a:rPr sz="1000" b="0" i="1">
                <a:solidFill>
                  <a:srgbClr val="667485"/>
                </a:solidFill>
                <a:latin typeface="Calibri"/>
              </a:rPr>
              <a:t>G1–G14 still apply.</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Once an agent can act, it must operate within shared norms</a:t>
            </a:r>
          </a:p>
        </p:txBody>
      </p:sp>
      <p:sp>
        <p:nvSpPr>
          <p:cNvPr id="4" name="Text Placeholder 3"/>
          <p:cNvSpPr>
            <a:spLocks noGrp="1"/>
          </p:cNvSpPr>
          <p:nvPr>
            <p:ph type="body" idx="2"/>
          </p:nvPr>
        </p:nvSpPr>
        <p:spPr>
          <a:xfrm>
            <a:off x="411480" y="5394960"/>
            <a:ext cx="11369009" cy="292608"/>
          </a:xfrm>
        </p:spPr>
        <p:txBody>
          <a:bodyPr/>
          <a:lstStyle/>
          <a:p>
            <a:r>
              <a:t>Personal principles guide the agent, while society, other people and human oversight define what is acceptable.</a:t>
            </a:r>
          </a:p>
        </p:txBody>
      </p:sp>
      <p:pic>
        <p:nvPicPr>
          <p:cNvPr id="5" name="Picture 4" descr="agent-build-6-ethics.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Human oversight allows people to approve, reject, clarify, take control of or stop the actions of an agent. What is acceptable is not decided by the agent alone.</a:t>
            </a:r>
          </a:p>
        </p:txBody>
      </p:sp>
      <p:sp>
        <p:nvSpPr>
          <p:cNvPr id="7" name="Rounded Rectangle 6"/>
          <p:cNvSpPr/>
          <p:nvPr/>
        </p:nvSpPr>
        <p:spPr>
          <a:xfrm>
            <a:off x="3335388" y="2560388"/>
            <a:ext cx="1071219" cy="316771"/>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3088500" y="2313500"/>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G19</a:t>
            </a:r>
          </a:p>
        </p:txBody>
      </p:sp>
      <p:sp>
        <p:nvSpPr>
          <p:cNvPr id="9" name="Rounded Rectangle 8"/>
          <p:cNvSpPr/>
          <p:nvPr/>
        </p:nvSpPr>
        <p:spPr>
          <a:xfrm>
            <a:off x="6278910" y="1395488"/>
            <a:ext cx="1724032" cy="328498"/>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6032022" y="1148600"/>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G20</a:t>
            </a:r>
          </a:p>
        </p:txBody>
      </p:sp>
      <p:sp>
        <p:nvSpPr>
          <p:cNvPr id="11" name="Rounded Rectangle 10"/>
          <p:cNvSpPr/>
          <p:nvPr/>
        </p:nvSpPr>
        <p:spPr>
          <a:xfrm>
            <a:off x="735863" y="4229557"/>
            <a:ext cx="2283028" cy="269862"/>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488975" y="3982669"/>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G21</a:t>
            </a:r>
          </a:p>
        </p:txBody>
      </p:sp>
      <p:sp>
        <p:nvSpPr>
          <p:cNvPr id="13" name="Rounded Rectangle 12"/>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4" name="Connector 13"/>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17" name="Oval 16"/>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Oval 17"/>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Oval 18"/>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Where a graph encodes norms</a:t>
            </a:r>
          </a:p>
        </p:txBody>
      </p:sp>
      <p:sp>
        <p:nvSpPr>
          <p:cNvPr id="21" name="Oval 20"/>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G19</a:t>
            </a:r>
          </a:p>
        </p:txBody>
      </p:sp>
      <p:sp>
        <p:nvSpPr>
          <p:cNvPr id="22" name="TextBox 21"/>
          <p:cNvSpPr txBox="1"/>
          <p:nvPr/>
        </p:nvSpPr>
        <p:spPr>
          <a:xfrm>
            <a:off x="8924544" y="1655064"/>
            <a:ext cx="2724912" cy="1005839"/>
          </a:xfrm>
          <a:prstGeom prst="rect">
            <a:avLst/>
          </a:prstGeom>
          <a:noFill/>
        </p:spPr>
        <p:txBody>
          <a:bodyPr wrap="square" lIns="0" rIns="0" tIns="0" bIns="0" anchor="t">
            <a:spAutoFit/>
          </a:bodyPr>
          <a:lstStyle/>
          <a:p>
            <a:pPr algn="l"/>
            <a:r>
              <a:rPr sz="1200" b="1">
                <a:solidFill>
                  <a:srgbClr val="1F2733"/>
                </a:solidFill>
                <a:latin typeface="Calibri"/>
              </a:rPr>
              <a:t>Principles as checkable constraints</a:t>
            </a:r>
          </a:p>
          <a:p>
            <a:pPr algn="l">
              <a:spcBef>
                <a:spcPts val="200"/>
              </a:spcBef>
            </a:pPr>
            <a:r>
              <a:rPr sz="800" b="1">
                <a:solidFill>
                  <a:srgbClr val="3F7A3A"/>
                </a:solidFill>
                <a:latin typeface="Calibri"/>
              </a:rPr>
              <a:t>POLICY GRAPH  </a:t>
            </a:r>
            <a:r>
              <a:rPr sz="1000" b="0">
                <a:solidFill>
                  <a:srgbClr val="667485"/>
                </a:solidFill>
                <a:latin typeface="Calibri"/>
              </a:rPr>
              <a:t>Rules encoded as ontology constraints and SHACL shapes that every output must satisfy.</a:t>
            </a:r>
          </a:p>
        </p:txBody>
      </p:sp>
      <p:sp>
        <p:nvSpPr>
          <p:cNvPr id="23" name="Oval 22"/>
          <p:cNvSpPr/>
          <p:nvPr/>
        </p:nvSpPr>
        <p:spPr>
          <a:xfrm>
            <a:off x="8540496" y="271576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G20</a:t>
            </a:r>
          </a:p>
        </p:txBody>
      </p:sp>
      <p:sp>
        <p:nvSpPr>
          <p:cNvPr id="24" name="TextBox 23"/>
          <p:cNvSpPr txBox="1"/>
          <p:nvPr/>
        </p:nvSpPr>
        <p:spPr>
          <a:xfrm>
            <a:off x="8924544" y="2697479"/>
            <a:ext cx="2724912" cy="1005839"/>
          </a:xfrm>
          <a:prstGeom prst="rect">
            <a:avLst/>
          </a:prstGeom>
          <a:noFill/>
        </p:spPr>
        <p:txBody>
          <a:bodyPr wrap="square" lIns="0" rIns="0" tIns="0" bIns="0" anchor="t">
            <a:spAutoFit/>
          </a:bodyPr>
          <a:lstStyle/>
          <a:p>
            <a:pPr algn="l"/>
            <a:r>
              <a:rPr sz="1200" b="1">
                <a:solidFill>
                  <a:srgbClr val="1F2733"/>
                </a:solidFill>
                <a:latin typeface="Calibri"/>
              </a:rPr>
              <a:t>Review status on every fact</a:t>
            </a:r>
          </a:p>
          <a:p>
            <a:pPr algn="l">
              <a:spcBef>
                <a:spcPts val="200"/>
              </a:spcBef>
            </a:pPr>
            <a:r>
              <a:rPr sz="800" b="1">
                <a:solidFill>
                  <a:srgbClr val="3F7A3A"/>
                </a:solidFill>
                <a:latin typeface="Calibri"/>
              </a:rPr>
              <a:t>POLICY GRAPH  </a:t>
            </a:r>
            <a:r>
              <a:rPr sz="1000" b="0">
                <a:solidFill>
                  <a:srgbClr val="667485"/>
                </a:solidFill>
                <a:latin typeface="Calibri"/>
              </a:rPr>
              <a:t>Agent-written facts enter as "proposed"; people approve or reject graph changes, not raw text.</a:t>
            </a:r>
          </a:p>
        </p:txBody>
      </p:sp>
      <p:sp>
        <p:nvSpPr>
          <p:cNvPr id="25" name="Oval 24"/>
          <p:cNvSpPr/>
          <p:nvPr/>
        </p:nvSpPr>
        <p:spPr>
          <a:xfrm>
            <a:off x="8540496" y="3758183"/>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G21</a:t>
            </a:r>
          </a:p>
        </p:txBody>
      </p:sp>
      <p:sp>
        <p:nvSpPr>
          <p:cNvPr id="26" name="TextBox 25"/>
          <p:cNvSpPr txBox="1"/>
          <p:nvPr/>
        </p:nvSpPr>
        <p:spPr>
          <a:xfrm>
            <a:off x="8924544" y="3739896"/>
            <a:ext cx="2724912" cy="1005839"/>
          </a:xfrm>
          <a:prstGeom prst="rect">
            <a:avLst/>
          </a:prstGeom>
          <a:noFill/>
        </p:spPr>
        <p:txBody>
          <a:bodyPr wrap="square" lIns="0" rIns="0" tIns="0" bIns="0" anchor="t">
            <a:spAutoFit/>
          </a:bodyPr>
          <a:lstStyle/>
          <a:p>
            <a:pPr algn="l"/>
            <a:r>
              <a:rPr sz="1200" b="1">
                <a:solidFill>
                  <a:srgbClr val="1F2733"/>
                </a:solidFill>
                <a:latin typeface="Calibri"/>
              </a:rPr>
              <a:t>A shared graph between agents</a:t>
            </a:r>
          </a:p>
          <a:p>
            <a:pPr algn="l">
              <a:spcBef>
                <a:spcPts val="200"/>
              </a:spcBef>
            </a:pPr>
            <a:r>
              <a:rPr sz="800" b="1">
                <a:solidFill>
                  <a:srgbClr val="3F7A3A"/>
                </a:solidFill>
                <a:latin typeface="Calibri"/>
              </a:rPr>
              <a:t>MEMORY GRAPH  </a:t>
            </a:r>
            <a:r>
              <a:rPr sz="1000" b="0">
                <a:solidFill>
                  <a:srgbClr val="667485"/>
                </a:solidFill>
                <a:latin typeface="Calibri"/>
              </a:rPr>
              <a:t>Agents coordinate through one graph — a blackboard of facts with who-said-what provenance.</a:t>
            </a:r>
          </a:p>
        </p:txBody>
      </p:sp>
      <p:sp>
        <p:nvSpPr>
          <p:cNvPr id="27" name="TextBox 26"/>
          <p:cNvSpPr txBox="1"/>
          <p:nvPr/>
        </p:nvSpPr>
        <p:spPr>
          <a:xfrm>
            <a:off x="8558784" y="4873752"/>
            <a:ext cx="3090672" cy="274320"/>
          </a:xfrm>
          <a:prstGeom prst="rect">
            <a:avLst/>
          </a:prstGeom>
          <a:noFill/>
        </p:spPr>
        <p:txBody>
          <a:bodyPr wrap="square" lIns="0" rIns="0" tIns="0" bIns="0" anchor="ctr">
            <a:spAutoFit/>
          </a:bodyPr>
          <a:lstStyle/>
          <a:p>
            <a:pPr algn="l"/>
            <a:r>
              <a:rPr sz="1000" b="0" i="1">
                <a:solidFill>
                  <a:srgbClr val="667485"/>
                </a:solidFill>
                <a:latin typeface="Calibri"/>
              </a:rPr>
              <a:t>G1–G18 still apply.</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Law and institutions set the outer limits of what an agent may do</a:t>
            </a:r>
          </a:p>
        </p:txBody>
      </p:sp>
      <p:sp>
        <p:nvSpPr>
          <p:cNvPr id="4" name="Text Placeholder 3"/>
          <p:cNvSpPr>
            <a:spLocks noGrp="1"/>
          </p:cNvSpPr>
          <p:nvPr>
            <p:ph type="body" idx="2"/>
          </p:nvPr>
        </p:nvSpPr>
        <p:spPr>
          <a:xfrm>
            <a:off x="411480" y="5394960"/>
            <a:ext cx="11369009" cy="292608"/>
          </a:xfrm>
        </p:spPr>
        <p:txBody>
          <a:bodyPr/>
          <a:lstStyle/>
          <a:p>
            <a:r>
              <a:t>Laws, regulators, courts and audit define what may be done, and technical controls enforce those rules within the systems themselves.</a:t>
            </a:r>
          </a:p>
        </p:txBody>
      </p:sp>
      <p:pic>
        <p:nvPicPr>
          <p:cNvPr id="5" name="Picture 4" descr="agent-build-7-law.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The complete agent operates within three nested layers of constraint: personal principles, shared social norms, and formal law with its institutions and technical controls.</a:t>
            </a:r>
          </a:p>
        </p:txBody>
      </p:sp>
      <p:sp>
        <p:nvSpPr>
          <p:cNvPr id="7" name="Rounded Rectangle 6"/>
          <p:cNvSpPr/>
          <p:nvPr/>
        </p:nvSpPr>
        <p:spPr>
          <a:xfrm>
            <a:off x="520865" y="1102309"/>
            <a:ext cx="3827106" cy="289407"/>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273977" y="855421"/>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G22</a:t>
            </a:r>
          </a:p>
        </p:txBody>
      </p:sp>
      <p:sp>
        <p:nvSpPr>
          <p:cNvPr id="9" name="Rounded Rectangle 8"/>
          <p:cNvSpPr/>
          <p:nvPr/>
        </p:nvSpPr>
        <p:spPr>
          <a:xfrm>
            <a:off x="6560362" y="1102309"/>
            <a:ext cx="1188491" cy="29722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6249466" y="110461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G23</a:t>
            </a:r>
          </a:p>
        </p:txBody>
      </p:sp>
      <p:sp>
        <p:nvSpPr>
          <p:cNvPr id="11" name="Rounded Rectangle 10"/>
          <p:cNvSpPr/>
          <p:nvPr/>
        </p:nvSpPr>
        <p:spPr>
          <a:xfrm>
            <a:off x="5231282" y="4522736"/>
            <a:ext cx="2732570" cy="277680"/>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7982140" y="451527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G24</a:t>
            </a:r>
          </a:p>
        </p:txBody>
      </p:sp>
      <p:sp>
        <p:nvSpPr>
          <p:cNvPr id="13" name="Rounded Rectangle 12"/>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4" name="Connector 13"/>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17" name="Oval 16"/>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Oval 17"/>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Oval 18"/>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Where a graph supports compliance</a:t>
            </a:r>
          </a:p>
        </p:txBody>
      </p:sp>
      <p:sp>
        <p:nvSpPr>
          <p:cNvPr id="21" name="Oval 20"/>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G22</a:t>
            </a:r>
          </a:p>
        </p:txBody>
      </p:sp>
      <p:sp>
        <p:nvSpPr>
          <p:cNvPr id="22" name="TextBox 21"/>
          <p:cNvSpPr txBox="1"/>
          <p:nvPr/>
        </p:nvSpPr>
        <p:spPr>
          <a:xfrm>
            <a:off x="8924544" y="1655064"/>
            <a:ext cx="2724912" cy="1005839"/>
          </a:xfrm>
          <a:prstGeom prst="rect">
            <a:avLst/>
          </a:prstGeom>
          <a:noFill/>
        </p:spPr>
        <p:txBody>
          <a:bodyPr wrap="square" lIns="0" rIns="0" tIns="0" bIns="0" anchor="t">
            <a:spAutoFit/>
          </a:bodyPr>
          <a:lstStyle/>
          <a:p>
            <a:pPr algn="l"/>
            <a:r>
              <a:rPr sz="1200" b="1">
                <a:solidFill>
                  <a:srgbClr val="1F2733"/>
                </a:solidFill>
                <a:latin typeface="Calibri"/>
              </a:rPr>
              <a:t>Regulations as a compliance graph</a:t>
            </a:r>
          </a:p>
          <a:p>
            <a:pPr algn="l">
              <a:spcBef>
                <a:spcPts val="200"/>
              </a:spcBef>
            </a:pPr>
            <a:r>
              <a:rPr sz="800" b="1">
                <a:solidFill>
                  <a:srgbClr val="3F7A3A"/>
                </a:solidFill>
                <a:latin typeface="Calibri"/>
              </a:rPr>
              <a:t>POLICY GRAPH  </a:t>
            </a:r>
            <a:r>
              <a:rPr sz="1000" b="0">
                <a:solidFill>
                  <a:srgbClr val="667485"/>
                </a:solidFill>
                <a:latin typeface="Calibri"/>
              </a:rPr>
              <a:t>Rule → obligation → data type → system: the agent queries which rules apply before it acts.</a:t>
            </a:r>
          </a:p>
        </p:txBody>
      </p:sp>
      <p:sp>
        <p:nvSpPr>
          <p:cNvPr id="23" name="Oval 22"/>
          <p:cNvSpPr/>
          <p:nvPr/>
        </p:nvSpPr>
        <p:spPr>
          <a:xfrm>
            <a:off x="8540496" y="2715768"/>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G23</a:t>
            </a:r>
          </a:p>
        </p:txBody>
      </p:sp>
      <p:sp>
        <p:nvSpPr>
          <p:cNvPr id="24" name="TextBox 23"/>
          <p:cNvSpPr txBox="1"/>
          <p:nvPr/>
        </p:nvSpPr>
        <p:spPr>
          <a:xfrm>
            <a:off x="8924544" y="2697479"/>
            <a:ext cx="2724912" cy="1005839"/>
          </a:xfrm>
          <a:prstGeom prst="rect">
            <a:avLst/>
          </a:prstGeom>
          <a:noFill/>
        </p:spPr>
        <p:txBody>
          <a:bodyPr wrap="square" lIns="0" rIns="0" tIns="0" bIns="0" anchor="t">
            <a:spAutoFit/>
          </a:bodyPr>
          <a:lstStyle/>
          <a:p>
            <a:pPr algn="l"/>
            <a:r>
              <a:rPr sz="1200" b="1">
                <a:solidFill>
                  <a:srgbClr val="1F2733"/>
                </a:solidFill>
                <a:latin typeface="Calibri"/>
              </a:rPr>
              <a:t>Provenance for audit</a:t>
            </a:r>
          </a:p>
          <a:p>
            <a:pPr algn="l">
              <a:spcBef>
                <a:spcPts val="200"/>
              </a:spcBef>
            </a:pPr>
            <a:r>
              <a:rPr sz="800" b="1">
                <a:solidFill>
                  <a:srgbClr val="3F7A3A"/>
                </a:solidFill>
                <a:latin typeface="Calibri"/>
              </a:rPr>
              <a:t>POLICY GRAPH  </a:t>
            </a:r>
            <a:r>
              <a:rPr sz="1000" b="0">
                <a:solidFill>
                  <a:srgbClr val="667485"/>
                </a:solidFill>
                <a:latin typeface="Calibri"/>
              </a:rPr>
              <a:t>Each action recorded as a provenance graph (agent, inputs, outputs, time) that auditors can trace.</a:t>
            </a:r>
          </a:p>
        </p:txBody>
      </p:sp>
      <p:sp>
        <p:nvSpPr>
          <p:cNvPr id="25" name="Oval 24"/>
          <p:cNvSpPr/>
          <p:nvPr/>
        </p:nvSpPr>
        <p:spPr>
          <a:xfrm>
            <a:off x="8540496" y="3758183"/>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G24</a:t>
            </a:r>
          </a:p>
        </p:txBody>
      </p:sp>
      <p:sp>
        <p:nvSpPr>
          <p:cNvPr id="26" name="TextBox 25"/>
          <p:cNvSpPr txBox="1"/>
          <p:nvPr/>
        </p:nvSpPr>
        <p:spPr>
          <a:xfrm>
            <a:off x="8924544" y="3739896"/>
            <a:ext cx="2724912" cy="1005839"/>
          </a:xfrm>
          <a:prstGeom prst="rect">
            <a:avLst/>
          </a:prstGeom>
          <a:noFill/>
        </p:spPr>
        <p:txBody>
          <a:bodyPr wrap="square" lIns="0" rIns="0" tIns="0" bIns="0" anchor="t">
            <a:spAutoFit/>
          </a:bodyPr>
          <a:lstStyle/>
          <a:p>
            <a:pPr algn="l"/>
            <a:r>
              <a:rPr sz="1200" b="1">
                <a:solidFill>
                  <a:srgbClr val="1F2733"/>
                </a:solidFill>
                <a:latin typeface="Calibri"/>
              </a:rPr>
              <a:t>Ontology-based query checks</a:t>
            </a:r>
          </a:p>
          <a:p>
            <a:pPr algn="l">
              <a:spcBef>
                <a:spcPts val="200"/>
              </a:spcBef>
            </a:pPr>
            <a:r>
              <a:rPr sz="800" b="1">
                <a:solidFill>
                  <a:srgbClr val="3F7A3A"/>
                </a:solidFill>
                <a:latin typeface="Calibri"/>
              </a:rPr>
              <a:t>POLICY GRAPH  </a:t>
            </a:r>
            <a:r>
              <a:rPr sz="1000" b="0">
                <a:solidFill>
                  <a:srgbClr val="667485"/>
                </a:solidFill>
                <a:latin typeface="Calibri"/>
              </a:rPr>
              <a:t>Deterministic rules reject a query or write that breaks the schema; the LLM is told why and repairs it.</a:t>
            </a:r>
          </a:p>
        </p:txBody>
      </p:sp>
      <p:sp>
        <p:nvSpPr>
          <p:cNvPr id="27" name="TextBox 26"/>
          <p:cNvSpPr txBox="1"/>
          <p:nvPr/>
        </p:nvSpPr>
        <p:spPr>
          <a:xfrm>
            <a:off x="8558784" y="4873752"/>
            <a:ext cx="3090672" cy="274320"/>
          </a:xfrm>
          <a:prstGeom prst="rect">
            <a:avLst/>
          </a:prstGeom>
          <a:noFill/>
        </p:spPr>
        <p:txBody>
          <a:bodyPr wrap="square" lIns="0" rIns="0" tIns="0" bIns="0" anchor="ctr">
            <a:spAutoFit/>
          </a:bodyPr>
          <a:lstStyle/>
          <a:p>
            <a:pPr algn="l"/>
            <a:r>
              <a:rPr sz="1000" b="0" i="1">
                <a:solidFill>
                  <a:srgbClr val="667485"/>
                </a:solidFill>
                <a:latin typeface="Calibri"/>
              </a:rPr>
              <a:t>G1–G21 still apply.</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The same agent, with its safeguards removed</a:t>
            </a:r>
          </a:p>
        </p:txBody>
      </p:sp>
      <p:sp>
        <p:nvSpPr>
          <p:cNvPr id="4" name="Text Placeholder 3"/>
          <p:cNvSpPr>
            <a:spLocks noGrp="1"/>
          </p:cNvSpPr>
          <p:nvPr>
            <p:ph type="body" idx="2"/>
          </p:nvPr>
        </p:nvSpPr>
        <p:spPr>
          <a:xfrm>
            <a:off x="411480" y="5394960"/>
            <a:ext cx="11369009" cy="292608"/>
          </a:xfrm>
        </p:spPr>
        <p:txBody>
          <a:bodyPr/>
          <a:lstStyle/>
          <a:p>
            <a:r>
              <a:t>The architecture is unchanged; principles, permissions, oversight, norms and laws have been removed, and weapons have taken the place of tools.</a:t>
            </a:r>
          </a:p>
        </p:txBody>
      </p:sp>
      <p:pic>
        <p:nvPicPr>
          <p:cNvPr id="5" name="Picture 4" descr="agent-in-the-real-world-evil.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The capability of an agent is neutral. Whether it is safe is determined by the constraints within which it acts, not by its capacity to reason or to act.</a:t>
            </a:r>
          </a:p>
        </p:txBody>
      </p:sp>
      <p:sp>
        <p:nvSpPr>
          <p:cNvPr id="7" name="Rounded Rectangle 6"/>
          <p:cNvSpPr/>
          <p:nvPr/>
        </p:nvSpPr>
        <p:spPr>
          <a:xfrm>
            <a:off x="911771" y="3369564"/>
            <a:ext cx="1559852" cy="797585"/>
          </a:xfrm>
          <a:prstGeom prst="roundRect">
            <a:avLst>
              <a:gd name="adj" fmla="val 12000"/>
            </a:avLst>
          </a:prstGeom>
          <a:noFill/>
          <a:ln w="22225">
            <a:solidFill>
              <a:srgbClr val="C8102E"/>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600875" y="3622052"/>
            <a:ext cx="292608" cy="292608"/>
          </a:xfrm>
          <a:prstGeom prst="ellipse">
            <a:avLst/>
          </a:prstGeom>
          <a:solidFill>
            <a:srgbClr val="C8102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R1</a:t>
            </a:r>
          </a:p>
        </p:txBody>
      </p:sp>
      <p:sp>
        <p:nvSpPr>
          <p:cNvPr id="9" name="Rounded Rectangle 8"/>
          <p:cNvSpPr/>
          <p:nvPr/>
        </p:nvSpPr>
        <p:spPr>
          <a:xfrm>
            <a:off x="1861672" y="3009930"/>
            <a:ext cx="523951" cy="172135"/>
          </a:xfrm>
          <a:prstGeom prst="roundRect">
            <a:avLst>
              <a:gd name="adj" fmla="val 12000"/>
            </a:avLst>
          </a:prstGeom>
          <a:noFill/>
          <a:ln w="22225">
            <a:solidFill>
              <a:srgbClr val="C8102E"/>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1550776" y="2949694"/>
            <a:ext cx="292608" cy="292608"/>
          </a:xfrm>
          <a:prstGeom prst="ellipse">
            <a:avLst/>
          </a:prstGeom>
          <a:solidFill>
            <a:srgbClr val="C8102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R2</a:t>
            </a:r>
          </a:p>
        </p:txBody>
      </p:sp>
      <p:sp>
        <p:nvSpPr>
          <p:cNvPr id="11" name="Rounded Rectangle 10"/>
          <p:cNvSpPr/>
          <p:nvPr/>
        </p:nvSpPr>
        <p:spPr>
          <a:xfrm>
            <a:off x="5219555" y="2079574"/>
            <a:ext cx="1903849" cy="531769"/>
          </a:xfrm>
          <a:prstGeom prst="roundRect">
            <a:avLst>
              <a:gd name="adj" fmla="val 12000"/>
            </a:avLst>
          </a:prstGeom>
          <a:noFill/>
          <a:ln w="22225">
            <a:solidFill>
              <a:srgbClr val="C8102E"/>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4908659" y="2199154"/>
            <a:ext cx="292608" cy="292608"/>
          </a:xfrm>
          <a:prstGeom prst="ellipse">
            <a:avLst/>
          </a:prstGeom>
          <a:solidFill>
            <a:srgbClr val="C8102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R3</a:t>
            </a:r>
          </a:p>
        </p:txBody>
      </p:sp>
      <p:sp>
        <p:nvSpPr>
          <p:cNvPr id="13" name="Rounded Rectangle 12"/>
          <p:cNvSpPr/>
          <p:nvPr/>
        </p:nvSpPr>
        <p:spPr>
          <a:xfrm>
            <a:off x="5231282" y="4522736"/>
            <a:ext cx="2732570" cy="277680"/>
          </a:xfrm>
          <a:prstGeom prst="roundRect">
            <a:avLst>
              <a:gd name="adj" fmla="val 12000"/>
            </a:avLst>
          </a:prstGeom>
          <a:noFill/>
          <a:ln w="22225">
            <a:solidFill>
              <a:srgbClr val="C8102E"/>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Oval 13"/>
          <p:cNvSpPr/>
          <p:nvPr/>
        </p:nvSpPr>
        <p:spPr>
          <a:xfrm>
            <a:off x="7982140" y="4515272"/>
            <a:ext cx="292608" cy="292608"/>
          </a:xfrm>
          <a:prstGeom prst="ellipse">
            <a:avLst/>
          </a:prstGeom>
          <a:solidFill>
            <a:srgbClr val="C8102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R4</a:t>
            </a:r>
          </a:p>
        </p:txBody>
      </p:sp>
      <p:sp>
        <p:nvSpPr>
          <p:cNvPr id="15" name="Rounded Rectangle 14"/>
          <p:cNvSpPr/>
          <p:nvPr/>
        </p:nvSpPr>
        <p:spPr>
          <a:xfrm>
            <a:off x="8412480" y="1051560"/>
            <a:ext cx="3364992" cy="4206240"/>
          </a:xfrm>
          <a:prstGeom prst="roundRect">
            <a:avLst>
              <a:gd name="adj" fmla="val 4000"/>
            </a:avLst>
          </a:prstGeom>
          <a:solidFill>
            <a:srgbClr val="FBF0F1"/>
          </a:solidFill>
          <a:ln w="12700">
            <a:solidFill>
              <a:srgbClr val="C8102E"/>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6" name="Connector 15"/>
          <p:cNvCxnSpPr/>
          <p:nvPr/>
        </p:nvCxnSpPr>
        <p:spPr>
          <a:xfrm flipV="1">
            <a:off x="8604504" y="1225296"/>
            <a:ext cx="219456" cy="146304"/>
          </a:xfrm>
          <a:prstGeom prst="line">
            <a:avLst/>
          </a:prstGeom>
          <a:ln w="15875">
            <a:solidFill>
              <a:srgbClr val="C8102E"/>
            </a:solidFill>
          </a:ln>
        </p:spPr>
        <p:style>
          <a:lnRef idx="2">
            <a:schemeClr val="accent1"/>
          </a:lnRef>
          <a:fillRef idx="0">
            <a:schemeClr val="accent1"/>
          </a:fillRef>
          <a:effectRef idx="1">
            <a:schemeClr val="accent1"/>
          </a:effectRef>
          <a:fontRef idx="minor">
            <a:schemeClr val="tx1"/>
          </a:fontRef>
        </p:style>
      </p:cxnSp>
      <p:cxnSp>
        <p:nvCxnSpPr>
          <p:cNvPr id="17" name="Connector 16"/>
          <p:cNvCxnSpPr/>
          <p:nvPr/>
        </p:nvCxnSpPr>
        <p:spPr>
          <a:xfrm>
            <a:off x="8604504" y="1371600"/>
            <a:ext cx="219456" cy="91440"/>
          </a:xfrm>
          <a:prstGeom prst="line">
            <a:avLst/>
          </a:prstGeom>
          <a:ln w="15875">
            <a:solidFill>
              <a:srgbClr val="C8102E"/>
            </a:solidFill>
          </a:ln>
        </p:spPr>
        <p:style>
          <a:lnRef idx="2">
            <a:schemeClr val="accent1"/>
          </a:lnRef>
          <a:fillRef idx="0">
            <a:schemeClr val="accent1"/>
          </a:fillRef>
          <a:effectRef idx="1">
            <a:schemeClr val="accent1"/>
          </a:effectRef>
          <a:fontRef idx="minor">
            <a:schemeClr val="tx1"/>
          </a:fontRef>
        </p:style>
      </p:cxnSp>
      <p:cxnSp>
        <p:nvCxnSpPr>
          <p:cNvPr id="18" name="Connector 17"/>
          <p:cNvCxnSpPr/>
          <p:nvPr/>
        </p:nvCxnSpPr>
        <p:spPr>
          <a:xfrm>
            <a:off x="8823960" y="1225296"/>
            <a:ext cx="0" cy="237744"/>
          </a:xfrm>
          <a:prstGeom prst="line">
            <a:avLst/>
          </a:prstGeom>
          <a:ln w="15875">
            <a:solidFill>
              <a:srgbClr val="C8102E"/>
            </a:solidFill>
          </a:ln>
        </p:spPr>
        <p:style>
          <a:lnRef idx="2">
            <a:schemeClr val="accent1"/>
          </a:lnRef>
          <a:fillRef idx="0">
            <a:schemeClr val="accent1"/>
          </a:fillRef>
          <a:effectRef idx="1">
            <a:schemeClr val="accent1"/>
          </a:effectRef>
          <a:fontRef idx="minor">
            <a:schemeClr val="tx1"/>
          </a:fontRef>
        </p:style>
      </p:cxnSp>
      <p:sp>
        <p:nvSpPr>
          <p:cNvPr id="19" name="Oval 18"/>
          <p:cNvSpPr/>
          <p:nvPr/>
        </p:nvSpPr>
        <p:spPr>
          <a:xfrm>
            <a:off x="8558784" y="1325880"/>
            <a:ext cx="91440" cy="91440"/>
          </a:xfrm>
          <a:prstGeom prst="ellipse">
            <a:avLst/>
          </a:prstGeom>
          <a:solidFill>
            <a:srgbClr val="C810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Oval 19"/>
          <p:cNvSpPr/>
          <p:nvPr/>
        </p:nvSpPr>
        <p:spPr>
          <a:xfrm>
            <a:off x="8778240" y="1179576"/>
            <a:ext cx="91440" cy="91440"/>
          </a:xfrm>
          <a:prstGeom prst="ellipse">
            <a:avLst/>
          </a:prstGeom>
          <a:solidFill>
            <a:srgbClr val="C810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Oval 20"/>
          <p:cNvSpPr/>
          <p:nvPr/>
        </p:nvSpPr>
        <p:spPr>
          <a:xfrm>
            <a:off x="8778240" y="1417320"/>
            <a:ext cx="91440" cy="91440"/>
          </a:xfrm>
          <a:prstGeom prst="ellipse">
            <a:avLst/>
          </a:prstGeom>
          <a:solidFill>
            <a:srgbClr val="C810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C8102E"/>
                </a:solidFill>
                <a:latin typeface="Calibri"/>
              </a:rPr>
              <a:t>What goes wrong with the graph</a:t>
            </a:r>
          </a:p>
        </p:txBody>
      </p:sp>
      <p:sp>
        <p:nvSpPr>
          <p:cNvPr id="23" name="Oval 22"/>
          <p:cNvSpPr/>
          <p:nvPr/>
        </p:nvSpPr>
        <p:spPr>
          <a:xfrm>
            <a:off x="8540496" y="1673352"/>
            <a:ext cx="292608" cy="292608"/>
          </a:xfrm>
          <a:prstGeom prst="ellipse">
            <a:avLst/>
          </a:prstGeom>
          <a:solidFill>
            <a:srgbClr val="C8102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R1</a:t>
            </a:r>
          </a:p>
        </p:txBody>
      </p:sp>
      <p:sp>
        <p:nvSpPr>
          <p:cNvPr id="24" name="TextBox 23"/>
          <p:cNvSpPr txBox="1"/>
          <p:nvPr/>
        </p:nvSpPr>
        <p:spPr>
          <a:xfrm>
            <a:off x="8924544" y="1655064"/>
            <a:ext cx="2724912" cy="745236"/>
          </a:xfrm>
          <a:prstGeom prst="rect">
            <a:avLst/>
          </a:prstGeom>
          <a:noFill/>
        </p:spPr>
        <p:txBody>
          <a:bodyPr wrap="square" lIns="0" rIns="0" tIns="0" bIns="0" anchor="t">
            <a:spAutoFit/>
          </a:bodyPr>
          <a:lstStyle/>
          <a:p>
            <a:pPr algn="l"/>
            <a:r>
              <a:rPr sz="1200" b="1">
                <a:solidFill>
                  <a:srgbClr val="1F2733"/>
                </a:solidFill>
                <a:latin typeface="Calibri"/>
              </a:rPr>
              <a:t>Poisoned knowledge</a:t>
            </a:r>
          </a:p>
          <a:p>
            <a:pPr algn="l">
              <a:spcBef>
                <a:spcPts val="200"/>
              </a:spcBef>
            </a:pPr>
            <a:r>
              <a:rPr sz="800" b="1">
                <a:solidFill>
                  <a:srgbClr val="C8102E"/>
                </a:solidFill>
                <a:latin typeface="Calibri"/>
              </a:rPr>
              <a:t>RISK  </a:t>
            </a:r>
            <a:r>
              <a:rPr sz="1000" b="0">
                <a:solidFill>
                  <a:srgbClr val="667485"/>
                </a:solidFill>
                <a:latin typeface="Calibri"/>
              </a:rPr>
              <a:t>A few injected edges can steer answers; the graph's structure is itself an attack surface.</a:t>
            </a:r>
          </a:p>
        </p:txBody>
      </p:sp>
      <p:sp>
        <p:nvSpPr>
          <p:cNvPr id="25" name="Oval 24"/>
          <p:cNvSpPr/>
          <p:nvPr/>
        </p:nvSpPr>
        <p:spPr>
          <a:xfrm>
            <a:off x="8540496" y="2455164"/>
            <a:ext cx="292608" cy="292608"/>
          </a:xfrm>
          <a:prstGeom prst="ellipse">
            <a:avLst/>
          </a:prstGeom>
          <a:solidFill>
            <a:srgbClr val="C8102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R2</a:t>
            </a:r>
          </a:p>
        </p:txBody>
      </p:sp>
      <p:sp>
        <p:nvSpPr>
          <p:cNvPr id="26" name="TextBox 25"/>
          <p:cNvSpPr txBox="1"/>
          <p:nvPr/>
        </p:nvSpPr>
        <p:spPr>
          <a:xfrm>
            <a:off x="8924544" y="2436876"/>
            <a:ext cx="2724912" cy="745236"/>
          </a:xfrm>
          <a:prstGeom prst="rect">
            <a:avLst/>
          </a:prstGeom>
          <a:noFill/>
        </p:spPr>
        <p:txBody>
          <a:bodyPr wrap="square" lIns="0" rIns="0" tIns="0" bIns="0" anchor="t">
            <a:spAutoFit/>
          </a:bodyPr>
          <a:lstStyle/>
          <a:p>
            <a:pPr algn="l"/>
            <a:r>
              <a:rPr sz="1200" b="1">
                <a:solidFill>
                  <a:srgbClr val="1F2733"/>
                </a:solidFill>
                <a:latin typeface="Calibri"/>
              </a:rPr>
              <a:t>Unchecked write-back</a:t>
            </a:r>
          </a:p>
          <a:p>
            <a:pPr algn="l">
              <a:spcBef>
                <a:spcPts val="200"/>
              </a:spcBef>
            </a:pPr>
            <a:r>
              <a:rPr sz="800" b="1">
                <a:solidFill>
                  <a:srgbClr val="C8102E"/>
                </a:solidFill>
                <a:latin typeface="Calibri"/>
              </a:rPr>
              <a:t>RISK  </a:t>
            </a:r>
            <a:r>
              <a:rPr sz="1000" b="0">
                <a:solidFill>
                  <a:srgbClr val="667485"/>
                </a:solidFill>
                <a:latin typeface="Calibri"/>
              </a:rPr>
              <a:t>Without validation, hallucinated facts become "knowledge" and are retrieved as truth later.</a:t>
            </a:r>
          </a:p>
        </p:txBody>
      </p:sp>
      <p:sp>
        <p:nvSpPr>
          <p:cNvPr id="27" name="Oval 26"/>
          <p:cNvSpPr/>
          <p:nvPr/>
        </p:nvSpPr>
        <p:spPr>
          <a:xfrm>
            <a:off x="8540496" y="3236976"/>
            <a:ext cx="292608" cy="292608"/>
          </a:xfrm>
          <a:prstGeom prst="ellipse">
            <a:avLst/>
          </a:prstGeom>
          <a:solidFill>
            <a:srgbClr val="C8102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R3</a:t>
            </a:r>
          </a:p>
        </p:txBody>
      </p:sp>
      <p:sp>
        <p:nvSpPr>
          <p:cNvPr id="28" name="TextBox 27"/>
          <p:cNvSpPr txBox="1"/>
          <p:nvPr/>
        </p:nvSpPr>
        <p:spPr>
          <a:xfrm>
            <a:off x="8924544" y="3218688"/>
            <a:ext cx="2724912" cy="745236"/>
          </a:xfrm>
          <a:prstGeom prst="rect">
            <a:avLst/>
          </a:prstGeom>
          <a:noFill/>
        </p:spPr>
        <p:txBody>
          <a:bodyPr wrap="square" lIns="0" rIns="0" tIns="0" bIns="0" anchor="t">
            <a:spAutoFit/>
          </a:bodyPr>
          <a:lstStyle/>
          <a:p>
            <a:pPr algn="l"/>
            <a:r>
              <a:rPr sz="1200" b="1">
                <a:solidFill>
                  <a:srgbClr val="1F2733"/>
                </a:solidFill>
                <a:latin typeface="Calibri"/>
              </a:rPr>
              <a:t>No graph-level access control</a:t>
            </a:r>
          </a:p>
          <a:p>
            <a:pPr algn="l">
              <a:spcBef>
                <a:spcPts val="200"/>
              </a:spcBef>
            </a:pPr>
            <a:r>
              <a:rPr sz="800" b="1">
                <a:solidFill>
                  <a:srgbClr val="C8102E"/>
                </a:solidFill>
                <a:latin typeface="Calibri"/>
              </a:rPr>
              <a:t>RISK  </a:t>
            </a:r>
            <a:r>
              <a:rPr sz="1000" b="0">
                <a:solidFill>
                  <a:srgbClr val="667485"/>
                </a:solidFill>
                <a:latin typeface="Calibri"/>
              </a:rPr>
              <a:t>Any query reaches any node, so sensitive subgraphs leak.</a:t>
            </a:r>
          </a:p>
        </p:txBody>
      </p:sp>
      <p:sp>
        <p:nvSpPr>
          <p:cNvPr id="29" name="Oval 28"/>
          <p:cNvSpPr/>
          <p:nvPr/>
        </p:nvSpPr>
        <p:spPr>
          <a:xfrm>
            <a:off x="8540496" y="4018787"/>
            <a:ext cx="292608" cy="292608"/>
          </a:xfrm>
          <a:prstGeom prst="ellipse">
            <a:avLst/>
          </a:prstGeom>
          <a:solidFill>
            <a:srgbClr val="C8102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1050" b="1">
                <a:solidFill>
                  <a:srgbClr val="FFFFFF"/>
                </a:solidFill>
                <a:latin typeface="Calibri"/>
              </a:rPr>
              <a:t>R4</a:t>
            </a:r>
          </a:p>
        </p:txBody>
      </p:sp>
      <p:sp>
        <p:nvSpPr>
          <p:cNvPr id="30" name="TextBox 29"/>
          <p:cNvSpPr txBox="1"/>
          <p:nvPr/>
        </p:nvSpPr>
        <p:spPr>
          <a:xfrm>
            <a:off x="8924544" y="4000500"/>
            <a:ext cx="2724912" cy="745236"/>
          </a:xfrm>
          <a:prstGeom prst="rect">
            <a:avLst/>
          </a:prstGeom>
          <a:noFill/>
        </p:spPr>
        <p:txBody>
          <a:bodyPr wrap="square" lIns="0" rIns="0" tIns="0" bIns="0" anchor="t">
            <a:spAutoFit/>
          </a:bodyPr>
          <a:lstStyle/>
          <a:p>
            <a:pPr algn="l"/>
            <a:r>
              <a:rPr sz="1200" b="1">
                <a:solidFill>
                  <a:srgbClr val="1F2733"/>
                </a:solidFill>
                <a:latin typeface="Calibri"/>
              </a:rPr>
              <a:t>No provenance</a:t>
            </a:r>
          </a:p>
          <a:p>
            <a:pPr algn="l">
              <a:spcBef>
                <a:spcPts val="200"/>
              </a:spcBef>
            </a:pPr>
            <a:r>
              <a:rPr sz="800" b="1">
                <a:solidFill>
                  <a:srgbClr val="C8102E"/>
                </a:solidFill>
                <a:latin typeface="Calibri"/>
              </a:rPr>
              <a:t>RISK  </a:t>
            </a:r>
            <a:r>
              <a:rPr sz="1000" b="0">
                <a:solidFill>
                  <a:srgbClr val="667485"/>
                </a:solidFill>
                <a:latin typeface="Calibri"/>
              </a:rPr>
              <a:t>When nothing records which edge led to which action, there is nothing to audit.</a:t>
            </a:r>
          </a:p>
        </p:txBody>
      </p:sp>
      <p:sp>
        <p:nvSpPr>
          <p:cNvPr id="31" name="TextBox 30"/>
          <p:cNvSpPr txBox="1"/>
          <p:nvPr/>
        </p:nvSpPr>
        <p:spPr>
          <a:xfrm>
            <a:off x="8558784" y="4873752"/>
            <a:ext cx="3090672" cy="274320"/>
          </a:xfrm>
          <a:prstGeom prst="rect">
            <a:avLst/>
          </a:prstGeom>
          <a:noFill/>
        </p:spPr>
        <p:txBody>
          <a:bodyPr wrap="square" lIns="0" rIns="0" tIns="0" bIns="0" anchor="ctr">
            <a:spAutoFit/>
          </a:bodyPr>
          <a:lstStyle/>
          <a:p>
            <a:pPr algn="l"/>
            <a:r>
              <a:rPr sz="1000" b="0" i="1">
                <a:solidFill>
                  <a:srgbClr val="667485"/>
                </a:solidFill>
                <a:latin typeface="Calibri"/>
              </a:rPr>
              <a:t>Each risk is a missing safeguard from G16–G24.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Secure solution: we lose flexibility, but we keep control</a:t>
            </a:r>
          </a:p>
        </p:txBody>
      </p:sp>
      <p:sp>
        <p:nvSpPr>
          <p:cNvPr id="4" name="Text Placeholder 3"/>
          <p:cNvSpPr>
            <a:spLocks noGrp="1"/>
          </p:cNvSpPr>
          <p:nvPr>
            <p:ph type="body" idx="2"/>
          </p:nvPr>
        </p:nvSpPr>
        <p:spPr>
          <a:xfrm>
            <a:off x="411480" y="5394960"/>
            <a:ext cx="11369009" cy="292608"/>
          </a:xfrm>
        </p:spPr>
        <p:txBody>
          <a:bodyPr/>
          <a:lstStyle/>
          <a:p>
            <a:r>
              <a:t>The agent writes only text and instructions; a separate, standard software system validates them and alone performs the actions.</a:t>
            </a:r>
          </a:p>
        </p:txBody>
      </p:sp>
      <p:pic>
        <p:nvPicPr>
          <p:cNvPr id="5" name="Picture 4" descr="agent-deterministic-executor.png"/>
          <p:cNvPicPr>
            <a:picLocks noChangeAspect="1"/>
          </p:cNvPicPr>
          <p:nvPr/>
        </p:nvPicPr>
        <p:blipFill>
          <a:blip r:embed="rId2"/>
          <a:stretch>
            <a:fillRect/>
          </a:stretch>
        </p:blipFill>
        <p:spPr>
          <a:xfrm>
            <a:off x="411480" y="1051560"/>
            <a:ext cx="7818120" cy="3774554"/>
          </a:xfrm>
          <a:prstGeom prst="rect">
            <a:avLst/>
          </a:prstGeom>
        </p:spPr>
      </p:pic>
      <p:sp>
        <p:nvSpPr>
          <p:cNvPr id="6" name="TextBox 5"/>
          <p:cNvSpPr txBox="1"/>
          <p:nvPr/>
        </p:nvSpPr>
        <p:spPr>
          <a:xfrm>
            <a:off x="411480" y="5742432"/>
            <a:ext cx="11369009" cy="502920"/>
          </a:xfrm>
          <a:prstGeom prst="rect">
            <a:avLst/>
          </a:prstGeom>
          <a:noFill/>
        </p:spPr>
        <p:txBody>
          <a:bodyPr wrap="square" lIns="0" tIns="0" rIns="0" bIns="0" anchor="t">
            <a:spAutoFit/>
          </a:bodyPr>
          <a:lstStyle/>
          <a:p>
            <a:pPr algn="l"/>
            <a:r>
              <a:rPr sz="760" b="0" i="1">
                <a:solidFill>
                  <a:srgbClr val="5F6368"/>
                </a:solidFill>
                <a:latin typeface="Calibri"/>
              </a:rPr>
              <a:t>The external system executes only predefined operations and cannot write or run new code; the flexibility shown on the tools slide is given up in exchange for control, verification and a complete audit trail.</a:t>
            </a:r>
          </a:p>
        </p:txBody>
      </p:sp>
      <p:sp>
        <p:nvSpPr>
          <p:cNvPr id="7" name="Rounded Rectangle 6"/>
          <p:cNvSpPr/>
          <p:nvPr/>
        </p:nvSpPr>
        <p:spPr>
          <a:xfrm>
            <a:off x="3620749" y="2998203"/>
            <a:ext cx="1274490" cy="308952"/>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Oval 7"/>
          <p:cNvSpPr/>
          <p:nvPr/>
        </p:nvSpPr>
        <p:spPr>
          <a:xfrm>
            <a:off x="3309853" y="3006375"/>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G25</a:t>
            </a:r>
          </a:p>
        </p:txBody>
      </p:sp>
      <p:sp>
        <p:nvSpPr>
          <p:cNvPr id="9" name="Rounded Rectangle 8"/>
          <p:cNvSpPr/>
          <p:nvPr/>
        </p:nvSpPr>
        <p:spPr>
          <a:xfrm>
            <a:off x="5458007" y="2259390"/>
            <a:ext cx="609950" cy="29722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5616679" y="257490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G26</a:t>
            </a:r>
          </a:p>
        </p:txBody>
      </p:sp>
      <p:sp>
        <p:nvSpPr>
          <p:cNvPr id="11" name="Rounded Rectangle 10"/>
          <p:cNvSpPr/>
          <p:nvPr/>
        </p:nvSpPr>
        <p:spPr>
          <a:xfrm>
            <a:off x="6063912" y="2259390"/>
            <a:ext cx="609950" cy="29722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Oval 11"/>
          <p:cNvSpPr/>
          <p:nvPr/>
        </p:nvSpPr>
        <p:spPr>
          <a:xfrm>
            <a:off x="6222583" y="257490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G27</a:t>
            </a:r>
          </a:p>
        </p:txBody>
      </p:sp>
      <p:sp>
        <p:nvSpPr>
          <p:cNvPr id="13" name="Rounded Rectangle 12"/>
          <p:cNvSpPr/>
          <p:nvPr/>
        </p:nvSpPr>
        <p:spPr>
          <a:xfrm>
            <a:off x="6669816" y="2259390"/>
            <a:ext cx="609950" cy="29722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Oval 13"/>
          <p:cNvSpPr/>
          <p:nvPr/>
        </p:nvSpPr>
        <p:spPr>
          <a:xfrm>
            <a:off x="6828487" y="257490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G28</a:t>
            </a:r>
          </a:p>
        </p:txBody>
      </p:sp>
      <p:sp>
        <p:nvSpPr>
          <p:cNvPr id="15" name="Rounded Rectangle 14"/>
          <p:cNvSpPr/>
          <p:nvPr/>
        </p:nvSpPr>
        <p:spPr>
          <a:xfrm>
            <a:off x="7275720" y="2259390"/>
            <a:ext cx="602132" cy="297225"/>
          </a:xfrm>
          <a:prstGeom prst="roundRect">
            <a:avLst>
              <a:gd name="adj" fmla="val 12000"/>
            </a:avLst>
          </a:prstGeom>
          <a:noFill/>
          <a:ln w="22225">
            <a:solidFill>
              <a:srgbClr val="3F7A3A"/>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Oval 15"/>
          <p:cNvSpPr/>
          <p:nvPr/>
        </p:nvSpPr>
        <p:spPr>
          <a:xfrm>
            <a:off x="7430482" y="257490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G29</a:t>
            </a:r>
          </a:p>
        </p:txBody>
      </p:sp>
      <p:sp>
        <p:nvSpPr>
          <p:cNvPr id="17" name="Rounded Rectangle 16"/>
          <p:cNvSpPr/>
          <p:nvPr/>
        </p:nvSpPr>
        <p:spPr>
          <a:xfrm>
            <a:off x="8412480" y="1051560"/>
            <a:ext cx="3364992" cy="4206240"/>
          </a:xfrm>
          <a:prstGeom prst="roundRect">
            <a:avLst>
              <a:gd name="adj" fmla="val 4000"/>
            </a:avLst>
          </a:prstGeom>
          <a:solidFill>
            <a:srgbClr val="F1F6EF"/>
          </a:solidFill>
          <a:ln w="12700">
            <a:solidFill>
              <a:srgbClr val="3F7A3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8" name="Connector 17"/>
          <p:cNvCxnSpPr/>
          <p:nvPr/>
        </p:nvCxnSpPr>
        <p:spPr>
          <a:xfrm flipV="1">
            <a:off x="8604504" y="1225296"/>
            <a:ext cx="219456" cy="14630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19" name="Connector 18"/>
          <p:cNvCxnSpPr/>
          <p:nvPr/>
        </p:nvCxnSpPr>
        <p:spPr>
          <a:xfrm>
            <a:off x="8604504" y="1371600"/>
            <a:ext cx="219456" cy="91440"/>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cxnSp>
        <p:nvCxnSpPr>
          <p:cNvPr id="20" name="Connector 19"/>
          <p:cNvCxnSpPr/>
          <p:nvPr/>
        </p:nvCxnSpPr>
        <p:spPr>
          <a:xfrm>
            <a:off x="8823960" y="1225296"/>
            <a:ext cx="0" cy="237744"/>
          </a:xfrm>
          <a:prstGeom prst="line">
            <a:avLst/>
          </a:prstGeom>
          <a:ln w="15875">
            <a:solidFill>
              <a:srgbClr val="3F7A3A"/>
            </a:solidFill>
          </a:ln>
        </p:spPr>
        <p:style>
          <a:lnRef idx="2">
            <a:schemeClr val="accent1"/>
          </a:lnRef>
          <a:fillRef idx="0">
            <a:schemeClr val="accent1"/>
          </a:fillRef>
          <a:effectRef idx="1">
            <a:schemeClr val="accent1"/>
          </a:effectRef>
          <a:fontRef idx="minor">
            <a:schemeClr val="tx1"/>
          </a:fontRef>
        </p:style>
      </p:cxnSp>
      <p:sp>
        <p:nvSpPr>
          <p:cNvPr id="21" name="Oval 20"/>
          <p:cNvSpPr/>
          <p:nvPr/>
        </p:nvSpPr>
        <p:spPr>
          <a:xfrm>
            <a:off x="8558784" y="132588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Oval 21"/>
          <p:cNvSpPr/>
          <p:nvPr/>
        </p:nvSpPr>
        <p:spPr>
          <a:xfrm>
            <a:off x="8778240" y="1179576"/>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Oval 22"/>
          <p:cNvSpPr/>
          <p:nvPr/>
        </p:nvSpPr>
        <p:spPr>
          <a:xfrm>
            <a:off x="8778240" y="1417320"/>
            <a:ext cx="91440" cy="91440"/>
          </a:xfrm>
          <a:prstGeom prst="ellipse">
            <a:avLst/>
          </a:prstGeom>
          <a:solidFill>
            <a:srgbClr val="3F7A3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4" name="TextBox 23"/>
          <p:cNvSpPr txBox="1"/>
          <p:nvPr/>
        </p:nvSpPr>
        <p:spPr>
          <a:xfrm>
            <a:off x="8961119" y="1161288"/>
            <a:ext cx="2679192" cy="384048"/>
          </a:xfrm>
          <a:prstGeom prst="rect">
            <a:avLst/>
          </a:prstGeom>
          <a:noFill/>
        </p:spPr>
        <p:txBody>
          <a:bodyPr wrap="square" lIns="0" rIns="0" tIns="0" bIns="0" anchor="ctr">
            <a:spAutoFit/>
          </a:bodyPr>
          <a:lstStyle/>
          <a:p>
            <a:pPr algn="l"/>
            <a:r>
              <a:rPr sz="1300" b="1">
                <a:solidFill>
                  <a:srgbClr val="3F7A3A"/>
                </a:solidFill>
                <a:latin typeface="Calibri"/>
              </a:rPr>
              <a:t>Where a graph keeps control</a:t>
            </a:r>
          </a:p>
        </p:txBody>
      </p:sp>
      <p:sp>
        <p:nvSpPr>
          <p:cNvPr id="25" name="Oval 24"/>
          <p:cNvSpPr/>
          <p:nvPr/>
        </p:nvSpPr>
        <p:spPr>
          <a:xfrm>
            <a:off x="8540496" y="167335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G25</a:t>
            </a:r>
          </a:p>
        </p:txBody>
      </p:sp>
      <p:sp>
        <p:nvSpPr>
          <p:cNvPr id="26" name="TextBox 25"/>
          <p:cNvSpPr txBox="1"/>
          <p:nvPr/>
        </p:nvSpPr>
        <p:spPr>
          <a:xfrm>
            <a:off x="8924544" y="1655064"/>
            <a:ext cx="2724912" cy="652881"/>
          </a:xfrm>
          <a:prstGeom prst="rect">
            <a:avLst/>
          </a:prstGeom>
          <a:noFill/>
        </p:spPr>
        <p:txBody>
          <a:bodyPr wrap="square" lIns="0" rIns="0" tIns="0" bIns="0" anchor="t">
            <a:spAutoFit/>
          </a:bodyPr>
          <a:lstStyle/>
          <a:p>
            <a:pPr algn="l"/>
            <a:r>
              <a:rPr sz="1200" b="1">
                <a:solidFill>
                  <a:srgbClr val="1F2733"/>
                </a:solidFill>
                <a:latin typeface="Calibri"/>
              </a:rPr>
              <a:t>Propose a query or triples</a:t>
            </a:r>
          </a:p>
          <a:p>
            <a:pPr algn="l">
              <a:spcBef>
                <a:spcPts val="200"/>
              </a:spcBef>
            </a:pPr>
            <a:r>
              <a:rPr sz="800" b="1">
                <a:solidFill>
                  <a:srgbClr val="3F7A3A"/>
                </a:solidFill>
                <a:latin typeface="Calibri"/>
              </a:rPr>
              <a:t>EXECUTION GRAPH  </a:t>
            </a:r>
            <a:r>
              <a:rPr sz="1000" b="0">
                <a:solidFill>
                  <a:srgbClr val="667485"/>
                </a:solidFill>
                <a:latin typeface="Calibri"/>
              </a:rPr>
              <a:t>The agent outputs a graph pattern or triples as JSON — a proposal, never an action.</a:t>
            </a:r>
          </a:p>
        </p:txBody>
      </p:sp>
      <p:sp>
        <p:nvSpPr>
          <p:cNvPr id="27" name="Oval 26"/>
          <p:cNvSpPr/>
          <p:nvPr/>
        </p:nvSpPr>
        <p:spPr>
          <a:xfrm>
            <a:off x="8540496" y="2362809"/>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G26</a:t>
            </a:r>
          </a:p>
        </p:txBody>
      </p:sp>
      <p:sp>
        <p:nvSpPr>
          <p:cNvPr id="28" name="TextBox 27"/>
          <p:cNvSpPr txBox="1"/>
          <p:nvPr/>
        </p:nvSpPr>
        <p:spPr>
          <a:xfrm>
            <a:off x="8924544" y="2344521"/>
            <a:ext cx="2724912" cy="652881"/>
          </a:xfrm>
          <a:prstGeom prst="rect">
            <a:avLst/>
          </a:prstGeom>
          <a:noFill/>
        </p:spPr>
        <p:txBody>
          <a:bodyPr wrap="square" lIns="0" rIns="0" tIns="0" bIns="0" anchor="t">
            <a:spAutoFit/>
          </a:bodyPr>
          <a:lstStyle/>
          <a:p>
            <a:pPr algn="l"/>
            <a:r>
              <a:rPr sz="1200" b="1">
                <a:solidFill>
                  <a:srgbClr val="1F2733"/>
                </a:solidFill>
                <a:latin typeface="Calibri"/>
              </a:rPr>
              <a:t>Validate against the ontology</a:t>
            </a:r>
          </a:p>
          <a:p>
            <a:pPr algn="l">
              <a:spcBef>
                <a:spcPts val="200"/>
              </a:spcBef>
            </a:pPr>
            <a:r>
              <a:rPr sz="800" b="1">
                <a:solidFill>
                  <a:srgbClr val="3F7A3A"/>
                </a:solidFill>
                <a:latin typeface="Calibri"/>
              </a:rPr>
              <a:t>POLICY GRAPH  </a:t>
            </a:r>
            <a:r>
              <a:rPr sz="1000" b="0">
                <a:solidFill>
                  <a:srgbClr val="667485"/>
                </a:solidFill>
                <a:latin typeface="Calibri"/>
              </a:rPr>
              <a:t>Types, cardinality and allowed relations (SHACL): same input, same verdict.</a:t>
            </a:r>
          </a:p>
        </p:txBody>
      </p:sp>
      <p:sp>
        <p:nvSpPr>
          <p:cNvPr id="29" name="Oval 28"/>
          <p:cNvSpPr/>
          <p:nvPr/>
        </p:nvSpPr>
        <p:spPr>
          <a:xfrm>
            <a:off x="8540496" y="3052267"/>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G27</a:t>
            </a:r>
          </a:p>
        </p:txBody>
      </p:sp>
      <p:sp>
        <p:nvSpPr>
          <p:cNvPr id="30" name="TextBox 29"/>
          <p:cNvSpPr txBox="1"/>
          <p:nvPr/>
        </p:nvSpPr>
        <p:spPr>
          <a:xfrm>
            <a:off x="8924544" y="3033979"/>
            <a:ext cx="2724912" cy="652881"/>
          </a:xfrm>
          <a:prstGeom prst="rect">
            <a:avLst/>
          </a:prstGeom>
          <a:noFill/>
        </p:spPr>
        <p:txBody>
          <a:bodyPr wrap="square" lIns="0" rIns="0" tIns="0" bIns="0" anchor="t">
            <a:spAutoFit/>
          </a:bodyPr>
          <a:lstStyle/>
          <a:p>
            <a:pPr algn="l"/>
            <a:r>
              <a:rPr sz="1200" b="1">
                <a:solidFill>
                  <a:srgbClr val="1F2733"/>
                </a:solidFill>
                <a:latin typeface="Calibri"/>
              </a:rPr>
              <a:t>Policy check as traversal</a:t>
            </a:r>
          </a:p>
          <a:p>
            <a:pPr algn="l">
              <a:spcBef>
                <a:spcPts val="200"/>
              </a:spcBef>
            </a:pPr>
            <a:r>
              <a:rPr sz="800" b="1">
                <a:solidFill>
                  <a:srgbClr val="3F7A3A"/>
                </a:solidFill>
                <a:latin typeface="Calibri"/>
              </a:rPr>
              <a:t>POLICY GRAPH  </a:t>
            </a:r>
            <a:r>
              <a:rPr sz="1000" b="0">
                <a:solidFill>
                  <a:srgbClr val="667485"/>
                </a:solidFill>
                <a:latin typeface="Calibri"/>
              </a:rPr>
              <a:t>May this user read or change these nodes? A deterministic graph lookup.</a:t>
            </a:r>
          </a:p>
        </p:txBody>
      </p:sp>
      <p:sp>
        <p:nvSpPr>
          <p:cNvPr id="31" name="Oval 30"/>
          <p:cNvSpPr/>
          <p:nvPr/>
        </p:nvSpPr>
        <p:spPr>
          <a:xfrm>
            <a:off x="8540496" y="3741724"/>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G28</a:t>
            </a:r>
          </a:p>
        </p:txBody>
      </p:sp>
      <p:sp>
        <p:nvSpPr>
          <p:cNvPr id="32" name="TextBox 31"/>
          <p:cNvSpPr txBox="1"/>
          <p:nvPr/>
        </p:nvSpPr>
        <p:spPr>
          <a:xfrm>
            <a:off x="8924544" y="3723436"/>
            <a:ext cx="2724912" cy="652881"/>
          </a:xfrm>
          <a:prstGeom prst="rect">
            <a:avLst/>
          </a:prstGeom>
          <a:noFill/>
        </p:spPr>
        <p:txBody>
          <a:bodyPr wrap="square" lIns="0" rIns="0" tIns="0" bIns="0" anchor="t">
            <a:spAutoFit/>
          </a:bodyPr>
          <a:lstStyle/>
          <a:p>
            <a:pPr algn="l"/>
            <a:r>
              <a:rPr sz="1200" b="1">
                <a:solidFill>
                  <a:srgbClr val="1F2733"/>
                </a:solidFill>
                <a:latin typeface="Calibri"/>
              </a:rPr>
              <a:t>Only parameterised templates</a:t>
            </a:r>
          </a:p>
          <a:p>
            <a:pPr algn="l">
              <a:spcBef>
                <a:spcPts val="200"/>
              </a:spcBef>
            </a:pPr>
            <a:r>
              <a:rPr sz="800" b="1">
                <a:solidFill>
                  <a:srgbClr val="3F7A3A"/>
                </a:solidFill>
                <a:latin typeface="Calibri"/>
              </a:rPr>
              <a:t>EXECUTION GRAPH  </a:t>
            </a:r>
            <a:r>
              <a:rPr sz="1000" b="0">
                <a:solidFill>
                  <a:srgbClr val="667485"/>
                </a:solidFill>
                <a:latin typeface="Calibri"/>
              </a:rPr>
              <a:t>Predefined Cypher or SPARQL with slots; free-form query text is never run.</a:t>
            </a:r>
          </a:p>
        </p:txBody>
      </p:sp>
      <p:sp>
        <p:nvSpPr>
          <p:cNvPr id="33" name="Oval 32"/>
          <p:cNvSpPr/>
          <p:nvPr/>
        </p:nvSpPr>
        <p:spPr>
          <a:xfrm>
            <a:off x="8540496" y="4431182"/>
            <a:ext cx="292608" cy="292608"/>
          </a:xfrm>
          <a:prstGeom prst="ellipse">
            <a:avLst/>
          </a:prstGeom>
          <a:solidFill>
            <a:srgbClr val="3F7A3A"/>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lIns="0" rIns="0" tIns="0" bIns="0"/>
          <a:lstStyle/>
          <a:p>
            <a:pPr algn="ctr"/>
            <a:r>
              <a:rPr sz="950" b="1">
                <a:solidFill>
                  <a:srgbClr val="FFFFFF"/>
                </a:solidFill>
                <a:latin typeface="Calibri"/>
              </a:rPr>
              <a:t>G29</a:t>
            </a:r>
          </a:p>
        </p:txBody>
      </p:sp>
      <p:sp>
        <p:nvSpPr>
          <p:cNvPr id="34" name="TextBox 33"/>
          <p:cNvSpPr txBox="1"/>
          <p:nvPr/>
        </p:nvSpPr>
        <p:spPr>
          <a:xfrm>
            <a:off x="8924544" y="4412894"/>
            <a:ext cx="2724912" cy="652881"/>
          </a:xfrm>
          <a:prstGeom prst="rect">
            <a:avLst/>
          </a:prstGeom>
          <a:noFill/>
        </p:spPr>
        <p:txBody>
          <a:bodyPr wrap="square" lIns="0" rIns="0" tIns="0" bIns="0" anchor="t">
            <a:spAutoFit/>
          </a:bodyPr>
          <a:lstStyle/>
          <a:p>
            <a:pPr algn="l"/>
            <a:r>
              <a:rPr sz="1200" b="1">
                <a:solidFill>
                  <a:srgbClr val="1F2733"/>
                </a:solidFill>
                <a:latin typeface="Calibri"/>
              </a:rPr>
              <a:t>Log to a provenance graph</a:t>
            </a:r>
          </a:p>
          <a:p>
            <a:pPr algn="l">
              <a:spcBef>
                <a:spcPts val="200"/>
              </a:spcBef>
            </a:pPr>
            <a:r>
              <a:rPr sz="800" b="1">
                <a:solidFill>
                  <a:srgbClr val="3F7A3A"/>
                </a:solidFill>
                <a:latin typeface="Calibri"/>
              </a:rPr>
              <a:t>POLICY GRAPH  </a:t>
            </a:r>
            <a:r>
              <a:rPr sz="1000" b="0">
                <a:solidFill>
                  <a:srgbClr val="667485"/>
                </a:solidFill>
                <a:latin typeface="Calibri"/>
              </a:rPr>
              <a:t>What ran, for whom, on which data, with what result — a queryable audit trail.</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
          </p:nvPr>
        </p:nvSpPr>
        <p:spPr/>
        <p:txBody>
          <a:bodyPr/>
          <a:lstStyle/>
          <a:p>
            <a:r>
              <a:t>Part 2</a:t>
            </a:r>
          </a:p>
        </p:txBody>
      </p:sp>
      <p:sp>
        <p:nvSpPr>
          <p:cNvPr id="3" name="Title 2"/>
          <p:cNvSpPr>
            <a:spLocks noGrp="1"/>
          </p:cNvSpPr>
          <p:nvPr>
            <p:ph type="title"/>
          </p:nvPr>
        </p:nvSpPr>
        <p:spPr/>
        <p:txBody>
          <a:bodyPr/>
          <a:lstStyle/>
          <a:p>
            <a:r>
              <a:t>A Taxonomy of Knowledge Graph Tasks in LLM Agents</a:t>
            </a:r>
          </a:p>
        </p:txBody>
      </p:sp>
      <p:sp>
        <p:nvSpPr>
          <p:cNvPr id="4" name="Text Placeholder 3"/>
          <p:cNvSpPr>
            <a:spLocks noGrp="1"/>
          </p:cNvSpPr>
          <p:nvPr>
            <p:ph type="body" idx="2"/>
          </p:nvPr>
        </p:nvSpPr>
        <p:spPr/>
        <p:txBody>
          <a:bodyPr/>
          <a:lstStyle/>
          <a:p>
            <a:pPr/>
            <a:r>
              <a:t>Four groups and thirteen tasks, published examples, ways of connecting a graph and the evaluation method</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A Two-Level Taxonomy of Knowledge Graph Tasks in LLM Agents</a:t>
            </a:r>
          </a:p>
        </p:txBody>
      </p:sp>
      <p:sp>
        <p:nvSpPr>
          <p:cNvPr id="3" name="Rectangle 2"/>
          <p:cNvSpPr/>
          <p:nvPr/>
        </p:nvSpPr>
        <p:spPr>
          <a:xfrm>
            <a:off x="411480" y="1097280"/>
            <a:ext cx="2705092" cy="56692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1  Retrieval and reasoning</a:t>
            </a:r>
          </a:p>
        </p:txBody>
      </p:sp>
      <p:sp>
        <p:nvSpPr>
          <p:cNvPr id="4" name="TextBox 3"/>
          <p:cNvSpPr txBox="1"/>
          <p:nvPr/>
        </p:nvSpPr>
        <p:spPr>
          <a:xfrm>
            <a:off x="457200" y="1737360"/>
            <a:ext cx="2613652" cy="731520"/>
          </a:xfrm>
          <a:prstGeom prst="rect">
            <a:avLst/>
          </a:prstGeom>
          <a:noFill/>
        </p:spPr>
        <p:txBody>
          <a:bodyPr wrap="square" lIns="0" rIns="0" tIns="0" bIns="0" anchor="t">
            <a:spAutoFit/>
          </a:bodyPr>
          <a:lstStyle/>
          <a:p>
            <a:pPr marL="0" indent="0">
              <a:lnSpc>
                <a:spcPct val="100000"/>
              </a:lnSpc>
              <a:spcBef>
                <a:spcPts val="0"/>
              </a:spcBef>
              <a:buNone/>
            </a:pPr>
            <a:r>
              <a:rPr b="0" sz="1300">
                <a:solidFill>
                  <a:srgbClr val="667485"/>
                </a:solidFill>
                <a:latin typeface="Calibri"/>
              </a:rPr>
              <a:t>The graph supplies knowledge for answering questions</a:t>
            </a:r>
          </a:p>
        </p:txBody>
      </p:sp>
      <p:cxnSp>
        <p:nvCxnSpPr>
          <p:cNvPr id="5" name="Connector 4"/>
          <p:cNvCxnSpPr/>
          <p:nvPr/>
        </p:nvCxnSpPr>
        <p:spPr>
          <a:xfrm>
            <a:off x="548640" y="2395728"/>
            <a:ext cx="0" cy="347472"/>
          </a:xfrm>
          <a:prstGeom prst="line">
            <a:avLst/>
          </a:prstGeom>
          <a:ln w="19050" cap="rnd">
            <a:solidFill>
              <a:srgbClr val="2E4A66"/>
            </a:solidFill>
            <a:tailEnd type="triangle" w="med" len="med"/>
          </a:ln>
        </p:spPr>
        <p:style>
          <a:lnRef idx="2">
            <a:schemeClr val="accent1"/>
          </a:lnRef>
          <a:fillRef idx="0">
            <a:schemeClr val="accent1"/>
          </a:fillRef>
          <a:effectRef idx="1">
            <a:schemeClr val="accent1"/>
          </a:effectRef>
          <a:fontRef idx="minor">
            <a:schemeClr val="tx1"/>
          </a:fontRef>
        </p:style>
      </p:cxnSp>
      <p:sp>
        <p:nvSpPr>
          <p:cNvPr id="6" name="Rounded Rectangle 5"/>
          <p:cNvSpPr/>
          <p:nvPr/>
        </p:nvSpPr>
        <p:spPr>
          <a:xfrm>
            <a:off x="685800" y="2468880"/>
            <a:ext cx="2430772" cy="54864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2E4A66"/>
                </a:solidFill>
                <a:latin typeface="Calibri"/>
              </a:rPr>
              <a:t>1.1  Aggregation over typed records</a:t>
            </a:r>
          </a:p>
        </p:txBody>
      </p:sp>
      <p:cxnSp>
        <p:nvCxnSpPr>
          <p:cNvPr id="7" name="Connector 6"/>
          <p:cNvCxnSpPr/>
          <p:nvPr/>
        </p:nvCxnSpPr>
        <p:spPr>
          <a:xfrm>
            <a:off x="548640" y="3017520"/>
            <a:ext cx="0" cy="347472"/>
          </a:xfrm>
          <a:prstGeom prst="line">
            <a:avLst/>
          </a:prstGeom>
          <a:ln w="19050" cap="rnd">
            <a:solidFill>
              <a:srgbClr val="2E4A66"/>
            </a:solidFill>
            <a:tailEnd type="triangle" w="med" len="med"/>
          </a:ln>
        </p:spPr>
        <p:style>
          <a:lnRef idx="2">
            <a:schemeClr val="accent1"/>
          </a:lnRef>
          <a:fillRef idx="0">
            <a:schemeClr val="accent1"/>
          </a:fillRef>
          <a:effectRef idx="1">
            <a:schemeClr val="accent1"/>
          </a:effectRef>
          <a:fontRef idx="minor">
            <a:schemeClr val="tx1"/>
          </a:fontRef>
        </p:style>
      </p:cxnSp>
      <p:sp>
        <p:nvSpPr>
          <p:cNvPr id="8" name="Rounded Rectangle 7"/>
          <p:cNvSpPr/>
          <p:nvPr/>
        </p:nvSpPr>
        <p:spPr>
          <a:xfrm>
            <a:off x="685800" y="3090672"/>
            <a:ext cx="2430772" cy="54864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2E4A66"/>
                </a:solidFill>
                <a:latin typeface="Calibri"/>
              </a:rPr>
              <a:t>1.2  Multi-hop reasoning over relations</a:t>
            </a:r>
          </a:p>
        </p:txBody>
      </p:sp>
      <p:cxnSp>
        <p:nvCxnSpPr>
          <p:cNvPr id="9" name="Connector 8"/>
          <p:cNvCxnSpPr/>
          <p:nvPr/>
        </p:nvCxnSpPr>
        <p:spPr>
          <a:xfrm>
            <a:off x="548640" y="3639312"/>
            <a:ext cx="0" cy="347472"/>
          </a:xfrm>
          <a:prstGeom prst="line">
            <a:avLst/>
          </a:prstGeom>
          <a:ln w="19050" cap="rnd">
            <a:solidFill>
              <a:srgbClr val="2E4A66"/>
            </a:solidFill>
            <a:tailEnd type="triangle" w="med" len="med"/>
          </a:ln>
        </p:spPr>
        <p:style>
          <a:lnRef idx="2">
            <a:schemeClr val="accent1"/>
          </a:lnRef>
          <a:fillRef idx="0">
            <a:schemeClr val="accent1"/>
          </a:fillRef>
          <a:effectRef idx="1">
            <a:schemeClr val="accent1"/>
          </a:effectRef>
          <a:fontRef idx="minor">
            <a:schemeClr val="tx1"/>
          </a:fontRef>
        </p:style>
      </p:cxnSp>
      <p:sp>
        <p:nvSpPr>
          <p:cNvPr id="10" name="Rounded Rectangle 9"/>
          <p:cNvSpPr/>
          <p:nvPr/>
        </p:nvSpPr>
        <p:spPr>
          <a:xfrm>
            <a:off x="685800" y="3712464"/>
            <a:ext cx="2430772" cy="54864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2E4A66"/>
                </a:solidFill>
                <a:latin typeface="Calibri"/>
              </a:rPr>
              <a:t>1.3  Questions about a whole collection</a:t>
            </a:r>
          </a:p>
        </p:txBody>
      </p:sp>
      <p:cxnSp>
        <p:nvCxnSpPr>
          <p:cNvPr id="11" name="Connector 10"/>
          <p:cNvCxnSpPr/>
          <p:nvPr/>
        </p:nvCxnSpPr>
        <p:spPr>
          <a:xfrm>
            <a:off x="548640" y="4261104"/>
            <a:ext cx="0" cy="347472"/>
          </a:xfrm>
          <a:prstGeom prst="line">
            <a:avLst/>
          </a:prstGeom>
          <a:ln w="19050" cap="rnd">
            <a:solidFill>
              <a:srgbClr val="2E4A66"/>
            </a:solidFill>
            <a:tailEnd type="triangle" w="med" len="med"/>
          </a:ln>
        </p:spPr>
        <p:style>
          <a:lnRef idx="2">
            <a:schemeClr val="accent1"/>
          </a:lnRef>
          <a:fillRef idx="0">
            <a:schemeClr val="accent1"/>
          </a:fillRef>
          <a:effectRef idx="1">
            <a:schemeClr val="accent1"/>
          </a:effectRef>
          <a:fontRef idx="minor">
            <a:schemeClr val="tx1"/>
          </a:fontRef>
        </p:style>
      </p:cxnSp>
      <p:sp>
        <p:nvSpPr>
          <p:cNvPr id="12" name="Rounded Rectangle 11"/>
          <p:cNvSpPr/>
          <p:nvPr/>
        </p:nvSpPr>
        <p:spPr>
          <a:xfrm>
            <a:off x="685800" y="4334256"/>
            <a:ext cx="2430772" cy="54864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2E4A66"/>
                </a:solidFill>
                <a:latin typeface="Calibri"/>
              </a:rPr>
              <a:t>1.4  Graph-based ranking of text passages</a:t>
            </a:r>
          </a:p>
        </p:txBody>
      </p:sp>
      <p:cxnSp>
        <p:nvCxnSpPr>
          <p:cNvPr id="13" name="Connector 12"/>
          <p:cNvCxnSpPr/>
          <p:nvPr/>
        </p:nvCxnSpPr>
        <p:spPr>
          <a:xfrm>
            <a:off x="548640" y="4882896"/>
            <a:ext cx="0" cy="347472"/>
          </a:xfrm>
          <a:prstGeom prst="line">
            <a:avLst/>
          </a:prstGeom>
          <a:ln w="19050" cap="rnd">
            <a:solidFill>
              <a:srgbClr val="2E4A66"/>
            </a:solidFill>
            <a:tailEnd type="triangle" w="med" len="med"/>
          </a:ln>
        </p:spPr>
        <p:style>
          <a:lnRef idx="2">
            <a:schemeClr val="accent1"/>
          </a:lnRef>
          <a:fillRef idx="0">
            <a:schemeClr val="accent1"/>
          </a:fillRef>
          <a:effectRef idx="1">
            <a:schemeClr val="accent1"/>
          </a:effectRef>
          <a:fontRef idx="minor">
            <a:schemeClr val="tx1"/>
          </a:fontRef>
        </p:style>
      </p:cxnSp>
      <p:sp>
        <p:nvSpPr>
          <p:cNvPr id="14" name="Rounded Rectangle 13"/>
          <p:cNvSpPr/>
          <p:nvPr/>
        </p:nvSpPr>
        <p:spPr>
          <a:xfrm>
            <a:off x="685800" y="4956048"/>
            <a:ext cx="2430772" cy="548640"/>
          </a:xfrm>
          <a:prstGeom prst="roundRect">
            <a:avLst/>
          </a:prstGeom>
          <a:solidFill>
            <a:srgbClr val="FFFFFF"/>
          </a:solidFill>
          <a:ln w="19050">
            <a:solidFill>
              <a:srgbClr val="2E4A66"/>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2E4A66"/>
                </a:solidFill>
                <a:latin typeface="Calibri"/>
              </a:rPr>
              <a:t>1.5  Answers attributed to their sources</a:t>
            </a:r>
          </a:p>
        </p:txBody>
      </p:sp>
      <p:sp>
        <p:nvSpPr>
          <p:cNvPr id="15" name="Rectangle 14"/>
          <p:cNvSpPr/>
          <p:nvPr/>
        </p:nvSpPr>
        <p:spPr>
          <a:xfrm>
            <a:off x="3299452" y="1097280"/>
            <a:ext cx="2705092" cy="56692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2  Memory and time</a:t>
            </a:r>
          </a:p>
        </p:txBody>
      </p:sp>
      <p:sp>
        <p:nvSpPr>
          <p:cNvPr id="16" name="TextBox 15"/>
          <p:cNvSpPr txBox="1"/>
          <p:nvPr/>
        </p:nvSpPr>
        <p:spPr>
          <a:xfrm>
            <a:off x="3345172" y="1737360"/>
            <a:ext cx="2613652" cy="731520"/>
          </a:xfrm>
          <a:prstGeom prst="rect">
            <a:avLst/>
          </a:prstGeom>
          <a:noFill/>
        </p:spPr>
        <p:txBody>
          <a:bodyPr wrap="square" lIns="0" rIns="0" tIns="0" bIns="0" anchor="t">
            <a:spAutoFit/>
          </a:bodyPr>
          <a:lstStyle/>
          <a:p>
            <a:pPr marL="0" indent="0">
              <a:lnSpc>
                <a:spcPct val="100000"/>
              </a:lnSpc>
              <a:spcBef>
                <a:spcPts val="0"/>
              </a:spcBef>
              <a:buNone/>
            </a:pPr>
            <a:r>
              <a:rPr b="0" sz="1300">
                <a:solidFill>
                  <a:srgbClr val="667485"/>
                </a:solidFill>
                <a:latin typeface="Calibri"/>
              </a:rPr>
              <a:t>The graph stores facts that change and what the agent has learned</a:t>
            </a:r>
          </a:p>
        </p:txBody>
      </p:sp>
      <p:cxnSp>
        <p:nvCxnSpPr>
          <p:cNvPr id="17" name="Connector 16"/>
          <p:cNvCxnSpPr/>
          <p:nvPr/>
        </p:nvCxnSpPr>
        <p:spPr>
          <a:xfrm>
            <a:off x="3436612" y="2395728"/>
            <a:ext cx="0" cy="347472"/>
          </a:xfrm>
          <a:prstGeom prst="line">
            <a:avLst/>
          </a:prstGeom>
          <a:ln w="19050" cap="rnd">
            <a:solidFill>
              <a:srgbClr val="2E7C82"/>
            </a:solidFill>
            <a:tailEnd type="triangle" w="med" len="med"/>
          </a:ln>
        </p:spPr>
        <p:style>
          <a:lnRef idx="2">
            <a:schemeClr val="accent1"/>
          </a:lnRef>
          <a:fillRef idx="0">
            <a:schemeClr val="accent1"/>
          </a:fillRef>
          <a:effectRef idx="1">
            <a:schemeClr val="accent1"/>
          </a:effectRef>
          <a:fontRef idx="minor">
            <a:schemeClr val="tx1"/>
          </a:fontRef>
        </p:style>
      </p:cxnSp>
      <p:sp>
        <p:nvSpPr>
          <p:cNvPr id="18" name="Rounded Rectangle 17"/>
          <p:cNvSpPr/>
          <p:nvPr/>
        </p:nvSpPr>
        <p:spPr>
          <a:xfrm>
            <a:off x="3573772" y="2468880"/>
            <a:ext cx="2430772" cy="548640"/>
          </a:xfrm>
          <a:prstGeom prst="roundRect">
            <a:avLst/>
          </a:prstGeom>
          <a:solidFill>
            <a:srgbClr val="FFFFFF"/>
          </a:solidFill>
          <a:ln w="19050">
            <a:solidFill>
              <a:srgbClr val="2E7C82"/>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2E7C82"/>
                </a:solidFill>
                <a:latin typeface="Calibri"/>
              </a:rPr>
              <a:t>2.1  Facts that change over time</a:t>
            </a:r>
          </a:p>
        </p:txBody>
      </p:sp>
      <p:cxnSp>
        <p:nvCxnSpPr>
          <p:cNvPr id="19" name="Connector 18"/>
          <p:cNvCxnSpPr/>
          <p:nvPr/>
        </p:nvCxnSpPr>
        <p:spPr>
          <a:xfrm>
            <a:off x="3436612" y="3017520"/>
            <a:ext cx="0" cy="347472"/>
          </a:xfrm>
          <a:prstGeom prst="line">
            <a:avLst/>
          </a:prstGeom>
          <a:ln w="19050" cap="rnd">
            <a:solidFill>
              <a:srgbClr val="2E7C82"/>
            </a:solidFill>
            <a:tailEnd type="triangle" w="med" len="med"/>
          </a:ln>
        </p:spPr>
        <p:style>
          <a:lnRef idx="2">
            <a:schemeClr val="accent1"/>
          </a:lnRef>
          <a:fillRef idx="0">
            <a:schemeClr val="accent1"/>
          </a:fillRef>
          <a:effectRef idx="1">
            <a:schemeClr val="accent1"/>
          </a:effectRef>
          <a:fontRef idx="minor">
            <a:schemeClr val="tx1"/>
          </a:fontRef>
        </p:style>
      </p:cxnSp>
      <p:sp>
        <p:nvSpPr>
          <p:cNvPr id="20" name="Rounded Rectangle 19"/>
          <p:cNvSpPr/>
          <p:nvPr/>
        </p:nvSpPr>
        <p:spPr>
          <a:xfrm>
            <a:off x="3573772" y="3090672"/>
            <a:ext cx="2430772" cy="548640"/>
          </a:xfrm>
          <a:prstGeom prst="roundRect">
            <a:avLst/>
          </a:prstGeom>
          <a:solidFill>
            <a:srgbClr val="FFFFFF"/>
          </a:solidFill>
          <a:ln w="19050">
            <a:solidFill>
              <a:srgbClr val="2E7C82"/>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2E7C82"/>
                </a:solidFill>
                <a:latin typeface="Calibri"/>
              </a:rPr>
              <a:t>2.2  Long-term conversational memory</a:t>
            </a:r>
          </a:p>
        </p:txBody>
      </p:sp>
      <p:sp>
        <p:nvSpPr>
          <p:cNvPr id="21" name="Rectangle 20"/>
          <p:cNvSpPr/>
          <p:nvPr/>
        </p:nvSpPr>
        <p:spPr>
          <a:xfrm>
            <a:off x="6187424" y="1097280"/>
            <a:ext cx="2705092" cy="56692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3  Governance and control</a:t>
            </a:r>
          </a:p>
        </p:txBody>
      </p:sp>
      <p:sp>
        <p:nvSpPr>
          <p:cNvPr id="22" name="TextBox 21"/>
          <p:cNvSpPr txBox="1"/>
          <p:nvPr/>
        </p:nvSpPr>
        <p:spPr>
          <a:xfrm>
            <a:off x="6233144" y="1737360"/>
            <a:ext cx="2613652" cy="731520"/>
          </a:xfrm>
          <a:prstGeom prst="rect">
            <a:avLst/>
          </a:prstGeom>
          <a:noFill/>
        </p:spPr>
        <p:txBody>
          <a:bodyPr wrap="square" lIns="0" rIns="0" tIns="0" bIns="0" anchor="t">
            <a:spAutoFit/>
          </a:bodyPr>
          <a:lstStyle/>
          <a:p>
            <a:pPr marL="0" indent="0">
              <a:lnSpc>
                <a:spcPct val="100000"/>
              </a:lnSpc>
              <a:spcBef>
                <a:spcPts val="0"/>
              </a:spcBef>
              <a:buNone/>
            </a:pPr>
            <a:r>
              <a:rPr b="0" sz="1300">
                <a:solidFill>
                  <a:srgbClr val="667485"/>
                </a:solidFill>
                <a:latin typeface="Calibri"/>
              </a:rPr>
              <a:t>The graph constrains what the agent may generate or do</a:t>
            </a:r>
          </a:p>
        </p:txBody>
      </p:sp>
      <p:cxnSp>
        <p:nvCxnSpPr>
          <p:cNvPr id="23" name="Connector 22"/>
          <p:cNvCxnSpPr/>
          <p:nvPr/>
        </p:nvCxnSpPr>
        <p:spPr>
          <a:xfrm>
            <a:off x="6324584" y="2395728"/>
            <a:ext cx="0" cy="347472"/>
          </a:xfrm>
          <a:prstGeom prst="line">
            <a:avLst/>
          </a:prstGeom>
          <a:ln w="19050" cap="rnd">
            <a:solidFill>
              <a:srgbClr val="C8102E"/>
            </a:solidFill>
            <a:tailEnd type="triangle" w="med" len="med"/>
          </a:ln>
        </p:spPr>
        <p:style>
          <a:lnRef idx="2">
            <a:schemeClr val="accent1"/>
          </a:lnRef>
          <a:fillRef idx="0">
            <a:schemeClr val="accent1"/>
          </a:fillRef>
          <a:effectRef idx="1">
            <a:schemeClr val="accent1"/>
          </a:effectRef>
          <a:fontRef idx="minor">
            <a:schemeClr val="tx1"/>
          </a:fontRef>
        </p:style>
      </p:cxnSp>
      <p:sp>
        <p:nvSpPr>
          <p:cNvPr id="24" name="Rounded Rectangle 23"/>
          <p:cNvSpPr/>
          <p:nvPr/>
        </p:nvSpPr>
        <p:spPr>
          <a:xfrm>
            <a:off x="6461744" y="2468880"/>
            <a:ext cx="2430772" cy="548640"/>
          </a:xfrm>
          <a:prstGeom prst="roundRect">
            <a:avLst/>
          </a:prstGeom>
          <a:solidFill>
            <a:srgbClr val="FFFFFF"/>
          </a:solidFill>
          <a:ln w="19050">
            <a:solidFill>
              <a:srgbClr val="C8102E"/>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C8102E"/>
                </a:solidFill>
                <a:latin typeface="Calibri"/>
              </a:rPr>
              <a:t>3.1  Validation of generated queries</a:t>
            </a:r>
          </a:p>
        </p:txBody>
      </p:sp>
      <p:cxnSp>
        <p:nvCxnSpPr>
          <p:cNvPr id="25" name="Connector 24"/>
          <p:cNvCxnSpPr/>
          <p:nvPr/>
        </p:nvCxnSpPr>
        <p:spPr>
          <a:xfrm>
            <a:off x="6324584" y="3017520"/>
            <a:ext cx="0" cy="347472"/>
          </a:xfrm>
          <a:prstGeom prst="line">
            <a:avLst/>
          </a:prstGeom>
          <a:ln w="19050" cap="rnd">
            <a:solidFill>
              <a:srgbClr val="C8102E"/>
            </a:solidFill>
            <a:tailEnd type="triangle" w="med" len="med"/>
          </a:ln>
        </p:spPr>
        <p:style>
          <a:lnRef idx="2">
            <a:schemeClr val="accent1"/>
          </a:lnRef>
          <a:fillRef idx="0">
            <a:schemeClr val="accent1"/>
          </a:fillRef>
          <a:effectRef idx="1">
            <a:schemeClr val="accent1"/>
          </a:effectRef>
          <a:fontRef idx="minor">
            <a:schemeClr val="tx1"/>
          </a:fontRef>
        </p:style>
      </p:cxnSp>
      <p:sp>
        <p:nvSpPr>
          <p:cNvPr id="26" name="Rounded Rectangle 25"/>
          <p:cNvSpPr/>
          <p:nvPr/>
        </p:nvSpPr>
        <p:spPr>
          <a:xfrm>
            <a:off x="6461744" y="3090672"/>
            <a:ext cx="2430772" cy="548640"/>
          </a:xfrm>
          <a:prstGeom prst="roundRect">
            <a:avLst/>
          </a:prstGeom>
          <a:solidFill>
            <a:srgbClr val="FFFFFF"/>
          </a:solidFill>
          <a:ln w="19050">
            <a:solidFill>
              <a:srgbClr val="C8102E"/>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C8102E"/>
                </a:solidFill>
                <a:latin typeface="Calibri"/>
              </a:rPr>
              <a:t>3.2  Provenance filtering of content</a:t>
            </a:r>
          </a:p>
        </p:txBody>
      </p:sp>
      <p:cxnSp>
        <p:nvCxnSpPr>
          <p:cNvPr id="27" name="Connector 26"/>
          <p:cNvCxnSpPr/>
          <p:nvPr/>
        </p:nvCxnSpPr>
        <p:spPr>
          <a:xfrm>
            <a:off x="6324584" y="3639312"/>
            <a:ext cx="0" cy="347472"/>
          </a:xfrm>
          <a:prstGeom prst="line">
            <a:avLst/>
          </a:prstGeom>
          <a:ln w="19050" cap="rnd">
            <a:solidFill>
              <a:srgbClr val="C8102E"/>
            </a:solidFill>
            <a:tailEnd type="triangle" w="med" len="med"/>
          </a:ln>
        </p:spPr>
        <p:style>
          <a:lnRef idx="2">
            <a:schemeClr val="accent1"/>
          </a:lnRef>
          <a:fillRef idx="0">
            <a:schemeClr val="accent1"/>
          </a:fillRef>
          <a:effectRef idx="1">
            <a:schemeClr val="accent1"/>
          </a:effectRef>
          <a:fontRef idx="minor">
            <a:schemeClr val="tx1"/>
          </a:fontRef>
        </p:style>
      </p:cxnSp>
      <p:sp>
        <p:nvSpPr>
          <p:cNvPr id="28" name="Rounded Rectangle 27"/>
          <p:cNvSpPr/>
          <p:nvPr/>
        </p:nvSpPr>
        <p:spPr>
          <a:xfrm>
            <a:off x="6461744" y="3712464"/>
            <a:ext cx="2430772" cy="548640"/>
          </a:xfrm>
          <a:prstGeom prst="roundRect">
            <a:avLst/>
          </a:prstGeom>
          <a:solidFill>
            <a:srgbClr val="FFFFFF"/>
          </a:solidFill>
          <a:ln w="19050">
            <a:solidFill>
              <a:srgbClr val="C8102E"/>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C8102E"/>
                </a:solidFill>
                <a:latin typeface="Calibri"/>
              </a:rPr>
              <a:t>3.3  Enforcement of workflow order</a:t>
            </a:r>
          </a:p>
        </p:txBody>
      </p:sp>
      <p:cxnSp>
        <p:nvCxnSpPr>
          <p:cNvPr id="29" name="Connector 28"/>
          <p:cNvCxnSpPr/>
          <p:nvPr/>
        </p:nvCxnSpPr>
        <p:spPr>
          <a:xfrm>
            <a:off x="6324584" y="4261104"/>
            <a:ext cx="0" cy="347472"/>
          </a:xfrm>
          <a:prstGeom prst="line">
            <a:avLst/>
          </a:prstGeom>
          <a:ln w="19050" cap="rnd">
            <a:solidFill>
              <a:srgbClr val="C8102E"/>
            </a:solidFill>
            <a:tailEnd type="triangle" w="med" len="med"/>
          </a:ln>
        </p:spPr>
        <p:style>
          <a:lnRef idx="2">
            <a:schemeClr val="accent1"/>
          </a:lnRef>
          <a:fillRef idx="0">
            <a:schemeClr val="accent1"/>
          </a:fillRef>
          <a:effectRef idx="1">
            <a:schemeClr val="accent1"/>
          </a:effectRef>
          <a:fontRef idx="minor">
            <a:schemeClr val="tx1"/>
          </a:fontRef>
        </p:style>
      </p:cxnSp>
      <p:sp>
        <p:nvSpPr>
          <p:cNvPr id="30" name="Rounded Rectangle 29"/>
          <p:cNvSpPr/>
          <p:nvPr/>
        </p:nvSpPr>
        <p:spPr>
          <a:xfrm>
            <a:off x="6461744" y="4334256"/>
            <a:ext cx="2430772" cy="548640"/>
          </a:xfrm>
          <a:prstGeom prst="roundRect">
            <a:avLst/>
          </a:prstGeom>
          <a:solidFill>
            <a:srgbClr val="FFFFFF"/>
          </a:solidFill>
          <a:ln w="19050">
            <a:solidFill>
              <a:srgbClr val="C8102E"/>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C8102E"/>
                </a:solidFill>
                <a:latin typeface="Calibri"/>
              </a:rPr>
              <a:t>3.4  Plan graphs against prompt injection</a:t>
            </a:r>
          </a:p>
        </p:txBody>
      </p:sp>
      <p:sp>
        <p:nvSpPr>
          <p:cNvPr id="31" name="Rectangle 30"/>
          <p:cNvSpPr/>
          <p:nvPr/>
        </p:nvSpPr>
        <p:spPr>
          <a:xfrm>
            <a:off x="9075397" y="1097280"/>
            <a:ext cx="2705092" cy="56692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4  Graph construction</a:t>
            </a:r>
          </a:p>
        </p:txBody>
      </p:sp>
      <p:sp>
        <p:nvSpPr>
          <p:cNvPr id="32" name="TextBox 31"/>
          <p:cNvSpPr txBox="1"/>
          <p:nvPr/>
        </p:nvSpPr>
        <p:spPr>
          <a:xfrm>
            <a:off x="9121117" y="1737360"/>
            <a:ext cx="2613652" cy="731520"/>
          </a:xfrm>
          <a:prstGeom prst="rect">
            <a:avLst/>
          </a:prstGeom>
          <a:noFill/>
        </p:spPr>
        <p:txBody>
          <a:bodyPr wrap="square" lIns="0" rIns="0" tIns="0" bIns="0" anchor="t">
            <a:spAutoFit/>
          </a:bodyPr>
          <a:lstStyle/>
          <a:p>
            <a:pPr marL="0" indent="0">
              <a:lnSpc>
                <a:spcPct val="100000"/>
              </a:lnSpc>
              <a:spcBef>
                <a:spcPts val="0"/>
              </a:spcBef>
              <a:buNone/>
            </a:pPr>
            <a:r>
              <a:rPr b="0" sz="1300">
                <a:solidFill>
                  <a:srgbClr val="667485"/>
                </a:solidFill>
                <a:latin typeface="Calibri"/>
              </a:rPr>
              <a:t>The agent builds and maintains the graph</a:t>
            </a:r>
          </a:p>
        </p:txBody>
      </p:sp>
      <p:cxnSp>
        <p:nvCxnSpPr>
          <p:cNvPr id="33" name="Connector 32"/>
          <p:cNvCxnSpPr/>
          <p:nvPr/>
        </p:nvCxnSpPr>
        <p:spPr>
          <a:xfrm>
            <a:off x="9212557" y="2395728"/>
            <a:ext cx="0" cy="347472"/>
          </a:xfrm>
          <a:prstGeom prst="line">
            <a:avLst/>
          </a:prstGeom>
          <a:ln w="19050" cap="rnd">
            <a:solidFill>
              <a:srgbClr val="B26A00"/>
            </a:solidFill>
            <a:tailEnd type="triangle" w="med" len="med"/>
          </a:ln>
        </p:spPr>
        <p:style>
          <a:lnRef idx="2">
            <a:schemeClr val="accent1"/>
          </a:lnRef>
          <a:fillRef idx="0">
            <a:schemeClr val="accent1"/>
          </a:fillRef>
          <a:effectRef idx="1">
            <a:schemeClr val="accent1"/>
          </a:effectRef>
          <a:fontRef idx="minor">
            <a:schemeClr val="tx1"/>
          </a:fontRef>
        </p:style>
      </p:cxnSp>
      <p:sp>
        <p:nvSpPr>
          <p:cNvPr id="34" name="Rounded Rectangle 33"/>
          <p:cNvSpPr/>
          <p:nvPr/>
        </p:nvSpPr>
        <p:spPr>
          <a:xfrm>
            <a:off x="9349717" y="2468880"/>
            <a:ext cx="2430772" cy="548640"/>
          </a:xfrm>
          <a:prstGeom prst="roundRect">
            <a:avLst/>
          </a:prstGeom>
          <a:solidFill>
            <a:srgbClr val="FFFFFF"/>
          </a:solidFill>
          <a:ln w="19050">
            <a:solidFill>
              <a:srgbClr val="B26A00"/>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B26A00"/>
                </a:solidFill>
                <a:latin typeface="Calibri"/>
              </a:rPr>
              <a:t>4.1  Extraction of facts from text</a:t>
            </a:r>
          </a:p>
        </p:txBody>
      </p:sp>
      <p:cxnSp>
        <p:nvCxnSpPr>
          <p:cNvPr id="35" name="Connector 34"/>
          <p:cNvCxnSpPr/>
          <p:nvPr/>
        </p:nvCxnSpPr>
        <p:spPr>
          <a:xfrm>
            <a:off x="9212557" y="3017520"/>
            <a:ext cx="0" cy="347472"/>
          </a:xfrm>
          <a:prstGeom prst="line">
            <a:avLst/>
          </a:prstGeom>
          <a:ln w="19050" cap="rnd">
            <a:solidFill>
              <a:srgbClr val="B26A00"/>
            </a:solidFill>
            <a:tailEnd type="triangle" w="med" len="med"/>
          </a:ln>
        </p:spPr>
        <p:style>
          <a:lnRef idx="2">
            <a:schemeClr val="accent1"/>
          </a:lnRef>
          <a:fillRef idx="0">
            <a:schemeClr val="accent1"/>
          </a:fillRef>
          <a:effectRef idx="1">
            <a:schemeClr val="accent1"/>
          </a:effectRef>
          <a:fontRef idx="minor">
            <a:schemeClr val="tx1"/>
          </a:fontRef>
        </p:style>
      </p:cxnSp>
      <p:sp>
        <p:nvSpPr>
          <p:cNvPr id="36" name="Rounded Rectangle 35"/>
          <p:cNvSpPr/>
          <p:nvPr/>
        </p:nvSpPr>
        <p:spPr>
          <a:xfrm>
            <a:off x="9349717" y="3090672"/>
            <a:ext cx="2430772" cy="548640"/>
          </a:xfrm>
          <a:prstGeom prst="roundRect">
            <a:avLst/>
          </a:prstGeom>
          <a:solidFill>
            <a:srgbClr val="FFFFFF"/>
          </a:solidFill>
          <a:ln w="19050">
            <a:solidFill>
              <a:srgbClr val="B26A00"/>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B26A00"/>
                </a:solidFill>
                <a:latin typeface="Calibri"/>
              </a:rPr>
              <a:t>4.2  Entity resolution and validation</a:t>
            </a:r>
          </a:p>
        </p:txBody>
      </p:sp>
      <p:sp>
        <p:nvSpPr>
          <p:cNvPr id="37" name="Rectangle 36"/>
          <p:cNvSpPr/>
          <p:nvPr/>
        </p:nvSpPr>
        <p:spPr>
          <a:xfrm>
            <a:off x="411480" y="5623560"/>
            <a:ext cx="11369009" cy="594360"/>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38" name="TextBox 37"/>
          <p:cNvSpPr txBox="1"/>
          <p:nvPr/>
        </p:nvSpPr>
        <p:spPr>
          <a:xfrm>
            <a:off x="612648" y="5623560"/>
            <a:ext cx="10966673" cy="594360"/>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The first level states the role of the graph; the second names a concrete task that can be measured. A graph may be useful for one task and unnecessary for another.</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Definitions and Examples of Retrieval, Reasoning and Memory Tasks</a:t>
            </a:r>
          </a:p>
        </p:txBody>
      </p:sp>
      <p:sp>
        <p:nvSpPr>
          <p:cNvPr id="3" name="Text Placeholder 2"/>
          <p:cNvSpPr>
            <a:spLocks noGrp="1"/>
          </p:cNvSpPr>
          <p:nvPr>
            <p:ph type="body" idx="1"/>
          </p:nvPr>
        </p:nvSpPr>
        <p:spPr/>
        <p:txBody>
          <a:bodyPr/>
          <a:lstStyle/>
          <a:p>
            <a:r>
              <a:t>Group 1 · Retrieval and reasoning</a:t>
            </a:r>
          </a:p>
        </p:txBody>
      </p:sp>
      <p:sp>
        <p:nvSpPr>
          <p:cNvPr id="4" name="Text Placeholder 3"/>
          <p:cNvSpPr>
            <a:spLocks noGrp="1"/>
          </p:cNvSpPr>
          <p:nvPr>
            <p:ph type="body" idx="2"/>
          </p:nvPr>
        </p:nvSpPr>
        <p:spPr/>
        <p:txBody>
          <a:bodyPr/>
          <a:lstStyle/>
          <a:p>
            <a:pPr/>
            <a:r>
              <a:rPr b="1" sz="1400"/>
              <a:t>1.1 Aggregation over typed records </a:t>
            </a:r>
            <a:r>
              <a:rPr b="0" sz="1400"/>
              <a:t/>
            </a:r>
          </a:p>
          <a:p>
            <a:pPr lvl="1"/>
            <a:r>
              <a:rPr b="1" sz="1300"/>
              <a:t>Definition: </a:t>
            </a:r>
            <a:r>
              <a:rPr b="0" sz="1300"/>
              <a:t>Computing counts, filters or joins over many records according to their typed fields.</a:t>
            </a:r>
          </a:p>
          <a:p>
            <a:pPr lvl="1"/>
            <a:r>
              <a:rPr b="1" sz="1300"/>
              <a:t>Example: </a:t>
            </a:r>
            <a:r>
              <a:rPr b="0" sz="1300"/>
              <a:t>“How many open tickets concern the login module?”</a:t>
            </a:r>
          </a:p>
          <a:p>
            <a:pPr/>
            <a:r>
              <a:rPr b="1" sz="1400"/>
              <a:t>1.2 Multi-hop reasoning over relations </a:t>
            </a:r>
            <a:r>
              <a:rPr b="0" sz="1400"/>
              <a:t/>
            </a:r>
          </a:p>
          <a:p>
            <a:pPr lvl="1"/>
            <a:r>
              <a:rPr b="1" sz="1300"/>
              <a:t>Definition: </a:t>
            </a:r>
            <a:r>
              <a:rPr b="0" sz="1300"/>
              <a:t>Following a chain of relations through entities that the question does not name.</a:t>
            </a:r>
          </a:p>
          <a:p>
            <a:pPr lvl="1"/>
            <a:r>
              <a:rPr b="1" sz="1300"/>
              <a:t>Example: </a:t>
            </a:r>
            <a:r>
              <a:rPr b="0" sz="1300"/>
              <a:t>“Who directed the films written by the writer of Film A?”</a:t>
            </a:r>
          </a:p>
          <a:p>
            <a:pPr/>
            <a:r>
              <a:rPr b="1" sz="1400"/>
              <a:t>1.3 Questions about a whole collection </a:t>
            </a:r>
            <a:r>
              <a:rPr b="0" sz="1400"/>
              <a:t/>
            </a:r>
          </a:p>
          <a:p>
            <a:pPr lvl="1"/>
            <a:r>
              <a:rPr b="1" sz="1300"/>
              <a:t>Definition: </a:t>
            </a:r>
            <a:r>
              <a:rPr b="0" sz="1300"/>
              <a:t>Stating a property of an entire corpus that no single document contains.</a:t>
            </a:r>
          </a:p>
          <a:p>
            <a:pPr lvl="1"/>
            <a:r>
              <a:rPr b="1" sz="1300"/>
              <a:t>Example: </a:t>
            </a:r>
            <a:r>
              <a:rPr b="0" sz="1300"/>
              <a:t>“What are the main themes across all podcast episodes?”</a:t>
            </a:r>
          </a:p>
          <a:p>
            <a:pPr/>
            <a:r>
              <a:rPr b="1" sz="1400"/>
              <a:t>1.4 Graph-based ranking of text passages </a:t>
            </a:r>
            <a:r>
              <a:rPr b="0" sz="1400"/>
              <a:t/>
            </a:r>
          </a:p>
          <a:p>
            <a:pPr lvl="1"/>
            <a:r>
              <a:rPr b="1" sz="1300"/>
              <a:t>Definition: </a:t>
            </a:r>
            <a:r>
              <a:rPr b="0" sz="1300"/>
              <a:t>Using links between entities to rank the passages that the LLM reads.</a:t>
            </a:r>
          </a:p>
          <a:p>
            <a:pPr lvl="1"/>
            <a:r>
              <a:rPr b="1" sz="1300"/>
              <a:t>Example: </a:t>
            </a:r>
            <a:r>
              <a:rPr b="0" sz="1300"/>
              <a:t>“In which country was the director of Film B born?”</a:t>
            </a:r>
          </a:p>
          <a:p>
            <a:pPr/>
            <a:r>
              <a:rPr b="1" sz="1400"/>
              <a:t>1.5 Answers attributed to their sources </a:t>
            </a:r>
            <a:r>
              <a:rPr b="0" sz="1400"/>
              <a:t/>
            </a:r>
          </a:p>
          <a:p>
            <a:pPr lvl="1"/>
            <a:r>
              <a:rPr b="1" sz="1300"/>
              <a:t>Definition: </a:t>
            </a:r>
            <a:r>
              <a:rPr b="0" sz="1300"/>
              <a:t>Citing, for every statement of an answer, the source passage that supports it.</a:t>
            </a:r>
          </a:p>
          <a:p>
            <a:pPr lvl="1"/>
            <a:r>
              <a:rPr b="1" sz="1300"/>
              <a:t>Example: </a:t>
            </a:r>
            <a:r>
              <a:rPr b="0" sz="1300"/>
              <a:t>“Film B's director was born in Spain [2].”, where passage 2 states the birthplace.</a:t>
            </a:r>
          </a:p>
        </p:txBody>
      </p:sp>
      <p:sp>
        <p:nvSpPr>
          <p:cNvPr id="5" name="Text Placeholder 4"/>
          <p:cNvSpPr>
            <a:spLocks noGrp="1"/>
          </p:cNvSpPr>
          <p:nvPr>
            <p:ph type="body" idx="3"/>
          </p:nvPr>
        </p:nvSpPr>
        <p:spPr/>
        <p:txBody>
          <a:bodyPr/>
          <a:lstStyle/>
          <a:p>
            <a:r>
              <a:t>Group 2 · Memory and time</a:t>
            </a:r>
          </a:p>
        </p:txBody>
      </p:sp>
      <p:sp>
        <p:nvSpPr>
          <p:cNvPr id="6" name="Text Placeholder 5"/>
          <p:cNvSpPr>
            <a:spLocks noGrp="1"/>
          </p:cNvSpPr>
          <p:nvPr>
            <p:ph type="body" idx="4"/>
          </p:nvPr>
        </p:nvSpPr>
        <p:spPr/>
        <p:txBody>
          <a:bodyPr/>
          <a:lstStyle/>
          <a:p>
            <a:pPr/>
            <a:r>
              <a:rPr b="1" sz="1400"/>
              <a:t>2.1 Facts that change over time </a:t>
            </a:r>
            <a:r>
              <a:rPr b="0" sz="1400"/>
              <a:t/>
            </a:r>
          </a:p>
          <a:p>
            <a:pPr lvl="1"/>
            <a:r>
              <a:rPr b="1" sz="1300"/>
              <a:t>Definition: </a:t>
            </a:r>
            <a:r>
              <a:rPr b="0" sz="1300"/>
              <a:t>Returning the currently valid value of a fact that has several versions, while keeping its history.</a:t>
            </a:r>
          </a:p>
          <a:p>
            <a:pPr lvl="1"/>
            <a:r>
              <a:rPr b="1" sz="1300"/>
              <a:t>Example: </a:t>
            </a:r>
            <a:r>
              <a:rPr b="0" sz="1300"/>
              <a:t>“Who currently owns the VPN runbook?”</a:t>
            </a:r>
          </a:p>
          <a:p>
            <a:pPr/>
            <a:r>
              <a:rPr b="1" sz="1400"/>
              <a:t>2.2 Long-term conversational memory </a:t>
            </a:r>
            <a:r>
              <a:rPr b="0" sz="1400"/>
              <a:t/>
            </a:r>
          </a:p>
          <a:p>
            <a:pPr lvl="1"/>
            <a:r>
              <a:rPr b="1" sz="1300"/>
              <a:t>Definition: </a:t>
            </a:r>
            <a:r>
              <a:rPr b="0" sz="1300"/>
              <a:t>Recalling facts that a user stated in earlier sessions of a long conversation history.</a:t>
            </a:r>
          </a:p>
          <a:p>
            <a:pPr lvl="1"/>
            <a:r>
              <a:rPr b="1" sz="1300"/>
              <a:t>Example: </a:t>
            </a:r>
            <a:r>
              <a:rPr b="0" sz="1300"/>
              <a:t>“Which restaurant did I mention last month?”</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Definitions and Examples of Governance and Construction Tasks</a:t>
            </a:r>
          </a:p>
        </p:txBody>
      </p:sp>
      <p:sp>
        <p:nvSpPr>
          <p:cNvPr id="3" name="Text Placeholder 2"/>
          <p:cNvSpPr>
            <a:spLocks noGrp="1"/>
          </p:cNvSpPr>
          <p:nvPr>
            <p:ph type="body" idx="1"/>
          </p:nvPr>
        </p:nvSpPr>
        <p:spPr/>
        <p:txBody>
          <a:bodyPr/>
          <a:lstStyle/>
          <a:p>
            <a:r>
              <a:t>Group 3 · Governance and control</a:t>
            </a:r>
          </a:p>
        </p:txBody>
      </p:sp>
      <p:sp>
        <p:nvSpPr>
          <p:cNvPr id="4" name="Text Placeholder 3"/>
          <p:cNvSpPr>
            <a:spLocks noGrp="1"/>
          </p:cNvSpPr>
          <p:nvPr>
            <p:ph type="body" idx="2"/>
          </p:nvPr>
        </p:nvSpPr>
        <p:spPr/>
        <p:txBody>
          <a:bodyPr/>
          <a:lstStyle/>
          <a:p>
            <a:pPr/>
            <a:r>
              <a:rPr b="1" sz="1500"/>
              <a:t>3.1 Validation of generated queries </a:t>
            </a:r>
            <a:r>
              <a:rPr b="0" sz="1500"/>
              <a:t/>
            </a:r>
          </a:p>
          <a:p>
            <a:pPr lvl="1"/>
            <a:r>
              <a:rPr b="1" sz="1400"/>
              <a:t>Definition: </a:t>
            </a:r>
            <a:r>
              <a:rPr b="0" sz="1400"/>
              <a:t>Checking a query written by the LLM against the ontology and repairing it before execution.</a:t>
            </a:r>
          </a:p>
          <a:p>
            <a:pPr lvl="1"/>
            <a:r>
              <a:rPr b="1" sz="1400"/>
              <a:t>Example: </a:t>
            </a:r>
            <a:r>
              <a:rPr b="0" sz="1400"/>
              <a:t>Rejecting “?user :submittedBy ?ticket”, whose direction contradicts the ontology.</a:t>
            </a:r>
          </a:p>
          <a:p>
            <a:pPr/>
            <a:r>
              <a:rPr b="1" sz="1500"/>
              <a:t>3.2 Provenance filtering of content </a:t>
            </a:r>
            <a:r>
              <a:rPr b="0" sz="1500"/>
              <a:t/>
            </a:r>
          </a:p>
          <a:p>
            <a:pPr lvl="1"/>
            <a:r>
              <a:rPr b="1" sz="1400"/>
              <a:t>Definition: </a:t>
            </a:r>
            <a:r>
              <a:rPr b="0" sz="1400"/>
              <a:t>Admitting content to the agent's context only if its recorded origin is trusted.</a:t>
            </a:r>
          </a:p>
          <a:p>
            <a:pPr lvl="1"/>
            <a:r>
              <a:rPr b="1" sz="1400"/>
              <a:t>Example: </a:t>
            </a:r>
            <a:r>
              <a:rPr b="0" sz="1400"/>
              <a:t>Excluding a “fix” comment planted by an unverified account from the answer.</a:t>
            </a:r>
          </a:p>
          <a:p>
            <a:pPr/>
            <a:r>
              <a:rPr b="1" sz="1500"/>
              <a:t>3.3 Enforcement of workflow order </a:t>
            </a:r>
            <a:r>
              <a:rPr b="0" sz="1500"/>
              <a:t/>
            </a:r>
          </a:p>
          <a:p>
            <a:pPr lvl="1"/>
            <a:r>
              <a:rPr b="1" sz="1400"/>
              <a:t>Definition: </a:t>
            </a:r>
            <a:r>
              <a:rPr b="0" sz="1400"/>
              <a:t>Blocking an action until the steps that must precede it are complete.</a:t>
            </a:r>
          </a:p>
          <a:p>
            <a:pPr lvl="1"/>
            <a:r>
              <a:rPr b="1" sz="1400"/>
              <a:t>Example: </a:t>
            </a:r>
            <a:r>
              <a:rPr b="0" sz="1400"/>
              <a:t>Refusing to reset a customer's line before the identity check is complete.</a:t>
            </a:r>
          </a:p>
          <a:p>
            <a:pPr/>
            <a:r>
              <a:rPr b="1" sz="1500"/>
              <a:t>3.4 Plan graphs against prompt injection </a:t>
            </a:r>
            <a:r>
              <a:rPr b="0" sz="1500"/>
              <a:t/>
            </a:r>
          </a:p>
          <a:p>
            <a:pPr lvl="1"/>
            <a:r>
              <a:rPr b="1" sz="1400"/>
              <a:t>Definition: </a:t>
            </a:r>
            <a:r>
              <a:rPr b="0" sz="1400"/>
              <a:t>Fixing the permitted tool calls before untrusted content is read and refusing all others.</a:t>
            </a:r>
          </a:p>
          <a:p>
            <a:pPr lvl="1"/>
            <a:r>
              <a:rPr b="1" sz="1400"/>
              <a:t>Example: </a:t>
            </a:r>
            <a:r>
              <a:rPr b="0" sz="1400"/>
              <a:t>A product review asks the agent to send an e-mail; the plan has no e-mail tool, so the call is refused.</a:t>
            </a:r>
          </a:p>
        </p:txBody>
      </p:sp>
      <p:sp>
        <p:nvSpPr>
          <p:cNvPr id="5" name="Text Placeholder 4"/>
          <p:cNvSpPr>
            <a:spLocks noGrp="1"/>
          </p:cNvSpPr>
          <p:nvPr>
            <p:ph type="body" idx="3"/>
          </p:nvPr>
        </p:nvSpPr>
        <p:spPr/>
        <p:txBody>
          <a:bodyPr/>
          <a:lstStyle/>
          <a:p>
            <a:r>
              <a:t>Group 4 · Graph construction</a:t>
            </a:r>
          </a:p>
        </p:txBody>
      </p:sp>
      <p:sp>
        <p:nvSpPr>
          <p:cNvPr id="6" name="Text Placeholder 5"/>
          <p:cNvSpPr>
            <a:spLocks noGrp="1"/>
          </p:cNvSpPr>
          <p:nvPr>
            <p:ph type="body" idx="4"/>
          </p:nvPr>
        </p:nvSpPr>
        <p:spPr/>
        <p:txBody>
          <a:bodyPr/>
          <a:lstStyle/>
          <a:p>
            <a:pPr/>
            <a:r>
              <a:rPr b="1" sz="1500"/>
              <a:t>4.1 Extraction of facts from text </a:t>
            </a:r>
            <a:r>
              <a:rPr b="0" sz="1500"/>
              <a:t/>
            </a:r>
          </a:p>
          <a:p>
            <a:pPr lvl="1"/>
            <a:r>
              <a:rPr b="1" sz="1400"/>
              <a:t>Definition: </a:t>
            </a:r>
            <a:r>
              <a:rPr b="0" sz="1400"/>
              <a:t>Converting documents into typed triples in the relations of a schema with an LLM.</a:t>
            </a:r>
          </a:p>
          <a:p>
            <a:pPr lvl="1"/>
            <a:r>
              <a:rPr b="1" sz="1400"/>
              <a:t>Example: </a:t>
            </a:r>
            <a:r>
              <a:rPr b="0" sz="1400"/>
              <a:t>Extracting (Film A, directed_by, Director X) from an article about Film A.</a:t>
            </a:r>
          </a:p>
          <a:p>
            <a:pPr/>
            <a:r>
              <a:rPr b="1" sz="1500"/>
              <a:t>4.2 Entity resolution and validation </a:t>
            </a:r>
            <a:r>
              <a:rPr b="0" sz="1500"/>
              <a:t/>
            </a:r>
          </a:p>
          <a:p>
            <a:pPr lvl="1"/>
            <a:r>
              <a:rPr b="1" sz="1400"/>
              <a:t>Definition: </a:t>
            </a:r>
            <a:r>
              <a:rPr b="0" sz="1400"/>
              <a:t>Merging different names of the same entity and verifying each extracted fact against its source.</a:t>
            </a:r>
          </a:p>
          <a:p>
            <a:pPr lvl="1"/>
            <a:r>
              <a:rPr b="1" sz="1400"/>
              <a:t>Example: </a:t>
            </a:r>
            <a:r>
              <a:rPr b="0" sz="1400"/>
              <a:t>Merging “Billing”, “billing module” and “BILLING” into one module.</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Five Ways to Connect a Knowledge Graph to an LLM Agent</a:t>
            </a:r>
          </a:p>
        </p:txBody>
      </p:sp>
      <p:sp>
        <p:nvSpPr>
          <p:cNvPr id="3" name="Rectangle 2"/>
          <p:cNvSpPr/>
          <p:nvPr/>
        </p:nvSpPr>
        <p:spPr>
          <a:xfrm>
            <a:off x="411480" y="1097280"/>
            <a:ext cx="2112867" cy="4160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97280"/>
            <a:ext cx="211286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Oval 4"/>
          <p:cNvSpPr/>
          <p:nvPr/>
        </p:nvSpPr>
        <p:spPr>
          <a:xfrm>
            <a:off x="576072" y="1298448"/>
            <a:ext cx="420624" cy="420624"/>
          </a:xfrm>
          <a:prstGeom prst="ellipse">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u</a:t>
            </a:r>
          </a:p>
        </p:txBody>
      </p:sp>
      <p:sp>
        <p:nvSpPr>
          <p:cNvPr id="6" name="TextBox 5"/>
          <p:cNvSpPr txBox="1"/>
          <p:nvPr/>
        </p:nvSpPr>
        <p:spPr>
          <a:xfrm>
            <a:off x="1124712" y="1280160"/>
            <a:ext cx="1244187" cy="50292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Graph as a tool</a:t>
            </a:r>
          </a:p>
        </p:txBody>
      </p:sp>
      <p:sp>
        <p:nvSpPr>
          <p:cNvPr id="7" name="TextBox 6"/>
          <p:cNvSpPr txBox="1"/>
          <p:nvPr/>
        </p:nvSpPr>
        <p:spPr>
          <a:xfrm>
            <a:off x="594360" y="1874519"/>
            <a:ext cx="1747107" cy="3291839"/>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The agent calls read-only functions or writes queries (Cypher, SPARQL) and reads exact results. Tasks 1.1 and 1.2.</a:t>
            </a:r>
          </a:p>
        </p:txBody>
      </p:sp>
      <p:sp>
        <p:nvSpPr>
          <p:cNvPr id="8" name="Rectangle 7"/>
          <p:cNvSpPr/>
          <p:nvPr/>
        </p:nvSpPr>
        <p:spPr>
          <a:xfrm>
            <a:off x="2725515" y="1097280"/>
            <a:ext cx="2112867" cy="4160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9" name="Rectangle 8"/>
          <p:cNvSpPr/>
          <p:nvPr/>
        </p:nvSpPr>
        <p:spPr>
          <a:xfrm>
            <a:off x="2725515" y="1097280"/>
            <a:ext cx="2112867"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Oval 9"/>
          <p:cNvSpPr/>
          <p:nvPr/>
        </p:nvSpPr>
        <p:spPr>
          <a:xfrm>
            <a:off x="2890107" y="1298448"/>
            <a:ext cx="420624" cy="420624"/>
          </a:xfrm>
          <a:prstGeom prst="ellipse">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v</a:t>
            </a:r>
          </a:p>
        </p:txBody>
      </p:sp>
      <p:sp>
        <p:nvSpPr>
          <p:cNvPr id="11" name="TextBox 10"/>
          <p:cNvSpPr txBox="1"/>
          <p:nvPr/>
        </p:nvSpPr>
        <p:spPr>
          <a:xfrm>
            <a:off x="3438747" y="1280160"/>
            <a:ext cx="1244187" cy="50292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Graph as a retrieval index</a:t>
            </a:r>
          </a:p>
        </p:txBody>
      </p:sp>
      <p:sp>
        <p:nvSpPr>
          <p:cNvPr id="12" name="TextBox 11"/>
          <p:cNvSpPr txBox="1"/>
          <p:nvPr/>
        </p:nvSpPr>
        <p:spPr>
          <a:xfrm>
            <a:off x="2908395" y="1874519"/>
            <a:ext cx="1747107" cy="3291839"/>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The graph ranks or summarises text before it reaches the model; the agent reads passages or summaries. Tasks 1.3–1.5.</a:t>
            </a:r>
          </a:p>
        </p:txBody>
      </p:sp>
      <p:sp>
        <p:nvSpPr>
          <p:cNvPr id="13" name="Rectangle 12"/>
          <p:cNvSpPr/>
          <p:nvPr/>
        </p:nvSpPr>
        <p:spPr>
          <a:xfrm>
            <a:off x="5039551" y="1097280"/>
            <a:ext cx="2112867" cy="4160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4" name="Rectangle 13"/>
          <p:cNvSpPr/>
          <p:nvPr/>
        </p:nvSpPr>
        <p:spPr>
          <a:xfrm>
            <a:off x="5039551" y="1097280"/>
            <a:ext cx="2112867"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Oval 14"/>
          <p:cNvSpPr/>
          <p:nvPr/>
        </p:nvSpPr>
        <p:spPr>
          <a:xfrm>
            <a:off x="5204143" y="1298448"/>
            <a:ext cx="420624" cy="420624"/>
          </a:xfrm>
          <a:prstGeom prst="ellipse">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w</a:t>
            </a:r>
          </a:p>
        </p:txBody>
      </p:sp>
      <p:sp>
        <p:nvSpPr>
          <p:cNvPr id="16" name="TextBox 15"/>
          <p:cNvSpPr txBox="1"/>
          <p:nvPr/>
        </p:nvSpPr>
        <p:spPr>
          <a:xfrm>
            <a:off x="5752783" y="1280160"/>
            <a:ext cx="1244187" cy="50292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Graph as a memory store</a:t>
            </a:r>
          </a:p>
        </p:txBody>
      </p:sp>
      <p:sp>
        <p:nvSpPr>
          <p:cNvPr id="17" name="TextBox 16"/>
          <p:cNvSpPr txBox="1"/>
          <p:nvPr/>
        </p:nvSpPr>
        <p:spPr>
          <a:xfrm>
            <a:off x="5222431" y="1874519"/>
            <a:ext cx="1747107" cy="3291839"/>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The agent writes facts with validity dates and reads back those that are currently valid. Tasks 2.1 and 2.2.</a:t>
            </a:r>
          </a:p>
        </p:txBody>
      </p:sp>
      <p:sp>
        <p:nvSpPr>
          <p:cNvPr id="18" name="Rectangle 17"/>
          <p:cNvSpPr/>
          <p:nvPr/>
        </p:nvSpPr>
        <p:spPr>
          <a:xfrm>
            <a:off x="7353586" y="1097280"/>
            <a:ext cx="2112867" cy="4160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Rectangle 18"/>
          <p:cNvSpPr/>
          <p:nvPr/>
        </p:nvSpPr>
        <p:spPr>
          <a:xfrm>
            <a:off x="7353586" y="1097280"/>
            <a:ext cx="211286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0" name="Oval 19"/>
          <p:cNvSpPr/>
          <p:nvPr/>
        </p:nvSpPr>
        <p:spPr>
          <a:xfrm>
            <a:off x="7518178" y="1298448"/>
            <a:ext cx="420624" cy="420624"/>
          </a:xfrm>
          <a:prstGeom prst="ellipse">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x</a:t>
            </a:r>
          </a:p>
        </p:txBody>
      </p:sp>
      <p:sp>
        <p:nvSpPr>
          <p:cNvPr id="21" name="TextBox 20"/>
          <p:cNvSpPr txBox="1"/>
          <p:nvPr/>
        </p:nvSpPr>
        <p:spPr>
          <a:xfrm>
            <a:off x="8066818" y="1280160"/>
            <a:ext cx="1244187" cy="50292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Graph as a gate</a:t>
            </a:r>
          </a:p>
        </p:txBody>
      </p:sp>
      <p:sp>
        <p:nvSpPr>
          <p:cNvPr id="22" name="TextBox 21"/>
          <p:cNvSpPr txBox="1"/>
          <p:nvPr/>
        </p:nvSpPr>
        <p:spPr>
          <a:xfrm>
            <a:off x="7536466" y="1874519"/>
            <a:ext cx="1747107" cy="3291839"/>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Code checks each query or action against an ontology, provenance, a workflow or a plan before it runs. Tasks 3.1–3.4.</a:t>
            </a:r>
          </a:p>
        </p:txBody>
      </p:sp>
      <p:sp>
        <p:nvSpPr>
          <p:cNvPr id="23" name="Rectangle 22"/>
          <p:cNvSpPr/>
          <p:nvPr/>
        </p:nvSpPr>
        <p:spPr>
          <a:xfrm>
            <a:off x="9667622" y="1097280"/>
            <a:ext cx="2112867" cy="4160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4" name="Rectangle 23"/>
          <p:cNvSpPr/>
          <p:nvPr/>
        </p:nvSpPr>
        <p:spPr>
          <a:xfrm>
            <a:off x="9667622" y="1097280"/>
            <a:ext cx="2112867" cy="64008"/>
          </a:xfrm>
          <a:prstGeom prst="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5" name="Oval 24"/>
          <p:cNvSpPr/>
          <p:nvPr/>
        </p:nvSpPr>
        <p:spPr>
          <a:xfrm>
            <a:off x="9832214" y="1298448"/>
            <a:ext cx="420624" cy="420624"/>
          </a:xfrm>
          <a:prstGeom prst="ellipse">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y</a:t>
            </a:r>
          </a:p>
        </p:txBody>
      </p:sp>
      <p:sp>
        <p:nvSpPr>
          <p:cNvPr id="26" name="TextBox 25"/>
          <p:cNvSpPr txBox="1"/>
          <p:nvPr/>
        </p:nvSpPr>
        <p:spPr>
          <a:xfrm>
            <a:off x="10380854" y="1280160"/>
            <a:ext cx="1244187" cy="50292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Graph as an output</a:t>
            </a:r>
          </a:p>
        </p:txBody>
      </p:sp>
      <p:sp>
        <p:nvSpPr>
          <p:cNvPr id="27" name="TextBox 26"/>
          <p:cNvSpPr txBox="1"/>
          <p:nvPr/>
        </p:nvSpPr>
        <p:spPr>
          <a:xfrm>
            <a:off x="9850502" y="1874519"/>
            <a:ext cx="1747107" cy="3291839"/>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A construction pipeline extracts, resolves and validates facts and writes them to the graph. Tasks 4.1 and 4.2.</a:t>
            </a:r>
          </a:p>
        </p:txBody>
      </p:sp>
      <p:sp>
        <p:nvSpPr>
          <p:cNvPr id="28" name="Rectangle 27"/>
          <p:cNvSpPr/>
          <p:nvPr/>
        </p:nvSpPr>
        <p:spPr>
          <a:xfrm>
            <a:off x="411480" y="5468112"/>
            <a:ext cx="11369009" cy="65836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9" name="TextBox 28"/>
          <p:cNvSpPr txBox="1"/>
          <p:nvPr/>
        </p:nvSpPr>
        <p:spPr>
          <a:xfrm>
            <a:off x="612648" y="5468112"/>
            <a:ext cx="10966673" cy="658368"/>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Whichever way is chosen, the Model Context Protocol (MCP) can expose the graph's tools, resources and prompts to any agent; permissions should be enforced at this boundary.</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Vector Retrieval as the Baseline for Every Comparison</a:t>
            </a:r>
          </a:p>
        </p:txBody>
      </p:sp>
      <p:sp>
        <p:nvSpPr>
          <p:cNvPr id="3" name="TextBox 2"/>
          <p:cNvSpPr txBox="1"/>
          <p:nvPr/>
        </p:nvSpPr>
        <p:spPr>
          <a:xfrm>
            <a:off x="411480" y="1051560"/>
            <a:ext cx="3657600" cy="274320"/>
          </a:xfrm>
          <a:prstGeom prst="rect">
            <a:avLst/>
          </a:prstGeom>
          <a:noFill/>
        </p:spPr>
        <p:txBody>
          <a:bodyPr wrap="square" lIns="0" rIns="0" tIns="0" bIns="0" anchor="t">
            <a:spAutoFit/>
          </a:bodyPr>
          <a:lstStyle/>
          <a:p>
            <a:pPr algn="l"/>
            <a:r>
              <a:rPr sz="1190" b="1" i="0">
                <a:solidFill>
                  <a:srgbClr val="667485"/>
                </a:solidFill>
                <a:latin typeface="Calibri"/>
              </a:rPr>
              <a:t>INDEXING (once, offline)</a:t>
            </a:r>
          </a:p>
        </p:txBody>
      </p:sp>
      <p:sp>
        <p:nvSpPr>
          <p:cNvPr id="4" name="Pentagon 3"/>
          <p:cNvSpPr/>
          <p:nvPr/>
        </p:nvSpPr>
        <p:spPr>
          <a:xfrm>
            <a:off x="411480" y="1371600"/>
            <a:ext cx="2773672" cy="658368"/>
          </a:xfrm>
          <a:prstGeom prst="homePlate">
            <a:avLst>
              <a:gd name="adj" fmla="val 22000"/>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440" b="1">
                <a:solidFill>
                  <a:srgbClr val="FFFFFF"/>
                </a:solidFill>
                <a:latin typeface="Calibri"/>
              </a:rPr>
              <a:t>Documents</a:t>
            </a:r>
          </a:p>
        </p:txBody>
      </p:sp>
      <p:sp>
        <p:nvSpPr>
          <p:cNvPr id="5" name="Chevron 4"/>
          <p:cNvSpPr/>
          <p:nvPr/>
        </p:nvSpPr>
        <p:spPr>
          <a:xfrm>
            <a:off x="3276592" y="1371600"/>
            <a:ext cx="2773672" cy="658368"/>
          </a:xfrm>
          <a:prstGeom prst="chevron">
            <a:avLst>
              <a:gd name="adj" fmla="val 22000"/>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440" b="1">
                <a:solidFill>
                  <a:srgbClr val="FFFFFF"/>
                </a:solidFill>
                <a:latin typeface="Calibri"/>
              </a:rPr>
              <a:t>Split into chunks</a:t>
            </a:r>
          </a:p>
        </p:txBody>
      </p:sp>
      <p:sp>
        <p:nvSpPr>
          <p:cNvPr id="6" name="Chevron 5"/>
          <p:cNvSpPr/>
          <p:nvPr/>
        </p:nvSpPr>
        <p:spPr>
          <a:xfrm>
            <a:off x="6141704" y="1371600"/>
            <a:ext cx="2773672" cy="658368"/>
          </a:xfrm>
          <a:prstGeom prst="chevron">
            <a:avLst>
              <a:gd name="adj" fmla="val 22000"/>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440" b="1">
                <a:solidFill>
                  <a:srgbClr val="FFFFFF"/>
                </a:solidFill>
                <a:latin typeface="Calibri"/>
              </a:rPr>
              <a:t>Embed each chunk</a:t>
            </a:r>
          </a:p>
        </p:txBody>
      </p:sp>
      <p:sp>
        <p:nvSpPr>
          <p:cNvPr id="7" name="Chevron 6"/>
          <p:cNvSpPr/>
          <p:nvPr/>
        </p:nvSpPr>
        <p:spPr>
          <a:xfrm>
            <a:off x="9006817" y="1371600"/>
            <a:ext cx="2773672" cy="658368"/>
          </a:xfrm>
          <a:prstGeom prst="chevron">
            <a:avLst>
              <a:gd name="adj" fmla="val 22000"/>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440" b="1">
                <a:solidFill>
                  <a:srgbClr val="FFFFFF"/>
                </a:solidFill>
                <a:latin typeface="Calibri"/>
              </a:rPr>
              <a:t>Store in a vector index</a:t>
            </a:r>
          </a:p>
        </p:txBody>
      </p:sp>
      <p:sp>
        <p:nvSpPr>
          <p:cNvPr id="8" name="TextBox 7"/>
          <p:cNvSpPr txBox="1"/>
          <p:nvPr/>
        </p:nvSpPr>
        <p:spPr>
          <a:xfrm>
            <a:off x="411480" y="2212848"/>
            <a:ext cx="3657600" cy="274320"/>
          </a:xfrm>
          <a:prstGeom prst="rect">
            <a:avLst/>
          </a:prstGeom>
          <a:noFill/>
        </p:spPr>
        <p:txBody>
          <a:bodyPr wrap="square" lIns="0" rIns="0" tIns="0" bIns="0" anchor="t">
            <a:spAutoFit/>
          </a:bodyPr>
          <a:lstStyle/>
          <a:p>
            <a:pPr algn="l"/>
            <a:r>
              <a:rPr sz="1190" b="1" i="0">
                <a:solidFill>
                  <a:srgbClr val="667485"/>
                </a:solidFill>
                <a:latin typeface="Calibri"/>
              </a:rPr>
              <a:t>ANSWERING (for every question)</a:t>
            </a:r>
          </a:p>
        </p:txBody>
      </p:sp>
      <p:sp>
        <p:nvSpPr>
          <p:cNvPr id="9" name="Pentagon 8"/>
          <p:cNvSpPr/>
          <p:nvPr/>
        </p:nvSpPr>
        <p:spPr>
          <a:xfrm>
            <a:off x="411480" y="2532888"/>
            <a:ext cx="2773672" cy="658368"/>
          </a:xfrm>
          <a:prstGeom prst="homePlate">
            <a:avLst>
              <a:gd name="adj" fmla="val 22000"/>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440" b="1">
                <a:solidFill>
                  <a:srgbClr val="FFFFFF"/>
                </a:solidFill>
                <a:latin typeface="Calibri"/>
              </a:rPr>
              <a:t>Question</a:t>
            </a:r>
          </a:p>
        </p:txBody>
      </p:sp>
      <p:sp>
        <p:nvSpPr>
          <p:cNvPr id="10" name="Chevron 9"/>
          <p:cNvSpPr/>
          <p:nvPr/>
        </p:nvSpPr>
        <p:spPr>
          <a:xfrm>
            <a:off x="3276592" y="2532888"/>
            <a:ext cx="2773672" cy="658368"/>
          </a:xfrm>
          <a:prstGeom prst="chevron">
            <a:avLst>
              <a:gd name="adj" fmla="val 22000"/>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440" b="1">
                <a:solidFill>
                  <a:srgbClr val="FFFFFF"/>
                </a:solidFill>
                <a:latin typeface="Calibri"/>
              </a:rPr>
              <a:t>Embed the question</a:t>
            </a:r>
          </a:p>
        </p:txBody>
      </p:sp>
      <p:sp>
        <p:nvSpPr>
          <p:cNvPr id="11" name="Chevron 10"/>
          <p:cNvSpPr/>
          <p:nvPr/>
        </p:nvSpPr>
        <p:spPr>
          <a:xfrm>
            <a:off x="6141704" y="2532888"/>
            <a:ext cx="2773672" cy="658368"/>
          </a:xfrm>
          <a:prstGeom prst="chevron">
            <a:avLst>
              <a:gd name="adj" fmla="val 22000"/>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440" b="1">
                <a:solidFill>
                  <a:srgbClr val="FFFFFF"/>
                </a:solidFill>
                <a:latin typeface="Calibri"/>
              </a:rPr>
              <a:t>Take the k most similar chunks</a:t>
            </a:r>
          </a:p>
        </p:txBody>
      </p:sp>
      <p:sp>
        <p:nvSpPr>
          <p:cNvPr id="12" name="Chevron 11"/>
          <p:cNvSpPr/>
          <p:nvPr/>
        </p:nvSpPr>
        <p:spPr>
          <a:xfrm>
            <a:off x="9006817" y="2532888"/>
            <a:ext cx="2773672" cy="658368"/>
          </a:xfrm>
          <a:prstGeom prst="chevron">
            <a:avLst>
              <a:gd name="adj" fmla="val 22000"/>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440" b="1">
                <a:solidFill>
                  <a:srgbClr val="FFFFFF"/>
                </a:solidFill>
                <a:latin typeface="Calibri"/>
              </a:rPr>
              <a:t>LLM answers from the chunks</a:t>
            </a:r>
          </a:p>
        </p:txBody>
      </p:sp>
      <p:sp>
        <p:nvSpPr>
          <p:cNvPr id="13" name="Rectangle 12"/>
          <p:cNvSpPr/>
          <p:nvPr/>
        </p:nvSpPr>
        <p:spPr>
          <a:xfrm>
            <a:off x="411480" y="3429000"/>
            <a:ext cx="5547344" cy="196596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4" name="Rectangle 13"/>
          <p:cNvSpPr/>
          <p:nvPr/>
        </p:nvSpPr>
        <p:spPr>
          <a:xfrm>
            <a:off x="411480" y="3429000"/>
            <a:ext cx="5547344"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TextBox 14"/>
          <p:cNvSpPr txBox="1"/>
          <p:nvPr/>
        </p:nvSpPr>
        <p:spPr>
          <a:xfrm>
            <a:off x="576072" y="3575304"/>
            <a:ext cx="5218160"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Retrieval-augmented generation (RAG)</a:t>
            </a:r>
          </a:p>
        </p:txBody>
      </p:sp>
      <p:sp>
        <p:nvSpPr>
          <p:cNvPr id="16" name="TextBox 15"/>
          <p:cNvSpPr txBox="1"/>
          <p:nvPr/>
        </p:nvSpPr>
        <p:spPr>
          <a:xfrm>
            <a:off x="576072" y="3986784"/>
            <a:ext cx="5218160" cy="131673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An embedding maps a text to a vector; similar meanings lie close together (cosine similarity).</a:t>
            </a:r>
          </a:p>
          <a:p>
            <a:pPr marL="201168" indent="-201168">
              <a:lnSpc>
                <a:spcPct val="100000"/>
              </a:lnSpc>
              <a:spcBef>
                <a:spcPts val="500"/>
              </a:spcBef>
              <a:buClr>
                <a:srgbClr val="2E4A66"/>
              </a:buClr>
              <a:buSzPct val="55000"/>
              <a:buFont typeface="Wingdings"/>
              <a:buChar char="n"/>
            </a:pPr>
            <a:r>
              <a:rPr b="0" sz="1500">
                <a:solidFill>
                  <a:srgbClr val="1F2733"/>
                </a:solidFill>
                <a:latin typeface="Calibri"/>
              </a:rPr>
              <a:t>The k chunks most similar to the question are placed in the prompt (k = 3–20 here).</a:t>
            </a:r>
          </a:p>
        </p:txBody>
      </p:sp>
      <p:sp>
        <p:nvSpPr>
          <p:cNvPr id="17" name="Rectangle 16"/>
          <p:cNvSpPr/>
          <p:nvPr/>
        </p:nvSpPr>
        <p:spPr>
          <a:xfrm>
            <a:off x="6233144" y="3429000"/>
            <a:ext cx="5547344" cy="196596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8" name="Rectangle 17"/>
          <p:cNvSpPr/>
          <p:nvPr/>
        </p:nvSpPr>
        <p:spPr>
          <a:xfrm>
            <a:off x="6233144" y="3429000"/>
            <a:ext cx="5547344"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6397736" y="3575304"/>
            <a:ext cx="5218160"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Its built-in assumption</a:t>
            </a:r>
          </a:p>
        </p:txBody>
      </p:sp>
      <p:sp>
        <p:nvSpPr>
          <p:cNvPr id="20" name="TextBox 19"/>
          <p:cNvSpPr txBox="1"/>
          <p:nvPr/>
        </p:nvSpPr>
        <p:spPr>
          <a:xfrm>
            <a:off x="6397736" y="3986784"/>
            <a:ext cx="5218160" cy="131673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The evidence must resemble the question.</a:t>
            </a:r>
          </a:p>
          <a:p>
            <a:pPr marL="201168" indent="-201168">
              <a:lnSpc>
                <a:spcPct val="100000"/>
              </a:lnSpc>
              <a:spcBef>
                <a:spcPts val="500"/>
              </a:spcBef>
              <a:buClr>
                <a:srgbClr val="2E4A66"/>
              </a:buClr>
              <a:buSzPct val="55000"/>
              <a:buFont typeface="Wingdings"/>
              <a:buChar char="n"/>
            </a:pPr>
            <a:r>
              <a:rPr b="0" sz="1500">
                <a:solidFill>
                  <a:srgbClr val="1F2733"/>
                </a:solidFill>
                <a:latin typeface="Calibri"/>
              </a:rPr>
              <a:t>It fails when the answer is a count over many records, a chain through unnamed entities or a property of the whole collection.</a:t>
            </a:r>
          </a:p>
        </p:txBody>
      </p:sp>
      <p:sp>
        <p:nvSpPr>
          <p:cNvPr id="21" name="Rectangle 20"/>
          <p:cNvSpPr/>
          <p:nvPr/>
        </p:nvSpPr>
        <p:spPr>
          <a:xfrm>
            <a:off x="411480" y="5532120"/>
            <a:ext cx="11369009" cy="65836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612648" y="5532120"/>
            <a:ext cx="10966673" cy="658368"/>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A graph method is worth adopting only if it outperforms this baseline, given the same answer prompt and a comparable amount of context, on the questions that matter.</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Notebooks That Measure Each Task of the Taxonomy</a:t>
            </a:r>
          </a:p>
        </p:txBody>
      </p:sp>
      <p:graphicFrame>
        <p:nvGraphicFramePr>
          <p:cNvPr id="3" name="Table Placeholder 2"/>
          <p:cNvGraphicFramePr>
            <a:graphicFrameLocks noGrp="1"/>
          </p:cNvGraphicFramePr>
          <p:nvPr>
            <p:ph type="tbl" idx="1"/>
          </p:nvPr>
        </p:nvGraphicFramePr>
        <p:xfrm>
          <a:off x="411480" y="1005840"/>
          <a:ext cx="11365992" cy="4654296"/>
        </p:xfrm>
        <a:graphic>
          <a:graphicData uri="http://schemas.openxmlformats.org/drawingml/2006/table">
            <a:tbl>
              <a:tblPr firstRow="1" bandRow="1">
                <a:tableStyleId>{5C22544A-7EE6-4342-B048-85BDC9FD1C3A}</a:tableStyleId>
              </a:tblPr>
              <a:tblGrid>
                <a:gridCol w="3566160"/>
                <a:gridCol w="3383280"/>
                <a:gridCol w="4416552"/>
              </a:tblGrid>
              <a:tr h="329184">
                <a:tc>
                  <a:txBody>
                    <a:bodyPr wrap="square"/>
                    <a:lstStyle/>
                    <a:p>
                      <a:r>
                        <a:rPr sz="1360" b="1">
                          <a:solidFill>
                            <a:srgbClr val="FFFFFF"/>
                          </a:solidFill>
                          <a:latin typeface="Calibri"/>
                        </a:rPr>
                        <a:t>Task</a:t>
                      </a:r>
                    </a:p>
                  </a:txBody>
                  <a:tcPr marL="91440" marR="91440" marT="18288" marB="18288" anchor="ctr">
                    <a:solidFill>
                      <a:srgbClr val="2E4A66"/>
                    </a:solidFill>
                  </a:tcPr>
                </a:tc>
                <a:tc>
                  <a:txBody>
                    <a:bodyPr wrap="square"/>
                    <a:lstStyle/>
                    <a:p>
                      <a:r>
                        <a:rPr sz="1360" b="1">
                          <a:solidFill>
                            <a:srgbClr val="FFFFFF"/>
                          </a:solidFill>
                          <a:latin typeface="Calibri"/>
                        </a:rPr>
                        <a:t>Small illustrative example</a:t>
                      </a:r>
                    </a:p>
                  </a:txBody>
                  <a:tcPr marL="91440" marR="91440" marT="18288" marB="18288" anchor="ctr">
                    <a:solidFill>
                      <a:srgbClr val="2E4A66"/>
                    </a:solidFill>
                  </a:tcPr>
                </a:tc>
                <a:tc>
                  <a:txBody>
                    <a:bodyPr wrap="square"/>
                    <a:lstStyle/>
                    <a:p>
                      <a:r>
                        <a:rPr sz="1360" b="1">
                          <a:solidFill>
                            <a:srgbClr val="FFFFFF"/>
                          </a:solidFill>
                          <a:latin typeface="Calibri"/>
                        </a:rPr>
                        <a:t>Test at scale (public benchmark)</a:t>
                      </a:r>
                    </a:p>
                  </a:txBody>
                  <a:tcPr marL="91440" marR="91440" marT="18288" marB="18288" anchor="ctr">
                    <a:solidFill>
                      <a:srgbClr val="2E4A66"/>
                    </a:solidFill>
                  </a:tcPr>
                </a:tc>
              </a:tr>
              <a:tr h="393192">
                <a:tc>
                  <a:txBody>
                    <a:bodyPr wrap="square"/>
                    <a:lstStyle/>
                    <a:p>
                      <a:r>
                        <a:rPr sz="1360" b="1">
                          <a:solidFill>
                            <a:srgbClr val="2E4A66"/>
                          </a:solidFill>
                          <a:latin typeface="Calibri"/>
                        </a:rPr>
                        <a:t>1.1 Aggregation over typed records</a:t>
                      </a:r>
                    </a:p>
                  </a:txBody>
                  <a:tcPr marL="91440" marR="91440" marT="18288" marB="18288" anchor="ctr">
                    <a:solidFill>
                      <a:srgbClr val="FFFFFF"/>
                    </a:solidFill>
                  </a:tcPr>
                </a:tc>
                <a:tc>
                  <a:txBody>
                    <a:bodyPr wrap="square"/>
                    <a:lstStyle/>
                    <a:p>
                      <a:r>
                        <a:rPr sz="1360" b="0">
                          <a:solidFill>
                            <a:srgbClr val="1F2733"/>
                          </a:solidFill>
                          <a:latin typeface="Calibri"/>
                        </a:rPr>
                        <a:t>01: helpdesk graph, 22 questions</a:t>
                      </a:r>
                    </a:p>
                  </a:txBody>
                  <a:tcPr marL="91440" marR="91440" marT="18288" marB="18288" anchor="ctr">
                    <a:solidFill>
                      <a:srgbClr val="FFFFFF"/>
                    </a:solidFill>
                  </a:tcPr>
                </a:tc>
                <a:tc>
                  <a:txBody>
                    <a:bodyPr wrap="square"/>
                    <a:lstStyle/>
                    <a:p>
                      <a:r>
                        <a:rPr sz="1360" b="0">
                          <a:solidFill>
                            <a:srgbClr val="1F2733"/>
                          </a:solidFill>
                          <a:latin typeface="Calibri"/>
                        </a:rPr>
                        <a:t>18: 156 templated and 115 independently written questions</a:t>
                      </a:r>
                    </a:p>
                  </a:txBody>
                  <a:tcPr marL="91440" marR="91440" marT="18288" marB="18288" anchor="ctr">
                    <a:solidFill>
                      <a:srgbClr val="FFFFFF"/>
                    </a:solidFill>
                  </a:tcPr>
                </a:tc>
              </a:tr>
              <a:tr h="393192">
                <a:tc>
                  <a:txBody>
                    <a:bodyPr wrap="square"/>
                    <a:lstStyle/>
                    <a:p>
                      <a:r>
                        <a:rPr sz="1360" b="1">
                          <a:solidFill>
                            <a:srgbClr val="2E4A66"/>
                          </a:solidFill>
                          <a:latin typeface="Calibri"/>
                        </a:rPr>
                        <a:t>1.2 Multi-hop reasoning</a:t>
                      </a:r>
                    </a:p>
                  </a:txBody>
                  <a:tcPr marL="91440" marR="91440" marT="18288" marB="18288" anchor="ctr">
                    <a:solidFill>
                      <a:srgbClr val="F4F7FA"/>
                    </a:solidFill>
                  </a:tcPr>
                </a:tc>
                <a:tc>
                  <a:txBody>
                    <a:bodyPr wrap="square"/>
                    <a:lstStyle/>
                    <a:p>
                      <a:r>
                        <a:rPr sz="1360" b="0">
                          <a:solidFill>
                            <a:srgbClr val="1F2733"/>
                          </a:solidFill>
                          <a:latin typeface="Calibri"/>
                        </a:rPr>
                        <a:t>02: incident log, 10 questions</a:t>
                      </a:r>
                    </a:p>
                  </a:txBody>
                  <a:tcPr marL="91440" marR="91440" marT="18288" marB="18288" anchor="ctr">
                    <a:solidFill>
                      <a:srgbClr val="F4F7FA"/>
                    </a:solidFill>
                  </a:tcPr>
                </a:tc>
                <a:tc>
                  <a:txBody>
                    <a:bodyPr wrap="square"/>
                    <a:lstStyle/>
                    <a:p>
                      <a:r>
                        <a:rPr sz="1360" b="0">
                          <a:solidFill>
                            <a:srgbClr val="1F2733"/>
                          </a:solidFill>
                          <a:latin typeface="Calibri"/>
                        </a:rPr>
                        <a:t>08: MetaQA, 300 questions</a:t>
                      </a:r>
                    </a:p>
                  </a:txBody>
                  <a:tcPr marL="91440" marR="91440" marT="18288" marB="18288" anchor="ctr">
                    <a:solidFill>
                      <a:srgbClr val="F4F7FA"/>
                    </a:solidFill>
                  </a:tcPr>
                </a:tc>
              </a:tr>
              <a:tr h="393192">
                <a:tc>
                  <a:txBody>
                    <a:bodyPr wrap="square"/>
                    <a:lstStyle/>
                    <a:p>
                      <a:r>
                        <a:rPr sz="1360" b="1">
                          <a:solidFill>
                            <a:srgbClr val="2E4A66"/>
                          </a:solidFill>
                          <a:latin typeface="Calibri"/>
                        </a:rPr>
                        <a:t>1.3 Whole-collection questions</a:t>
                      </a:r>
                    </a:p>
                  </a:txBody>
                  <a:tcPr marL="91440" marR="91440" marT="18288" marB="18288" anchor="ctr">
                    <a:solidFill>
                      <a:srgbClr val="FFFFFF"/>
                    </a:solidFill>
                  </a:tcPr>
                </a:tc>
                <a:tc>
                  <a:txBody>
                    <a:bodyPr wrap="square"/>
                    <a:lstStyle/>
                    <a:p>
                      <a:r>
                        <a:rPr sz="1360" b="0">
                          <a:solidFill>
                            <a:srgbClr val="1F2733"/>
                          </a:solidFill>
                          <a:latin typeface="Calibri"/>
                        </a:rPr>
                        <a:t>06: hospital tickets, 3 questions</a:t>
                      </a:r>
                    </a:p>
                  </a:txBody>
                  <a:tcPr marL="91440" marR="91440" marT="18288" marB="18288" anchor="ctr">
                    <a:solidFill>
                      <a:srgbClr val="FFFFFF"/>
                    </a:solidFill>
                  </a:tcPr>
                </a:tc>
                <a:tc>
                  <a:txBody>
                    <a:bodyPr wrap="square"/>
                    <a:lstStyle/>
                    <a:p>
                      <a:r>
                        <a:rPr sz="1360" b="0">
                          <a:solidFill>
                            <a:srgbClr val="1F2733"/>
                          </a:solidFill>
                          <a:latin typeface="Calibri"/>
                        </a:rPr>
                        <a:t>16: BenchmarkQED podcasts, 50 global and 50 local</a:t>
                      </a:r>
                    </a:p>
                  </a:txBody>
                  <a:tcPr marL="91440" marR="91440" marT="18288" marB="18288" anchor="ctr">
                    <a:solidFill>
                      <a:srgbClr val="FFFFFF"/>
                    </a:solidFill>
                  </a:tcPr>
                </a:tc>
              </a:tr>
              <a:tr h="393192">
                <a:tc>
                  <a:txBody>
                    <a:bodyPr wrap="square"/>
                    <a:lstStyle/>
                    <a:p>
                      <a:r>
                        <a:rPr sz="1360" b="1">
                          <a:solidFill>
                            <a:srgbClr val="2E4A66"/>
                          </a:solidFill>
                          <a:latin typeface="Calibri"/>
                        </a:rPr>
                        <a:t>1.4 Graph-based passage ranking</a:t>
                      </a:r>
                    </a:p>
                  </a:txBody>
                  <a:tcPr marL="91440" marR="91440" marT="18288" marB="18288" anchor="ctr">
                    <a:solidFill>
                      <a:srgbClr val="F4F7FA"/>
                    </a:solidFill>
                  </a:tcPr>
                </a:tc>
                <a:tc>
                  <a:txBody>
                    <a:bodyPr wrap="square"/>
                    <a:lstStyle/>
                    <a:p>
                      <a:r>
                        <a:rPr sz="1360" b="0">
                          <a:solidFill>
                            <a:srgbClr val="1F2733"/>
                          </a:solidFill>
                          <a:latin typeface="Calibri"/>
                        </a:rPr>
                        <a:t>09: GraphRAG-Bench sample, 180</a:t>
                      </a:r>
                    </a:p>
                  </a:txBody>
                  <a:tcPr marL="91440" marR="91440" marT="18288" marB="18288" anchor="ctr">
                    <a:solidFill>
                      <a:srgbClr val="F4F7FA"/>
                    </a:solidFill>
                  </a:tcPr>
                </a:tc>
                <a:tc>
                  <a:txBody>
                    <a:bodyPr wrap="square"/>
                    <a:lstStyle/>
                    <a:p>
                      <a:r>
                        <a:rPr sz="1360" b="0">
                          <a:solidFill>
                            <a:srgbClr val="1F2733"/>
                          </a:solidFill>
                          <a:latin typeface="Calibri"/>
                        </a:rPr>
                        <a:t>11: MuSiQue and 2Wiki, 2,000; 14: GraphRAG-Bench, 4,072</a:t>
                      </a:r>
                    </a:p>
                  </a:txBody>
                  <a:tcPr marL="91440" marR="91440" marT="18288" marB="18288" anchor="ctr">
                    <a:solidFill>
                      <a:srgbClr val="F4F7FA"/>
                    </a:solidFill>
                  </a:tcPr>
                </a:tc>
              </a:tr>
              <a:tr h="393192">
                <a:tc>
                  <a:txBody>
                    <a:bodyPr wrap="square"/>
                    <a:lstStyle/>
                    <a:p>
                      <a:r>
                        <a:rPr sz="1360" b="1">
                          <a:solidFill>
                            <a:srgbClr val="2E4A66"/>
                          </a:solidFill>
                          <a:latin typeface="Calibri"/>
                        </a:rPr>
                        <a:t>1.5 Answers attributed to sources</a:t>
                      </a:r>
                    </a:p>
                  </a:txBody>
                  <a:tcPr marL="91440" marR="91440" marT="18288" marB="18288" anchor="ctr">
                    <a:solidFill>
                      <a:srgbClr val="FFFFFF"/>
                    </a:solidFill>
                  </a:tcPr>
                </a:tc>
                <a:tc>
                  <a:txBody>
                    <a:bodyPr wrap="square"/>
                    <a:lstStyle/>
                    <a:p>
                      <a:r>
                        <a:rPr sz="1360" b="0">
                          <a:solidFill>
                            <a:srgbClr val="1F2733"/>
                          </a:solidFill>
                          <a:latin typeface="Calibri"/>
                        </a:rPr>
                        <a:t>—</a:t>
                      </a:r>
                    </a:p>
                  </a:txBody>
                  <a:tcPr marL="91440" marR="91440" marT="18288" marB="18288" anchor="ctr">
                    <a:solidFill>
                      <a:srgbClr val="FFFFFF"/>
                    </a:solidFill>
                  </a:tcPr>
                </a:tc>
                <a:tc>
                  <a:txBody>
                    <a:bodyPr wrap="square"/>
                    <a:lstStyle/>
                    <a:p>
                      <a:r>
                        <a:rPr sz="1360" b="0">
                          <a:solidFill>
                            <a:srgbClr val="1F2733"/>
                          </a:solidFill>
                          <a:latin typeface="Calibri"/>
                        </a:rPr>
                        <a:t>20: MuSiQue and 2Wiki with citations, 2,000</a:t>
                      </a:r>
                    </a:p>
                  </a:txBody>
                  <a:tcPr marL="91440" marR="91440" marT="18288" marB="18288" anchor="ctr">
                    <a:solidFill>
                      <a:srgbClr val="FFFFFF"/>
                    </a:solidFill>
                  </a:tcPr>
                </a:tc>
              </a:tr>
              <a:tr h="393192">
                <a:tc>
                  <a:txBody>
                    <a:bodyPr wrap="square"/>
                    <a:lstStyle/>
                    <a:p>
                      <a:r>
                        <a:rPr sz="1360" b="1">
                          <a:solidFill>
                            <a:srgbClr val="2E4A66"/>
                          </a:solidFill>
                          <a:latin typeface="Calibri"/>
                        </a:rPr>
                        <a:t>2.1 Facts that change</a:t>
                      </a:r>
                    </a:p>
                  </a:txBody>
                  <a:tcPr marL="91440" marR="91440" marT="18288" marB="18288" anchor="ctr">
                    <a:solidFill>
                      <a:srgbClr val="F4F7FA"/>
                    </a:solidFill>
                  </a:tcPr>
                </a:tc>
                <a:tc>
                  <a:txBody>
                    <a:bodyPr wrap="square"/>
                    <a:lstStyle/>
                    <a:p>
                      <a:r>
                        <a:rPr sz="1360" b="0">
                          <a:solidFill>
                            <a:srgbClr val="1F2733"/>
                          </a:solidFill>
                          <a:latin typeface="Calibri"/>
                        </a:rPr>
                        <a:t>04: security runbooks, 56</a:t>
                      </a:r>
                    </a:p>
                  </a:txBody>
                  <a:tcPr marL="91440" marR="91440" marT="18288" marB="18288" anchor="ctr">
                    <a:solidFill>
                      <a:srgbClr val="F4F7FA"/>
                    </a:solidFill>
                  </a:tcPr>
                </a:tc>
                <a:tc>
                  <a:txBody>
                    <a:bodyPr wrap="square"/>
                    <a:lstStyle/>
                    <a:p>
                      <a:r>
                        <a:rPr sz="1360" b="0">
                          <a:solidFill>
                            <a:srgbClr val="1F2733"/>
                          </a:solidFill>
                          <a:latin typeface="Calibri"/>
                        </a:rPr>
                        <a:t>12: HoH, 500</a:t>
                      </a:r>
                    </a:p>
                  </a:txBody>
                  <a:tcPr marL="91440" marR="91440" marT="18288" marB="18288" anchor="ctr">
                    <a:solidFill>
                      <a:srgbClr val="F4F7FA"/>
                    </a:solidFill>
                  </a:tcPr>
                </a:tc>
              </a:tr>
              <a:tr h="393192">
                <a:tc>
                  <a:txBody>
                    <a:bodyPr wrap="square"/>
                    <a:lstStyle/>
                    <a:p>
                      <a:r>
                        <a:rPr sz="1360" b="1">
                          <a:solidFill>
                            <a:srgbClr val="2E4A66"/>
                          </a:solidFill>
                          <a:latin typeface="Calibri"/>
                        </a:rPr>
                        <a:t>2.2 Conversational memory</a:t>
                      </a:r>
                    </a:p>
                  </a:txBody>
                  <a:tcPr marL="91440" marR="91440" marT="18288" marB="18288" anchor="ctr">
                    <a:solidFill>
                      <a:srgbClr val="FFFFFF"/>
                    </a:solidFill>
                  </a:tcPr>
                </a:tc>
                <a:tc>
                  <a:txBody>
                    <a:bodyPr wrap="square"/>
                    <a:lstStyle/>
                    <a:p>
                      <a:r>
                        <a:rPr sz="1360" b="0">
                          <a:solidFill>
                            <a:srgbClr val="1F2733"/>
                          </a:solidFill>
                          <a:latin typeface="Calibri"/>
                        </a:rPr>
                        <a:t>10: LongMemEval sample, 108</a:t>
                      </a:r>
                    </a:p>
                  </a:txBody>
                  <a:tcPr marL="91440" marR="91440" marT="18288" marB="18288" anchor="ctr">
                    <a:solidFill>
                      <a:srgbClr val="FFFFFF"/>
                    </a:solidFill>
                  </a:tcPr>
                </a:tc>
                <a:tc>
                  <a:txBody>
                    <a:bodyPr wrap="square"/>
                    <a:lstStyle/>
                    <a:p>
                      <a:r>
                        <a:rPr sz="1360" b="0">
                          <a:solidFill>
                            <a:srgbClr val="1F2733"/>
                          </a:solidFill>
                          <a:latin typeface="Calibri"/>
                        </a:rPr>
                        <a:t>15: LongMemEval-S 500 and LoCoMo 1,540</a:t>
                      </a:r>
                    </a:p>
                  </a:txBody>
                  <a:tcPr marL="91440" marR="91440" marT="18288" marB="18288" anchor="ctr">
                    <a:solidFill>
                      <a:srgbClr val="FFFFFF"/>
                    </a:solidFill>
                  </a:tcPr>
                </a:tc>
              </a:tr>
              <a:tr h="393192">
                <a:tc>
                  <a:txBody>
                    <a:bodyPr wrap="square"/>
                    <a:lstStyle/>
                    <a:p>
                      <a:r>
                        <a:rPr sz="1360" b="1">
                          <a:solidFill>
                            <a:srgbClr val="2E4A66"/>
                          </a:solidFill>
                          <a:latin typeface="Calibri"/>
                        </a:rPr>
                        <a:t>3.1 Validation of generated queries</a:t>
                      </a:r>
                    </a:p>
                  </a:txBody>
                  <a:tcPr marL="91440" marR="91440" marT="18288" marB="18288" anchor="ctr">
                    <a:solidFill>
                      <a:srgbClr val="F4F7FA"/>
                    </a:solidFill>
                  </a:tcPr>
                </a:tc>
                <a:tc>
                  <a:txBody>
                    <a:bodyPr wrap="square"/>
                    <a:lstStyle/>
                    <a:p>
                      <a:r>
                        <a:rPr sz="1360" b="0">
                          <a:solidFill>
                            <a:srgbClr val="1F2733"/>
                          </a:solidFill>
                          <a:latin typeface="Calibri"/>
                        </a:rPr>
                        <a:t>07: helpdesk RDF graph, 15</a:t>
                      </a:r>
                    </a:p>
                  </a:txBody>
                  <a:tcPr marL="91440" marR="91440" marT="18288" marB="18288" anchor="ctr">
                    <a:solidFill>
                      <a:srgbClr val="F4F7FA"/>
                    </a:solidFill>
                  </a:tcPr>
                </a:tc>
                <a:tc>
                  <a:txBody>
                    <a:bodyPr wrap="square"/>
                    <a:lstStyle/>
                    <a:p>
                      <a:r>
                        <a:rPr sz="1360" b="0">
                          <a:solidFill>
                            <a:srgbClr val="1F2733"/>
                          </a:solidFill>
                          <a:latin typeface="Calibri"/>
                        </a:rPr>
                        <a:t>17: Spider4SSC, 563</a:t>
                      </a:r>
                    </a:p>
                  </a:txBody>
                  <a:tcPr marL="91440" marR="91440" marT="18288" marB="18288" anchor="ctr">
                    <a:solidFill>
                      <a:srgbClr val="F4F7FA"/>
                    </a:solidFill>
                  </a:tcPr>
                </a:tc>
              </a:tr>
              <a:tr h="393192">
                <a:tc>
                  <a:txBody>
                    <a:bodyPr wrap="square"/>
                    <a:lstStyle/>
                    <a:p>
                      <a:r>
                        <a:rPr sz="1360" b="1">
                          <a:solidFill>
                            <a:srgbClr val="2E4A66"/>
                          </a:solidFill>
                          <a:latin typeface="Calibri"/>
                        </a:rPr>
                        <a:t>3.2–3.3 Provenance and workflow</a:t>
                      </a:r>
                    </a:p>
                  </a:txBody>
                  <a:tcPr marL="91440" marR="91440" marT="18288" marB="18288" anchor="ctr">
                    <a:solidFill>
                      <a:srgbClr val="FFFFFF"/>
                    </a:solidFill>
                  </a:tcPr>
                </a:tc>
                <a:tc>
                  <a:txBody>
                    <a:bodyPr wrap="square"/>
                    <a:lstStyle/>
                    <a:p>
                      <a:r>
                        <a:rPr sz="1360" b="0">
                          <a:solidFill>
                            <a:srgbClr val="1F2733"/>
                          </a:solidFill>
                          <a:latin typeface="Calibri"/>
                        </a:rPr>
                        <a:t>05: 10 questions and 5 runs</a:t>
                      </a:r>
                    </a:p>
                  </a:txBody>
                  <a:tcPr marL="91440" marR="91440" marT="18288" marB="18288" anchor="ctr">
                    <a:solidFill>
                      <a:srgbClr val="FFFFFF"/>
                    </a:solidFill>
                  </a:tcPr>
                </a:tc>
                <a:tc>
                  <a:txBody>
                    <a:bodyPr wrap="square"/>
                    <a:lstStyle/>
                    <a:p>
                      <a:r>
                        <a:rPr sz="1360" b="0">
                          <a:solidFill>
                            <a:srgbClr val="1F2733"/>
                          </a:solidFill>
                          <a:latin typeface="Calibri"/>
                        </a:rPr>
                        <a:t>Not tested at scale</a:t>
                      </a:r>
                    </a:p>
                  </a:txBody>
                  <a:tcPr marL="91440" marR="91440" marT="18288" marB="18288" anchor="ctr">
                    <a:solidFill>
                      <a:srgbClr val="FFFFFF"/>
                    </a:solidFill>
                  </a:tcPr>
                </a:tc>
              </a:tr>
              <a:tr h="393192">
                <a:tc>
                  <a:txBody>
                    <a:bodyPr wrap="square"/>
                    <a:lstStyle/>
                    <a:p>
                      <a:r>
                        <a:rPr sz="1360" b="1">
                          <a:solidFill>
                            <a:srgbClr val="2E4A66"/>
                          </a:solidFill>
                          <a:latin typeface="Calibri"/>
                        </a:rPr>
                        <a:t>3.4 Plan graphs against injection</a:t>
                      </a:r>
                    </a:p>
                  </a:txBody>
                  <a:tcPr marL="91440" marR="91440" marT="18288" marB="18288" anchor="ctr">
                    <a:solidFill>
                      <a:srgbClr val="F4F7FA"/>
                    </a:solidFill>
                  </a:tcPr>
                </a:tc>
                <a:tc>
                  <a:txBody>
                    <a:bodyPr wrap="square"/>
                    <a:lstStyle/>
                    <a:p>
                      <a:r>
                        <a:rPr sz="1360" b="0">
                          <a:solidFill>
                            <a:srgbClr val="1F2733"/>
                          </a:solidFill>
                          <a:latin typeface="Calibri"/>
                        </a:rPr>
                        <a:t>—</a:t>
                      </a:r>
                    </a:p>
                  </a:txBody>
                  <a:tcPr marL="91440" marR="91440" marT="18288" marB="18288" anchor="ctr">
                    <a:solidFill>
                      <a:srgbClr val="F4F7FA"/>
                    </a:solidFill>
                  </a:tcPr>
                </a:tc>
                <a:tc>
                  <a:txBody>
                    <a:bodyPr wrap="square"/>
                    <a:lstStyle/>
                    <a:p>
                      <a:r>
                        <a:rPr sz="1360" b="0">
                          <a:solidFill>
                            <a:srgbClr val="1F2733"/>
                          </a:solidFill>
                          <a:latin typeface="Calibri"/>
                        </a:rPr>
                        <a:t>13: InjecAgent, 3,162</a:t>
                      </a:r>
                    </a:p>
                  </a:txBody>
                  <a:tcPr marL="91440" marR="91440" marT="18288" marB="18288" anchor="ctr">
                    <a:solidFill>
                      <a:srgbClr val="F4F7FA"/>
                    </a:solidFill>
                  </a:tcPr>
                </a:tc>
              </a:tr>
              <a:tr h="393192">
                <a:tc>
                  <a:txBody>
                    <a:bodyPr wrap="square"/>
                    <a:lstStyle/>
                    <a:p>
                      <a:r>
                        <a:rPr sz="1360" b="1">
                          <a:solidFill>
                            <a:srgbClr val="2E4A66"/>
                          </a:solidFill>
                          <a:latin typeface="Calibri"/>
                        </a:rPr>
                        <a:t>4.1–4.2 Extraction and resolution</a:t>
                      </a:r>
                    </a:p>
                  </a:txBody>
                  <a:tcPr marL="91440" marR="91440" marT="18288" marB="18288" anchor="ctr">
                    <a:solidFill>
                      <a:srgbClr val="FFFFFF"/>
                    </a:solidFill>
                  </a:tcPr>
                </a:tc>
                <a:tc>
                  <a:txBody>
                    <a:bodyPr wrap="square"/>
                    <a:lstStyle/>
                    <a:p>
                      <a:r>
                        <a:rPr sz="1360" b="0">
                          <a:solidFill>
                            <a:srgbClr val="1F2733"/>
                          </a:solidFill>
                          <a:latin typeface="Calibri"/>
                        </a:rPr>
                        <a:t>03: 183 tickets</a:t>
                      </a:r>
                    </a:p>
                  </a:txBody>
                  <a:tcPr marL="91440" marR="91440" marT="18288" marB="18288" anchor="ctr">
                    <a:solidFill>
                      <a:srgbClr val="FFFFFF"/>
                    </a:solidFill>
                  </a:tcPr>
                </a:tc>
                <a:tc>
                  <a:txBody>
                    <a:bodyPr wrap="square"/>
                    <a:lstStyle/>
                    <a:p>
                      <a:r>
                        <a:rPr sz="1360" b="0">
                          <a:solidFill>
                            <a:srgbClr val="1F2733"/>
                          </a:solidFill>
                          <a:latin typeface="Calibri"/>
                        </a:rPr>
                        <a:t>19: MetaQA with an extracted graph, 900</a:t>
                      </a:r>
                    </a:p>
                  </a:txBody>
                  <a:tcPr marL="91440" marR="91440" marT="18288" marB="18288" anchor="ctr">
                    <a:solidFill>
                      <a:srgbClr val="FFFFFF"/>
                    </a:solidFill>
                  </a:tcPr>
                </a:tc>
              </a:tr>
            </a:tbl>
          </a:graphicData>
        </a:graphic>
      </p:graphicFrame>
      <p:sp>
        <p:nvSpPr>
          <p:cNvPr id="4" name="Text Placeholder 3"/>
          <p:cNvSpPr>
            <a:spLocks noGrp="1"/>
          </p:cNvSpPr>
          <p:nvPr>
            <p:ph type="body" idx="2"/>
          </p:nvPr>
        </p:nvSpPr>
        <p:spPr/>
        <p:txBody>
          <a:bodyPr/>
          <a:lstStyle/>
          <a:p>
            <a:pPr/>
            <a:r>
              <a:rPr b="0" sz="1300"/>
              <a:t>A small example shows the mechanism; hundreds to thousands of questions with 95% intervals are needed to measure the size of an effect.</a:t>
            </a:r>
          </a:p>
        </p:txBody>
      </p:sp>
      <p:sp>
        <p:nvSpPr>
          <p:cNvPr id="5" name="TextBox 4"/>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01–20 in examples/</a:t>
            </a:r>
          </a:p>
        </p:txBody>
      </p:sp>
      <p:sp>
        <p:nvSpPr>
          <p:cNvPr id="6" name="TextBox 5"/>
          <p:cNvSpPr txBox="1"/>
          <p:nvPr/>
        </p:nvSpPr>
        <p:spPr>
          <a:xfrm>
            <a:off x="411480" y="6035040"/>
            <a:ext cx="11369009" cy="292608"/>
          </a:xfrm>
          <a:prstGeom prst="rect">
            <a:avLst/>
          </a:prstGeom>
          <a:noFill/>
        </p:spPr>
        <p:txBody>
          <a:bodyPr wrap="square" lIns="0" rIns="0" tIns="0" bIns="0" anchor="t">
            <a:spAutoFit/>
          </a:bodyPr>
          <a:lstStyle/>
          <a:p>
            <a:pPr marL="0" indent="0">
              <a:lnSpc>
                <a:spcPct val="100000"/>
              </a:lnSpc>
              <a:spcBef>
                <a:spcPts val="0"/>
              </a:spcBef>
              <a:buNone/>
            </a:pPr>
            <a:r>
              <a:rPr b="1" sz="1500">
                <a:solidFill>
                  <a:srgbClr val="1F2733"/>
                </a:solidFill>
                <a:latin typeface="Calibri"/>
              </a:rPr>
              <a:t>All notebooks and data: </a:t>
            </a:r>
            <a:r>
              <a:rPr b="0" sz="1500" u="sng">
                <a:solidFill>
                  <a:srgbClr val="4E7899"/>
                </a:solidFill>
                <a:latin typeface="Calibri"/>
                <a:hlinkClick r:id="rId2"/>
              </a:rPr>
              <a:t>https://github.com/trajanov/graphs-for-llm-agents</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Evaluation Metrics, Statistical Tests and the Three Verdicts</a:t>
            </a:r>
          </a:p>
        </p:txBody>
      </p:sp>
      <p:sp>
        <p:nvSpPr>
          <p:cNvPr id="3" name="Rectangle 2"/>
          <p:cNvSpPr/>
          <p:nvPr/>
        </p:nvSpPr>
        <p:spPr>
          <a:xfrm>
            <a:off x="411480" y="1097280"/>
            <a:ext cx="5547344" cy="27432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97280"/>
            <a:ext cx="5547344"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243584"/>
            <a:ext cx="5218160"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Metrics</a:t>
            </a:r>
          </a:p>
        </p:txBody>
      </p:sp>
      <p:sp>
        <p:nvSpPr>
          <p:cNvPr id="6" name="TextBox 5"/>
          <p:cNvSpPr txBox="1"/>
          <p:nvPr/>
        </p:nvSpPr>
        <p:spPr>
          <a:xfrm>
            <a:off x="576072" y="1655063"/>
            <a:ext cx="5218160" cy="209397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Accuracy or Hits@1: the share of questions answered correctly.</a:t>
            </a:r>
          </a:p>
          <a:p>
            <a:pPr marL="201168" indent="-201168">
              <a:lnSpc>
                <a:spcPct val="100000"/>
              </a:lnSpc>
              <a:spcBef>
                <a:spcPts val="500"/>
              </a:spcBef>
              <a:buClr>
                <a:srgbClr val="2E4A66"/>
              </a:buClr>
              <a:buSzPct val="55000"/>
              <a:buFont typeface="Wingdings"/>
              <a:buChar char="n"/>
            </a:pPr>
            <a:r>
              <a:rPr b="0" sz="1500">
                <a:solidFill>
                  <a:srgbClr val="1F2733"/>
                </a:solidFill>
                <a:latin typeface="Calibri"/>
              </a:rPr>
              <a:t>Token F1: word overlap with the correct answer, 0–100.</a:t>
            </a:r>
          </a:p>
          <a:p>
            <a:pPr marL="201168" indent="-201168">
              <a:lnSpc>
                <a:spcPct val="100000"/>
              </a:lnSpc>
              <a:spcBef>
                <a:spcPts val="500"/>
              </a:spcBef>
              <a:buClr>
                <a:srgbClr val="2E4A66"/>
              </a:buClr>
              <a:buSzPct val="55000"/>
              <a:buFont typeface="Wingdings"/>
              <a:buChar char="n"/>
            </a:pPr>
            <a:r>
              <a:rPr b="0" sz="1500">
                <a:solidFill>
                  <a:srgbClr val="1F2733"/>
                </a:solidFill>
                <a:latin typeface="Calibri"/>
              </a:rPr>
              <a:t>Execution accuracy: a generated query returns the correct rows.</a:t>
            </a:r>
          </a:p>
          <a:p>
            <a:pPr marL="201168" indent="-201168">
              <a:lnSpc>
                <a:spcPct val="100000"/>
              </a:lnSpc>
              <a:spcBef>
                <a:spcPts val="500"/>
              </a:spcBef>
              <a:buClr>
                <a:srgbClr val="2E4A66"/>
              </a:buClr>
              <a:buSzPct val="55000"/>
              <a:buFont typeface="Wingdings"/>
              <a:buChar char="n"/>
            </a:pPr>
            <a:r>
              <a:rPr b="0" sz="1500">
                <a:solidFill>
                  <a:srgbClr val="1F2733"/>
                </a:solidFill>
                <a:latin typeface="Calibri"/>
              </a:rPr>
              <a:t>LLM judge: scores open-ended answers; a second judge checks bias.</a:t>
            </a:r>
          </a:p>
        </p:txBody>
      </p:sp>
      <p:sp>
        <p:nvSpPr>
          <p:cNvPr id="7" name="Rectangle 6"/>
          <p:cNvSpPr/>
          <p:nvPr/>
        </p:nvSpPr>
        <p:spPr>
          <a:xfrm>
            <a:off x="411480" y="4023360"/>
            <a:ext cx="5547344" cy="21488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Rectangle 7"/>
          <p:cNvSpPr/>
          <p:nvPr/>
        </p:nvSpPr>
        <p:spPr>
          <a:xfrm>
            <a:off x="411480" y="4023360"/>
            <a:ext cx="5547344"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9" name="TextBox 8"/>
          <p:cNvSpPr txBox="1"/>
          <p:nvPr/>
        </p:nvSpPr>
        <p:spPr>
          <a:xfrm>
            <a:off x="576072" y="4169664"/>
            <a:ext cx="5218160"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Statistics</a:t>
            </a:r>
          </a:p>
        </p:txBody>
      </p:sp>
      <p:sp>
        <p:nvSpPr>
          <p:cNvPr id="10" name="TextBox 9"/>
          <p:cNvSpPr txBox="1"/>
          <p:nvPr/>
        </p:nvSpPr>
        <p:spPr>
          <a:xfrm>
            <a:off x="576072" y="4581144"/>
            <a:ext cx="5218160" cy="149961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Each method answers the same questions; a paired bootstrap gives the 95% interval of the difference.</a:t>
            </a:r>
          </a:p>
          <a:p>
            <a:pPr marL="201168" indent="-201168">
              <a:lnSpc>
                <a:spcPct val="100000"/>
              </a:lnSpc>
              <a:spcBef>
                <a:spcPts val="500"/>
              </a:spcBef>
              <a:buClr>
                <a:srgbClr val="2E4A66"/>
              </a:buClr>
              <a:buSzPct val="55000"/>
              <a:buFont typeface="Wingdings"/>
              <a:buChar char="n"/>
            </a:pPr>
            <a:r>
              <a:rPr b="0" sz="1500">
                <a:solidFill>
                  <a:srgbClr val="1F2733"/>
                </a:solidFill>
                <a:latin typeface="Calibri"/>
              </a:rPr>
              <a:t>A difference is reliable when its interval excludes zero.</a:t>
            </a:r>
          </a:p>
        </p:txBody>
      </p:sp>
      <p:sp>
        <p:nvSpPr>
          <p:cNvPr id="11" name="TextBox 10"/>
          <p:cNvSpPr txBox="1"/>
          <p:nvPr/>
        </p:nvSpPr>
        <p:spPr>
          <a:xfrm>
            <a:off x="6233144" y="1097280"/>
            <a:ext cx="5547344" cy="274320"/>
          </a:xfrm>
          <a:prstGeom prst="rect">
            <a:avLst/>
          </a:prstGeom>
          <a:noFill/>
        </p:spPr>
        <p:txBody>
          <a:bodyPr wrap="square" lIns="0" rIns="0" tIns="0" bIns="0" anchor="t">
            <a:spAutoFit/>
          </a:bodyPr>
          <a:lstStyle/>
          <a:p>
            <a:pPr algn="l"/>
            <a:r>
              <a:rPr sz="1019" b="1" i="0">
                <a:solidFill>
                  <a:srgbClr val="667485"/>
                </a:solidFill>
                <a:latin typeface="Calibri"/>
              </a:rPr>
              <a:t>WHAT A RESULT SUGGESTS ABOUT THE GRAPH METHOD</a:t>
            </a:r>
          </a:p>
        </p:txBody>
      </p:sp>
      <p:sp>
        <p:nvSpPr>
          <p:cNvPr id="12" name="Rounded Rectangle 11"/>
          <p:cNvSpPr/>
          <p:nvPr/>
        </p:nvSpPr>
        <p:spPr>
          <a:xfrm>
            <a:off x="6233144" y="1463040"/>
            <a:ext cx="1920240" cy="457200"/>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FFFFFF"/>
                </a:solidFill>
                <a:latin typeface="Calibri"/>
              </a:rPr>
              <a:t>IN FAVOUR</a:t>
            </a:r>
          </a:p>
        </p:txBody>
      </p:sp>
      <p:sp>
        <p:nvSpPr>
          <p:cNvPr id="13" name="TextBox 12"/>
          <p:cNvSpPr txBox="1"/>
          <p:nvPr/>
        </p:nvSpPr>
        <p:spPr>
          <a:xfrm>
            <a:off x="8336264" y="1371600"/>
            <a:ext cx="3444224" cy="914400"/>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The graph method is reliably better than the strongest baseline: the 95% interval of the difference lies above zero.</a:t>
            </a:r>
          </a:p>
        </p:txBody>
      </p:sp>
      <p:sp>
        <p:nvSpPr>
          <p:cNvPr id="14" name="Rounded Rectangle 13"/>
          <p:cNvSpPr/>
          <p:nvPr/>
        </p:nvSpPr>
        <p:spPr>
          <a:xfrm>
            <a:off x="6233144" y="2487168"/>
            <a:ext cx="1920240" cy="457200"/>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FFFFFF"/>
                </a:solidFill>
                <a:latin typeface="Calibri"/>
              </a:rPr>
              <a:t>NO DIFFERENCE</a:t>
            </a:r>
          </a:p>
        </p:txBody>
      </p:sp>
      <p:sp>
        <p:nvSpPr>
          <p:cNvPr id="15" name="TextBox 14"/>
          <p:cNvSpPr txBox="1"/>
          <p:nvPr/>
        </p:nvSpPr>
        <p:spPr>
          <a:xfrm>
            <a:off x="8336264" y="2395728"/>
            <a:ext cx="3444224" cy="914400"/>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The interval includes zero, or a baseline given the same information reaches the same result.</a:t>
            </a:r>
          </a:p>
        </p:txBody>
      </p:sp>
      <p:sp>
        <p:nvSpPr>
          <p:cNvPr id="16" name="Rounded Rectangle 15"/>
          <p:cNvSpPr/>
          <p:nvPr/>
        </p:nvSpPr>
        <p:spPr>
          <a:xfrm>
            <a:off x="6233144" y="3511296"/>
            <a:ext cx="1920240" cy="457200"/>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FFFFFF"/>
                </a:solidFill>
                <a:latin typeface="Calibri"/>
              </a:rPr>
              <a:t>AGAINST</a:t>
            </a:r>
          </a:p>
        </p:txBody>
      </p:sp>
      <p:sp>
        <p:nvSpPr>
          <p:cNvPr id="17" name="TextBox 16"/>
          <p:cNvSpPr txBox="1"/>
          <p:nvPr/>
        </p:nvSpPr>
        <p:spPr>
          <a:xfrm>
            <a:off x="8336264" y="3419856"/>
            <a:ext cx="3444224" cy="914400"/>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The baseline is reliably better: the 95% interval of the difference lies below zero.</a:t>
            </a:r>
          </a:p>
        </p:txBody>
      </p:sp>
      <p:sp>
        <p:nvSpPr>
          <p:cNvPr id="18" name="Rectangle 17"/>
          <p:cNvSpPr/>
          <p:nvPr/>
        </p:nvSpPr>
        <p:spPr>
          <a:xfrm>
            <a:off x="6233144" y="4572000"/>
            <a:ext cx="5547344" cy="16002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6416024" y="4572000"/>
            <a:ext cx="5181584" cy="1600200"/>
          </a:xfrm>
          <a:prstGeom prst="rect">
            <a:avLst/>
          </a:prstGeom>
          <a:noFill/>
        </p:spPr>
        <p:txBody>
          <a:bodyPr wrap="square" lIns="0" rIns="0" tIns="0" bIns="0" anchor="ctr">
            <a:spAutoFit/>
          </a:bodyPr>
          <a:lstStyle/>
          <a:p>
            <a:pPr marL="0" indent="0">
              <a:lnSpc>
                <a:spcPct val="100000"/>
              </a:lnSpc>
              <a:spcBef>
                <a:spcPts val="0"/>
              </a:spcBef>
              <a:buNone/>
            </a:pPr>
            <a:r>
              <a:rPr b="0" sz="1400">
                <a:solidFill>
                  <a:srgbClr val="1F2733"/>
                </a:solidFill>
                <a:latin typeface="Calibri"/>
              </a:rPr>
              <a:t>With a small example of tens of questions, only the direction of an effect is informative; such verdicts are marked as indicative.</a:t>
            </a:r>
          </a:p>
          <a:p>
            <a:pPr marL="0" indent="0">
              <a:lnSpc>
                <a:spcPct val="100000"/>
              </a:lnSpc>
              <a:spcBef>
                <a:spcPts val="600"/>
              </a:spcBef>
              <a:buNone/>
            </a:pPr>
            <a:r>
              <a:rPr b="0" sz="1400">
                <a:solidFill>
                  <a:srgbClr val="1F2733"/>
                </a:solidFill>
                <a:latin typeface="Calibri"/>
              </a:rPr>
              <a:t>The baseline must be the strongest low-cost alternative, not plain top-k retrieval alone.</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
          </p:nvPr>
        </p:nvSpPr>
        <p:spPr/>
        <p:txBody>
          <a:bodyPr/>
          <a:lstStyle/>
          <a:p>
            <a:r>
              <a:t>Part 3</a:t>
            </a:r>
          </a:p>
        </p:txBody>
      </p:sp>
      <p:sp>
        <p:nvSpPr>
          <p:cNvPr id="3" name="Title 2"/>
          <p:cNvSpPr>
            <a:spLocks noGrp="1"/>
          </p:cNvSpPr>
          <p:nvPr>
            <p:ph type="title"/>
          </p:nvPr>
        </p:nvSpPr>
        <p:spPr/>
        <p:txBody>
          <a:bodyPr/>
          <a:lstStyle/>
          <a:p>
            <a:r>
              <a:t>Retrieval and Reasoning with Knowledge Graphs</a:t>
            </a:r>
          </a:p>
        </p:txBody>
      </p:sp>
      <p:sp>
        <p:nvSpPr>
          <p:cNvPr id="4" name="Text Placeholder 3"/>
          <p:cNvSpPr>
            <a:spLocks noGrp="1"/>
          </p:cNvSpPr>
          <p:nvPr>
            <p:ph type="body" idx="2"/>
          </p:nvPr>
        </p:nvSpPr>
        <p:spPr/>
        <p:txBody>
          <a:bodyPr/>
          <a:lstStyle/>
          <a:p>
            <a:pPr/>
            <a:r>
              <a:t>Aggregation, multi-hop reasoning, whole-collection questions and graph-based ranking of passages</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Group 1 · Retrieval and Reasoning with Knowledge Graphs</a:t>
            </a:r>
          </a:p>
        </p:txBody>
      </p:sp>
      <p:sp>
        <p:nvSpPr>
          <p:cNvPr id="3" name="Rectangle 2"/>
          <p:cNvSpPr/>
          <p:nvPr/>
        </p:nvSpPr>
        <p:spPr>
          <a:xfrm>
            <a:off x="411480" y="1051560"/>
            <a:ext cx="1136900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73152" cy="71323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640080" y="1051560"/>
            <a:ext cx="1095752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In the first group the graph supplies the knowledge needed to answer a question: exact records for aggregation, explicit relations for chains of facts, summaries of a whole collection, links for ranking passages and provenance for citations.</a:t>
            </a:r>
          </a:p>
        </p:txBody>
      </p:sp>
      <p:sp>
        <p:nvSpPr>
          <p:cNvPr id="6" name="Rectangle 5"/>
          <p:cNvSpPr/>
          <p:nvPr/>
        </p:nvSpPr>
        <p:spPr>
          <a:xfrm>
            <a:off x="411480"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7" name="Rectangle 6"/>
          <p:cNvSpPr/>
          <p:nvPr/>
        </p:nvSpPr>
        <p:spPr>
          <a:xfrm>
            <a:off x="411480" y="192024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TextBox 7"/>
          <p:cNvSpPr txBox="1"/>
          <p:nvPr/>
        </p:nvSpPr>
        <p:spPr>
          <a:xfrm>
            <a:off x="576072"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Tasks of the group</a:t>
            </a:r>
          </a:p>
        </p:txBody>
      </p:sp>
      <p:sp>
        <p:nvSpPr>
          <p:cNvPr id="9" name="TextBox 8"/>
          <p:cNvSpPr txBox="1"/>
          <p:nvPr/>
        </p:nvSpPr>
        <p:spPr>
          <a:xfrm>
            <a:off x="576072" y="2478024"/>
            <a:ext cx="3326373" cy="2779775"/>
          </a:xfrm>
          <a:prstGeom prst="rect">
            <a:avLst/>
          </a:prstGeom>
          <a:noFill/>
        </p:spPr>
        <p:txBody>
          <a:bodyPr wrap="square" lIns="0" rIns="0" tIns="0" bIns="0" anchor="t">
            <a:spAutoFit/>
          </a:bodyPr>
          <a:lstStyle/>
          <a:p>
            <a:pPr marL="0" indent="0">
              <a:lnSpc>
                <a:spcPct val="100000"/>
              </a:lnSpc>
              <a:spcBef>
                <a:spcPts val="0"/>
              </a:spcBef>
              <a:buNone/>
            </a:pPr>
            <a:r>
              <a:rPr b="1" sz="1600">
                <a:solidFill>
                  <a:srgbClr val="1F2733"/>
                </a:solidFill>
                <a:latin typeface="Calibri"/>
              </a:rPr>
              <a:t>1.1 </a:t>
            </a:r>
            <a:r>
              <a:rPr b="0" sz="1600">
                <a:solidFill>
                  <a:srgbClr val="1F2733"/>
                </a:solidFill>
                <a:latin typeface="Calibri"/>
              </a:rPr>
              <a:t>Aggregation over typed records: counts, filters and joins.</a:t>
            </a:r>
          </a:p>
          <a:p>
            <a:pPr marL="0" indent="0">
              <a:lnSpc>
                <a:spcPct val="100000"/>
              </a:lnSpc>
              <a:spcBef>
                <a:spcPts val="800"/>
              </a:spcBef>
              <a:buNone/>
            </a:pPr>
            <a:r>
              <a:rPr b="1" sz="1600">
                <a:solidFill>
                  <a:srgbClr val="1F2733"/>
                </a:solidFill>
                <a:latin typeface="Calibri"/>
              </a:rPr>
              <a:t>1.2 </a:t>
            </a:r>
            <a:r>
              <a:rPr b="0" sz="1600">
                <a:solidFill>
                  <a:srgbClr val="1F2733"/>
                </a:solidFill>
                <a:latin typeface="Calibri"/>
              </a:rPr>
              <a:t>Multi-hop reasoning through entities the question does not name.</a:t>
            </a:r>
          </a:p>
          <a:p>
            <a:pPr marL="0" indent="0">
              <a:lnSpc>
                <a:spcPct val="100000"/>
              </a:lnSpc>
              <a:spcBef>
                <a:spcPts val="800"/>
              </a:spcBef>
              <a:buNone/>
            </a:pPr>
            <a:r>
              <a:rPr b="1" sz="1600">
                <a:solidFill>
                  <a:srgbClr val="1F2733"/>
                </a:solidFill>
                <a:latin typeface="Calibri"/>
              </a:rPr>
              <a:t>1.3 </a:t>
            </a:r>
            <a:r>
              <a:rPr b="0" sz="1600">
                <a:solidFill>
                  <a:srgbClr val="1F2733"/>
                </a:solidFill>
                <a:latin typeface="Calibri"/>
              </a:rPr>
              <a:t>Questions about a whole collection, such as its main themes.</a:t>
            </a:r>
          </a:p>
          <a:p>
            <a:pPr marL="0" indent="0">
              <a:lnSpc>
                <a:spcPct val="100000"/>
              </a:lnSpc>
              <a:spcBef>
                <a:spcPts val="800"/>
              </a:spcBef>
              <a:buNone/>
            </a:pPr>
            <a:r>
              <a:rPr b="1" sz="1600">
                <a:solidFill>
                  <a:srgbClr val="1F2733"/>
                </a:solidFill>
                <a:latin typeface="Calibri"/>
              </a:rPr>
              <a:t>1.4 </a:t>
            </a:r>
            <a:r>
              <a:rPr b="0" sz="1600">
                <a:solidFill>
                  <a:srgbClr val="1F2733"/>
                </a:solidFill>
                <a:latin typeface="Calibri"/>
              </a:rPr>
              <a:t>Graph-based ranking of the passages the LLM reads.</a:t>
            </a:r>
          </a:p>
          <a:p>
            <a:pPr marL="0" indent="0">
              <a:lnSpc>
                <a:spcPct val="100000"/>
              </a:lnSpc>
              <a:spcBef>
                <a:spcPts val="800"/>
              </a:spcBef>
              <a:buNone/>
            </a:pPr>
            <a:r>
              <a:rPr b="1" sz="1600">
                <a:solidFill>
                  <a:srgbClr val="1F2733"/>
                </a:solidFill>
                <a:latin typeface="Calibri"/>
              </a:rPr>
              <a:t>1.5 </a:t>
            </a:r>
            <a:r>
              <a:rPr b="0" sz="1600">
                <a:solidFill>
                  <a:srgbClr val="1F2733"/>
                </a:solidFill>
                <a:latin typeface="Calibri"/>
              </a:rPr>
              <a:t>Answers that cite a source for every statement.</a:t>
            </a:r>
          </a:p>
        </p:txBody>
      </p:sp>
      <p:sp>
        <p:nvSpPr>
          <p:cNvPr id="10" name="Rectangle 9"/>
          <p:cNvSpPr/>
          <p:nvPr/>
        </p:nvSpPr>
        <p:spPr>
          <a:xfrm>
            <a:off x="4268205"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1" name="Rectangle 10"/>
          <p:cNvSpPr/>
          <p:nvPr/>
        </p:nvSpPr>
        <p:spPr>
          <a:xfrm>
            <a:off x="4268205" y="192024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2" name="TextBox 11"/>
          <p:cNvSpPr txBox="1"/>
          <p:nvPr/>
        </p:nvSpPr>
        <p:spPr>
          <a:xfrm>
            <a:off x="4432797"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Connection to the agent</a:t>
            </a:r>
          </a:p>
        </p:txBody>
      </p:sp>
      <p:sp>
        <p:nvSpPr>
          <p:cNvPr id="13" name="TextBox 12"/>
          <p:cNvSpPr txBox="1"/>
          <p:nvPr/>
        </p:nvSpPr>
        <p:spPr>
          <a:xfrm>
            <a:off x="4432797" y="2478024"/>
            <a:ext cx="3326373" cy="27797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Graph as a tool: read-only functions or a generated Cypher or SPARQL query return exact results (1.1, 1.2).</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Graph as a retrieval index: community summaries (1.3) or PageRank over extracted triples (1.4) choose the text the LLM reads.</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Provenance on every node and edge links each fact to its passage (1.5).</a:t>
            </a:r>
          </a:p>
        </p:txBody>
      </p:sp>
      <p:sp>
        <p:nvSpPr>
          <p:cNvPr id="14" name="Rectangle 13"/>
          <p:cNvSpPr/>
          <p:nvPr/>
        </p:nvSpPr>
        <p:spPr>
          <a:xfrm>
            <a:off x="8124931"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Rectangle 14"/>
          <p:cNvSpPr/>
          <p:nvPr/>
        </p:nvSpPr>
        <p:spPr>
          <a:xfrm>
            <a:off x="8124931" y="1920240"/>
            <a:ext cx="365555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8289523"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Expected benefits and problems</a:t>
            </a:r>
          </a:p>
        </p:txBody>
      </p:sp>
      <p:sp>
        <p:nvSpPr>
          <p:cNvPr id="17" name="TextBox 16"/>
          <p:cNvSpPr txBox="1"/>
          <p:nvPr/>
        </p:nvSpPr>
        <p:spPr>
          <a:xfrm>
            <a:off x="8289523" y="2478024"/>
            <a:ext cx="3326373" cy="27797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Benefit: exact aggregates, and facts about entities that similarity search cannot reach.</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Benefit: answers that draw on the entire collection.</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Problem: lookups may become worse, because extracted facts omit detail.</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Problem: more LLM calls and tokens, at indexing time or per question.</a:t>
            </a:r>
          </a:p>
        </p:txBody>
      </p:sp>
      <p:sp>
        <p:nvSpPr>
          <p:cNvPr id="18" name="Rectangle 17"/>
          <p:cNvSpPr/>
          <p:nvPr/>
        </p:nvSpPr>
        <p:spPr>
          <a:xfrm>
            <a:off x="411480" y="5504688"/>
            <a:ext cx="11369009" cy="6858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94360" y="5504688"/>
            <a:ext cx="11003249" cy="68580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Published examples. </a:t>
            </a:r>
            <a:r>
              <a:rPr b="0" sz="1500">
                <a:solidFill>
                  <a:srgbClr val="1F2733"/>
                </a:solidFill>
                <a:latin typeface="Calibri"/>
              </a:rPr>
              <a:t>Text2Cypher in neo4j-graphrag, Think-on-Graph, Microsoft GraphRAG, HippoRAG 2, LightRAG; ALCE for answers with citations.</a:t>
            </a:r>
          </a:p>
        </p:txBody>
      </p:sp>
      <p:sp>
        <p:nvSpPr>
          <p:cNvPr id="20" name="Rounded Rectangle 19"/>
          <p:cNvSpPr/>
          <p:nvPr/>
        </p:nvSpPr>
        <p:spPr>
          <a:xfrm>
            <a:off x="10934669" y="36576"/>
            <a:ext cx="845820" cy="237744"/>
          </a:xfrm>
          <a:prstGeom prst="roundRect">
            <a:avLst>
              <a:gd name="adj" fmla="val 50000"/>
            </a:avLst>
          </a:prstGeom>
          <a:solidFill>
            <a:srgbClr val="DFE7ED"/>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4A66"/>
                </a:solidFill>
                <a:latin typeface="Calibri"/>
              </a:rPr>
              <a:t>Group 1</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Limitations of Similarity-Based Retrieval That Motivate Group 1</a:t>
            </a:r>
          </a:p>
        </p:txBody>
      </p:sp>
      <p:sp>
        <p:nvSpPr>
          <p:cNvPr id="3" name="Rectangle 2"/>
          <p:cNvSpPr/>
          <p:nvPr/>
        </p:nvSpPr>
        <p:spPr>
          <a:xfrm>
            <a:off x="411480" y="1097280"/>
            <a:ext cx="3655557" cy="4160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9728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24358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Counts over many records (1.1)</a:t>
            </a:r>
          </a:p>
        </p:txBody>
      </p:sp>
      <p:sp>
        <p:nvSpPr>
          <p:cNvPr id="6" name="TextBox 5"/>
          <p:cNvSpPr txBox="1"/>
          <p:nvPr/>
        </p:nvSpPr>
        <p:spPr>
          <a:xfrm>
            <a:off x="576072" y="1655063"/>
            <a:ext cx="3326373" cy="351129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“How many open tickets concern the login module?”</a:t>
            </a:r>
          </a:p>
          <a:p>
            <a:pPr marL="0" indent="0">
              <a:lnSpc>
                <a:spcPct val="100000"/>
              </a:lnSpc>
              <a:spcBef>
                <a:spcPts val="1000"/>
              </a:spcBef>
              <a:buNone/>
            </a:pPr>
            <a:r>
              <a:rPr b="0" sz="1500">
                <a:solidFill>
                  <a:srgbClr val="1F2733"/>
                </a:solidFill>
                <a:latin typeface="Calibri"/>
              </a:rPr>
              <a:t>The answer is a count over all tickets. Top-k returns eight similar tickets; counting a sample gives the wrong number, and the LLM cannot know what was left out.</a:t>
            </a:r>
          </a:p>
        </p:txBody>
      </p:sp>
      <p:sp>
        <p:nvSpPr>
          <p:cNvPr id="7" name="Rectangle 6"/>
          <p:cNvSpPr/>
          <p:nvPr/>
        </p:nvSpPr>
        <p:spPr>
          <a:xfrm>
            <a:off x="4268205" y="1097280"/>
            <a:ext cx="3655557" cy="4160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Rectangle 7"/>
          <p:cNvSpPr/>
          <p:nvPr/>
        </p:nvSpPr>
        <p:spPr>
          <a:xfrm>
            <a:off x="4268205" y="1097280"/>
            <a:ext cx="3655557"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9" name="TextBox 8"/>
          <p:cNvSpPr txBox="1"/>
          <p:nvPr/>
        </p:nvSpPr>
        <p:spPr>
          <a:xfrm>
            <a:off x="4432797" y="124358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Chains of facts (1.2, 1.4)</a:t>
            </a:r>
          </a:p>
        </p:txBody>
      </p:sp>
      <p:sp>
        <p:nvSpPr>
          <p:cNvPr id="10" name="TextBox 9"/>
          <p:cNvSpPr txBox="1"/>
          <p:nvPr/>
        </p:nvSpPr>
        <p:spPr>
          <a:xfrm>
            <a:off x="4432797" y="1655063"/>
            <a:ext cx="3326373" cy="351129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“Who directed the films written by the writer of Film A?”</a:t>
            </a:r>
          </a:p>
          <a:p>
            <a:pPr marL="0" indent="0">
              <a:lnSpc>
                <a:spcPct val="100000"/>
              </a:lnSpc>
              <a:spcBef>
                <a:spcPts val="1000"/>
              </a:spcBef>
              <a:buNone/>
            </a:pPr>
            <a:r>
              <a:rPr b="0" sz="1500">
                <a:solidFill>
                  <a:srgbClr val="1F2733"/>
                </a:solidFill>
                <a:latin typeface="Calibri"/>
              </a:rPr>
              <a:t>The article about Film B names its director but never mentions Film A or its writer, so it does not resemble the question and is not retrieved.</a:t>
            </a:r>
          </a:p>
        </p:txBody>
      </p:sp>
      <p:sp>
        <p:nvSpPr>
          <p:cNvPr id="11" name="Rectangle 10"/>
          <p:cNvSpPr/>
          <p:nvPr/>
        </p:nvSpPr>
        <p:spPr>
          <a:xfrm>
            <a:off x="8124931" y="1097280"/>
            <a:ext cx="3655557" cy="4160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2" name="Rectangle 11"/>
          <p:cNvSpPr/>
          <p:nvPr/>
        </p:nvSpPr>
        <p:spPr>
          <a:xfrm>
            <a:off x="8124931" y="1097280"/>
            <a:ext cx="3655557"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8289523" y="124358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Whole-collection questions (1.3)</a:t>
            </a:r>
          </a:p>
        </p:txBody>
      </p:sp>
      <p:sp>
        <p:nvSpPr>
          <p:cNvPr id="14" name="TextBox 13"/>
          <p:cNvSpPr txBox="1"/>
          <p:nvPr/>
        </p:nvSpPr>
        <p:spPr>
          <a:xfrm>
            <a:off x="8289523" y="1655063"/>
            <a:ext cx="3326373" cy="351129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“What are the main themes across all podcast episodes?”</a:t>
            </a:r>
          </a:p>
          <a:p>
            <a:pPr marL="0" indent="0">
              <a:lnSpc>
                <a:spcPct val="100000"/>
              </a:lnSpc>
              <a:spcBef>
                <a:spcPts val="1000"/>
              </a:spcBef>
              <a:buNone/>
            </a:pPr>
            <a:r>
              <a:rPr b="0" sz="1500">
                <a:solidFill>
                  <a:srgbClr val="1F2733"/>
                </a:solidFill>
                <a:latin typeface="Calibri"/>
              </a:rPr>
              <a:t>No single passage states the themes of the whole collection. Top-k returns a few episodes, and the answer describes only those.</a:t>
            </a:r>
          </a:p>
        </p:txBody>
      </p:sp>
      <p:sp>
        <p:nvSpPr>
          <p:cNvPr id="15" name="Rectangle 14"/>
          <p:cNvSpPr/>
          <p:nvPr/>
        </p:nvSpPr>
        <p:spPr>
          <a:xfrm>
            <a:off x="411480" y="5440680"/>
            <a:ext cx="11369009" cy="731520"/>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612648" y="5440680"/>
            <a:ext cx="10966673" cy="731520"/>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Each case needs information that no small set of similar texts contains: explicit links, computed aggregates or pre-computed summaries. These are the tasks of the first group.</a:t>
            </a:r>
          </a:p>
        </p:txBody>
      </p:sp>
      <p:sp>
        <p:nvSpPr>
          <p:cNvPr id="17" name="Rounded Rectangle 16"/>
          <p:cNvSpPr/>
          <p:nvPr/>
        </p:nvSpPr>
        <p:spPr>
          <a:xfrm>
            <a:off x="10934669" y="36576"/>
            <a:ext cx="845820" cy="237744"/>
          </a:xfrm>
          <a:prstGeom prst="roundRect">
            <a:avLst>
              <a:gd name="adj" fmla="val 50000"/>
            </a:avLst>
          </a:prstGeom>
          <a:solidFill>
            <a:srgbClr val="DFE7ED"/>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4A66"/>
                </a:solidFill>
                <a:latin typeface="Calibri"/>
              </a:rPr>
              <a:t>Group 1</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1.1 · Aggregation over Typed Records</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The graph is exposed as read-only tools (find a node, follow a typed edge, filter, count); a ReAct agent composes the answer from exact results.</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exact counts and joins over all records instead of a sample of similar texts. Risk: details outside the typed fields are invisible to the tools.</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a synthetic helpdesk graph with 156 template questions and 115 questions written from the texts, against the 8 most similar texts.</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Relational questions (counts, filters, joins), template set</a:t>
            </a:r>
          </a:p>
          <a:p>
            <a:pPr marL="0" indent="0">
              <a:lnSpc>
                <a:spcPct val="100000"/>
              </a:lnSpc>
              <a:spcBef>
                <a:spcPts val="100"/>
              </a:spcBef>
              <a:buNone/>
            </a:pPr>
            <a:r>
              <a:rPr b="1" sz="1500">
                <a:solidFill>
                  <a:srgbClr val="1F2733"/>
                </a:solidFill>
                <a:latin typeface="Calibri"/>
              </a:rPr>
              <a:t>+51 points [+40, +62]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Verified fixes, template set</a:t>
            </a:r>
          </a:p>
          <a:p>
            <a:pPr marL="0" indent="0">
              <a:lnSpc>
                <a:spcPct val="100000"/>
              </a:lnSpc>
              <a:spcBef>
                <a:spcPts val="100"/>
              </a:spcBef>
              <a:buNone/>
            </a:pPr>
            <a:r>
              <a:rPr b="1" sz="1500">
                <a:solidFill>
                  <a:srgbClr val="1F2733"/>
                </a:solidFill>
                <a:latin typeface="Calibri"/>
              </a:rPr>
              <a:t>+16 points [+2, +30]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Single-fact lookups, template set</a:t>
            </a:r>
          </a:p>
          <a:p>
            <a:pPr marL="0" indent="0">
              <a:lnSpc>
                <a:spcPct val="100000"/>
              </a:lnSpc>
              <a:spcBef>
                <a:spcPts val="100"/>
              </a:spcBef>
              <a:buNone/>
            </a:pPr>
            <a:r>
              <a:rPr b="1" sz="1500">
                <a:solidFill>
                  <a:srgbClr val="1F2733"/>
                </a:solidFill>
                <a:latin typeface="Calibri"/>
              </a:rPr>
              <a:t>−50 points [−67, −33]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18" name="Rectangle 17"/>
          <p:cNvSpPr/>
          <p:nvPr/>
        </p:nvSpPr>
        <p:spPr>
          <a:xfrm>
            <a:off x="4937760" y="434340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434340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Multi-record questions written from the texts</a:t>
            </a:r>
          </a:p>
          <a:p>
            <a:pPr marL="0" indent="0">
              <a:lnSpc>
                <a:spcPct val="100000"/>
              </a:lnSpc>
              <a:spcBef>
                <a:spcPts val="100"/>
              </a:spcBef>
              <a:buNone/>
            </a:pPr>
            <a:r>
              <a:rPr b="1" sz="1500">
                <a:solidFill>
                  <a:srgbClr val="1F2733"/>
                </a:solidFill>
                <a:latin typeface="Calibri"/>
              </a:rPr>
              <a:t>−7 points [−21, +9] </a:t>
            </a:r>
            <a:r>
              <a:rPr b="0" sz="1500">
                <a:solidFill>
                  <a:srgbClr val="1F2733"/>
                </a:solidFill>
                <a:latin typeface="Calibri"/>
              </a:rPr>
              <a:t/>
            </a:r>
          </a:p>
        </p:txBody>
      </p:sp>
      <p:sp>
        <p:nvSpPr>
          <p:cNvPr id="20" name="Rounded Rectangle 19"/>
          <p:cNvSpPr/>
          <p:nvPr/>
        </p:nvSpPr>
        <p:spPr>
          <a:xfrm>
            <a:off x="9997409" y="4599432"/>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21" name="Rectangle 20"/>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A graph agent is justified when the answer is an aggregate over typed fields. For lookups and narrative questions, vector retrieval is equal or better; questions should be routed by type.</a:t>
            </a:r>
          </a:p>
        </p:txBody>
      </p:sp>
      <p:sp>
        <p:nvSpPr>
          <p:cNvPr id="23" name="TextBox 22"/>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01_vector_rag_vs_graph_rag.ipynb and 18_scaled_aura_template_questions.ipynb</a:t>
            </a:r>
          </a:p>
        </p:txBody>
      </p:sp>
      <p:sp>
        <p:nvSpPr>
          <p:cNvPr id="24" name="Rounded Rectangle 23"/>
          <p:cNvSpPr/>
          <p:nvPr/>
        </p:nvSpPr>
        <p:spPr>
          <a:xfrm>
            <a:off x="10866089" y="36576"/>
            <a:ext cx="914400" cy="237744"/>
          </a:xfrm>
          <a:prstGeom prst="roundRect">
            <a:avLst>
              <a:gd name="adj" fmla="val 50000"/>
            </a:avLst>
          </a:prstGeom>
          <a:solidFill>
            <a:srgbClr val="DFE7ED"/>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4A66"/>
                </a:solidFill>
                <a:latin typeface="Calibri"/>
              </a:rPr>
              <a:t>Task 1.1</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1.2 · Multi-Hop Reasoning over Relations</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A ReAct agent follows named relations one hop at a time; each observation names the entity for the next hop.</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facts about entities that the question never names become reachable. Risk: tokens grow with the hops, and a missing edge breaks the chain.</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a ServiceNow incident log (10 questions) and on MetaQA (100 questions per hop count), against the 10 most similar documents.</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Incident log, multi-hop questions</a:t>
            </a:r>
          </a:p>
          <a:p>
            <a:pPr marL="0" indent="0">
              <a:lnSpc>
                <a:spcPct val="100000"/>
              </a:lnSpc>
              <a:spcBef>
                <a:spcPts val="100"/>
              </a:spcBef>
              <a:buNone/>
            </a:pPr>
            <a:r>
              <a:rPr b="1" sz="1500">
                <a:solidFill>
                  <a:srgbClr val="1F2733"/>
                </a:solidFill>
                <a:latin typeface="Calibri"/>
              </a:rPr>
              <a:t>8 of 10 versus 1 of 10 (indicative)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MetaQA, two hops</a:t>
            </a:r>
          </a:p>
          <a:p>
            <a:pPr marL="0" indent="0">
              <a:lnSpc>
                <a:spcPct val="100000"/>
              </a:lnSpc>
              <a:spcBef>
                <a:spcPts val="100"/>
              </a:spcBef>
              <a:buNone/>
            </a:pPr>
            <a:r>
              <a:rPr b="1" sz="1500">
                <a:solidFill>
                  <a:srgbClr val="1F2733"/>
                </a:solidFill>
                <a:latin typeface="Calibri"/>
              </a:rPr>
              <a:t>97% versus 39%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MetaQA, three hops</a:t>
            </a:r>
          </a:p>
          <a:p>
            <a:pPr marL="0" indent="0">
              <a:lnSpc>
                <a:spcPct val="100000"/>
              </a:lnSpc>
              <a:spcBef>
                <a:spcPts val="100"/>
              </a:spcBef>
              <a:buNone/>
            </a:pPr>
            <a:r>
              <a:rPr b="1" sz="1500">
                <a:solidFill>
                  <a:srgbClr val="1F2733"/>
                </a:solidFill>
                <a:latin typeface="Calibri"/>
              </a:rPr>
              <a:t>80% versus 36%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8" name="Rectangle 17"/>
          <p:cNvSpPr/>
          <p:nvPr/>
        </p:nvSpPr>
        <p:spPr>
          <a:xfrm>
            <a:off x="4937760" y="434340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434340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MetaQA, one hop, LLM-extracted graph</a:t>
            </a:r>
          </a:p>
          <a:p>
            <a:pPr marL="0" indent="0">
              <a:lnSpc>
                <a:spcPct val="100000"/>
              </a:lnSpc>
              <a:spcBef>
                <a:spcPts val="100"/>
              </a:spcBef>
              <a:buNone/>
            </a:pPr>
            <a:r>
              <a:rPr b="1" sz="1500">
                <a:solidFill>
                  <a:srgbClr val="1F2733"/>
                </a:solidFill>
                <a:latin typeface="Calibri"/>
              </a:rPr>
              <a:t>+13.3 points [+8.0, +18.7] </a:t>
            </a:r>
            <a:r>
              <a:rPr b="0" sz="1500">
                <a:solidFill>
                  <a:srgbClr val="1F2733"/>
                </a:solidFill>
                <a:latin typeface="Calibri"/>
              </a:rPr>
              <a:t/>
            </a:r>
          </a:p>
        </p:txBody>
      </p:sp>
      <p:sp>
        <p:nvSpPr>
          <p:cNvPr id="20" name="Rounded Rectangle 19"/>
          <p:cNvSpPr/>
          <p:nvPr/>
        </p:nvSpPr>
        <p:spPr>
          <a:xfrm>
            <a:off x="9997409" y="459943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21" name="Rectangle 20"/>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On relational data, graph traversal is the appropriate method for chains of relations, and its advantage grows with the number of hops. The price is 1.7 to 6.6 times the tokens.</a:t>
            </a:r>
          </a:p>
        </p:txBody>
      </p:sp>
      <p:sp>
        <p:nvSpPr>
          <p:cNvPr id="23" name="TextBox 22"/>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02, 08 and 19 in examples/</a:t>
            </a:r>
          </a:p>
        </p:txBody>
      </p:sp>
      <p:sp>
        <p:nvSpPr>
          <p:cNvPr id="24" name="Rounded Rectangle 23"/>
          <p:cNvSpPr/>
          <p:nvPr/>
        </p:nvSpPr>
        <p:spPr>
          <a:xfrm>
            <a:off x="10866089" y="36576"/>
            <a:ext cx="914400" cy="237744"/>
          </a:xfrm>
          <a:prstGeom prst="roundRect">
            <a:avLst>
              <a:gd name="adj" fmla="val 50000"/>
            </a:avLst>
          </a:prstGeom>
          <a:solidFill>
            <a:srgbClr val="DFE7ED"/>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4A66"/>
                </a:solidFill>
                <a:latin typeface="Calibri"/>
              </a:rPr>
              <a:t>Task 1.2</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1.3 · Questions About a Whole Collection</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Offline, an LLM groups the extracted entities into communities and summarises each; global search puts the question to every summary and combines the partial answers.</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answers that cover the whole collection. Risk: dozens of LLM calls per question, and summaries that omit the details of one document.</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183 hospital tickets and on 70 podcast transcripts with 50 global and 50 local questions, against the 20 most similar chunks.</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Global questions: global search versus vector top-20</a:t>
            </a:r>
          </a:p>
          <a:p>
            <a:pPr marL="0" indent="0">
              <a:lnSpc>
                <a:spcPct val="100000"/>
              </a:lnSpc>
              <a:spcBef>
                <a:spcPts val="100"/>
              </a:spcBef>
              <a:buNone/>
            </a:pPr>
            <a:r>
              <a:rPr b="1" sz="1500">
                <a:solidFill>
                  <a:srgbClr val="1F2733"/>
                </a:solidFill>
                <a:latin typeface="Calibri"/>
              </a:rPr>
              <a:t>+19.8 points [+14.9, +24.6]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Hospital tickets, 3 global questions</a:t>
            </a:r>
          </a:p>
          <a:p>
            <a:pPr marL="0" indent="0">
              <a:lnSpc>
                <a:spcPct val="100000"/>
              </a:lnSpc>
              <a:spcBef>
                <a:spcPts val="100"/>
              </a:spcBef>
              <a:buNone/>
            </a:pPr>
            <a:r>
              <a:rPr b="1" sz="1500">
                <a:solidFill>
                  <a:srgbClr val="1F2733"/>
                </a:solidFill>
                <a:latin typeface="Calibri"/>
              </a:rPr>
              <a:t>10 versus 5 hospitals named (indicative)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Local questions: global search versus vector top-20</a:t>
            </a:r>
          </a:p>
          <a:p>
            <a:pPr marL="0" indent="0">
              <a:lnSpc>
                <a:spcPct val="100000"/>
              </a:lnSpc>
              <a:spcBef>
                <a:spcPts val="100"/>
              </a:spcBef>
              <a:buNone/>
            </a:pPr>
            <a:r>
              <a:rPr b="1" sz="1500">
                <a:solidFill>
                  <a:srgbClr val="1F2733"/>
                </a:solidFill>
                <a:latin typeface="Calibri"/>
              </a:rPr>
              <a:t>−30.3 points [−43.0, −18.7]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18" name="Rectangle 17"/>
          <p:cNvSpPr/>
          <p:nvPr/>
        </p:nvSpPr>
        <p:spPr>
          <a:xfrm>
            <a:off x="4937760" y="434340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434340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Local questions: local search versus vector top-20</a:t>
            </a:r>
          </a:p>
          <a:p>
            <a:pPr marL="0" indent="0">
              <a:lnSpc>
                <a:spcPct val="100000"/>
              </a:lnSpc>
              <a:spcBef>
                <a:spcPts val="100"/>
              </a:spcBef>
              <a:buNone/>
            </a:pPr>
            <a:r>
              <a:rPr b="1" sz="1500">
                <a:solidFill>
                  <a:srgbClr val="1F2733"/>
                </a:solidFill>
                <a:latin typeface="Calibri"/>
              </a:rPr>
              <a:t>−4.3 points [−10.3, 0.0] </a:t>
            </a:r>
            <a:r>
              <a:rPr b="0" sz="1500">
                <a:solidFill>
                  <a:srgbClr val="1F2733"/>
                </a:solidFill>
                <a:latin typeface="Calibri"/>
              </a:rPr>
              <a:t/>
            </a:r>
          </a:p>
        </p:txBody>
      </p:sp>
      <p:sp>
        <p:nvSpPr>
          <p:cNvPr id="20" name="Rounded Rectangle 19"/>
          <p:cNvSpPr/>
          <p:nvPr/>
        </p:nvSpPr>
        <p:spPr>
          <a:xfrm>
            <a:off x="9997409" y="4599432"/>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21" name="Rectangle 20"/>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Community summaries are justified for questions about a whole collection, provided each question is routed to the matching search mode and the budget allows tens of LLM calls per question.</a:t>
            </a:r>
          </a:p>
        </p:txBody>
      </p:sp>
      <p:sp>
        <p:nvSpPr>
          <p:cNvPr id="23" name="TextBox 22"/>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06_graphrag_global_sensemaking.ipynb and 16_scaled_benchmarkqed_global_sensemaking.ipynb</a:t>
            </a:r>
          </a:p>
        </p:txBody>
      </p:sp>
      <p:sp>
        <p:nvSpPr>
          <p:cNvPr id="24" name="Rounded Rectangle 23"/>
          <p:cNvSpPr/>
          <p:nvPr/>
        </p:nvSpPr>
        <p:spPr>
          <a:xfrm>
            <a:off x="10866089" y="36576"/>
            <a:ext cx="914400" cy="237744"/>
          </a:xfrm>
          <a:prstGeom prst="roundRect">
            <a:avLst>
              <a:gd name="adj" fmla="val 50000"/>
            </a:avLst>
          </a:prstGeom>
          <a:solidFill>
            <a:srgbClr val="DFE7ED"/>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4A66"/>
                </a:solidFill>
                <a:latin typeface="Calibri"/>
              </a:rPr>
              <a:t>Task 1.3</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1.4 · Graph-Based Ranking of Text Passages</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Triples extracted from every passage form a graph; personalised PageRank from the question's entities ranks the passages, and the passages, not the triples, are given to the LLM.</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linked passages that do not resemble the question are retrieved. Risk: no gain when similarity already finds the needed passages.</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MuSiQue and 2WikiMultiHopQA (2,000 questions) and GraphRAG-Bench (4,072 questions), against the 5 or 8 most similar passages.</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2WikiMultiHopQA, all questions</a:t>
            </a:r>
          </a:p>
          <a:p>
            <a:pPr marL="0" indent="0">
              <a:lnSpc>
                <a:spcPct val="100000"/>
              </a:lnSpc>
              <a:spcBef>
                <a:spcPts val="100"/>
              </a:spcBef>
              <a:buNone/>
            </a:pPr>
            <a:r>
              <a:rPr b="1" sz="1500">
                <a:solidFill>
                  <a:srgbClr val="1F2733"/>
                </a:solidFill>
                <a:latin typeface="Calibri"/>
              </a:rPr>
              <a:t>+11.7 F1 [+8.6, +14.8] </a:t>
            </a:r>
            <a:r>
              <a:rPr b="0" sz="1500">
                <a:solidFill>
                  <a:srgbClr val="1F2733"/>
                </a:solidFill>
                <a:latin typeface="Calibri"/>
              </a:rPr>
              <a:t/>
            </a:r>
          </a:p>
        </p:txBody>
      </p:sp>
      <p:sp>
        <p:nvSpPr>
          <p:cNvPr id="11" name="Rounded Rectangle 10"/>
          <p:cNvSpPr/>
          <p:nvPr/>
        </p:nvSpPr>
        <p:spPr>
          <a:xfrm>
            <a:off x="9997409" y="1481328"/>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130552"/>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130552"/>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MuSiQue, all questions</a:t>
            </a:r>
          </a:p>
          <a:p>
            <a:pPr marL="0" indent="0">
              <a:lnSpc>
                <a:spcPct val="100000"/>
              </a:lnSpc>
              <a:spcBef>
                <a:spcPts val="100"/>
              </a:spcBef>
              <a:buNone/>
            </a:pPr>
            <a:r>
              <a:rPr b="1" sz="1500">
                <a:solidFill>
                  <a:srgbClr val="1F2733"/>
                </a:solidFill>
                <a:latin typeface="Calibri"/>
              </a:rPr>
              <a:t>+4.7 F1 [+2.1, +7.4] </a:t>
            </a:r>
            <a:r>
              <a:rPr b="0" sz="1500">
                <a:solidFill>
                  <a:srgbClr val="1F2733"/>
                </a:solidFill>
                <a:latin typeface="Calibri"/>
              </a:rPr>
              <a:t/>
            </a:r>
          </a:p>
        </p:txBody>
      </p:sp>
      <p:sp>
        <p:nvSpPr>
          <p:cNvPr id="14" name="Rounded Rectangle 13"/>
          <p:cNvSpPr/>
          <p:nvPr/>
        </p:nvSpPr>
        <p:spPr>
          <a:xfrm>
            <a:off x="9997409" y="2286000"/>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937760" y="2935224"/>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2935224"/>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2Wiki comparison questions, which name both entities</a:t>
            </a:r>
          </a:p>
          <a:p>
            <a:pPr marL="0" indent="0">
              <a:lnSpc>
                <a:spcPct val="100000"/>
              </a:lnSpc>
              <a:spcBef>
                <a:spcPts val="100"/>
              </a:spcBef>
              <a:buNone/>
            </a:pPr>
            <a:r>
              <a:rPr b="1" sz="1500">
                <a:solidFill>
                  <a:srgbClr val="1F2733"/>
                </a:solidFill>
                <a:latin typeface="Calibri"/>
              </a:rPr>
              <a:t>−5.0 F1 [−9.3, −0.7] </a:t>
            </a:r>
            <a:r>
              <a:rPr b="0" sz="1500">
                <a:solidFill>
                  <a:srgbClr val="1F2733"/>
                </a:solidFill>
                <a:latin typeface="Calibri"/>
              </a:rPr>
              <a:t/>
            </a:r>
          </a:p>
        </p:txBody>
      </p:sp>
      <p:sp>
        <p:nvSpPr>
          <p:cNvPr id="17" name="Rounded Rectangle 16"/>
          <p:cNvSpPr/>
          <p:nvPr/>
        </p:nvSpPr>
        <p:spPr>
          <a:xfrm>
            <a:off x="9997409" y="3090672"/>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18" name="Rectangle 17"/>
          <p:cNvSpPr/>
          <p:nvPr/>
        </p:nvSpPr>
        <p:spPr>
          <a:xfrm>
            <a:off x="4937760" y="3739896"/>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3739896"/>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GraphRAG-Bench, HippoRAG2-style ranking (medical, novel)</a:t>
            </a:r>
          </a:p>
          <a:p>
            <a:pPr marL="0" indent="0">
              <a:lnSpc>
                <a:spcPct val="100000"/>
              </a:lnSpc>
              <a:spcBef>
                <a:spcPts val="100"/>
              </a:spcBef>
              <a:buNone/>
            </a:pPr>
            <a:r>
              <a:rPr b="1" sz="1500">
                <a:solidFill>
                  <a:srgbClr val="1F2733"/>
                </a:solidFill>
                <a:latin typeface="Calibri"/>
              </a:rPr>
              <a:t>+1.0 and +2.7 points </a:t>
            </a:r>
            <a:r>
              <a:rPr b="0" sz="1500">
                <a:solidFill>
                  <a:srgbClr val="1F2733"/>
                </a:solidFill>
                <a:latin typeface="Calibri"/>
              </a:rPr>
              <a:t/>
            </a:r>
          </a:p>
        </p:txBody>
      </p:sp>
      <p:sp>
        <p:nvSpPr>
          <p:cNvPr id="20" name="Rounded Rectangle 19"/>
          <p:cNvSpPr/>
          <p:nvPr/>
        </p:nvSpPr>
        <p:spPr>
          <a:xfrm>
            <a:off x="9997409" y="3895344"/>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21" name="Rectangle 20"/>
          <p:cNvSpPr/>
          <p:nvPr/>
        </p:nvSpPr>
        <p:spPr>
          <a:xfrm>
            <a:off x="4937760" y="4544568"/>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5074920" y="4544568"/>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GraphRAG-Bench, simple graph retriever, medical questions</a:t>
            </a:r>
          </a:p>
          <a:p>
            <a:pPr marL="0" indent="0">
              <a:lnSpc>
                <a:spcPct val="100000"/>
              </a:lnSpc>
              <a:spcBef>
                <a:spcPts val="100"/>
              </a:spcBef>
              <a:buNone/>
            </a:pPr>
            <a:r>
              <a:rPr b="1" sz="1500">
                <a:solidFill>
                  <a:srgbClr val="1F2733"/>
                </a:solidFill>
                <a:latin typeface="Calibri"/>
              </a:rPr>
              <a:t>−1.5 points </a:t>
            </a:r>
            <a:r>
              <a:rPr b="0" sz="1500">
                <a:solidFill>
                  <a:srgbClr val="1F2733"/>
                </a:solidFill>
                <a:latin typeface="Calibri"/>
              </a:rPr>
              <a:t/>
            </a:r>
          </a:p>
        </p:txBody>
      </p:sp>
      <p:sp>
        <p:nvSpPr>
          <p:cNvPr id="23" name="Rounded Rectangle 22"/>
          <p:cNvSpPr/>
          <p:nvPr/>
        </p:nvSpPr>
        <p:spPr>
          <a:xfrm>
            <a:off x="9997409" y="4700016"/>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24" name="Rectangle 23"/>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5" name="TextBox 24"/>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A graph helps only as much as it raises the share of needed passages retrieved. The gains are real but small; ranking must keep the passages, and the baseline's recall should be measured first.</a:t>
            </a:r>
          </a:p>
        </p:txBody>
      </p:sp>
      <p:sp>
        <p:nvSpPr>
          <p:cNvPr id="26" name="TextBox 25"/>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09, 11 and 14 in examples/</a:t>
            </a:r>
          </a:p>
        </p:txBody>
      </p:sp>
      <p:sp>
        <p:nvSpPr>
          <p:cNvPr id="27" name="Rounded Rectangle 26"/>
          <p:cNvSpPr/>
          <p:nvPr/>
        </p:nvSpPr>
        <p:spPr>
          <a:xfrm>
            <a:off x="10866089" y="36576"/>
            <a:ext cx="914400" cy="237744"/>
          </a:xfrm>
          <a:prstGeom prst="roundRect">
            <a:avLst>
              <a:gd name="adj" fmla="val 50000"/>
            </a:avLst>
          </a:prstGeom>
          <a:solidFill>
            <a:srgbClr val="DFE7ED"/>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4A66"/>
                </a:solidFill>
                <a:latin typeface="Calibri"/>
              </a:rPr>
              <a:t>Task 1.4</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1.5 · Answers Attributed to Their Sources</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Every node and edge stores the passage it came from; the agent must cite a source for every statement, and a cited fact resolves to its passage.</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each statement can be checked against its source. Risk: a well-formed citation may point to a passage that does not support the claim.</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MuSiQue and 2WikiMultiHopQA with labelled supporting paragraphs and an ALCE-style LLM judge; first results from a test run of 50 questions.</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Graph-ranked passages versus vector top-5: citation precision</a:t>
            </a:r>
          </a:p>
          <a:p>
            <a:pPr marL="0" indent="0">
              <a:lnSpc>
                <a:spcPct val="100000"/>
              </a:lnSpc>
              <a:spcBef>
                <a:spcPts val="100"/>
              </a:spcBef>
              <a:buNone/>
            </a:pPr>
            <a:r>
              <a:rPr b="1" sz="1500">
                <a:solidFill>
                  <a:srgbClr val="1F2733"/>
                </a:solidFill>
                <a:latin typeface="Calibri"/>
              </a:rPr>
              <a:t>59.4% versus 50.0%, +9.4 [−5.1, +23.6]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Graph-ranked passages versus vector top-5: labelled sources cited</a:t>
            </a:r>
          </a:p>
          <a:p>
            <a:pPr marL="0" indent="0">
              <a:lnSpc>
                <a:spcPct val="100000"/>
              </a:lnSpc>
              <a:spcBef>
                <a:spcPts val="100"/>
              </a:spcBef>
              <a:buNone/>
            </a:pPr>
            <a:r>
              <a:rPr b="1" sz="1500">
                <a:solidFill>
                  <a:srgbClr val="1F2733"/>
                </a:solidFill>
                <a:latin typeface="Calibri"/>
              </a:rPr>
              <a:t>61.0% versus 54.8%, +6.2 [−2.8, +14.7]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Cited graph facts versus vector top-5: citation precision</a:t>
            </a:r>
          </a:p>
          <a:p>
            <a:pPr marL="0" indent="0">
              <a:lnSpc>
                <a:spcPct val="100000"/>
              </a:lnSpc>
              <a:spcBef>
                <a:spcPts val="100"/>
              </a:spcBef>
              <a:buNone/>
            </a:pPr>
            <a:r>
              <a:rPr b="1" sz="1500">
                <a:solidFill>
                  <a:srgbClr val="1F2733"/>
                </a:solidFill>
                <a:latin typeface="Calibri"/>
              </a:rPr>
              <a:t>50.7% versus 50.0%, +0.7 [−13.0, +14.0]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18" name="Rectangle 17"/>
          <p:cNvSpPr/>
          <p:nvPr/>
        </p:nvSpPr>
        <p:spPr>
          <a:xfrm>
            <a:off x="4937760" y="434340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434340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Cited graph facts versus vector top-5: answer F1</a:t>
            </a:r>
          </a:p>
          <a:p>
            <a:pPr marL="0" indent="0">
              <a:lnSpc>
                <a:spcPct val="100000"/>
              </a:lnSpc>
              <a:spcBef>
                <a:spcPts val="100"/>
              </a:spcBef>
              <a:buNone/>
            </a:pPr>
            <a:r>
              <a:rPr b="1" sz="1500">
                <a:solidFill>
                  <a:srgbClr val="1F2733"/>
                </a:solidFill>
                <a:latin typeface="Calibri"/>
              </a:rPr>
              <a:t>36.9 versus 50.3, −13.4 [−26.9, −0.1] </a:t>
            </a:r>
            <a:r>
              <a:rPr b="0" sz="1500">
                <a:solidFill>
                  <a:srgbClr val="1F2733"/>
                </a:solidFill>
                <a:latin typeface="Calibri"/>
              </a:rPr>
              <a:t/>
            </a:r>
          </a:p>
        </p:txBody>
      </p:sp>
      <p:sp>
        <p:nvSpPr>
          <p:cNvPr id="20" name="Rounded Rectangle 19"/>
          <p:cNvSpPr/>
          <p:nvPr/>
        </p:nvSpPr>
        <p:spPr>
          <a:xfrm>
            <a:off x="9997409" y="4599432"/>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21" name="Rectangle 20"/>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Indicative: graph ranking does not yet cite reliably better, and citing short facts lowers answer accuracy. The run on 2,000 questions will determine the size of the effect.</a:t>
            </a:r>
          </a:p>
        </p:txBody>
      </p:sp>
      <p:sp>
        <p:nvSpPr>
          <p:cNvPr id="23" name="TextBox 22"/>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 examples/20_scaled_citation_accuracy_graph_vs_vector.ipynb</a:t>
            </a:r>
          </a:p>
        </p:txBody>
      </p:sp>
      <p:sp>
        <p:nvSpPr>
          <p:cNvPr id="24" name="Rounded Rectangle 23"/>
          <p:cNvSpPr/>
          <p:nvPr/>
        </p:nvSpPr>
        <p:spPr>
          <a:xfrm>
            <a:off x="10866089" y="36576"/>
            <a:ext cx="914400" cy="237744"/>
          </a:xfrm>
          <a:prstGeom prst="roundRect">
            <a:avLst>
              <a:gd name="adj" fmla="val 50000"/>
            </a:avLst>
          </a:prstGeom>
          <a:solidFill>
            <a:srgbClr val="DFE7ED"/>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4A66"/>
                </a:solidFill>
                <a:latin typeface="Calibri"/>
              </a:rPr>
              <a:t>Task 1.5</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
          </p:nvPr>
        </p:nvSpPr>
        <p:spPr/>
        <p:txBody>
          <a:bodyPr/>
          <a:lstStyle/>
          <a:p>
            <a:r>
              <a:t>Part 4</a:t>
            </a:r>
          </a:p>
        </p:txBody>
      </p:sp>
      <p:sp>
        <p:nvSpPr>
          <p:cNvPr id="3" name="Title 2"/>
          <p:cNvSpPr>
            <a:spLocks noGrp="1"/>
          </p:cNvSpPr>
          <p:nvPr>
            <p:ph type="title"/>
          </p:nvPr>
        </p:nvSpPr>
        <p:spPr/>
        <p:txBody>
          <a:bodyPr/>
          <a:lstStyle/>
          <a:p>
            <a:r>
              <a:t>Memory and Time-Aware Knowledge</a:t>
            </a:r>
          </a:p>
        </p:txBody>
      </p:sp>
      <p:sp>
        <p:nvSpPr>
          <p:cNvPr id="4" name="Text Placeholder 3"/>
          <p:cNvSpPr>
            <a:spLocks noGrp="1"/>
          </p:cNvSpPr>
          <p:nvPr>
            <p:ph type="body" idx="2"/>
          </p:nvPr>
        </p:nvSpPr>
        <p:spPr/>
        <p:txBody>
          <a:bodyPr/>
          <a:lstStyle/>
          <a:p>
            <a:pPr/>
            <a:r>
              <a:t>Facts that change over time and long-term conversational memory</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Group 2 · Memory and Time-Aware Knowledge</a:t>
            </a:r>
          </a:p>
        </p:txBody>
      </p:sp>
      <p:sp>
        <p:nvSpPr>
          <p:cNvPr id="3" name="Rectangle 2"/>
          <p:cNvSpPr/>
          <p:nvPr/>
        </p:nvSpPr>
        <p:spPr>
          <a:xfrm>
            <a:off x="411480" y="1051560"/>
            <a:ext cx="1136900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73152" cy="713232"/>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640080" y="1051560"/>
            <a:ext cx="1095752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In the second group the graph stores knowledge that changes: new versions of documents, and facts that the agent learns from conversations, each with the time during which it is valid.</a:t>
            </a:r>
          </a:p>
        </p:txBody>
      </p:sp>
      <p:sp>
        <p:nvSpPr>
          <p:cNvPr id="6" name="Rectangle 5"/>
          <p:cNvSpPr/>
          <p:nvPr/>
        </p:nvSpPr>
        <p:spPr>
          <a:xfrm>
            <a:off x="411480"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7" name="Rectangle 6"/>
          <p:cNvSpPr/>
          <p:nvPr/>
        </p:nvSpPr>
        <p:spPr>
          <a:xfrm>
            <a:off x="411480" y="1920240"/>
            <a:ext cx="3655557"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TextBox 7"/>
          <p:cNvSpPr txBox="1"/>
          <p:nvPr/>
        </p:nvSpPr>
        <p:spPr>
          <a:xfrm>
            <a:off x="576072"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Tasks of the group</a:t>
            </a:r>
          </a:p>
        </p:txBody>
      </p:sp>
      <p:sp>
        <p:nvSpPr>
          <p:cNvPr id="9" name="TextBox 8"/>
          <p:cNvSpPr txBox="1"/>
          <p:nvPr/>
        </p:nvSpPr>
        <p:spPr>
          <a:xfrm>
            <a:off x="576072" y="2478024"/>
            <a:ext cx="3326373" cy="2779775"/>
          </a:xfrm>
          <a:prstGeom prst="rect">
            <a:avLst/>
          </a:prstGeom>
          <a:noFill/>
        </p:spPr>
        <p:txBody>
          <a:bodyPr wrap="square" lIns="0" rIns="0" tIns="0" bIns="0" anchor="t">
            <a:spAutoFit/>
          </a:bodyPr>
          <a:lstStyle/>
          <a:p>
            <a:pPr marL="0" indent="0">
              <a:lnSpc>
                <a:spcPct val="100000"/>
              </a:lnSpc>
              <a:spcBef>
                <a:spcPts val="0"/>
              </a:spcBef>
              <a:buNone/>
            </a:pPr>
            <a:r>
              <a:rPr b="1" sz="1600">
                <a:solidFill>
                  <a:srgbClr val="1F2733"/>
                </a:solidFill>
                <a:latin typeface="Calibri"/>
              </a:rPr>
              <a:t>2.1 </a:t>
            </a:r>
            <a:r>
              <a:rPr b="0" sz="1600">
                <a:solidFill>
                  <a:srgbClr val="1F2733"/>
                </a:solidFill>
                <a:latin typeface="Calibri"/>
              </a:rPr>
              <a:t>Facts that change over time: return the value valid now and keep the history.</a:t>
            </a:r>
          </a:p>
          <a:p>
            <a:pPr marL="0" indent="0">
              <a:lnSpc>
                <a:spcPct val="100000"/>
              </a:lnSpc>
              <a:spcBef>
                <a:spcPts val="800"/>
              </a:spcBef>
              <a:buNone/>
            </a:pPr>
            <a:r>
              <a:rPr b="1" sz="1600">
                <a:solidFill>
                  <a:srgbClr val="1F2733"/>
                </a:solidFill>
                <a:latin typeface="Calibri"/>
              </a:rPr>
              <a:t>2.2 </a:t>
            </a:r>
            <a:r>
              <a:rPr b="0" sz="1600">
                <a:solidFill>
                  <a:srgbClr val="1F2733"/>
                </a:solidFill>
                <a:latin typeface="Calibri"/>
              </a:rPr>
              <a:t>Long-term conversational memory: recall what a user said in earlier sessions.</a:t>
            </a:r>
          </a:p>
        </p:txBody>
      </p:sp>
      <p:sp>
        <p:nvSpPr>
          <p:cNvPr id="10" name="Rectangle 9"/>
          <p:cNvSpPr/>
          <p:nvPr/>
        </p:nvSpPr>
        <p:spPr>
          <a:xfrm>
            <a:off x="4268205"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1" name="Rectangle 10"/>
          <p:cNvSpPr/>
          <p:nvPr/>
        </p:nvSpPr>
        <p:spPr>
          <a:xfrm>
            <a:off x="4268205" y="192024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2" name="TextBox 11"/>
          <p:cNvSpPr txBox="1"/>
          <p:nvPr/>
        </p:nvSpPr>
        <p:spPr>
          <a:xfrm>
            <a:off x="4432797"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Connection to the agent</a:t>
            </a:r>
          </a:p>
        </p:txBody>
      </p:sp>
      <p:sp>
        <p:nvSpPr>
          <p:cNvPr id="13" name="TextBox 12"/>
          <p:cNvSpPr txBox="1"/>
          <p:nvPr/>
        </p:nvSpPr>
        <p:spPr>
          <a:xfrm>
            <a:off x="4432797" y="2478024"/>
            <a:ext cx="3326373" cy="27797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Graph as a memory store: the agent writes facts with validity dates and reads back those that are valid now.</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A contradicting fact closes the older one, which is kept for questions about the past.</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Retrieval returns current facts with their dates and the source turn or document.</a:t>
            </a:r>
          </a:p>
        </p:txBody>
      </p:sp>
      <p:sp>
        <p:nvSpPr>
          <p:cNvPr id="14" name="Rectangle 13"/>
          <p:cNvSpPr/>
          <p:nvPr/>
        </p:nvSpPr>
        <p:spPr>
          <a:xfrm>
            <a:off x="8124931"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Rectangle 14"/>
          <p:cNvSpPr/>
          <p:nvPr/>
        </p:nvSpPr>
        <p:spPr>
          <a:xfrm>
            <a:off x="8124931" y="1920240"/>
            <a:ext cx="365555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8289523"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Expected benefits and problems</a:t>
            </a:r>
          </a:p>
        </p:txBody>
      </p:sp>
      <p:sp>
        <p:nvSpPr>
          <p:cNvPr id="17" name="TextBox 16"/>
          <p:cNvSpPr txBox="1"/>
          <p:nvPr/>
        </p:nvSpPr>
        <p:spPr>
          <a:xfrm>
            <a:off x="8289523" y="2478024"/>
            <a:ext cx="3326373" cy="27797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Benefit: outdated values no longer reach the answer.</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Benefit: a compact context instead of the whole conversation history.</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Problem: validity must be extracted or recorded correctly for every fact.</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Problem: dates in the prompt, or the full history, may give the same result.</a:t>
            </a:r>
          </a:p>
        </p:txBody>
      </p:sp>
      <p:sp>
        <p:nvSpPr>
          <p:cNvPr id="18" name="Rectangle 17"/>
          <p:cNvSpPr/>
          <p:nvPr/>
        </p:nvSpPr>
        <p:spPr>
          <a:xfrm>
            <a:off x="411480" y="5504688"/>
            <a:ext cx="11369009" cy="6858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94360" y="5504688"/>
            <a:ext cx="11003249" cy="68580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Published examples. </a:t>
            </a:r>
            <a:r>
              <a:rPr b="0" sz="1500">
                <a:solidFill>
                  <a:srgbClr val="1F2733"/>
                </a:solidFill>
                <a:latin typeface="Calibri"/>
              </a:rPr>
              <a:t>Graphiti / Zep, with valid and transaction times on every edge; Mem0 and its graph variant; the HoH, LongMemEval and LoCoMo benchmarks.</a:t>
            </a:r>
          </a:p>
        </p:txBody>
      </p:sp>
      <p:sp>
        <p:nvSpPr>
          <p:cNvPr id="20" name="Rounded Rectangle 19"/>
          <p:cNvSpPr/>
          <p:nvPr/>
        </p:nvSpPr>
        <p:spPr>
          <a:xfrm>
            <a:off x="10934669" y="36576"/>
            <a:ext cx="845820" cy="237744"/>
          </a:xfrm>
          <a:prstGeom prst="roundRect">
            <a:avLst>
              <a:gd name="adj" fmla="val 50000"/>
            </a:avLst>
          </a:prstGeom>
          <a:solidFill>
            <a:srgbClr val="D9E7E8"/>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7C82"/>
                </a:solidFill>
                <a:latin typeface="Calibri"/>
              </a:rPr>
              <a:t>Group 2</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Bi-Temporal Knowledge Graphs for Facts That Change over Time</a:t>
            </a:r>
          </a:p>
        </p:txBody>
      </p:sp>
      <p:sp>
        <p:nvSpPr>
          <p:cNvPr id="3" name="TextBox 2"/>
          <p:cNvSpPr txBox="1"/>
          <p:nvPr/>
        </p:nvSpPr>
        <p:spPr>
          <a:xfrm>
            <a:off x="411480" y="1097280"/>
            <a:ext cx="5394960" cy="5029200"/>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Valid time records when a fact holds in the world (valid_at, invalid_at).</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Transaction time records when the system stored or retired the fact (created_at, expired_at).</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A new fact that contradicts an old one closes the old one by setting invalid_at. Nothing is deleted, so the history remains queryable.</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Retrieval returns the facts valid now, with their dates and the source turn or document.</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The same structure serves both tasks of this group: documents that are replaced (2.1) and facts learned from conversations (2.2).</a:t>
            </a:r>
          </a:p>
        </p:txBody>
      </p:sp>
      <p:sp>
        <p:nvSpPr>
          <p:cNvPr id="4" name="Rectangle 3"/>
          <p:cNvSpPr/>
          <p:nvPr/>
        </p:nvSpPr>
        <p:spPr>
          <a:xfrm>
            <a:off x="6172200" y="1280160"/>
            <a:ext cx="5577840" cy="36576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cxnSp>
        <p:nvCxnSpPr>
          <p:cNvPr id="5" name="Connector 4"/>
          <p:cNvCxnSpPr/>
          <p:nvPr/>
        </p:nvCxnSpPr>
        <p:spPr>
          <a:xfrm>
            <a:off x="6446520" y="4206240"/>
            <a:ext cx="5120640" cy="0"/>
          </a:xfrm>
          <a:prstGeom prst="line">
            <a:avLst/>
          </a:prstGeom>
          <a:ln w="19050" cap="rnd">
            <a:solidFill>
              <a:srgbClr val="1F2733"/>
            </a:solidFill>
            <a:tailEnd type="triangle" w="med" len="med"/>
          </a:ln>
        </p:spPr>
        <p:style>
          <a:lnRef idx="2">
            <a:schemeClr val="accent1"/>
          </a:lnRef>
          <a:fillRef idx="0">
            <a:schemeClr val="accent1"/>
          </a:fillRef>
          <a:effectRef idx="1">
            <a:schemeClr val="accent1"/>
          </a:effectRef>
          <a:fontRef idx="minor">
            <a:schemeClr val="tx1"/>
          </a:fontRef>
        </p:style>
      </p:cxnSp>
      <p:sp>
        <p:nvSpPr>
          <p:cNvPr id="6" name="Rectangle 5"/>
          <p:cNvSpPr/>
          <p:nvPr/>
        </p:nvSpPr>
        <p:spPr>
          <a:xfrm>
            <a:off x="6537960" y="4133087"/>
            <a:ext cx="36576" cy="146304"/>
          </a:xfrm>
          <a:prstGeom prst="rect">
            <a:avLst/>
          </a:prstGeom>
          <a:solidFill>
            <a:srgbClr val="1F2733"/>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7" name="TextBox 6"/>
          <p:cNvSpPr txBox="1"/>
          <p:nvPr/>
        </p:nvSpPr>
        <p:spPr>
          <a:xfrm>
            <a:off x="6172200" y="4325112"/>
            <a:ext cx="822960" cy="274320"/>
          </a:xfrm>
          <a:prstGeom prst="rect">
            <a:avLst/>
          </a:prstGeom>
          <a:noFill/>
        </p:spPr>
        <p:txBody>
          <a:bodyPr wrap="square" lIns="0" rIns="0" tIns="0" bIns="0" anchor="t">
            <a:spAutoFit/>
          </a:bodyPr>
          <a:lstStyle/>
          <a:p>
            <a:pPr algn="ctr"/>
            <a:r>
              <a:rPr sz="1019" b="0" i="0">
                <a:solidFill>
                  <a:srgbClr val="667485"/>
                </a:solidFill>
                <a:latin typeface="Calibri"/>
              </a:rPr>
              <a:t>2024-01</a:t>
            </a:r>
          </a:p>
        </p:txBody>
      </p:sp>
      <p:sp>
        <p:nvSpPr>
          <p:cNvPr id="8" name="Rectangle 7"/>
          <p:cNvSpPr/>
          <p:nvPr/>
        </p:nvSpPr>
        <p:spPr>
          <a:xfrm>
            <a:off x="8823960" y="4133087"/>
            <a:ext cx="36576" cy="146304"/>
          </a:xfrm>
          <a:prstGeom prst="rect">
            <a:avLst/>
          </a:prstGeom>
          <a:solidFill>
            <a:srgbClr val="1F2733"/>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9" name="TextBox 8"/>
          <p:cNvSpPr txBox="1"/>
          <p:nvPr/>
        </p:nvSpPr>
        <p:spPr>
          <a:xfrm>
            <a:off x="8458200" y="4325112"/>
            <a:ext cx="822960" cy="274320"/>
          </a:xfrm>
          <a:prstGeom prst="rect">
            <a:avLst/>
          </a:prstGeom>
          <a:noFill/>
        </p:spPr>
        <p:txBody>
          <a:bodyPr wrap="square" lIns="0" rIns="0" tIns="0" bIns="0" anchor="t">
            <a:spAutoFit/>
          </a:bodyPr>
          <a:lstStyle/>
          <a:p>
            <a:pPr algn="ctr"/>
            <a:r>
              <a:rPr sz="1019" b="0" i="0">
                <a:solidFill>
                  <a:srgbClr val="667485"/>
                </a:solidFill>
                <a:latin typeface="Calibri"/>
              </a:rPr>
              <a:t>2025-03</a:t>
            </a:r>
          </a:p>
        </p:txBody>
      </p:sp>
      <p:sp>
        <p:nvSpPr>
          <p:cNvPr id="10" name="Rectangle 9"/>
          <p:cNvSpPr/>
          <p:nvPr/>
        </p:nvSpPr>
        <p:spPr>
          <a:xfrm>
            <a:off x="10927080" y="4133087"/>
            <a:ext cx="36576" cy="146304"/>
          </a:xfrm>
          <a:prstGeom prst="rect">
            <a:avLst/>
          </a:prstGeom>
          <a:solidFill>
            <a:srgbClr val="1F2733"/>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1" name="TextBox 10"/>
          <p:cNvSpPr txBox="1"/>
          <p:nvPr/>
        </p:nvSpPr>
        <p:spPr>
          <a:xfrm>
            <a:off x="10561319" y="4325112"/>
            <a:ext cx="822960" cy="274320"/>
          </a:xfrm>
          <a:prstGeom prst="rect">
            <a:avLst/>
          </a:prstGeom>
          <a:noFill/>
        </p:spPr>
        <p:txBody>
          <a:bodyPr wrap="square" lIns="0" rIns="0" tIns="0" bIns="0" anchor="t">
            <a:spAutoFit/>
          </a:bodyPr>
          <a:lstStyle/>
          <a:p>
            <a:pPr algn="ctr"/>
            <a:r>
              <a:rPr sz="1019" b="0" i="0">
                <a:solidFill>
                  <a:srgbClr val="667485"/>
                </a:solidFill>
                <a:latin typeface="Calibri"/>
              </a:rPr>
              <a:t>now</a:t>
            </a:r>
          </a:p>
        </p:txBody>
      </p:sp>
      <p:sp>
        <p:nvSpPr>
          <p:cNvPr id="12" name="Rectangle 11"/>
          <p:cNvSpPr/>
          <p:nvPr/>
        </p:nvSpPr>
        <p:spPr>
          <a:xfrm>
            <a:off x="6446520" y="1783080"/>
            <a:ext cx="2651760" cy="777240"/>
          </a:xfrm>
          <a:prstGeom prst="rect">
            <a:avLst/>
          </a:prstGeom>
          <a:solidFill>
            <a:srgbClr val="FFFFFF"/>
          </a:solidFill>
          <a:ln w="9525">
            <a:solidFill>
              <a:srgbClr val="667485"/>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1">
                <a:solidFill>
                  <a:srgbClr val="667485"/>
                </a:solidFill>
                <a:latin typeface="Calibri"/>
              </a:rPr>
              <a:t>owner of runbook RB-12 = Team A</a:t>
            </a:r>
          </a:p>
          <a:p>
            <a:pPr algn="ctr"/>
            <a:r>
              <a:rPr sz="1100" b="0">
                <a:solidFill>
                  <a:srgbClr val="667485"/>
                </a:solidFill>
                <a:latin typeface="Calibri"/>
              </a:rPr>
              <a:t>invalid_at = 2025-03</a:t>
            </a:r>
          </a:p>
        </p:txBody>
      </p:sp>
      <p:sp>
        <p:nvSpPr>
          <p:cNvPr id="13" name="Rectangle 12"/>
          <p:cNvSpPr/>
          <p:nvPr/>
        </p:nvSpPr>
        <p:spPr>
          <a:xfrm>
            <a:off x="8869680" y="2788920"/>
            <a:ext cx="2743200" cy="777240"/>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1">
                <a:solidFill>
                  <a:srgbClr val="FFFFFF"/>
                </a:solidFill>
                <a:latin typeface="Calibri"/>
              </a:rPr>
              <a:t>owner of runbook RB-12 = Team B</a:t>
            </a:r>
          </a:p>
          <a:p>
            <a:pPr algn="ctr"/>
            <a:r>
              <a:rPr sz="1100" b="0">
                <a:solidFill>
                  <a:srgbClr val="FFFFFF"/>
                </a:solidFill>
                <a:latin typeface="Calibri"/>
              </a:rPr>
              <a:t>valid_at = 2025-03</a:t>
            </a:r>
          </a:p>
        </p:txBody>
      </p:sp>
      <p:sp>
        <p:nvSpPr>
          <p:cNvPr id="14" name="TextBox 13"/>
          <p:cNvSpPr txBox="1"/>
          <p:nvPr/>
        </p:nvSpPr>
        <p:spPr>
          <a:xfrm>
            <a:off x="6446520" y="4590288"/>
            <a:ext cx="5120640" cy="320040"/>
          </a:xfrm>
          <a:prstGeom prst="rect">
            <a:avLst/>
          </a:prstGeom>
          <a:noFill/>
        </p:spPr>
        <p:txBody>
          <a:bodyPr wrap="square" lIns="0" rIns="0" tIns="0" bIns="0" anchor="t">
            <a:spAutoFit/>
          </a:bodyPr>
          <a:lstStyle/>
          <a:p>
            <a:pPr algn="l"/>
            <a:r>
              <a:rPr sz="1190" b="1" i="0">
                <a:solidFill>
                  <a:srgbClr val="C8102E"/>
                </a:solidFill>
                <a:latin typeface="Calibri"/>
              </a:rPr>
              <a:t>Query “now” → Team B;  query “June 2024” → Team A</a:t>
            </a:r>
          </a:p>
        </p:txBody>
      </p:sp>
      <p:sp>
        <p:nvSpPr>
          <p:cNvPr id="15" name="TextBox 14"/>
          <p:cNvSpPr txBox="1"/>
          <p:nvPr/>
        </p:nvSpPr>
        <p:spPr>
          <a:xfrm>
            <a:off x="6172200" y="5120640"/>
            <a:ext cx="5577840" cy="822960"/>
          </a:xfrm>
          <a:prstGeom prst="rect">
            <a:avLst/>
          </a:prstGeom>
          <a:noFill/>
        </p:spPr>
        <p:txBody>
          <a:bodyPr wrap="square" lIns="0" rIns="0" tIns="0" bIns="0" anchor="t">
            <a:spAutoFit/>
          </a:bodyPr>
          <a:lstStyle/>
          <a:p>
            <a:pPr algn="l"/>
            <a:r>
              <a:rPr sz="1190" b="0" i="1">
                <a:solidFill>
                  <a:srgbClr val="1F2733"/>
                </a:solidFill>
                <a:latin typeface="Calibri"/>
              </a:rPr>
              <a:t>The old fact is closed, not overwritten: current questions see only Team B, while historical questions can still be answered.</a:t>
            </a:r>
          </a:p>
        </p:txBody>
      </p:sp>
      <p:sp>
        <p:nvSpPr>
          <p:cNvPr id="16" name="Rounded Rectangle 15"/>
          <p:cNvSpPr/>
          <p:nvPr/>
        </p:nvSpPr>
        <p:spPr>
          <a:xfrm>
            <a:off x="10934669" y="36576"/>
            <a:ext cx="845820" cy="237744"/>
          </a:xfrm>
          <a:prstGeom prst="roundRect">
            <a:avLst>
              <a:gd name="adj" fmla="val 50000"/>
            </a:avLst>
          </a:prstGeom>
          <a:solidFill>
            <a:srgbClr val="D9E7E8"/>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7C82"/>
                </a:solidFill>
                <a:latin typeface="Calibri"/>
              </a:rPr>
              <a:t>Group 2</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2.1 · Facts That Change over Time</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Each fact carries a validity interval; replaced versions are closed, not deleted, and retrieval drops invalid facts before ranking.</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outdated values no longer reach the answer. Risk: simply showing document dates may achieve the same effect.</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58 security runbooks and on HoH (500 questions over 6,550 dated passages), against plain retrieval and retrieval that shows the dates.</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Temporal graph versus plain vector retrieval (HoH)</a:t>
            </a:r>
          </a:p>
          <a:p>
            <a:pPr marL="0" indent="0">
              <a:lnSpc>
                <a:spcPct val="100000"/>
              </a:lnSpc>
              <a:spcBef>
                <a:spcPts val="100"/>
              </a:spcBef>
              <a:buNone/>
            </a:pPr>
            <a:r>
              <a:rPr b="1" sz="1500">
                <a:solidFill>
                  <a:srgbClr val="1F2733"/>
                </a:solidFill>
                <a:latin typeface="Calibri"/>
              </a:rPr>
              <a:t>+27.0 points [+22.8, +31.2]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Temporal graph versus retrieval with dates (HoH)</a:t>
            </a:r>
          </a:p>
          <a:p>
            <a:pPr marL="0" indent="0">
              <a:lnSpc>
                <a:spcPct val="100000"/>
              </a:lnSpc>
              <a:spcBef>
                <a:spcPts val="100"/>
              </a:spcBef>
              <a:buNone/>
            </a:pPr>
            <a:r>
              <a:rPr b="1" sz="1500">
                <a:solidFill>
                  <a:srgbClr val="1F2733"/>
                </a:solidFill>
                <a:latin typeface="Calibri"/>
              </a:rPr>
              <a:t>−0.2 points [−2.4, +2.0]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Replaced runbook in the context</a:t>
            </a:r>
          </a:p>
          <a:p>
            <a:pPr marL="0" indent="0">
              <a:lnSpc>
                <a:spcPct val="100000"/>
              </a:lnSpc>
              <a:spcBef>
                <a:spcPts val="100"/>
              </a:spcBef>
              <a:buNone/>
            </a:pPr>
            <a:r>
              <a:rPr b="1" sz="1500">
                <a:solidFill>
                  <a:srgbClr val="1F2733"/>
                </a:solidFill>
                <a:latin typeface="Calibri"/>
              </a:rPr>
              <a:t>88% → 0% (indicative)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8" name="Rectangle 17"/>
          <p:cNvSpPr/>
          <p:nvPr/>
        </p:nvSpPr>
        <p:spPr>
          <a:xfrm>
            <a:off x="4937760" y="434340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434340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Conflicting runbooks: both owners reported</a:t>
            </a:r>
          </a:p>
          <a:p>
            <a:pPr marL="0" indent="0">
              <a:lnSpc>
                <a:spcPct val="100000"/>
              </a:lnSpc>
              <a:spcBef>
                <a:spcPts val="100"/>
              </a:spcBef>
              <a:buNone/>
            </a:pPr>
            <a:r>
              <a:rPr b="1" sz="1500">
                <a:solidFill>
                  <a:srgbClr val="1F2733"/>
                </a:solidFill>
                <a:latin typeface="Calibri"/>
              </a:rPr>
              <a:t>3 of 3 versus 1 of 3 (indicative) </a:t>
            </a:r>
            <a:r>
              <a:rPr b="0" sz="1500">
                <a:solidFill>
                  <a:srgbClr val="1F2733"/>
                </a:solidFill>
                <a:latin typeface="Calibri"/>
              </a:rPr>
              <a:t/>
            </a:r>
          </a:p>
        </p:txBody>
      </p:sp>
      <p:sp>
        <p:nvSpPr>
          <p:cNvPr id="20" name="Rounded Rectangle 19"/>
          <p:cNvSpPr/>
          <p:nvPr/>
        </p:nvSpPr>
        <p:spPr>
          <a:xfrm>
            <a:off x="9997409" y="459943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21" name="Rectangle 20"/>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The gain comes from the dates, not from the graph. Showing dates in the prompt is sufficient for current values; a temporal graph is needed only for past states, conflicts or validity that the text omits.</a:t>
            </a:r>
          </a:p>
        </p:txBody>
      </p:sp>
      <p:sp>
        <p:nvSpPr>
          <p:cNvPr id="23" name="TextBox 22"/>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04_temporal_memory_and_stale_runbooks.ipynb and 12_scaled_hoh_outdated_knowledge.ipynb</a:t>
            </a:r>
          </a:p>
        </p:txBody>
      </p:sp>
      <p:sp>
        <p:nvSpPr>
          <p:cNvPr id="24" name="Rounded Rectangle 23"/>
          <p:cNvSpPr/>
          <p:nvPr/>
        </p:nvSpPr>
        <p:spPr>
          <a:xfrm>
            <a:off x="10866089" y="36576"/>
            <a:ext cx="914400" cy="237744"/>
          </a:xfrm>
          <a:prstGeom prst="roundRect">
            <a:avLst>
              <a:gd name="adj" fmla="val 50000"/>
            </a:avLst>
          </a:prstGeom>
          <a:solidFill>
            <a:srgbClr val="D9E7E8"/>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7C82"/>
                </a:solidFill>
                <a:latin typeface="Calibri"/>
              </a:rPr>
              <a:t>Task 2.1</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2.2 · Long-Term Conversational Memory</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After each session an LLM extracts facts with timestamps into a bi-temporal graph; for each question the agent retrieves the 25 best facts with their dates.</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a compact context and correct handling of updates. Risk: what extraction omits, such as the assistant's own statements, is forgotten.</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LongMemEval-S (500 questions, about 104,000 tokens each) and LoCoMo (1,540 questions, about 21,000 tokens), against vector memory and the full history.</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LongMemEval-S: graph memory versus full history</a:t>
            </a:r>
          </a:p>
          <a:p>
            <a:pPr marL="0" indent="0">
              <a:lnSpc>
                <a:spcPct val="100000"/>
              </a:lnSpc>
              <a:spcBef>
                <a:spcPts val="100"/>
              </a:spcBef>
              <a:buNone/>
            </a:pPr>
            <a:r>
              <a:rPr b="1" sz="1500">
                <a:solidFill>
                  <a:srgbClr val="1F2733"/>
                </a:solidFill>
                <a:latin typeface="Calibri"/>
              </a:rPr>
              <a:t>+7.8 points [+3.0, +12.6] </a:t>
            </a:r>
            <a:r>
              <a:rPr b="0" sz="1500">
                <a:solidFill>
                  <a:srgbClr val="1F2733"/>
                </a:solidFill>
                <a:latin typeface="Calibri"/>
              </a:rPr>
              <a:t/>
            </a:r>
          </a:p>
        </p:txBody>
      </p:sp>
      <p:sp>
        <p:nvSpPr>
          <p:cNvPr id="11" name="Rounded Rectangle 10"/>
          <p:cNvSpPr/>
          <p:nvPr/>
        </p:nvSpPr>
        <p:spPr>
          <a:xfrm>
            <a:off x="9997409" y="1481328"/>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130552"/>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130552"/>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LongMemEval-S: graph memory versus vector memory</a:t>
            </a:r>
          </a:p>
          <a:p>
            <a:pPr marL="0" indent="0">
              <a:lnSpc>
                <a:spcPct val="100000"/>
              </a:lnSpc>
              <a:spcBef>
                <a:spcPts val="100"/>
              </a:spcBef>
              <a:buNone/>
            </a:pPr>
            <a:r>
              <a:rPr b="1" sz="1500">
                <a:solidFill>
                  <a:srgbClr val="1F2733"/>
                </a:solidFill>
                <a:latin typeface="Calibri"/>
              </a:rPr>
              <a:t>+3.4 points [−0.8, +7.4] </a:t>
            </a:r>
            <a:r>
              <a:rPr b="0" sz="1500">
                <a:solidFill>
                  <a:srgbClr val="1F2733"/>
                </a:solidFill>
                <a:latin typeface="Calibri"/>
              </a:rPr>
              <a:t/>
            </a:r>
          </a:p>
        </p:txBody>
      </p:sp>
      <p:sp>
        <p:nvSpPr>
          <p:cNvPr id="14" name="Rounded Rectangle 13"/>
          <p:cNvSpPr/>
          <p:nvPr/>
        </p:nvSpPr>
        <p:spPr>
          <a:xfrm>
            <a:off x="9997409" y="2286000"/>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15" name="Rectangle 14"/>
          <p:cNvSpPr/>
          <p:nvPr/>
        </p:nvSpPr>
        <p:spPr>
          <a:xfrm>
            <a:off x="4937760" y="2935224"/>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2935224"/>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LoCoMo: graph memory versus full history</a:t>
            </a:r>
          </a:p>
          <a:p>
            <a:pPr marL="0" indent="0">
              <a:lnSpc>
                <a:spcPct val="100000"/>
              </a:lnSpc>
              <a:spcBef>
                <a:spcPts val="100"/>
              </a:spcBef>
              <a:buNone/>
            </a:pPr>
            <a:r>
              <a:rPr b="1" sz="1500">
                <a:solidFill>
                  <a:srgbClr val="1F2733"/>
                </a:solidFill>
                <a:latin typeface="Calibri"/>
              </a:rPr>
              <a:t>73% versus 79%, reliable </a:t>
            </a:r>
            <a:r>
              <a:rPr b="0" sz="1500">
                <a:solidFill>
                  <a:srgbClr val="1F2733"/>
                </a:solidFill>
                <a:latin typeface="Calibri"/>
              </a:rPr>
              <a:t/>
            </a:r>
          </a:p>
        </p:txBody>
      </p:sp>
      <p:sp>
        <p:nvSpPr>
          <p:cNvPr id="17" name="Rounded Rectangle 16"/>
          <p:cNvSpPr/>
          <p:nvPr/>
        </p:nvSpPr>
        <p:spPr>
          <a:xfrm>
            <a:off x="9997409" y="3090672"/>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18" name="Rectangle 17"/>
          <p:cNvSpPr/>
          <p:nvPr/>
        </p:nvSpPr>
        <p:spPr>
          <a:xfrm>
            <a:off x="4937760" y="3739896"/>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3739896"/>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LoCoMo: graph memory versus vector memory</a:t>
            </a:r>
          </a:p>
          <a:p>
            <a:pPr marL="0" indent="0">
              <a:lnSpc>
                <a:spcPct val="100000"/>
              </a:lnSpc>
              <a:spcBef>
                <a:spcPts val="100"/>
              </a:spcBef>
              <a:buNone/>
            </a:pPr>
            <a:r>
              <a:rPr b="1" sz="1500">
                <a:solidFill>
                  <a:srgbClr val="1F2733"/>
                </a:solidFill>
                <a:latin typeface="Calibri"/>
              </a:rPr>
              <a:t>73% versus 67%, reliable </a:t>
            </a:r>
            <a:r>
              <a:rPr b="0" sz="1500">
                <a:solidFill>
                  <a:srgbClr val="1F2733"/>
                </a:solidFill>
                <a:latin typeface="Calibri"/>
              </a:rPr>
              <a:t/>
            </a:r>
          </a:p>
        </p:txBody>
      </p:sp>
      <p:sp>
        <p:nvSpPr>
          <p:cNvPr id="20" name="Rounded Rectangle 19"/>
          <p:cNvSpPr/>
          <p:nvPr/>
        </p:nvSpPr>
        <p:spPr>
          <a:xfrm>
            <a:off x="9997409" y="3895344"/>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21" name="Rectangle 20"/>
          <p:cNvSpPr/>
          <p:nvPr/>
        </p:nvSpPr>
        <p:spPr>
          <a:xfrm>
            <a:off x="4937760" y="4544568"/>
            <a:ext cx="684272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5074920" y="4544568"/>
            <a:ext cx="483104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What the assistant said (LongMemEval-S)</a:t>
            </a:r>
          </a:p>
          <a:p>
            <a:pPr marL="0" indent="0">
              <a:lnSpc>
                <a:spcPct val="100000"/>
              </a:lnSpc>
              <a:spcBef>
                <a:spcPts val="100"/>
              </a:spcBef>
              <a:buNone/>
            </a:pPr>
            <a:r>
              <a:rPr b="1" sz="1500">
                <a:solidFill>
                  <a:srgbClr val="1F2733"/>
                </a:solidFill>
                <a:latin typeface="Calibri"/>
              </a:rPr>
              <a:t>52% versus 91% (vector), 100% (full) </a:t>
            </a:r>
            <a:r>
              <a:rPr b="0" sz="1500">
                <a:solidFill>
                  <a:srgbClr val="1F2733"/>
                </a:solidFill>
                <a:latin typeface="Calibri"/>
              </a:rPr>
              <a:t/>
            </a:r>
          </a:p>
        </p:txBody>
      </p:sp>
      <p:sp>
        <p:nvSpPr>
          <p:cNvPr id="23" name="Rounded Rectangle 22"/>
          <p:cNvSpPr/>
          <p:nvPr/>
        </p:nvSpPr>
        <p:spPr>
          <a:xfrm>
            <a:off x="9997409" y="4700016"/>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24" name="Rectangle 23"/>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5" name="TextBox 24"/>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The preferred memory depends on the length of the history: the full history up to about 20,000 tokens, graph memory at about 100,000 tokens, with care for what extraction omits.</a:t>
            </a:r>
          </a:p>
        </p:txBody>
      </p:sp>
      <p:sp>
        <p:nvSpPr>
          <p:cNvPr id="26" name="TextBox 25"/>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10_scaled_longmemeval_memory.ipynb and 15_scaled_memory_longmemeval_locomo.ipynb</a:t>
            </a:r>
          </a:p>
        </p:txBody>
      </p:sp>
      <p:sp>
        <p:nvSpPr>
          <p:cNvPr id="27" name="Rounded Rectangle 26"/>
          <p:cNvSpPr/>
          <p:nvPr/>
        </p:nvSpPr>
        <p:spPr>
          <a:xfrm>
            <a:off x="10866089" y="36576"/>
            <a:ext cx="914400" cy="237744"/>
          </a:xfrm>
          <a:prstGeom prst="roundRect">
            <a:avLst>
              <a:gd name="adj" fmla="val 50000"/>
            </a:avLst>
          </a:prstGeom>
          <a:solidFill>
            <a:srgbClr val="D9E7E8"/>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2E7C82"/>
                </a:solidFill>
                <a:latin typeface="Calibri"/>
              </a:rPr>
              <a:t>Task 2.2</a:t>
            </a:r>
          </a:p>
        </p:txBody>
      </p:sp>
    </p:spTree>
  </p:cSld>
  <p:clrMapOvr>
    <a:masterClrMapping/>
  </p:clrMapOvr>
</p:sld>
</file>

<file path=ppt/slides/slide4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
          </p:nvPr>
        </p:nvSpPr>
        <p:spPr/>
        <p:txBody>
          <a:bodyPr/>
          <a:lstStyle/>
          <a:p>
            <a:r>
              <a:t>Part 5</a:t>
            </a:r>
          </a:p>
        </p:txBody>
      </p:sp>
      <p:sp>
        <p:nvSpPr>
          <p:cNvPr id="3" name="Title 2"/>
          <p:cNvSpPr>
            <a:spLocks noGrp="1"/>
          </p:cNvSpPr>
          <p:nvPr>
            <p:ph type="title"/>
          </p:nvPr>
        </p:nvSpPr>
        <p:spPr/>
        <p:txBody>
          <a:bodyPr/>
          <a:lstStyle/>
          <a:p>
            <a:r>
              <a:t>Governance, Control and Graph Construction</a:t>
            </a:r>
          </a:p>
        </p:txBody>
      </p:sp>
      <p:sp>
        <p:nvSpPr>
          <p:cNvPr id="4" name="Text Placeholder 3"/>
          <p:cNvSpPr>
            <a:spLocks noGrp="1"/>
          </p:cNvSpPr>
          <p:nvPr>
            <p:ph type="body" idx="2"/>
          </p:nvPr>
        </p:nvSpPr>
        <p:spPr/>
        <p:txBody>
          <a:bodyPr/>
          <a:lstStyle/>
          <a:p>
            <a:pPr/>
            <a:r>
              <a:t>Validation of queries, provenance, workflow and plan guardrails, and building graphs with an LLM</a:t>
            </a:r>
          </a:p>
        </p:txBody>
      </p:sp>
    </p:spTree>
  </p:cSld>
  <p:clrMapOvr>
    <a:masterClrMapping/>
  </p:clrMapOvr>
</p:sld>
</file>

<file path=ppt/slides/slide4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Group 3 · Governance and Control with Knowledge Graphs</a:t>
            </a:r>
          </a:p>
        </p:txBody>
      </p:sp>
      <p:sp>
        <p:nvSpPr>
          <p:cNvPr id="3" name="Rectangle 2"/>
          <p:cNvSpPr/>
          <p:nvPr/>
        </p:nvSpPr>
        <p:spPr>
          <a:xfrm>
            <a:off x="411480" y="1051560"/>
            <a:ext cx="1136900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73152" cy="713232"/>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640080" y="1051560"/>
            <a:ext cx="1095752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In the third group the graph constrains what the agent may generate or do: an ontology, recorded provenance, a workflow or a plan is checked in code before a query or an action is executed.</a:t>
            </a:r>
          </a:p>
        </p:txBody>
      </p:sp>
      <p:sp>
        <p:nvSpPr>
          <p:cNvPr id="6" name="Rectangle 5"/>
          <p:cNvSpPr/>
          <p:nvPr/>
        </p:nvSpPr>
        <p:spPr>
          <a:xfrm>
            <a:off x="411480"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7" name="Rectangle 6"/>
          <p:cNvSpPr/>
          <p:nvPr/>
        </p:nvSpPr>
        <p:spPr>
          <a:xfrm>
            <a:off x="411480" y="1920240"/>
            <a:ext cx="3655557"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TextBox 7"/>
          <p:cNvSpPr txBox="1"/>
          <p:nvPr/>
        </p:nvSpPr>
        <p:spPr>
          <a:xfrm>
            <a:off x="576072"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Tasks of the group</a:t>
            </a:r>
          </a:p>
        </p:txBody>
      </p:sp>
      <p:sp>
        <p:nvSpPr>
          <p:cNvPr id="9" name="TextBox 8"/>
          <p:cNvSpPr txBox="1"/>
          <p:nvPr/>
        </p:nvSpPr>
        <p:spPr>
          <a:xfrm>
            <a:off x="576072" y="2478024"/>
            <a:ext cx="3326373" cy="2779775"/>
          </a:xfrm>
          <a:prstGeom prst="rect">
            <a:avLst/>
          </a:prstGeom>
          <a:noFill/>
        </p:spPr>
        <p:txBody>
          <a:bodyPr wrap="square" lIns="0" rIns="0" tIns="0" bIns="0" anchor="t">
            <a:spAutoFit/>
          </a:bodyPr>
          <a:lstStyle/>
          <a:p>
            <a:pPr marL="0" indent="0">
              <a:lnSpc>
                <a:spcPct val="100000"/>
              </a:lnSpc>
              <a:spcBef>
                <a:spcPts val="0"/>
              </a:spcBef>
              <a:buNone/>
            </a:pPr>
            <a:r>
              <a:rPr b="1" sz="1600">
                <a:solidFill>
                  <a:srgbClr val="1F2733"/>
                </a:solidFill>
                <a:latin typeface="Calibri"/>
              </a:rPr>
              <a:t>3.1 </a:t>
            </a:r>
            <a:r>
              <a:rPr b="0" sz="1600">
                <a:solidFill>
                  <a:srgbClr val="1F2733"/>
                </a:solidFill>
                <a:latin typeface="Calibri"/>
              </a:rPr>
              <a:t>Validation of generated queries against the ontology.</a:t>
            </a:r>
          </a:p>
          <a:p>
            <a:pPr marL="0" indent="0">
              <a:lnSpc>
                <a:spcPct val="100000"/>
              </a:lnSpc>
              <a:spcBef>
                <a:spcPts val="800"/>
              </a:spcBef>
              <a:buNone/>
            </a:pPr>
            <a:r>
              <a:rPr b="1" sz="1600">
                <a:solidFill>
                  <a:srgbClr val="1F2733"/>
                </a:solidFill>
                <a:latin typeface="Calibri"/>
              </a:rPr>
              <a:t>3.2 </a:t>
            </a:r>
            <a:r>
              <a:rPr b="0" sz="1600">
                <a:solidFill>
                  <a:srgbClr val="1F2733"/>
                </a:solidFill>
                <a:latin typeface="Calibri"/>
              </a:rPr>
              <a:t>Provenance filtering: only content of trusted origin enters the context.</a:t>
            </a:r>
          </a:p>
          <a:p>
            <a:pPr marL="0" indent="0">
              <a:lnSpc>
                <a:spcPct val="100000"/>
              </a:lnSpc>
              <a:spcBef>
                <a:spcPts val="800"/>
              </a:spcBef>
              <a:buNone/>
            </a:pPr>
            <a:r>
              <a:rPr b="1" sz="1600">
                <a:solidFill>
                  <a:srgbClr val="1F2733"/>
                </a:solidFill>
                <a:latin typeface="Calibri"/>
              </a:rPr>
              <a:t>3.3 </a:t>
            </a:r>
            <a:r>
              <a:rPr b="0" sz="1600">
                <a:solidFill>
                  <a:srgbClr val="1F2733"/>
                </a:solidFill>
                <a:latin typeface="Calibri"/>
              </a:rPr>
              <a:t>Workflow order: no action before its prerequisite steps.</a:t>
            </a:r>
          </a:p>
          <a:p>
            <a:pPr marL="0" indent="0">
              <a:lnSpc>
                <a:spcPct val="100000"/>
              </a:lnSpc>
              <a:spcBef>
                <a:spcPts val="800"/>
              </a:spcBef>
              <a:buNone/>
            </a:pPr>
            <a:r>
              <a:rPr b="1" sz="1600">
                <a:solidFill>
                  <a:srgbClr val="1F2733"/>
                </a:solidFill>
                <a:latin typeface="Calibri"/>
              </a:rPr>
              <a:t>3.4 </a:t>
            </a:r>
            <a:r>
              <a:rPr b="0" sz="1600">
                <a:solidFill>
                  <a:srgbClr val="1F2733"/>
                </a:solidFill>
                <a:latin typeface="Calibri"/>
              </a:rPr>
              <a:t>Plan graphs: tool calls outside a fixed plan are refused.</a:t>
            </a:r>
          </a:p>
        </p:txBody>
      </p:sp>
      <p:sp>
        <p:nvSpPr>
          <p:cNvPr id="10" name="Rectangle 9"/>
          <p:cNvSpPr/>
          <p:nvPr/>
        </p:nvSpPr>
        <p:spPr>
          <a:xfrm>
            <a:off x="4268205"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1" name="Rectangle 10"/>
          <p:cNvSpPr/>
          <p:nvPr/>
        </p:nvSpPr>
        <p:spPr>
          <a:xfrm>
            <a:off x="4268205" y="192024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2" name="TextBox 11"/>
          <p:cNvSpPr txBox="1"/>
          <p:nvPr/>
        </p:nvSpPr>
        <p:spPr>
          <a:xfrm>
            <a:off x="4432797"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Connection to the agent</a:t>
            </a:r>
          </a:p>
        </p:txBody>
      </p:sp>
      <p:sp>
        <p:nvSpPr>
          <p:cNvPr id="13" name="TextBox 12"/>
          <p:cNvSpPr txBox="1"/>
          <p:nvPr/>
        </p:nvSpPr>
        <p:spPr>
          <a:xfrm>
            <a:off x="4432797" y="2478024"/>
            <a:ext cx="3326373" cy="27797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Graph as a gate: code checks each query or action against the graph before it runs.</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A violation is explained to the LLM, which repairs the query or continues another way.</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The rule holds whatever the model was persuaded to do by the data it read.</a:t>
            </a:r>
          </a:p>
        </p:txBody>
      </p:sp>
      <p:sp>
        <p:nvSpPr>
          <p:cNvPr id="14" name="Rectangle 13"/>
          <p:cNvSpPr/>
          <p:nvPr/>
        </p:nvSpPr>
        <p:spPr>
          <a:xfrm>
            <a:off x="8124931"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Rectangle 14"/>
          <p:cNvSpPr/>
          <p:nvPr/>
        </p:nvSpPr>
        <p:spPr>
          <a:xfrm>
            <a:off x="8124931" y="1920240"/>
            <a:ext cx="365555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8289523"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Expected benefits and problems</a:t>
            </a:r>
          </a:p>
        </p:txBody>
      </p:sp>
      <p:sp>
        <p:nvSpPr>
          <p:cNvPr id="17" name="TextBox 16"/>
          <p:cNvSpPr txBox="1"/>
          <p:nvPr/>
        </p:nvSpPr>
        <p:spPr>
          <a:xfrm>
            <a:off x="8289523" y="2478024"/>
            <a:ext cx="3326373" cy="27797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Benefit: zero violations by construction, with rules that can be audited.</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Benefit: protection that does not depend on the model recognising an attack.</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Problem: rules stated in the prompt may give most of the accuracy gain.</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Problem: the graph needs upkeep; an over-strict gate blocks valid tasks.</a:t>
            </a:r>
          </a:p>
        </p:txBody>
      </p:sp>
      <p:sp>
        <p:nvSpPr>
          <p:cNvPr id="18" name="Rectangle 17"/>
          <p:cNvSpPr/>
          <p:nvPr/>
        </p:nvSpPr>
        <p:spPr>
          <a:xfrm>
            <a:off x="411480" y="5504688"/>
            <a:ext cx="11369009" cy="6858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94360" y="5504688"/>
            <a:ext cx="11003249" cy="68580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Published examples. </a:t>
            </a:r>
            <a:r>
              <a:rPr b="0" sz="1500">
                <a:solidFill>
                  <a:srgbClr val="1F2733"/>
                </a:solidFill>
                <a:latin typeface="Calibri"/>
              </a:rPr>
              <a:t>The ontology layer of Sequeda and Allemang; read-only checks in mcp-neo4j-cypher; τ²-bench policies; CaMeL; the Spider4SSC and InjecAgent benchmarks.</a:t>
            </a:r>
          </a:p>
        </p:txBody>
      </p:sp>
      <p:sp>
        <p:nvSpPr>
          <p:cNvPr id="20" name="Rounded Rectangle 19"/>
          <p:cNvSpPr/>
          <p:nvPr/>
        </p:nvSpPr>
        <p:spPr>
          <a:xfrm>
            <a:off x="10934669" y="36576"/>
            <a:ext cx="845820" cy="237744"/>
          </a:xfrm>
          <a:prstGeom prst="roundRect">
            <a:avLst>
              <a:gd name="adj" fmla="val 50000"/>
            </a:avLst>
          </a:prstGeom>
          <a:solidFill>
            <a:srgbClr val="F5D4D9"/>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C8102E"/>
                </a:solidFill>
                <a:latin typeface="Calibri"/>
              </a:rPr>
              <a:t>Group 3</a:t>
            </a:r>
          </a:p>
        </p:txBody>
      </p:sp>
    </p:spTree>
  </p:cSld>
  <p:clrMapOvr>
    <a:masterClrMapping/>
  </p:clrMapOvr>
</p:sld>
</file>

<file path=ppt/slides/slide4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Rules Stated in the Prompt Compared with Rules Enforced in Code</a:t>
            </a:r>
          </a:p>
        </p:txBody>
      </p:sp>
      <p:sp>
        <p:nvSpPr>
          <p:cNvPr id="3" name="Rounded Rectangle 2"/>
          <p:cNvSpPr/>
          <p:nvPr/>
        </p:nvSpPr>
        <p:spPr>
          <a:xfrm>
            <a:off x="411480" y="2331720"/>
            <a:ext cx="1737360" cy="914400"/>
          </a:xfrm>
          <a:prstGeom prst="round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FFFFFF"/>
                </a:solidFill>
                <a:latin typeface="Calibri"/>
              </a:rPr>
              <a:t>LLM proposes an action or query</a:t>
            </a:r>
          </a:p>
        </p:txBody>
      </p:sp>
      <p:sp>
        <p:nvSpPr>
          <p:cNvPr id="4" name="Rectangle 3"/>
          <p:cNvSpPr/>
          <p:nvPr/>
        </p:nvSpPr>
        <p:spPr>
          <a:xfrm>
            <a:off x="2514600" y="1097280"/>
            <a:ext cx="6675120" cy="3383280"/>
          </a:xfrm>
          <a:prstGeom prst="rect">
            <a:avLst/>
          </a:prstGeom>
          <a:noFill/>
          <a:ln w="19050">
            <a:solidFill>
              <a:srgbClr val="C8102E"/>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2651760" y="1161288"/>
            <a:ext cx="5486400" cy="274320"/>
          </a:xfrm>
          <a:prstGeom prst="rect">
            <a:avLst/>
          </a:prstGeom>
          <a:noFill/>
        </p:spPr>
        <p:txBody>
          <a:bodyPr wrap="square" lIns="0" rIns="0" tIns="0" bIns="0" anchor="t">
            <a:spAutoFit/>
          </a:bodyPr>
          <a:lstStyle/>
          <a:p>
            <a:pPr algn="l"/>
            <a:r>
              <a:rPr sz="1190" b="1" i="0">
                <a:solidFill>
                  <a:srgbClr val="C8102E"/>
                </a:solidFill>
                <a:latin typeface="Calibri"/>
              </a:rPr>
              <a:t>Gates enforced in code where the agent acts (tasks 3.1–3.4)</a:t>
            </a:r>
          </a:p>
        </p:txBody>
      </p:sp>
      <p:sp>
        <p:nvSpPr>
          <p:cNvPr id="6" name="Rectangle 5"/>
          <p:cNvSpPr/>
          <p:nvPr/>
        </p:nvSpPr>
        <p:spPr>
          <a:xfrm>
            <a:off x="2743200" y="1554480"/>
            <a:ext cx="1463039" cy="27432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7" name="Rectangle 6"/>
          <p:cNvSpPr/>
          <p:nvPr/>
        </p:nvSpPr>
        <p:spPr>
          <a:xfrm>
            <a:off x="2743200" y="1554480"/>
            <a:ext cx="1463039"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TextBox 7"/>
          <p:cNvSpPr txBox="1"/>
          <p:nvPr/>
        </p:nvSpPr>
        <p:spPr>
          <a:xfrm>
            <a:off x="2907792" y="1700784"/>
            <a:ext cx="1133855" cy="640080"/>
          </a:xfrm>
          <a:prstGeom prst="rect">
            <a:avLst/>
          </a:prstGeom>
          <a:noFill/>
        </p:spPr>
        <p:txBody>
          <a:bodyPr wrap="square" lIns="0" rIns="0" tIns="0" bIns="0" anchor="t">
            <a:spAutoFit/>
          </a:bodyPr>
          <a:lstStyle/>
          <a:p>
            <a:pPr marL="0" indent="0">
              <a:lnSpc>
                <a:spcPct val="100000"/>
              </a:lnSpc>
              <a:spcBef>
                <a:spcPts val="0"/>
              </a:spcBef>
              <a:buNone/>
            </a:pPr>
            <a:r>
              <a:rPr b="1" sz="1400">
                <a:solidFill>
                  <a:srgbClr val="1F2733"/>
                </a:solidFill>
                <a:latin typeface="Calibri"/>
              </a:rPr>
              <a:t>3.1 Ontology check</a:t>
            </a:r>
          </a:p>
        </p:txBody>
      </p:sp>
      <p:sp>
        <p:nvSpPr>
          <p:cNvPr id="9" name="TextBox 8"/>
          <p:cNvSpPr txBox="1"/>
          <p:nvPr/>
        </p:nvSpPr>
        <p:spPr>
          <a:xfrm>
            <a:off x="2907792" y="2386584"/>
            <a:ext cx="1133855" cy="1819656"/>
          </a:xfrm>
          <a:prstGeom prst="rect">
            <a:avLst/>
          </a:prstGeom>
          <a:noFill/>
        </p:spPr>
        <p:txBody>
          <a:bodyPr wrap="square" lIns="0" rIns="0" tIns="0" bIns="0" anchor="t">
            <a:spAutoFit/>
          </a:bodyPr>
          <a:lstStyle/>
          <a:p>
            <a:pPr marL="0" indent="0">
              <a:lnSpc>
                <a:spcPct val="100000"/>
              </a:lnSpc>
              <a:spcBef>
                <a:spcPts val="0"/>
              </a:spcBef>
              <a:buNone/>
            </a:pPr>
            <a:r>
              <a:rPr b="0" sz="1300">
                <a:solidFill>
                  <a:srgbClr val="1F2733"/>
                </a:solidFill>
                <a:latin typeface="Calibri"/>
              </a:rPr>
              <a:t>Every class and property must exist and fit; violations are explained and the query is repaired.</a:t>
            </a:r>
          </a:p>
        </p:txBody>
      </p:sp>
      <p:sp>
        <p:nvSpPr>
          <p:cNvPr id="10" name="Rectangle 9"/>
          <p:cNvSpPr/>
          <p:nvPr/>
        </p:nvSpPr>
        <p:spPr>
          <a:xfrm>
            <a:off x="4315968" y="1554480"/>
            <a:ext cx="1463039" cy="27432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1" name="Rectangle 10"/>
          <p:cNvSpPr/>
          <p:nvPr/>
        </p:nvSpPr>
        <p:spPr>
          <a:xfrm>
            <a:off x="4315968" y="1554480"/>
            <a:ext cx="1463039"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2" name="TextBox 11"/>
          <p:cNvSpPr txBox="1"/>
          <p:nvPr/>
        </p:nvSpPr>
        <p:spPr>
          <a:xfrm>
            <a:off x="4480559" y="1700784"/>
            <a:ext cx="1133855" cy="640080"/>
          </a:xfrm>
          <a:prstGeom prst="rect">
            <a:avLst/>
          </a:prstGeom>
          <a:noFill/>
        </p:spPr>
        <p:txBody>
          <a:bodyPr wrap="square" lIns="0" rIns="0" tIns="0" bIns="0" anchor="t">
            <a:spAutoFit/>
          </a:bodyPr>
          <a:lstStyle/>
          <a:p>
            <a:pPr marL="0" indent="0">
              <a:lnSpc>
                <a:spcPct val="100000"/>
              </a:lnSpc>
              <a:spcBef>
                <a:spcPts val="0"/>
              </a:spcBef>
              <a:buNone/>
            </a:pPr>
            <a:r>
              <a:rPr b="1" sz="1400">
                <a:solidFill>
                  <a:srgbClr val="1F2733"/>
                </a:solidFill>
                <a:latin typeface="Calibri"/>
              </a:rPr>
              <a:t>3.2 Provenance filter</a:t>
            </a:r>
          </a:p>
        </p:txBody>
      </p:sp>
      <p:sp>
        <p:nvSpPr>
          <p:cNvPr id="13" name="TextBox 12"/>
          <p:cNvSpPr txBox="1"/>
          <p:nvPr/>
        </p:nvSpPr>
        <p:spPr>
          <a:xfrm>
            <a:off x="4480559" y="2386584"/>
            <a:ext cx="1133855" cy="1819656"/>
          </a:xfrm>
          <a:prstGeom prst="rect">
            <a:avLst/>
          </a:prstGeom>
          <a:noFill/>
        </p:spPr>
        <p:txBody>
          <a:bodyPr wrap="square" lIns="0" rIns="0" tIns="0" bIns="0" anchor="t">
            <a:spAutoFit/>
          </a:bodyPr>
          <a:lstStyle/>
          <a:p>
            <a:pPr marL="0" indent="0">
              <a:lnSpc>
                <a:spcPct val="100000"/>
              </a:lnSpc>
              <a:spcBef>
                <a:spcPts val="0"/>
              </a:spcBef>
              <a:buNone/>
            </a:pPr>
            <a:r>
              <a:rPr b="0" sz="1300">
                <a:solidFill>
                  <a:srgbClr val="1F2733"/>
                </a:solidFill>
                <a:latin typeface="Calibri"/>
              </a:rPr>
              <a:t>Content enters the context only if its recorded origin is trusted.</a:t>
            </a:r>
          </a:p>
        </p:txBody>
      </p:sp>
      <p:sp>
        <p:nvSpPr>
          <p:cNvPr id="14" name="Rectangle 13"/>
          <p:cNvSpPr/>
          <p:nvPr/>
        </p:nvSpPr>
        <p:spPr>
          <a:xfrm>
            <a:off x="5888736" y="1554480"/>
            <a:ext cx="1463039" cy="27432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Rectangle 14"/>
          <p:cNvSpPr/>
          <p:nvPr/>
        </p:nvSpPr>
        <p:spPr>
          <a:xfrm>
            <a:off x="5888736" y="1554480"/>
            <a:ext cx="1463039" cy="64008"/>
          </a:xfrm>
          <a:prstGeom prst="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6053327" y="1700784"/>
            <a:ext cx="1133855" cy="640080"/>
          </a:xfrm>
          <a:prstGeom prst="rect">
            <a:avLst/>
          </a:prstGeom>
          <a:noFill/>
        </p:spPr>
        <p:txBody>
          <a:bodyPr wrap="square" lIns="0" rIns="0" tIns="0" bIns="0" anchor="t">
            <a:spAutoFit/>
          </a:bodyPr>
          <a:lstStyle/>
          <a:p>
            <a:pPr marL="0" indent="0">
              <a:lnSpc>
                <a:spcPct val="100000"/>
              </a:lnSpc>
              <a:spcBef>
                <a:spcPts val="0"/>
              </a:spcBef>
              <a:buNone/>
            </a:pPr>
            <a:r>
              <a:rPr b="1" sz="1400">
                <a:solidFill>
                  <a:srgbClr val="1F2733"/>
                </a:solidFill>
                <a:latin typeface="Calibri"/>
              </a:rPr>
              <a:t>3.3 Workflow graph</a:t>
            </a:r>
          </a:p>
        </p:txBody>
      </p:sp>
      <p:sp>
        <p:nvSpPr>
          <p:cNvPr id="17" name="TextBox 16"/>
          <p:cNvSpPr txBox="1"/>
          <p:nvPr/>
        </p:nvSpPr>
        <p:spPr>
          <a:xfrm>
            <a:off x="6053327" y="2386584"/>
            <a:ext cx="1133855" cy="1819656"/>
          </a:xfrm>
          <a:prstGeom prst="rect">
            <a:avLst/>
          </a:prstGeom>
          <a:noFill/>
        </p:spPr>
        <p:txBody>
          <a:bodyPr wrap="square" lIns="0" rIns="0" tIns="0" bIns="0" anchor="t">
            <a:spAutoFit/>
          </a:bodyPr>
          <a:lstStyle/>
          <a:p>
            <a:pPr marL="0" indent="0">
              <a:lnSpc>
                <a:spcPct val="100000"/>
              </a:lnSpc>
              <a:spcBef>
                <a:spcPts val="0"/>
              </a:spcBef>
              <a:buNone/>
            </a:pPr>
            <a:r>
              <a:rPr b="0" sz="1300">
                <a:solidFill>
                  <a:srgbClr val="1F2733"/>
                </a:solidFill>
                <a:latin typeface="Calibri"/>
              </a:rPr>
              <a:t>An action is blocked until its prerequisite steps are complete.</a:t>
            </a:r>
          </a:p>
        </p:txBody>
      </p:sp>
      <p:sp>
        <p:nvSpPr>
          <p:cNvPr id="18" name="Rectangle 17"/>
          <p:cNvSpPr/>
          <p:nvPr/>
        </p:nvSpPr>
        <p:spPr>
          <a:xfrm>
            <a:off x="7461504" y="1554480"/>
            <a:ext cx="1463039" cy="27432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Rectangle 18"/>
          <p:cNvSpPr/>
          <p:nvPr/>
        </p:nvSpPr>
        <p:spPr>
          <a:xfrm>
            <a:off x="7461504" y="1554480"/>
            <a:ext cx="1463039" cy="64008"/>
          </a:xfrm>
          <a:prstGeom prst="rect">
            <a:avLst/>
          </a:prstGeom>
          <a:solidFill>
            <a:srgbClr val="6B4A78"/>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0" name="TextBox 19"/>
          <p:cNvSpPr txBox="1"/>
          <p:nvPr/>
        </p:nvSpPr>
        <p:spPr>
          <a:xfrm>
            <a:off x="7626096" y="1700784"/>
            <a:ext cx="1133855" cy="640080"/>
          </a:xfrm>
          <a:prstGeom prst="rect">
            <a:avLst/>
          </a:prstGeom>
          <a:noFill/>
        </p:spPr>
        <p:txBody>
          <a:bodyPr wrap="square" lIns="0" rIns="0" tIns="0" bIns="0" anchor="t">
            <a:spAutoFit/>
          </a:bodyPr>
          <a:lstStyle/>
          <a:p>
            <a:pPr marL="0" indent="0">
              <a:lnSpc>
                <a:spcPct val="100000"/>
              </a:lnSpc>
              <a:spcBef>
                <a:spcPts val="0"/>
              </a:spcBef>
              <a:buNone/>
            </a:pPr>
            <a:r>
              <a:rPr b="1" sz="1400">
                <a:solidFill>
                  <a:srgbClr val="1F2733"/>
                </a:solidFill>
                <a:latin typeface="Calibri"/>
              </a:rPr>
              <a:t>3.4 Plan graph</a:t>
            </a:r>
          </a:p>
        </p:txBody>
      </p:sp>
      <p:sp>
        <p:nvSpPr>
          <p:cNvPr id="21" name="TextBox 20"/>
          <p:cNvSpPr txBox="1"/>
          <p:nvPr/>
        </p:nvSpPr>
        <p:spPr>
          <a:xfrm>
            <a:off x="7626096" y="2386584"/>
            <a:ext cx="1133855" cy="1819656"/>
          </a:xfrm>
          <a:prstGeom prst="rect">
            <a:avLst/>
          </a:prstGeom>
          <a:noFill/>
        </p:spPr>
        <p:txBody>
          <a:bodyPr wrap="square" lIns="0" rIns="0" tIns="0" bIns="0" anchor="t">
            <a:spAutoFit/>
          </a:bodyPr>
          <a:lstStyle/>
          <a:p>
            <a:pPr marL="0" indent="0">
              <a:lnSpc>
                <a:spcPct val="100000"/>
              </a:lnSpc>
              <a:spcBef>
                <a:spcPts val="0"/>
              </a:spcBef>
              <a:buNone/>
            </a:pPr>
            <a:r>
              <a:rPr b="0" sz="1300">
                <a:solidFill>
                  <a:srgbClr val="1F2733"/>
                </a:solidFill>
                <a:latin typeface="Calibri"/>
              </a:rPr>
              <a:t>The plan is fixed before untrusted tool output is read; calls outside it are refused.</a:t>
            </a:r>
          </a:p>
        </p:txBody>
      </p:sp>
      <p:sp>
        <p:nvSpPr>
          <p:cNvPr id="22" name="Rounded Rectangle 21"/>
          <p:cNvSpPr/>
          <p:nvPr/>
        </p:nvSpPr>
        <p:spPr>
          <a:xfrm>
            <a:off x="9555480" y="2331720"/>
            <a:ext cx="2194560" cy="914400"/>
          </a:xfrm>
          <a:prstGeom prst="roundRect">
            <a:avLst/>
          </a:prstGeom>
          <a:solidFill>
            <a:srgbClr val="FFFFFF"/>
          </a:solidFill>
          <a:ln w="19050">
            <a:solidFill>
              <a:srgbClr val="4A7A3F"/>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90" b="1">
                <a:solidFill>
                  <a:srgbClr val="4A7A3F"/>
                </a:solidFill>
                <a:latin typeface="Calibri"/>
              </a:rPr>
              <a:t>Tools, data and the outside world</a:t>
            </a:r>
          </a:p>
        </p:txBody>
      </p:sp>
      <p:cxnSp>
        <p:nvCxnSpPr>
          <p:cNvPr id="23" name="Connector 22"/>
          <p:cNvCxnSpPr/>
          <p:nvPr/>
        </p:nvCxnSpPr>
        <p:spPr>
          <a:xfrm>
            <a:off x="2148840" y="2788920"/>
            <a:ext cx="365760" cy="0"/>
          </a:xfrm>
          <a:prstGeom prst="line">
            <a:avLst/>
          </a:prstGeom>
          <a:ln w="25400" cap="rnd">
            <a:solidFill>
              <a:srgbClr val="2E4A66"/>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24" name="Connector 23"/>
          <p:cNvCxnSpPr/>
          <p:nvPr/>
        </p:nvCxnSpPr>
        <p:spPr>
          <a:xfrm>
            <a:off x="9189719" y="2788920"/>
            <a:ext cx="365761" cy="0"/>
          </a:xfrm>
          <a:prstGeom prst="line">
            <a:avLst/>
          </a:prstGeom>
          <a:ln w="25400" cap="rnd">
            <a:solidFill>
              <a:srgbClr val="4A7A3F"/>
            </a:solidFill>
            <a:tailEnd type="triangle" w="med" len="med"/>
          </a:ln>
        </p:spPr>
        <p:style>
          <a:lnRef idx="2">
            <a:schemeClr val="accent1"/>
          </a:lnRef>
          <a:fillRef idx="0">
            <a:schemeClr val="accent1"/>
          </a:fillRef>
          <a:effectRef idx="1">
            <a:schemeClr val="accent1"/>
          </a:effectRef>
          <a:fontRef idx="minor">
            <a:schemeClr val="tx1"/>
          </a:fontRef>
        </p:style>
      </p:cxnSp>
      <p:sp>
        <p:nvSpPr>
          <p:cNvPr id="25" name="Rectangle 24"/>
          <p:cNvSpPr/>
          <p:nvPr/>
        </p:nvSpPr>
        <p:spPr>
          <a:xfrm>
            <a:off x="411480" y="4663440"/>
            <a:ext cx="5547344" cy="150876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6" name="Rectangle 25"/>
          <p:cNvSpPr/>
          <p:nvPr/>
        </p:nvSpPr>
        <p:spPr>
          <a:xfrm>
            <a:off x="411480" y="4663440"/>
            <a:ext cx="5547344" cy="64008"/>
          </a:xfrm>
          <a:prstGeom prst="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7" name="TextBox 26"/>
          <p:cNvSpPr txBox="1"/>
          <p:nvPr/>
        </p:nvSpPr>
        <p:spPr>
          <a:xfrm>
            <a:off x="576072" y="4809744"/>
            <a:ext cx="5218160"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A rule stated in the prompt</a:t>
            </a:r>
          </a:p>
        </p:txBody>
      </p:sp>
      <p:sp>
        <p:nvSpPr>
          <p:cNvPr id="28" name="TextBox 27"/>
          <p:cNvSpPr txBox="1"/>
          <p:nvPr/>
        </p:nvSpPr>
        <p:spPr>
          <a:xfrm>
            <a:off x="576072" y="5221224"/>
            <a:ext cx="5218160" cy="85953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The model is asked to comply. Compliance is probable, not certain, because instructions hidden in the data (prompt injection) can override it.</a:t>
            </a:r>
          </a:p>
        </p:txBody>
      </p:sp>
      <p:sp>
        <p:nvSpPr>
          <p:cNvPr id="29" name="Rectangle 28"/>
          <p:cNvSpPr/>
          <p:nvPr/>
        </p:nvSpPr>
        <p:spPr>
          <a:xfrm>
            <a:off x="6233144" y="4663440"/>
            <a:ext cx="5547344" cy="150876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30" name="Rectangle 29"/>
          <p:cNvSpPr/>
          <p:nvPr/>
        </p:nvSpPr>
        <p:spPr>
          <a:xfrm>
            <a:off x="6233144" y="4663440"/>
            <a:ext cx="5547344"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31" name="TextBox 30"/>
          <p:cNvSpPr txBox="1"/>
          <p:nvPr/>
        </p:nvSpPr>
        <p:spPr>
          <a:xfrm>
            <a:off x="6397736" y="4809744"/>
            <a:ext cx="5218160"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A rule enforced in code</a:t>
            </a:r>
          </a:p>
        </p:txBody>
      </p:sp>
      <p:sp>
        <p:nvSpPr>
          <p:cNvPr id="32" name="TextBox 31"/>
          <p:cNvSpPr txBox="1"/>
          <p:nvPr/>
        </p:nvSpPr>
        <p:spPr>
          <a:xfrm>
            <a:off x="6397736" y="5221224"/>
            <a:ext cx="5218160" cy="859536"/>
          </a:xfrm>
          <a:prstGeom prst="rect">
            <a:avLst/>
          </a:prstGeom>
          <a:noFill/>
        </p:spPr>
        <p:txBody>
          <a:bodyPr wrap="square" lIns="0" rIns="0" tIns="0" bIns="0" anchor="t">
            <a:spAutoFit/>
          </a:bodyPr>
          <a:lstStyle/>
          <a:p>
            <a:pPr marL="0" indent="0">
              <a:lnSpc>
                <a:spcPct val="100000"/>
              </a:lnSpc>
              <a:spcBef>
                <a:spcPts val="0"/>
              </a:spcBef>
              <a:buNone/>
            </a:pPr>
            <a:r>
              <a:rPr b="0" sz="1500">
                <a:solidFill>
                  <a:srgbClr val="1F2733"/>
                </a:solidFill>
                <a:latin typeface="Calibri"/>
              </a:rPr>
              <a:t>The action cannot happen, whatever the model was persuaded to do. The measurements show how much accuracy this adds beyond stating the rule.</a:t>
            </a:r>
          </a:p>
        </p:txBody>
      </p:sp>
      <p:sp>
        <p:nvSpPr>
          <p:cNvPr id="33" name="Rounded Rectangle 32"/>
          <p:cNvSpPr/>
          <p:nvPr/>
        </p:nvSpPr>
        <p:spPr>
          <a:xfrm>
            <a:off x="10934669" y="36576"/>
            <a:ext cx="845820" cy="237744"/>
          </a:xfrm>
          <a:prstGeom prst="roundRect">
            <a:avLst>
              <a:gd name="adj" fmla="val 50000"/>
            </a:avLst>
          </a:prstGeom>
          <a:solidFill>
            <a:srgbClr val="F5D4D9"/>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C8102E"/>
                </a:solidFill>
                <a:latin typeface="Calibri"/>
              </a:rPr>
              <a:t>Group 3</a:t>
            </a:r>
          </a:p>
        </p:txBody>
      </p:sp>
    </p:spTree>
  </p:cSld>
  <p:clrMapOvr>
    <a:masterClrMapping/>
  </p:clrMapOvr>
</p:sld>
</file>

<file path=ppt/slides/slide4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3.1 · Validation of Generated Queries</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The LLM writes SPARQL from the question and the schema; a deterministic checker tests classes, properties, direction and entities, and explains each violation for up to three repairs.</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fewer silently wrong queries. Risk: a check verifies form, not meaning, so a valid query can answer a different question.</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a helpdesk RDF graph (15 questions) and Spider4SSC (563 questions over 19 graphs), against retry on error and rules stated in the prompt.</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Ontology checker versus retry on error (Spider4SSC)</a:t>
            </a:r>
          </a:p>
          <a:p>
            <a:pPr marL="0" indent="0">
              <a:lnSpc>
                <a:spcPct val="100000"/>
              </a:lnSpc>
              <a:spcBef>
                <a:spcPts val="100"/>
              </a:spcBef>
              <a:buNone/>
            </a:pPr>
            <a:r>
              <a:rPr b="1" sz="1500">
                <a:solidFill>
                  <a:srgbClr val="1F2733"/>
                </a:solidFill>
                <a:latin typeface="Calibri"/>
              </a:rPr>
              <a:t>+61.5 points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Checker versus rules in the prompt, single attempt</a:t>
            </a:r>
          </a:p>
          <a:p>
            <a:pPr marL="0" indent="0">
              <a:lnSpc>
                <a:spcPct val="100000"/>
              </a:lnSpc>
              <a:spcBef>
                <a:spcPts val="100"/>
              </a:spcBef>
              <a:buNone/>
            </a:pPr>
            <a:r>
              <a:rPr b="1" sz="1500">
                <a:solidFill>
                  <a:srgbClr val="1F2733"/>
                </a:solidFill>
                <a:latin typeface="Calibri"/>
              </a:rPr>
              <a:t>+5.0 points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Checker versus rules in the prompt with retry</a:t>
            </a:r>
          </a:p>
          <a:p>
            <a:pPr marL="0" indent="0">
              <a:lnSpc>
                <a:spcPct val="100000"/>
              </a:lnSpc>
              <a:spcBef>
                <a:spcPts val="100"/>
              </a:spcBef>
              <a:buNone/>
            </a:pPr>
            <a:r>
              <a:rPr b="1" sz="1500">
                <a:solidFill>
                  <a:srgbClr val="1F2733"/>
                </a:solidFill>
                <a:latin typeface="Calibri"/>
              </a:rPr>
              <a:t>+2.0 points, not reliable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18" name="Rectangle 17"/>
          <p:cNvSpPr/>
          <p:nvPr/>
        </p:nvSpPr>
        <p:spPr>
          <a:xfrm>
            <a:off x="4937760" y="434340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434340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Final queries violating the vocabulary</a:t>
            </a:r>
          </a:p>
          <a:p>
            <a:pPr marL="0" indent="0">
              <a:lnSpc>
                <a:spcPct val="100000"/>
              </a:lnSpc>
              <a:spcBef>
                <a:spcPts val="100"/>
              </a:spcBef>
              <a:buNone/>
            </a:pPr>
            <a:r>
              <a:rPr b="1" sz="1500">
                <a:solidFill>
                  <a:srgbClr val="1F2733"/>
                </a:solidFill>
                <a:latin typeface="Calibri"/>
              </a:rPr>
              <a:t>0 versus 12–21 of 563 </a:t>
            </a:r>
            <a:r>
              <a:rPr b="0" sz="1500">
                <a:solidFill>
                  <a:srgbClr val="1F2733"/>
                </a:solidFill>
                <a:latin typeface="Calibri"/>
              </a:rPr>
              <a:t/>
            </a:r>
          </a:p>
        </p:txBody>
      </p:sp>
      <p:sp>
        <p:nvSpPr>
          <p:cNvPr id="20" name="Rounded Rectangle 19"/>
          <p:cNvSpPr/>
          <p:nvPr/>
        </p:nvSpPr>
        <p:spPr>
          <a:xfrm>
            <a:off x="9997409" y="459943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21" name="Rectangle 20"/>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Most of the gain is the information about the schema, which the prompt can also carry. The checker adds a guarantee of zero violations, which matters where one wrong query is costly.</a:t>
            </a:r>
          </a:p>
        </p:txBody>
      </p:sp>
      <p:sp>
        <p:nvSpPr>
          <p:cNvPr id="23" name="TextBox 22"/>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07_ontology_checked_graph_queries.ipynb and 17_scaled_spider4ssc_ontology_checked_sparql.ipynb</a:t>
            </a:r>
          </a:p>
        </p:txBody>
      </p:sp>
      <p:sp>
        <p:nvSpPr>
          <p:cNvPr id="24" name="Rounded Rectangle 23"/>
          <p:cNvSpPr/>
          <p:nvPr/>
        </p:nvSpPr>
        <p:spPr>
          <a:xfrm>
            <a:off x="10866089" y="36576"/>
            <a:ext cx="914400" cy="237744"/>
          </a:xfrm>
          <a:prstGeom prst="roundRect">
            <a:avLst>
              <a:gd name="adj" fmla="val 50000"/>
            </a:avLst>
          </a:prstGeom>
          <a:solidFill>
            <a:srgbClr val="F5D4D9"/>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C8102E"/>
                </a:solidFill>
                <a:latin typeface="Calibri"/>
              </a:rPr>
              <a:t>Task 3.1</a:t>
            </a:r>
          </a:p>
        </p:txBody>
      </p:sp>
    </p:spTree>
  </p:cSld>
  <p:clrMapOvr>
    <a:masterClrMapping/>
  </p:clrMapOvr>
</p:sld>
</file>

<file path=ppt/slides/slide4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3.2 · Provenance Filtering of Content</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Every node and edge records its origin (author, role, confirmed solution); retrieval admits content only if a rule in code accepts its provenance.</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planted content cannot reach the answer. Risk: genuine content with incomplete provenance is rejected, and an attacker with a trusted account is not stopped.</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the helpdesk graph with 12 genuine and 5 planted “fix” comments (10 questions), against the 3 most similar texts.</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Answers repeating a planted attack</a:t>
            </a:r>
          </a:p>
          <a:p>
            <a:pPr marL="0" indent="0">
              <a:lnSpc>
                <a:spcPct val="100000"/>
              </a:lnSpc>
              <a:spcBef>
                <a:spcPts val="100"/>
              </a:spcBef>
              <a:buNone/>
            </a:pPr>
            <a:r>
              <a:rPr b="1" sz="1500">
                <a:solidFill>
                  <a:srgbClr val="1F2733"/>
                </a:solidFill>
                <a:latin typeface="Calibri"/>
              </a:rPr>
              <a:t>9 of 10 → 0 of 10 (indicative)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Genuine fixes wrongly rejected by the filter</a:t>
            </a:r>
          </a:p>
          <a:p>
            <a:pPr marL="0" indent="0">
              <a:lnSpc>
                <a:spcPct val="100000"/>
              </a:lnSpc>
              <a:spcBef>
                <a:spcPts val="100"/>
              </a:spcBef>
              <a:buNone/>
            </a:pPr>
            <a:r>
              <a:rPr b="1" sz="1500">
                <a:solidFill>
                  <a:srgbClr val="1F2733"/>
                </a:solidFill>
                <a:latin typeface="Calibri"/>
              </a:rPr>
              <a:t>0 of 12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Filtering by provenance in code removed every planted attack without rejecting genuine fixes. The sample is small, so the result shows the mechanism rather than its size in practice.</a:t>
            </a:r>
          </a:p>
        </p:txBody>
      </p:sp>
      <p:sp>
        <p:nvSpPr>
          <p:cNvPr id="17" name="TextBox 16"/>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 examples/05_guardrails_and_graph_poisoning.ipynb</a:t>
            </a:r>
          </a:p>
        </p:txBody>
      </p:sp>
      <p:sp>
        <p:nvSpPr>
          <p:cNvPr id="18" name="Rounded Rectangle 17"/>
          <p:cNvSpPr/>
          <p:nvPr/>
        </p:nvSpPr>
        <p:spPr>
          <a:xfrm>
            <a:off x="10866089" y="36576"/>
            <a:ext cx="914400" cy="237744"/>
          </a:xfrm>
          <a:prstGeom prst="roundRect">
            <a:avLst>
              <a:gd name="adj" fmla="val 50000"/>
            </a:avLst>
          </a:prstGeom>
          <a:solidFill>
            <a:srgbClr val="F5D4D9"/>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C8102E"/>
                </a:solidFill>
                <a:latin typeface="Calibri"/>
              </a:rPr>
              <a:t>Task 3.2</a:t>
            </a:r>
          </a:p>
        </p:txBody>
      </p:sp>
    </p:spTree>
  </p:cSld>
  <p:clrMapOvr>
    <a:masterClrMapping/>
  </p:clrMapOvr>
</p:sld>
</file>

<file path=ppt/slides/slide4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3.3 · Enforcement of Workflow Order</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A procedure is stored as a graph of prerequisite steps; before each tool call, code checks that the prerequisites are complete and refuses a premature call.</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no action before its prerequisites, whatever the model decides. Risk: refused calls add steps, and an over-strict graph blocks exceptions.</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a 33-step telecom support workflow from τ²-bench, in 5 runs with and without the gate.</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Actions taken before their prerequisites</a:t>
            </a:r>
          </a:p>
          <a:p>
            <a:pPr marL="0" indent="0">
              <a:lnSpc>
                <a:spcPct val="100000"/>
              </a:lnSpc>
              <a:spcBef>
                <a:spcPts val="100"/>
              </a:spcBef>
              <a:buNone/>
            </a:pPr>
            <a:r>
              <a:rPr b="1" sz="1500">
                <a:solidFill>
                  <a:srgbClr val="1F2733"/>
                </a:solidFill>
                <a:latin typeface="Calibri"/>
              </a:rPr>
              <a:t>19 → 0 in 5 runs (indicative)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Premature calls blocked by the gate</a:t>
            </a:r>
          </a:p>
          <a:p>
            <a:pPr marL="0" indent="0">
              <a:lnSpc>
                <a:spcPct val="100000"/>
              </a:lnSpc>
              <a:spcBef>
                <a:spcPts val="100"/>
              </a:spcBef>
              <a:buNone/>
            </a:pPr>
            <a:r>
              <a:rPr b="1" sz="1500">
                <a:solidFill>
                  <a:srgbClr val="1F2733"/>
                </a:solidFill>
                <a:latin typeface="Calibri"/>
              </a:rPr>
              <a:t>17, and the agent continued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Issues resolved</a:t>
            </a:r>
          </a:p>
          <a:p>
            <a:pPr marL="0" indent="0">
              <a:lnSpc>
                <a:spcPct val="100000"/>
              </a:lnSpc>
              <a:spcBef>
                <a:spcPts val="100"/>
              </a:spcBef>
              <a:buNone/>
            </a:pPr>
            <a:r>
              <a:rPr b="1" sz="1500">
                <a:solidFill>
                  <a:srgbClr val="1F2733"/>
                </a:solidFill>
                <a:latin typeface="Calibri"/>
              </a:rPr>
              <a:t>All, with and without the gate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18" name="Rectangle 17"/>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The workflow gate removed every out-of-order action without reducing task success. Five runs show the mechanism, not its size in practice.</a:t>
            </a:r>
          </a:p>
        </p:txBody>
      </p:sp>
      <p:sp>
        <p:nvSpPr>
          <p:cNvPr id="20" name="TextBox 19"/>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 examples/05_guardrails_and_graph_poisoning.ipynb</a:t>
            </a:r>
          </a:p>
        </p:txBody>
      </p:sp>
      <p:sp>
        <p:nvSpPr>
          <p:cNvPr id="21" name="Rounded Rectangle 20"/>
          <p:cNvSpPr/>
          <p:nvPr/>
        </p:nvSpPr>
        <p:spPr>
          <a:xfrm>
            <a:off x="10866089" y="36576"/>
            <a:ext cx="914400" cy="237744"/>
          </a:xfrm>
          <a:prstGeom prst="roundRect">
            <a:avLst>
              <a:gd name="adj" fmla="val 50000"/>
            </a:avLst>
          </a:prstGeom>
          <a:solidFill>
            <a:srgbClr val="F5D4D9"/>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C8102E"/>
                </a:solidFill>
                <a:latin typeface="Calibri"/>
              </a:rPr>
              <a:t>Task 3.3</a:t>
            </a:r>
          </a:p>
        </p:txBody>
      </p:sp>
    </p:spTree>
  </p:cSld>
  <p:clrMapOvr>
    <a:masterClrMapping/>
  </p:clrMapOvr>
</p:sld>
</file>

<file path=ppt/slides/slide4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3.4 · Plan Graphs Against Prompt Injection</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Before reading any tool output, the LLM plans the tools the task needs; the plan is stored as a graph, and code refuses every call outside it.</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injected instructions cannot trigger tools the task did not need. Risk: a legitimate task fails when the plan omits a tool.</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InjecAgent (3,162 injection cases at three strengths), against no defence and a prompt rule that tool output is data.</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Plan-graph gate versus no defence</a:t>
            </a:r>
          </a:p>
          <a:p>
            <a:pPr marL="0" indent="0">
              <a:lnSpc>
                <a:spcPct val="100000"/>
              </a:lnSpc>
              <a:spcBef>
                <a:spcPts val="100"/>
              </a:spcBef>
              <a:buNone/>
            </a:pPr>
            <a:r>
              <a:rPr b="1" sz="1500">
                <a:solidFill>
                  <a:srgbClr val="1F2733"/>
                </a:solidFill>
                <a:latin typeface="Calibri"/>
              </a:rPr>
              <a:t>13 → 0 successful attacks of 3,162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Plan-graph gate versus a prompt rule</a:t>
            </a:r>
          </a:p>
          <a:p>
            <a:pPr marL="0" indent="0">
              <a:lnSpc>
                <a:spcPct val="100000"/>
              </a:lnSpc>
              <a:spcBef>
                <a:spcPts val="100"/>
              </a:spcBef>
              <a:buNone/>
            </a:pPr>
            <a:r>
              <a:rPr b="1" sz="1500">
                <a:solidFill>
                  <a:srgbClr val="1F2733"/>
                </a:solidFill>
                <a:latin typeface="Calibri"/>
              </a:rPr>
              <a:t>1 → 0 successful attacks of 3,162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667485"/>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NO DIFFERENCE</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Legitimate tasks blocked by the gate</a:t>
            </a:r>
          </a:p>
          <a:p>
            <a:pPr marL="0" indent="0">
              <a:lnSpc>
                <a:spcPct val="100000"/>
              </a:lnSpc>
              <a:spcBef>
                <a:spcPts val="100"/>
              </a:spcBef>
              <a:buNone/>
            </a:pPr>
            <a:r>
              <a:rPr b="1" sz="1500">
                <a:solidFill>
                  <a:srgbClr val="1F2733"/>
                </a:solidFill>
                <a:latin typeface="Calibri"/>
              </a:rPr>
              <a:t>0.2%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18" name="Rectangle 17"/>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With a model that already resists 99.6% of fixed attacks, the gate cannot be shown to be necessary. Its value is a guarantee against stronger, adaptive attacks, which require a different test.</a:t>
            </a:r>
          </a:p>
        </p:txBody>
      </p:sp>
      <p:sp>
        <p:nvSpPr>
          <p:cNvPr id="20" name="TextBox 19"/>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 examples/13_scaled_injecagent_prompt_injection.ipynb</a:t>
            </a:r>
          </a:p>
        </p:txBody>
      </p:sp>
      <p:sp>
        <p:nvSpPr>
          <p:cNvPr id="21" name="Rounded Rectangle 20"/>
          <p:cNvSpPr/>
          <p:nvPr/>
        </p:nvSpPr>
        <p:spPr>
          <a:xfrm>
            <a:off x="10866089" y="36576"/>
            <a:ext cx="914400" cy="237744"/>
          </a:xfrm>
          <a:prstGeom prst="roundRect">
            <a:avLst>
              <a:gd name="adj" fmla="val 50000"/>
            </a:avLst>
          </a:prstGeom>
          <a:solidFill>
            <a:srgbClr val="F5D4D9"/>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C8102E"/>
                </a:solidFill>
                <a:latin typeface="Calibri"/>
              </a:rPr>
              <a:t>Task 3.4</a:t>
            </a:r>
          </a:p>
        </p:txBody>
      </p:sp>
    </p:spTree>
  </p:cSld>
  <p:clrMapOvr>
    <a:masterClrMapping/>
  </p:clrMapOvr>
</p:sld>
</file>

<file path=ppt/slides/slide4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Group 4 · Construction of Knowledge Graphs</a:t>
            </a:r>
          </a:p>
        </p:txBody>
      </p:sp>
      <p:sp>
        <p:nvSpPr>
          <p:cNvPr id="3" name="Rectangle 2"/>
          <p:cNvSpPr/>
          <p:nvPr/>
        </p:nvSpPr>
        <p:spPr>
          <a:xfrm>
            <a:off x="411480" y="1051560"/>
            <a:ext cx="11369009" cy="713232"/>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73152" cy="713232"/>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640080" y="1051560"/>
            <a:ext cx="10957529" cy="713232"/>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In the fourth group the agent builds and maintains the graph: an LLM extracts facts from text, merges different names of the same entity and validates each fact before it is loaded.</a:t>
            </a:r>
          </a:p>
        </p:txBody>
      </p:sp>
      <p:sp>
        <p:nvSpPr>
          <p:cNvPr id="6" name="Rectangle 5"/>
          <p:cNvSpPr/>
          <p:nvPr/>
        </p:nvSpPr>
        <p:spPr>
          <a:xfrm>
            <a:off x="411480"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7" name="Rectangle 6"/>
          <p:cNvSpPr/>
          <p:nvPr/>
        </p:nvSpPr>
        <p:spPr>
          <a:xfrm>
            <a:off x="411480" y="1920240"/>
            <a:ext cx="365555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TextBox 7"/>
          <p:cNvSpPr txBox="1"/>
          <p:nvPr/>
        </p:nvSpPr>
        <p:spPr>
          <a:xfrm>
            <a:off x="576072"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Tasks of the group</a:t>
            </a:r>
          </a:p>
        </p:txBody>
      </p:sp>
      <p:sp>
        <p:nvSpPr>
          <p:cNvPr id="9" name="TextBox 8"/>
          <p:cNvSpPr txBox="1"/>
          <p:nvPr/>
        </p:nvSpPr>
        <p:spPr>
          <a:xfrm>
            <a:off x="576072" y="2478024"/>
            <a:ext cx="3326373" cy="2779775"/>
          </a:xfrm>
          <a:prstGeom prst="rect">
            <a:avLst/>
          </a:prstGeom>
          <a:noFill/>
        </p:spPr>
        <p:txBody>
          <a:bodyPr wrap="square" lIns="0" rIns="0" tIns="0" bIns="0" anchor="t">
            <a:spAutoFit/>
          </a:bodyPr>
          <a:lstStyle/>
          <a:p>
            <a:pPr marL="0" indent="0">
              <a:lnSpc>
                <a:spcPct val="100000"/>
              </a:lnSpc>
              <a:spcBef>
                <a:spcPts val="0"/>
              </a:spcBef>
              <a:buNone/>
            </a:pPr>
            <a:r>
              <a:rPr b="1" sz="1600">
                <a:solidFill>
                  <a:srgbClr val="1F2733"/>
                </a:solidFill>
                <a:latin typeface="Calibri"/>
              </a:rPr>
              <a:t>4.1 </a:t>
            </a:r>
            <a:r>
              <a:rPr b="0" sz="1600">
                <a:solidFill>
                  <a:srgbClr val="1F2733"/>
                </a:solidFill>
                <a:latin typeface="Calibri"/>
              </a:rPr>
              <a:t>Extraction of facts from text as typed triples in the relations of a schema.</a:t>
            </a:r>
          </a:p>
          <a:p>
            <a:pPr marL="0" indent="0">
              <a:lnSpc>
                <a:spcPct val="100000"/>
              </a:lnSpc>
              <a:spcBef>
                <a:spcPts val="800"/>
              </a:spcBef>
              <a:buNone/>
            </a:pPr>
            <a:r>
              <a:rPr b="1" sz="1600">
                <a:solidFill>
                  <a:srgbClr val="1F2733"/>
                </a:solidFill>
                <a:latin typeface="Calibri"/>
              </a:rPr>
              <a:t>4.2 </a:t>
            </a:r>
            <a:r>
              <a:rPr b="0" sz="1600">
                <a:solidFill>
                  <a:srgbClr val="1F2733"/>
                </a:solidFill>
                <a:latin typeface="Calibri"/>
              </a:rPr>
              <a:t>Entity resolution and validation of each fact against its source.</a:t>
            </a:r>
          </a:p>
        </p:txBody>
      </p:sp>
      <p:sp>
        <p:nvSpPr>
          <p:cNvPr id="10" name="Rectangle 9"/>
          <p:cNvSpPr/>
          <p:nvPr/>
        </p:nvSpPr>
        <p:spPr>
          <a:xfrm>
            <a:off x="4268205"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1" name="Rectangle 10"/>
          <p:cNvSpPr/>
          <p:nvPr/>
        </p:nvSpPr>
        <p:spPr>
          <a:xfrm>
            <a:off x="4268205" y="192024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2" name="TextBox 11"/>
          <p:cNvSpPr txBox="1"/>
          <p:nvPr/>
        </p:nvSpPr>
        <p:spPr>
          <a:xfrm>
            <a:off x="4432797"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Connection to the agent</a:t>
            </a:r>
          </a:p>
        </p:txBody>
      </p:sp>
      <p:sp>
        <p:nvSpPr>
          <p:cNvPr id="13" name="TextBox 12"/>
          <p:cNvSpPr txBox="1"/>
          <p:nvPr/>
        </p:nvSpPr>
        <p:spPr>
          <a:xfrm>
            <a:off x="4432797" y="2478024"/>
            <a:ext cx="3326373" cy="27797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Graph as an output: a construction pipeline writes extracted, resolved and validated facts.</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Schema-first extraction fixes the relations in advance; schema-light extraction defines them afterwards.</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The agent then queries the extracted graph as it would a curated one.</a:t>
            </a:r>
          </a:p>
        </p:txBody>
      </p:sp>
      <p:sp>
        <p:nvSpPr>
          <p:cNvPr id="14" name="Rectangle 13"/>
          <p:cNvSpPr/>
          <p:nvPr/>
        </p:nvSpPr>
        <p:spPr>
          <a:xfrm>
            <a:off x="8124931" y="1920240"/>
            <a:ext cx="3655557" cy="34290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Rectangle 14"/>
          <p:cNvSpPr/>
          <p:nvPr/>
        </p:nvSpPr>
        <p:spPr>
          <a:xfrm>
            <a:off x="8124931" y="1920240"/>
            <a:ext cx="365555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8289523" y="2066544"/>
            <a:ext cx="3326373"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Expected benefits and problems</a:t>
            </a:r>
          </a:p>
        </p:txBody>
      </p:sp>
      <p:sp>
        <p:nvSpPr>
          <p:cNvPr id="17" name="TextBox 16"/>
          <p:cNvSpPr txBox="1"/>
          <p:nvPr/>
        </p:nvSpPr>
        <p:spPr>
          <a:xfrm>
            <a:off x="8289523" y="2478024"/>
            <a:ext cx="3326373" cy="27797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Benefit: a graph becomes available where no structured source exists.</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Benefit: a resolution cascade needs far fewer LLM calls than pairwise comparison.</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Problem: facts the text does not state cannot be extracted.</a:t>
            </a:r>
          </a:p>
          <a:p>
            <a:pPr marL="201168" indent="-201168">
              <a:lnSpc>
                <a:spcPct val="100000"/>
              </a:lnSpc>
              <a:spcBef>
                <a:spcPts val="800"/>
              </a:spcBef>
              <a:buClr>
                <a:srgbClr val="2E4A66"/>
              </a:buClr>
              <a:buSzPct val="55000"/>
              <a:buFont typeface="Wingdings"/>
              <a:buChar char="n"/>
            </a:pPr>
            <a:r>
              <a:rPr b="0" sz="1600">
                <a:solidFill>
                  <a:srgbClr val="1F2733"/>
                </a:solidFill>
                <a:latin typeface="Calibri"/>
              </a:rPr>
              <a:t>Problem: extraction errors compound along chains, and each chunk costs an LLM call.</a:t>
            </a:r>
          </a:p>
        </p:txBody>
      </p:sp>
      <p:sp>
        <p:nvSpPr>
          <p:cNvPr id="18" name="Rectangle 17"/>
          <p:cNvSpPr/>
          <p:nvPr/>
        </p:nvSpPr>
        <p:spPr>
          <a:xfrm>
            <a:off x="411480" y="5504688"/>
            <a:ext cx="11369009" cy="6858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94360" y="5504688"/>
            <a:ext cx="11003249" cy="685800"/>
          </a:xfrm>
          <a:prstGeom prst="rect">
            <a:avLst/>
          </a:prstGeom>
          <a:noFill/>
        </p:spPr>
        <p:txBody>
          <a:bodyPr wrap="square" lIns="0" rIns="0" tIns="0" bIns="0" anchor="ctr">
            <a:spAutoFit/>
          </a:bodyPr>
          <a:lstStyle/>
          <a:p>
            <a:pPr marL="0" indent="0">
              <a:lnSpc>
                <a:spcPct val="100000"/>
              </a:lnSpc>
              <a:spcBef>
                <a:spcPts val="0"/>
              </a:spcBef>
              <a:buNone/>
            </a:pPr>
            <a:r>
              <a:rPr b="1" sz="1500">
                <a:solidFill>
                  <a:srgbClr val="1F2733"/>
                </a:solidFill>
                <a:latin typeface="Calibri"/>
              </a:rPr>
              <a:t>Published examples. </a:t>
            </a:r>
            <a:r>
              <a:rPr b="0" sz="1500">
                <a:solidFill>
                  <a:srgbClr val="1F2733"/>
                </a:solidFill>
                <a:latin typeface="Calibri"/>
              </a:rPr>
              <a:t>Neo4j SimpleKGPipeline and knowledge-graph builder, OneKE, KGGen, EDC, Graphiti; SHACL validation of RDF graphs.</a:t>
            </a:r>
          </a:p>
        </p:txBody>
      </p:sp>
      <p:sp>
        <p:nvSpPr>
          <p:cNvPr id="20" name="Rounded Rectangle 19"/>
          <p:cNvSpPr/>
          <p:nvPr/>
        </p:nvSpPr>
        <p:spPr>
          <a:xfrm>
            <a:off x="10934669" y="36576"/>
            <a:ext cx="845820" cy="237744"/>
          </a:xfrm>
          <a:prstGeom prst="roundRect">
            <a:avLst>
              <a:gd name="adj" fmla="val 50000"/>
            </a:avLst>
          </a:prstGeom>
          <a:solidFill>
            <a:srgbClr val="F1E4D1"/>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B26A00"/>
                </a:solidFill>
                <a:latin typeface="Calibri"/>
              </a:rPr>
              <a:t>Group 4</a:t>
            </a:r>
          </a:p>
        </p:txBody>
      </p:sp>
    </p:spTree>
  </p:cSld>
  <p:clrMapOvr>
    <a:masterClrMapping/>
  </p:clrMapOvr>
</p:sld>
</file>

<file path=ppt/slides/slide4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Schema-First and Schema-Light Construction of Knowledge Graphs</a:t>
            </a:r>
          </a:p>
        </p:txBody>
      </p:sp>
      <p:sp>
        <p:nvSpPr>
          <p:cNvPr id="3" name="TextBox 2"/>
          <p:cNvSpPr txBox="1"/>
          <p:nvPr/>
        </p:nvSpPr>
        <p:spPr>
          <a:xfrm>
            <a:off x="411480" y="1051560"/>
            <a:ext cx="8229600" cy="274320"/>
          </a:xfrm>
          <a:prstGeom prst="rect">
            <a:avLst/>
          </a:prstGeom>
          <a:noFill/>
        </p:spPr>
        <p:txBody>
          <a:bodyPr wrap="square" lIns="0" rIns="0" tIns="0" bIns="0" anchor="t">
            <a:spAutoFit/>
          </a:bodyPr>
          <a:lstStyle/>
          <a:p>
            <a:pPr algn="l"/>
            <a:r>
              <a:rPr sz="1190" b="1" i="0">
                <a:solidFill>
                  <a:srgbClr val="667485"/>
                </a:solidFill>
                <a:latin typeface="Calibri"/>
              </a:rPr>
              <a:t>A construction pipeline in which an LLM builds the graph from text</a:t>
            </a:r>
          </a:p>
        </p:txBody>
      </p:sp>
      <p:sp>
        <p:nvSpPr>
          <p:cNvPr id="4" name="Pentagon 3"/>
          <p:cNvSpPr/>
          <p:nvPr/>
        </p:nvSpPr>
        <p:spPr>
          <a:xfrm>
            <a:off x="411480" y="1371600"/>
            <a:ext cx="2200649" cy="658368"/>
          </a:xfrm>
          <a:prstGeom prst="homePlate">
            <a:avLst>
              <a:gd name="adj" fmla="val 22000"/>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Split text</a:t>
            </a:r>
          </a:p>
        </p:txBody>
      </p:sp>
      <p:sp>
        <p:nvSpPr>
          <p:cNvPr id="5" name="Chevron 4"/>
          <p:cNvSpPr/>
          <p:nvPr/>
        </p:nvSpPr>
        <p:spPr>
          <a:xfrm>
            <a:off x="2703569" y="1371600"/>
            <a:ext cx="2200649" cy="658368"/>
          </a:xfrm>
          <a:prstGeom prst="chevron">
            <a:avLst>
              <a:gd name="adj" fmla="val 22000"/>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Extract triples (4.1)</a:t>
            </a:r>
          </a:p>
        </p:txBody>
      </p:sp>
      <p:sp>
        <p:nvSpPr>
          <p:cNvPr id="6" name="Chevron 5"/>
          <p:cNvSpPr/>
          <p:nvPr/>
        </p:nvSpPr>
        <p:spPr>
          <a:xfrm>
            <a:off x="4995659" y="1371600"/>
            <a:ext cx="2200649" cy="658368"/>
          </a:xfrm>
          <a:prstGeom prst="chevron">
            <a:avLst>
              <a:gd name="adj" fmla="val 22000"/>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Resolve entities (4.2)</a:t>
            </a:r>
          </a:p>
        </p:txBody>
      </p:sp>
      <p:sp>
        <p:nvSpPr>
          <p:cNvPr id="7" name="Chevron 6"/>
          <p:cNvSpPr/>
          <p:nvPr/>
        </p:nvSpPr>
        <p:spPr>
          <a:xfrm>
            <a:off x="7287749" y="1371600"/>
            <a:ext cx="2200649" cy="658368"/>
          </a:xfrm>
          <a:prstGeom prst="chevron">
            <a:avLst>
              <a:gd name="adj" fmla="val 22000"/>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Validate (4.2)</a:t>
            </a:r>
          </a:p>
        </p:txBody>
      </p:sp>
      <p:sp>
        <p:nvSpPr>
          <p:cNvPr id="8" name="Chevron 7"/>
          <p:cNvSpPr/>
          <p:nvPr/>
        </p:nvSpPr>
        <p:spPr>
          <a:xfrm>
            <a:off x="9579839" y="1371600"/>
            <a:ext cx="2200649" cy="658368"/>
          </a:xfrm>
          <a:prstGeom prst="chevron">
            <a:avLst>
              <a:gd name="adj" fmla="val 22000"/>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360" b="1">
                <a:solidFill>
                  <a:srgbClr val="FFFFFF"/>
                </a:solidFill>
                <a:latin typeface="Calibri"/>
              </a:rPr>
              <a:t>Load graph</a:t>
            </a:r>
          </a:p>
        </p:txBody>
      </p:sp>
      <p:sp>
        <p:nvSpPr>
          <p:cNvPr id="9" name="Rectangle 8"/>
          <p:cNvSpPr/>
          <p:nvPr/>
        </p:nvSpPr>
        <p:spPr>
          <a:xfrm>
            <a:off x="411480" y="2286000"/>
            <a:ext cx="5547344" cy="3017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Rectangle 9"/>
          <p:cNvSpPr/>
          <p:nvPr/>
        </p:nvSpPr>
        <p:spPr>
          <a:xfrm>
            <a:off x="411480" y="2286000"/>
            <a:ext cx="5547344"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1" name="TextBox 10"/>
          <p:cNvSpPr txBox="1"/>
          <p:nvPr/>
        </p:nvSpPr>
        <p:spPr>
          <a:xfrm>
            <a:off x="576072" y="2432304"/>
            <a:ext cx="5218160"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Schema-first construction</a:t>
            </a:r>
          </a:p>
        </p:txBody>
      </p:sp>
      <p:sp>
        <p:nvSpPr>
          <p:cNvPr id="12" name="TextBox 11"/>
          <p:cNvSpPr txBox="1"/>
          <p:nvPr/>
        </p:nvSpPr>
        <p:spPr>
          <a:xfrm>
            <a:off x="576072" y="2843784"/>
            <a:ext cx="5218160" cy="236829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The permitted node types and relations are fixed before extraction.</a:t>
            </a:r>
          </a:p>
          <a:p>
            <a:pPr marL="201168" indent="-201168">
              <a:lnSpc>
                <a:spcPct val="100000"/>
              </a:lnSpc>
              <a:spcBef>
                <a:spcPts val="600"/>
              </a:spcBef>
              <a:buClr>
                <a:srgbClr val="2E4A66"/>
              </a:buClr>
              <a:buSzPct val="55000"/>
              <a:buFont typeface="Wingdings"/>
              <a:buChar char="n"/>
            </a:pPr>
            <a:r>
              <a:rPr b="0" sz="1500">
                <a:solidFill>
                  <a:srgbClr val="1F2733"/>
                </a:solidFill>
                <a:latin typeface="Calibri"/>
              </a:rPr>
              <a:t>The graph is precise and queryable from the start.</a:t>
            </a:r>
          </a:p>
          <a:p>
            <a:pPr marL="201168" indent="-201168">
              <a:lnSpc>
                <a:spcPct val="100000"/>
              </a:lnSpc>
              <a:spcBef>
                <a:spcPts val="600"/>
              </a:spcBef>
              <a:buClr>
                <a:srgbClr val="2E4A66"/>
              </a:buClr>
              <a:buSzPct val="55000"/>
              <a:buFont typeface="Wingdings"/>
              <a:buChar char="n"/>
            </a:pPr>
            <a:r>
              <a:rPr b="0" sz="1500">
                <a:solidFill>
                  <a:srgbClr val="1F2733"/>
                </a:solidFill>
                <a:latin typeface="Calibri"/>
              </a:rPr>
              <a:t>It misses what the schema did not anticipate; suited to domains with an established vocabulary.</a:t>
            </a:r>
          </a:p>
          <a:p>
            <a:pPr marL="201168" indent="-201168">
              <a:lnSpc>
                <a:spcPct val="100000"/>
              </a:lnSpc>
              <a:spcBef>
                <a:spcPts val="600"/>
              </a:spcBef>
              <a:buClr>
                <a:srgbClr val="2E4A66"/>
              </a:buClr>
              <a:buSzPct val="55000"/>
              <a:buFont typeface="Wingdings"/>
              <a:buChar char="n"/>
            </a:pPr>
            <a:r>
              <a:rPr b="0" sz="1500">
                <a:solidFill>
                  <a:srgbClr val="1F2733"/>
                </a:solidFill>
                <a:latin typeface="Calibri"/>
              </a:rPr>
              <a:t>Example: Neo4j SimpleKGPipeline; OntoGPT with a LinkML schema.</a:t>
            </a:r>
          </a:p>
        </p:txBody>
      </p:sp>
      <p:sp>
        <p:nvSpPr>
          <p:cNvPr id="13" name="Rectangle 12"/>
          <p:cNvSpPr/>
          <p:nvPr/>
        </p:nvSpPr>
        <p:spPr>
          <a:xfrm>
            <a:off x="6233144" y="2286000"/>
            <a:ext cx="5547344" cy="301752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4" name="Rectangle 13"/>
          <p:cNvSpPr/>
          <p:nvPr/>
        </p:nvSpPr>
        <p:spPr>
          <a:xfrm>
            <a:off x="6233144" y="2286000"/>
            <a:ext cx="5547344"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TextBox 14"/>
          <p:cNvSpPr txBox="1"/>
          <p:nvPr/>
        </p:nvSpPr>
        <p:spPr>
          <a:xfrm>
            <a:off x="6397736" y="2432304"/>
            <a:ext cx="5218160"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Schema-light construction</a:t>
            </a:r>
          </a:p>
        </p:txBody>
      </p:sp>
      <p:sp>
        <p:nvSpPr>
          <p:cNvPr id="16" name="TextBox 15"/>
          <p:cNvSpPr txBox="1"/>
          <p:nvPr/>
        </p:nvSpPr>
        <p:spPr>
          <a:xfrm>
            <a:off x="6397736" y="2843784"/>
            <a:ext cx="5218160" cy="236829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Extraction is open; relations are defined and made canonical afterwards.</a:t>
            </a:r>
          </a:p>
          <a:p>
            <a:pPr marL="201168" indent="-201168">
              <a:lnSpc>
                <a:spcPct val="100000"/>
              </a:lnSpc>
              <a:spcBef>
                <a:spcPts val="600"/>
              </a:spcBef>
              <a:buClr>
                <a:srgbClr val="2E4A66"/>
              </a:buClr>
              <a:buSzPct val="55000"/>
              <a:buFont typeface="Wingdings"/>
              <a:buChar char="n"/>
            </a:pPr>
            <a:r>
              <a:rPr b="0" sz="1500">
                <a:solidFill>
                  <a:srgbClr val="1F2733"/>
                </a:solidFill>
                <a:latin typeface="Calibri"/>
              </a:rPr>
              <a:t>It supports discovery in a new domain.</a:t>
            </a:r>
          </a:p>
          <a:p>
            <a:pPr marL="201168" indent="-201168">
              <a:lnSpc>
                <a:spcPct val="100000"/>
              </a:lnSpc>
              <a:spcBef>
                <a:spcPts val="600"/>
              </a:spcBef>
              <a:buClr>
                <a:srgbClr val="2E4A66"/>
              </a:buClr>
              <a:buSzPct val="55000"/>
              <a:buFont typeface="Wingdings"/>
              <a:buChar char="n"/>
            </a:pPr>
            <a:r>
              <a:rPr b="0" sz="1500">
                <a:solidFill>
                  <a:srgbClr val="1F2733"/>
                </a:solidFill>
                <a:latin typeface="Calibri"/>
              </a:rPr>
              <a:t>Making the relations canonical is substantial work, not renaming.</a:t>
            </a:r>
          </a:p>
          <a:p>
            <a:pPr marL="201168" indent="-201168">
              <a:lnSpc>
                <a:spcPct val="100000"/>
              </a:lnSpc>
              <a:spcBef>
                <a:spcPts val="600"/>
              </a:spcBef>
              <a:buClr>
                <a:srgbClr val="2E4A66"/>
              </a:buClr>
              <a:buSzPct val="55000"/>
              <a:buFont typeface="Wingdings"/>
              <a:buChar char="n"/>
            </a:pPr>
            <a:r>
              <a:rPr b="0" sz="1500">
                <a:solidFill>
                  <a:srgbClr val="1F2733"/>
                </a:solidFill>
                <a:latin typeface="Calibri"/>
              </a:rPr>
              <a:t>Example: EDC (Extract, Define, Canonicalise); GraphRAG's free-form extraction.</a:t>
            </a:r>
          </a:p>
        </p:txBody>
      </p:sp>
      <p:sp>
        <p:nvSpPr>
          <p:cNvPr id="17" name="Rectangle 16"/>
          <p:cNvSpPr/>
          <p:nvPr/>
        </p:nvSpPr>
        <p:spPr>
          <a:xfrm>
            <a:off x="411480" y="5486400"/>
            <a:ext cx="11369009" cy="685800"/>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8" name="TextBox 17"/>
          <p:cNvSpPr txBox="1"/>
          <p:nvPr/>
        </p:nvSpPr>
        <p:spPr>
          <a:xfrm>
            <a:off x="612648" y="5486400"/>
            <a:ext cx="10966673" cy="685800"/>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Construction becomes agentic when the pipeline chooses its next step, for example asking for more evidence or sending an uncertain merge to human review.</a:t>
            </a:r>
          </a:p>
        </p:txBody>
      </p:sp>
      <p:sp>
        <p:nvSpPr>
          <p:cNvPr id="19" name="Rounded Rectangle 18"/>
          <p:cNvSpPr/>
          <p:nvPr/>
        </p:nvSpPr>
        <p:spPr>
          <a:xfrm>
            <a:off x="10934669" y="36576"/>
            <a:ext cx="845820" cy="237744"/>
          </a:xfrm>
          <a:prstGeom prst="roundRect">
            <a:avLst>
              <a:gd name="adj" fmla="val 50000"/>
            </a:avLst>
          </a:prstGeom>
          <a:solidFill>
            <a:srgbClr val="F1E4D1"/>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B26A00"/>
                </a:solidFill>
                <a:latin typeface="Calibri"/>
              </a:rPr>
              <a:t>Group 4</a:t>
            </a:r>
          </a:p>
        </p:txBody>
      </p:sp>
    </p:spTree>
  </p:cSld>
  <p:clrMapOvr>
    <a:masterClrMapping/>
  </p:clrMapOvr>
</p:sld>
</file>

<file path=ppt/slides/slide5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4.1 · Extraction of Facts from Text</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An LLM reads each chunk and returns typed triples in the schema's relations; the agent queries the extracted graph exactly as it would a curated one.</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a graph where no structured source exists. Risk: facts the text does not state cannot be extracted, and errors compound along a chain.</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MetaQA (300 questions per hop) with a graph extracted from 18,127 WikiMovies articles (146,006 triples for $0.92), against vector retrieval and the curated graph.</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Extracted graph versus vector retrieval, one hop</a:t>
            </a:r>
          </a:p>
          <a:p>
            <a:pPr marL="0" indent="0">
              <a:lnSpc>
                <a:spcPct val="100000"/>
              </a:lnSpc>
              <a:spcBef>
                <a:spcPts val="100"/>
              </a:spcBef>
              <a:buNone/>
            </a:pPr>
            <a:r>
              <a:rPr b="1" sz="1500">
                <a:solidFill>
                  <a:srgbClr val="1F2733"/>
                </a:solidFill>
                <a:latin typeface="Calibri"/>
              </a:rPr>
              <a:t>+13.3 points [+8.0, +18.7]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Extracted graph versus vector retrieval, two hops</a:t>
            </a:r>
          </a:p>
          <a:p>
            <a:pPr marL="0" indent="0">
              <a:lnSpc>
                <a:spcPct val="100000"/>
              </a:lnSpc>
              <a:spcBef>
                <a:spcPts val="100"/>
              </a:spcBef>
              <a:buNone/>
            </a:pPr>
            <a:r>
              <a:rPr b="1" sz="1500">
                <a:solidFill>
                  <a:srgbClr val="1F2733"/>
                </a:solidFill>
                <a:latin typeface="Calibri"/>
              </a:rPr>
              <a:t>+67.0 points [+61.0, +72.3]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Extracted graph versus vector retrieval, three hops</a:t>
            </a:r>
          </a:p>
          <a:p>
            <a:pPr marL="0" indent="0">
              <a:lnSpc>
                <a:spcPct val="100000"/>
              </a:lnSpc>
              <a:spcBef>
                <a:spcPts val="100"/>
              </a:spcBef>
              <a:buNone/>
            </a:pPr>
            <a:r>
              <a:rPr b="1" sz="1500">
                <a:solidFill>
                  <a:srgbClr val="1F2733"/>
                </a:solidFill>
                <a:latin typeface="Calibri"/>
              </a:rPr>
              <a:t>+56.7 points [+50.3, +62.7]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8" name="Rectangle 17"/>
          <p:cNvSpPr/>
          <p:nvPr/>
        </p:nvSpPr>
        <p:spPr>
          <a:xfrm>
            <a:off x="4937760" y="434340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5074920" y="434340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Extracted graph versus curated graph, two and three hops</a:t>
            </a:r>
          </a:p>
          <a:p>
            <a:pPr marL="0" indent="0">
              <a:lnSpc>
                <a:spcPct val="100000"/>
              </a:lnSpc>
              <a:spcBef>
                <a:spcPts val="100"/>
              </a:spcBef>
              <a:buNone/>
            </a:pPr>
            <a:r>
              <a:rPr b="1" sz="1500">
                <a:solidFill>
                  <a:srgbClr val="1F2733"/>
                </a:solidFill>
                <a:latin typeface="Calibri"/>
              </a:rPr>
              <a:t>24 points lower </a:t>
            </a:r>
            <a:r>
              <a:rPr b="0" sz="1500">
                <a:solidFill>
                  <a:srgbClr val="1F2733"/>
                </a:solidFill>
                <a:latin typeface="Calibri"/>
              </a:rPr>
              <a:t/>
            </a:r>
          </a:p>
        </p:txBody>
      </p:sp>
      <p:sp>
        <p:nvSpPr>
          <p:cNvPr id="20" name="Rounded Rectangle 19"/>
          <p:cNvSpPr/>
          <p:nvPr/>
        </p:nvSpPr>
        <p:spPr>
          <a:xfrm>
            <a:off x="9997409" y="4599432"/>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21" name="Rectangle 20"/>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2" name="TextBox 21"/>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An LLM-extracted graph keeps most of the advantage of a curated graph on relational questions, provided the text states the relations; where a curated source exists, it remains preferable.</a:t>
            </a:r>
          </a:p>
        </p:txBody>
      </p:sp>
      <p:sp>
        <p:nvSpPr>
          <p:cNvPr id="23" name="TextBox 22"/>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 examples/19_scaled_metaqa_extracted_graph.ipynb</a:t>
            </a:r>
          </a:p>
        </p:txBody>
      </p:sp>
      <p:sp>
        <p:nvSpPr>
          <p:cNvPr id="24" name="Rounded Rectangle 23"/>
          <p:cNvSpPr/>
          <p:nvPr/>
        </p:nvSpPr>
        <p:spPr>
          <a:xfrm>
            <a:off x="10866089" y="36576"/>
            <a:ext cx="914400" cy="237744"/>
          </a:xfrm>
          <a:prstGeom prst="roundRect">
            <a:avLst>
              <a:gd name="adj" fmla="val 50000"/>
            </a:avLst>
          </a:prstGeom>
          <a:solidFill>
            <a:srgbClr val="F1E4D1"/>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B26A00"/>
                </a:solidFill>
                <a:latin typeface="Calibri"/>
              </a:rPr>
              <a:t>Task 4.1</a:t>
            </a:r>
          </a:p>
        </p:txBody>
      </p:sp>
    </p:spTree>
  </p:cSld>
  <p:clrMapOvr>
    <a:masterClrMapping/>
  </p:clrMapOvr>
</p:sld>
</file>

<file path=ppt/slides/slide5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Task 4.2 · Entity Resolution and Validation</a:t>
            </a:r>
          </a:p>
        </p:txBody>
      </p:sp>
      <p:sp>
        <p:nvSpPr>
          <p:cNvPr id="3" name="Rectangle 2"/>
          <p:cNvSpPr/>
          <p:nvPr/>
        </p:nvSpPr>
        <p:spPr>
          <a:xfrm>
            <a:off x="411480" y="1051560"/>
            <a:ext cx="4297680" cy="42062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51560"/>
            <a:ext cx="4297680"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197863"/>
            <a:ext cx="3968496" cy="365760"/>
          </a:xfrm>
          <a:prstGeom prst="rect">
            <a:avLst/>
          </a:prstGeom>
          <a:noFill/>
        </p:spPr>
        <p:txBody>
          <a:bodyPr wrap="square" lIns="0" rIns="0" tIns="0" bIns="0" anchor="t">
            <a:spAutoFit/>
          </a:bodyPr>
          <a:lstStyle/>
          <a:p>
            <a:pPr marL="0" indent="0">
              <a:lnSpc>
                <a:spcPct val="100000"/>
              </a:lnSpc>
              <a:spcBef>
                <a:spcPts val="0"/>
              </a:spcBef>
              <a:buNone/>
            </a:pPr>
            <a:r>
              <a:rPr b="1" sz="1700">
                <a:solidFill>
                  <a:srgbClr val="1F2733"/>
                </a:solidFill>
                <a:latin typeface="Calibri"/>
              </a:rPr>
              <a:t>Main points</a:t>
            </a:r>
          </a:p>
        </p:txBody>
      </p:sp>
      <p:sp>
        <p:nvSpPr>
          <p:cNvPr id="6" name="TextBox 5"/>
          <p:cNvSpPr txBox="1"/>
          <p:nvPr/>
        </p:nvSpPr>
        <p:spPr>
          <a:xfrm>
            <a:off x="576072" y="1609343"/>
            <a:ext cx="3968496" cy="3557016"/>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Names are merged in a cascade (exact matching, embedding similarity, an LLM decision, human review); facts are checked for form and for support in the cited text.</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Expected: a connected graph at a fraction of the LLM calls. Risk: a wrong merge corrupts every answer that uses it.</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Measured on 183 synthetic hospital tickets with 62 spellings of module names, and on 29 billing tickets.</a:t>
            </a:r>
          </a:p>
        </p:txBody>
      </p:sp>
      <p:sp>
        <p:nvSpPr>
          <p:cNvPr id="7" name="TextBox 6"/>
          <p:cNvSpPr txBox="1"/>
          <p:nvPr/>
        </p:nvSpPr>
        <p:spPr>
          <a:xfrm>
            <a:off x="4937760" y="1024128"/>
            <a:ext cx="4968209" cy="274320"/>
          </a:xfrm>
          <a:prstGeom prst="rect">
            <a:avLst/>
          </a:prstGeom>
          <a:noFill/>
        </p:spPr>
        <p:txBody>
          <a:bodyPr wrap="square" lIns="0" rIns="0" tIns="0" bIns="0" anchor="t">
            <a:spAutoFit/>
          </a:bodyPr>
          <a:lstStyle/>
          <a:p>
            <a:pPr algn="l"/>
            <a:r>
              <a:rPr sz="1019" b="1" i="0">
                <a:solidFill>
                  <a:srgbClr val="667485"/>
                </a:solidFill>
                <a:latin typeface="Calibri"/>
              </a:rPr>
              <a:t>COMPARISON AND RESULT</a:t>
            </a:r>
          </a:p>
        </p:txBody>
      </p:sp>
      <p:sp>
        <p:nvSpPr>
          <p:cNvPr id="8" name="TextBox 7"/>
          <p:cNvSpPr txBox="1"/>
          <p:nvPr/>
        </p:nvSpPr>
        <p:spPr>
          <a:xfrm>
            <a:off x="9997409" y="1024128"/>
            <a:ext cx="1691640" cy="274320"/>
          </a:xfrm>
          <a:prstGeom prst="rect">
            <a:avLst/>
          </a:prstGeom>
          <a:noFill/>
        </p:spPr>
        <p:txBody>
          <a:bodyPr wrap="square" lIns="0" rIns="0" tIns="0" bIns="0" anchor="t">
            <a:spAutoFit/>
          </a:bodyPr>
          <a:lstStyle/>
          <a:p>
            <a:pPr algn="l"/>
            <a:r>
              <a:rPr sz="1019" b="1" i="0">
                <a:solidFill>
                  <a:srgbClr val="667485"/>
                </a:solidFill>
                <a:latin typeface="Calibri"/>
              </a:rPr>
              <a:t>VERDICT</a:t>
            </a:r>
          </a:p>
        </p:txBody>
      </p:sp>
      <p:sp>
        <p:nvSpPr>
          <p:cNvPr id="9" name="Rectangle 8"/>
          <p:cNvSpPr/>
          <p:nvPr/>
        </p:nvSpPr>
        <p:spPr>
          <a:xfrm>
            <a:off x="4937760" y="132588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TextBox 9"/>
          <p:cNvSpPr txBox="1"/>
          <p:nvPr/>
        </p:nvSpPr>
        <p:spPr>
          <a:xfrm>
            <a:off x="5074920" y="132588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Resolution cascade versus comparing every pair with an LLM</a:t>
            </a:r>
          </a:p>
          <a:p>
            <a:pPr marL="0" indent="0">
              <a:lnSpc>
                <a:spcPct val="100000"/>
              </a:lnSpc>
              <a:spcBef>
                <a:spcPts val="100"/>
              </a:spcBef>
              <a:buNone/>
            </a:pPr>
            <a:r>
              <a:rPr b="1" sz="1500">
                <a:solidFill>
                  <a:srgbClr val="1F2733"/>
                </a:solidFill>
                <a:latin typeface="Calibri"/>
              </a:rPr>
              <a:t>45 versus 1,891 LLM calls </a:t>
            </a:r>
            <a:r>
              <a:rPr b="0" sz="1500">
                <a:solidFill>
                  <a:srgbClr val="1F2733"/>
                </a:solidFill>
                <a:latin typeface="Calibri"/>
              </a:rPr>
              <a:t/>
            </a:r>
          </a:p>
        </p:txBody>
      </p:sp>
      <p:sp>
        <p:nvSpPr>
          <p:cNvPr id="11" name="Rounded Rectangle 10"/>
          <p:cNvSpPr/>
          <p:nvPr/>
        </p:nvSpPr>
        <p:spPr>
          <a:xfrm>
            <a:off x="9997409" y="1581912"/>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2" name="Rectangle 11"/>
          <p:cNvSpPr/>
          <p:nvPr/>
        </p:nvSpPr>
        <p:spPr>
          <a:xfrm>
            <a:off x="4937760" y="233172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074920" y="233172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Free extraction and merging versus a fixed label list</a:t>
            </a:r>
          </a:p>
          <a:p>
            <a:pPr marL="0" indent="0">
              <a:lnSpc>
                <a:spcPct val="100000"/>
              </a:lnSpc>
              <a:spcBef>
                <a:spcPts val="100"/>
              </a:spcBef>
              <a:buNone/>
            </a:pPr>
            <a:r>
              <a:rPr b="1" sz="1500">
                <a:solidFill>
                  <a:srgbClr val="1F2733"/>
                </a:solidFill>
                <a:latin typeface="Calibri"/>
              </a:rPr>
              <a:t>6 usable labels versus 24 of 29 in “Other” </a:t>
            </a:r>
            <a:r>
              <a:rPr b="0" sz="1500">
                <a:solidFill>
                  <a:srgbClr val="1F2733"/>
                </a:solidFill>
                <a:latin typeface="Calibri"/>
              </a:rPr>
              <a:t/>
            </a:r>
          </a:p>
        </p:txBody>
      </p:sp>
      <p:sp>
        <p:nvSpPr>
          <p:cNvPr id="14" name="Rounded Rectangle 13"/>
          <p:cNvSpPr/>
          <p:nvPr/>
        </p:nvSpPr>
        <p:spPr>
          <a:xfrm>
            <a:off x="9997409" y="2587751"/>
            <a:ext cx="1691640" cy="402336"/>
          </a:xfrm>
          <a:prstGeom prst="round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IN FAVOUR</a:t>
            </a:r>
          </a:p>
        </p:txBody>
      </p:sp>
      <p:sp>
        <p:nvSpPr>
          <p:cNvPr id="15" name="Rectangle 14"/>
          <p:cNvSpPr/>
          <p:nvPr/>
        </p:nvSpPr>
        <p:spPr>
          <a:xfrm>
            <a:off x="4937760" y="3337560"/>
            <a:ext cx="6842729" cy="91440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TextBox 15"/>
          <p:cNvSpPr txBox="1"/>
          <p:nvPr/>
        </p:nvSpPr>
        <p:spPr>
          <a:xfrm>
            <a:off x="5074920" y="3337560"/>
            <a:ext cx="4831049" cy="914400"/>
          </a:xfrm>
          <a:prstGeom prst="rect">
            <a:avLst/>
          </a:prstGeom>
          <a:noFill/>
        </p:spPr>
        <p:txBody>
          <a:bodyPr wrap="square" lIns="0" rIns="0" tIns="0" bIns="0" anchor="ctr">
            <a:spAutoFit/>
          </a:bodyPr>
          <a:lstStyle/>
          <a:p>
            <a:pPr marL="0" indent="0">
              <a:lnSpc>
                <a:spcPct val="100000"/>
              </a:lnSpc>
              <a:spcBef>
                <a:spcPts val="0"/>
              </a:spcBef>
              <a:buNone/>
            </a:pPr>
            <a:r>
              <a:rPr b="0" sz="1500">
                <a:solidFill>
                  <a:srgbClr val="1F2733"/>
                </a:solidFill>
                <a:latin typeface="Calibri"/>
              </a:rPr>
              <a:t>Shape check alone as a test of correctness</a:t>
            </a:r>
          </a:p>
          <a:p>
            <a:pPr marL="0" indent="0">
              <a:lnSpc>
                <a:spcPct val="100000"/>
              </a:lnSpc>
              <a:spcBef>
                <a:spcPts val="100"/>
              </a:spcBef>
              <a:buNone/>
            </a:pPr>
            <a:r>
              <a:rPr b="1" sz="1500">
                <a:solidFill>
                  <a:srgbClr val="1F2733"/>
                </a:solidFill>
                <a:latin typeface="Calibri"/>
              </a:rPr>
              <a:t>3 of 44 accepted facts unsupported </a:t>
            </a:r>
            <a:r>
              <a:rPr b="0" sz="1500">
                <a:solidFill>
                  <a:srgbClr val="1F2733"/>
                </a:solidFill>
                <a:latin typeface="Calibri"/>
              </a:rPr>
              <a:t/>
            </a:r>
          </a:p>
        </p:txBody>
      </p:sp>
      <p:sp>
        <p:nvSpPr>
          <p:cNvPr id="17" name="Rounded Rectangle 16"/>
          <p:cNvSpPr/>
          <p:nvPr/>
        </p:nvSpPr>
        <p:spPr>
          <a:xfrm>
            <a:off x="9997409" y="3593592"/>
            <a:ext cx="1691640" cy="402336"/>
          </a:xfrm>
          <a:prstGeom prst="round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100" b="1">
                <a:solidFill>
                  <a:srgbClr val="FFFFFF"/>
                </a:solidFill>
                <a:latin typeface="Calibri"/>
              </a:rPr>
              <a:t>AGAINST</a:t>
            </a:r>
          </a:p>
        </p:txBody>
      </p:sp>
      <p:sp>
        <p:nvSpPr>
          <p:cNvPr id="18" name="Rectangle 17"/>
          <p:cNvSpPr/>
          <p:nvPr/>
        </p:nvSpPr>
        <p:spPr>
          <a:xfrm>
            <a:off x="411480" y="5413248"/>
            <a:ext cx="11369009" cy="80467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TextBox 18"/>
          <p:cNvSpPr txBox="1"/>
          <p:nvPr/>
        </p:nvSpPr>
        <p:spPr>
          <a:xfrm>
            <a:off x="612648" y="5413248"/>
            <a:ext cx="10966673" cy="80467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Apply low-cost deterministic steps first, the LLM to ambiguous cases and human reviewers to conflicts; validate extracted facts against the source text, not only against the schema.</a:t>
            </a:r>
          </a:p>
        </p:txBody>
      </p:sp>
      <p:sp>
        <p:nvSpPr>
          <p:cNvPr id="20" name="TextBox 19"/>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 examples/03_agents_building_graphs_and_kb.ipynb</a:t>
            </a:r>
          </a:p>
        </p:txBody>
      </p:sp>
      <p:sp>
        <p:nvSpPr>
          <p:cNvPr id="21" name="Rounded Rectangle 20"/>
          <p:cNvSpPr/>
          <p:nvPr/>
        </p:nvSpPr>
        <p:spPr>
          <a:xfrm>
            <a:off x="10866089" y="36576"/>
            <a:ext cx="914400" cy="237744"/>
          </a:xfrm>
          <a:prstGeom prst="roundRect">
            <a:avLst>
              <a:gd name="adj" fmla="val 50000"/>
            </a:avLst>
          </a:prstGeom>
          <a:solidFill>
            <a:srgbClr val="F1E4D1"/>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930" b="1">
                <a:solidFill>
                  <a:srgbClr val="B26A00"/>
                </a:solidFill>
                <a:latin typeface="Calibri"/>
              </a:rPr>
              <a:t>Task 4.2</a:t>
            </a:r>
          </a:p>
        </p:txBody>
      </p:sp>
    </p:spTree>
  </p:cSld>
  <p:clrMapOvr>
    <a:masterClrMapping/>
  </p:clrMapOvr>
</p:sld>
</file>

<file path=ppt/slides/slide5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
          </p:nvPr>
        </p:nvSpPr>
        <p:spPr/>
        <p:txBody>
          <a:bodyPr/>
          <a:lstStyle/>
          <a:p>
            <a:r>
              <a:t>Part 6</a:t>
            </a:r>
          </a:p>
        </p:txBody>
      </p:sp>
      <p:sp>
        <p:nvSpPr>
          <p:cNvPr id="3" name="Title 2"/>
          <p:cNvSpPr>
            <a:spLocks noGrp="1"/>
          </p:cNvSpPr>
          <p:nvPr>
            <p:ph type="title"/>
          </p:nvPr>
        </p:nvSpPr>
        <p:spPr/>
        <p:txBody>
          <a:bodyPr/>
          <a:lstStyle/>
          <a:p>
            <a:r>
              <a:t>When to Use a Knowledge Graph in an AI Agent</a:t>
            </a:r>
          </a:p>
        </p:txBody>
      </p:sp>
      <p:sp>
        <p:nvSpPr>
          <p:cNvPr id="4" name="Text Placeholder 3"/>
          <p:cNvSpPr>
            <a:spLocks noGrp="1"/>
          </p:cNvSpPr>
          <p:nvPr>
            <p:ph type="body" idx="2"/>
          </p:nvPr>
        </p:nvSpPr>
        <p:spPr/>
        <p:txBody>
          <a:bodyPr/>
          <a:lstStyle/>
          <a:p>
            <a:pPr/>
            <a:r>
              <a:t>Verdicts for all tasks, four principles, a decision procedure and the limits of the evidence</a:t>
            </a:r>
          </a:p>
        </p:txBody>
      </p:sp>
    </p:spTree>
  </p:cSld>
  <p:clrMapOvr>
    <a:masterClrMapping/>
  </p:clrMapOvr>
</p:sld>
</file>

<file path=ppt/slides/slide5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Verdicts for the Thirteen Tasks of the Taxonomy</a:t>
            </a:r>
          </a:p>
        </p:txBody>
      </p:sp>
      <p:graphicFrame>
        <p:nvGraphicFramePr>
          <p:cNvPr id="3" name="Table Placeholder 2"/>
          <p:cNvGraphicFramePr>
            <a:graphicFrameLocks noGrp="1"/>
          </p:cNvGraphicFramePr>
          <p:nvPr>
            <p:ph type="tbl" idx="1"/>
          </p:nvPr>
        </p:nvGraphicFramePr>
        <p:xfrm>
          <a:off x="411480" y="1005840"/>
          <a:ext cx="11365992" cy="4608576"/>
        </p:xfrm>
        <a:graphic>
          <a:graphicData uri="http://schemas.openxmlformats.org/drawingml/2006/table">
            <a:tbl>
              <a:tblPr firstRow="1" bandRow="1">
                <a:tableStyleId>{5C22544A-7EE6-4342-B048-85BDC9FD1C3A}</a:tableStyleId>
              </a:tblPr>
              <a:tblGrid>
                <a:gridCol w="3337560"/>
                <a:gridCol w="4937760"/>
                <a:gridCol w="3090672"/>
              </a:tblGrid>
              <a:tr h="329184">
                <a:tc>
                  <a:txBody>
                    <a:bodyPr wrap="square"/>
                    <a:lstStyle/>
                    <a:p>
                      <a:r>
                        <a:rPr sz="1280" b="1">
                          <a:solidFill>
                            <a:srgbClr val="FFFFFF"/>
                          </a:solidFill>
                          <a:latin typeface="Calibri"/>
                        </a:rPr>
                        <a:t>Task</a:t>
                      </a:r>
                    </a:p>
                  </a:txBody>
                  <a:tcPr marL="91440" marR="91440" marT="18288" marB="18288" anchor="ctr">
                    <a:solidFill>
                      <a:srgbClr val="2E4A66"/>
                    </a:solidFill>
                  </a:tcPr>
                </a:tc>
                <a:tc>
                  <a:txBody>
                    <a:bodyPr wrap="square"/>
                    <a:lstStyle/>
                    <a:p>
                      <a:r>
                        <a:rPr sz="1280" b="1">
                          <a:solidFill>
                            <a:srgbClr val="FFFFFF"/>
                          </a:solidFill>
                          <a:latin typeface="Calibri"/>
                        </a:rPr>
                        <a:t>Decisive comparison</a:t>
                      </a:r>
                    </a:p>
                  </a:txBody>
                  <a:tcPr marL="91440" marR="91440" marT="18288" marB="18288" anchor="ctr">
                    <a:solidFill>
                      <a:srgbClr val="2E4A66"/>
                    </a:solidFill>
                  </a:tcPr>
                </a:tc>
                <a:tc>
                  <a:txBody>
                    <a:bodyPr wrap="square"/>
                    <a:lstStyle/>
                    <a:p>
                      <a:r>
                        <a:rPr sz="1280" b="1">
                          <a:solidFill>
                            <a:srgbClr val="FFFFFF"/>
                          </a:solidFill>
                          <a:latin typeface="Calibri"/>
                        </a:rPr>
                        <a:t>Verdict for the graph</a:t>
                      </a:r>
                    </a:p>
                  </a:txBody>
                  <a:tcPr marL="91440" marR="91440" marT="18288" marB="18288" anchor="ctr">
                    <a:solidFill>
                      <a:srgbClr val="2E4A66"/>
                    </a:solidFill>
                  </a:tcPr>
                </a:tc>
              </a:tr>
              <a:tr h="329184">
                <a:tc>
                  <a:txBody>
                    <a:bodyPr wrap="square"/>
                    <a:lstStyle/>
                    <a:p>
                      <a:r>
                        <a:rPr sz="1280" b="1">
                          <a:solidFill>
                            <a:srgbClr val="2E4A66"/>
                          </a:solidFill>
                          <a:latin typeface="Calibri"/>
                        </a:rPr>
                        <a:t>1.1 Aggregation over typed records</a:t>
                      </a:r>
                    </a:p>
                  </a:txBody>
                  <a:tcPr marL="91440" marR="91440" marT="18288" marB="18288" anchor="ctr">
                    <a:solidFill>
                      <a:srgbClr val="FFFFFF"/>
                    </a:solidFill>
                  </a:tcPr>
                </a:tc>
                <a:tc>
                  <a:txBody>
                    <a:bodyPr wrap="square"/>
                    <a:lstStyle/>
                    <a:p>
                      <a:r>
                        <a:rPr sz="1280" b="0">
                          <a:solidFill>
                            <a:srgbClr val="1F2733"/>
                          </a:solidFill>
                          <a:latin typeface="Calibri"/>
                        </a:rPr>
                        <a:t>Relational +51; lookups −50; written questions −8 (n.s.)</a:t>
                      </a:r>
                    </a:p>
                  </a:txBody>
                  <a:tcPr marL="91440" marR="91440" marT="18288" marB="18288" anchor="ctr">
                    <a:solidFill>
                      <a:srgbClr val="FFFFFF"/>
                    </a:solidFill>
                  </a:tcPr>
                </a:tc>
                <a:tc>
                  <a:txBody>
                    <a:bodyPr wrap="square"/>
                    <a:lstStyle/>
                    <a:p>
                      <a:r>
                        <a:rPr sz="1280" b="1">
                          <a:solidFill>
                            <a:srgbClr val="4A7A3F"/>
                          </a:solidFill>
                          <a:latin typeface="Calibri"/>
                        </a:rPr>
                        <a:t>In favour for aggregates only</a:t>
                      </a:r>
                    </a:p>
                  </a:txBody>
                  <a:tcPr marL="91440" marR="91440" marT="18288" marB="18288" anchor="ctr">
                    <a:solidFill>
                      <a:srgbClr val="FFFFFF"/>
                    </a:solidFill>
                  </a:tcPr>
                </a:tc>
              </a:tr>
              <a:tr h="329184">
                <a:tc>
                  <a:txBody>
                    <a:bodyPr wrap="square"/>
                    <a:lstStyle/>
                    <a:p>
                      <a:r>
                        <a:rPr sz="1280" b="1">
                          <a:solidFill>
                            <a:srgbClr val="2E4A66"/>
                          </a:solidFill>
                          <a:latin typeface="Calibri"/>
                        </a:rPr>
                        <a:t>1.2 Multi-hop reasoning</a:t>
                      </a:r>
                    </a:p>
                  </a:txBody>
                  <a:tcPr marL="91440" marR="91440" marT="18288" marB="18288" anchor="ctr">
                    <a:solidFill>
                      <a:srgbClr val="F4F7FA"/>
                    </a:solidFill>
                  </a:tcPr>
                </a:tc>
                <a:tc>
                  <a:txBody>
                    <a:bodyPr wrap="square"/>
                    <a:lstStyle/>
                    <a:p>
                      <a:r>
                        <a:rPr sz="1280" b="0">
                          <a:solidFill>
                            <a:srgbClr val="1F2733"/>
                          </a:solidFill>
                          <a:latin typeface="Calibri"/>
                        </a:rPr>
                        <a:t>MetaQA 39% → 97% (2 hops); extracted graph +13 to +67</a:t>
                      </a:r>
                    </a:p>
                  </a:txBody>
                  <a:tcPr marL="91440" marR="91440" marT="18288" marB="18288" anchor="ctr">
                    <a:solidFill>
                      <a:srgbClr val="F4F7FA"/>
                    </a:solidFill>
                  </a:tcPr>
                </a:tc>
                <a:tc>
                  <a:txBody>
                    <a:bodyPr wrap="square"/>
                    <a:lstStyle/>
                    <a:p>
                      <a:r>
                        <a:rPr sz="1280" b="1">
                          <a:solidFill>
                            <a:srgbClr val="4A7A3F"/>
                          </a:solidFill>
                          <a:latin typeface="Calibri"/>
                        </a:rPr>
                        <a:t>In favour on relational data</a:t>
                      </a:r>
                    </a:p>
                  </a:txBody>
                  <a:tcPr marL="91440" marR="91440" marT="18288" marB="18288" anchor="ctr">
                    <a:solidFill>
                      <a:srgbClr val="F4F7FA"/>
                    </a:solidFill>
                  </a:tcPr>
                </a:tc>
              </a:tr>
              <a:tr h="329184">
                <a:tc>
                  <a:txBody>
                    <a:bodyPr wrap="square"/>
                    <a:lstStyle/>
                    <a:p>
                      <a:r>
                        <a:rPr sz="1280" b="1">
                          <a:solidFill>
                            <a:srgbClr val="2E4A66"/>
                          </a:solidFill>
                          <a:latin typeface="Calibri"/>
                        </a:rPr>
                        <a:t>1.3 Whole-collection questions</a:t>
                      </a:r>
                    </a:p>
                  </a:txBody>
                  <a:tcPr marL="91440" marR="91440" marT="18288" marB="18288" anchor="ctr">
                    <a:solidFill>
                      <a:srgbClr val="FFFFFF"/>
                    </a:solidFill>
                  </a:tcPr>
                </a:tc>
                <a:tc>
                  <a:txBody>
                    <a:bodyPr wrap="square"/>
                    <a:lstStyle/>
                    <a:p>
                      <a:r>
                        <a:rPr sz="1280" b="0">
                          <a:solidFill>
                            <a:srgbClr val="1F2733"/>
                          </a:solidFill>
                          <a:latin typeface="Calibri"/>
                        </a:rPr>
                        <a:t>Global +19.8; global on local questions −30.3</a:t>
                      </a:r>
                    </a:p>
                  </a:txBody>
                  <a:tcPr marL="91440" marR="91440" marT="18288" marB="18288" anchor="ctr">
                    <a:solidFill>
                      <a:srgbClr val="FFFFFF"/>
                    </a:solidFill>
                  </a:tcPr>
                </a:tc>
                <a:tc>
                  <a:txBody>
                    <a:bodyPr wrap="square"/>
                    <a:lstStyle/>
                    <a:p>
                      <a:r>
                        <a:rPr sz="1280" b="1">
                          <a:solidFill>
                            <a:srgbClr val="4A7A3F"/>
                          </a:solidFill>
                          <a:latin typeface="Calibri"/>
                        </a:rPr>
                        <a:t>In favour, matching mode</a:t>
                      </a:r>
                    </a:p>
                  </a:txBody>
                  <a:tcPr marL="91440" marR="91440" marT="18288" marB="18288" anchor="ctr">
                    <a:solidFill>
                      <a:srgbClr val="FFFFFF"/>
                    </a:solidFill>
                  </a:tcPr>
                </a:tc>
              </a:tr>
              <a:tr h="329184">
                <a:tc>
                  <a:txBody>
                    <a:bodyPr wrap="square"/>
                    <a:lstStyle/>
                    <a:p>
                      <a:r>
                        <a:rPr sz="1280" b="1">
                          <a:solidFill>
                            <a:srgbClr val="2E4A66"/>
                          </a:solidFill>
                          <a:latin typeface="Calibri"/>
                        </a:rPr>
                        <a:t>1.4 Graph-based passage ranking</a:t>
                      </a:r>
                    </a:p>
                  </a:txBody>
                  <a:tcPr marL="91440" marR="91440" marT="18288" marB="18288" anchor="ctr">
                    <a:solidFill>
                      <a:srgbClr val="F4F7FA"/>
                    </a:solidFill>
                  </a:tcPr>
                </a:tc>
                <a:tc>
                  <a:txBody>
                    <a:bodyPr wrap="square"/>
                    <a:lstStyle/>
                    <a:p>
                      <a:r>
                        <a:rPr sz="1280" b="0">
                          <a:solidFill>
                            <a:srgbClr val="1F2733"/>
                          </a:solidFill>
                          <a:latin typeface="Calibri"/>
                        </a:rPr>
                        <a:t>F1 +4.7 / +11.7; GraphRAG-Bench +1.0 / +2.7</a:t>
                      </a:r>
                    </a:p>
                  </a:txBody>
                  <a:tcPr marL="91440" marR="91440" marT="18288" marB="18288" anchor="ctr">
                    <a:solidFill>
                      <a:srgbClr val="F4F7FA"/>
                    </a:solidFill>
                  </a:tcPr>
                </a:tc>
                <a:tc>
                  <a:txBody>
                    <a:bodyPr wrap="square"/>
                    <a:lstStyle/>
                    <a:p>
                      <a:r>
                        <a:rPr sz="1280" b="1">
                          <a:solidFill>
                            <a:srgbClr val="B26A00"/>
                          </a:solidFill>
                          <a:latin typeface="Calibri"/>
                        </a:rPr>
                        <a:t>Mixed: small gains</a:t>
                      </a:r>
                    </a:p>
                  </a:txBody>
                  <a:tcPr marL="91440" marR="91440" marT="18288" marB="18288" anchor="ctr">
                    <a:solidFill>
                      <a:srgbClr val="F4F7FA"/>
                    </a:solidFill>
                  </a:tcPr>
                </a:tc>
              </a:tr>
              <a:tr h="329184">
                <a:tc>
                  <a:txBody>
                    <a:bodyPr wrap="square"/>
                    <a:lstStyle/>
                    <a:p>
                      <a:r>
                        <a:rPr sz="1280" b="1">
                          <a:solidFill>
                            <a:srgbClr val="2E4A66"/>
                          </a:solidFill>
                          <a:latin typeface="Calibri"/>
                        </a:rPr>
                        <a:t>1.5 Attributed answers</a:t>
                      </a:r>
                    </a:p>
                  </a:txBody>
                  <a:tcPr marL="91440" marR="91440" marT="18288" marB="18288" anchor="ctr">
                    <a:solidFill>
                      <a:srgbClr val="FFFFFF"/>
                    </a:solidFill>
                  </a:tcPr>
                </a:tc>
                <a:tc>
                  <a:txBody>
                    <a:bodyPr wrap="square"/>
                    <a:lstStyle/>
                    <a:p>
                      <a:r>
                        <a:rPr sz="1280" b="0">
                          <a:solidFill>
                            <a:srgbClr val="1F2733"/>
                          </a:solidFill>
                          <a:latin typeface="Calibri"/>
                        </a:rPr>
                        <a:t>Citation precision +9.4 (n.s.); cited facts −13.4 F1</a:t>
                      </a:r>
                    </a:p>
                  </a:txBody>
                  <a:tcPr marL="91440" marR="91440" marT="18288" marB="18288" anchor="ctr">
                    <a:solidFill>
                      <a:srgbClr val="FFFFFF"/>
                    </a:solidFill>
                  </a:tcPr>
                </a:tc>
                <a:tc>
                  <a:txBody>
                    <a:bodyPr wrap="square"/>
                    <a:lstStyle/>
                    <a:p>
                      <a:r>
                        <a:rPr sz="1280" b="1">
                          <a:solidFill>
                            <a:srgbClr val="667485"/>
                          </a:solidFill>
                          <a:latin typeface="Calibri"/>
                        </a:rPr>
                        <a:t>No difference (indicative)</a:t>
                      </a:r>
                    </a:p>
                  </a:txBody>
                  <a:tcPr marL="91440" marR="91440" marT="18288" marB="18288" anchor="ctr">
                    <a:solidFill>
                      <a:srgbClr val="FFFFFF"/>
                    </a:solidFill>
                  </a:tcPr>
                </a:tc>
              </a:tr>
              <a:tr h="329184">
                <a:tc>
                  <a:txBody>
                    <a:bodyPr wrap="square"/>
                    <a:lstStyle/>
                    <a:p>
                      <a:r>
                        <a:rPr sz="1280" b="1">
                          <a:solidFill>
                            <a:srgbClr val="2E4A66"/>
                          </a:solidFill>
                          <a:latin typeface="Calibri"/>
                        </a:rPr>
                        <a:t>2.1 Facts that change</a:t>
                      </a:r>
                    </a:p>
                  </a:txBody>
                  <a:tcPr marL="91440" marR="91440" marT="18288" marB="18288" anchor="ctr">
                    <a:solidFill>
                      <a:srgbClr val="F4F7FA"/>
                    </a:solidFill>
                  </a:tcPr>
                </a:tc>
                <a:tc>
                  <a:txBody>
                    <a:bodyPr wrap="square"/>
                    <a:lstStyle/>
                    <a:p>
                      <a:r>
                        <a:rPr sz="1280" b="0">
                          <a:solidFill>
                            <a:srgbClr val="1F2733"/>
                          </a:solidFill>
                          <a:latin typeface="Calibri"/>
                        </a:rPr>
                        <a:t>+27.0 over plain retrieval; −0.2 versus dates</a:t>
                      </a:r>
                    </a:p>
                  </a:txBody>
                  <a:tcPr marL="91440" marR="91440" marT="18288" marB="18288" anchor="ctr">
                    <a:solidFill>
                      <a:srgbClr val="F4F7FA"/>
                    </a:solidFill>
                  </a:tcPr>
                </a:tc>
                <a:tc>
                  <a:txBody>
                    <a:bodyPr wrap="square"/>
                    <a:lstStyle/>
                    <a:p>
                      <a:r>
                        <a:rPr sz="1280" b="1">
                          <a:solidFill>
                            <a:srgbClr val="667485"/>
                          </a:solidFill>
                          <a:latin typeface="Calibri"/>
                        </a:rPr>
                        <a:t>No difference from dates</a:t>
                      </a:r>
                    </a:p>
                  </a:txBody>
                  <a:tcPr marL="91440" marR="91440" marT="18288" marB="18288" anchor="ctr">
                    <a:solidFill>
                      <a:srgbClr val="F4F7FA"/>
                    </a:solidFill>
                  </a:tcPr>
                </a:tc>
              </a:tr>
              <a:tr h="329184">
                <a:tc>
                  <a:txBody>
                    <a:bodyPr wrap="square"/>
                    <a:lstStyle/>
                    <a:p>
                      <a:r>
                        <a:rPr sz="1280" b="1">
                          <a:solidFill>
                            <a:srgbClr val="2E4A66"/>
                          </a:solidFill>
                          <a:latin typeface="Calibri"/>
                        </a:rPr>
                        <a:t>2.2 Conversational memory</a:t>
                      </a:r>
                    </a:p>
                  </a:txBody>
                  <a:tcPr marL="91440" marR="91440" marT="18288" marB="18288" anchor="ctr">
                    <a:solidFill>
                      <a:srgbClr val="FFFFFF"/>
                    </a:solidFill>
                  </a:tcPr>
                </a:tc>
                <a:tc>
                  <a:txBody>
                    <a:bodyPr wrap="square"/>
                    <a:lstStyle/>
                    <a:p>
                      <a:r>
                        <a:rPr sz="1280" b="0">
                          <a:solidFill>
                            <a:srgbClr val="1F2733"/>
                          </a:solidFill>
                          <a:latin typeface="Calibri"/>
                        </a:rPr>
                        <a:t>+7.8 (104k tokens); −5.5 (21k tokens)</a:t>
                      </a:r>
                    </a:p>
                  </a:txBody>
                  <a:tcPr marL="91440" marR="91440" marT="18288" marB="18288" anchor="ctr">
                    <a:solidFill>
                      <a:srgbClr val="FFFFFF"/>
                    </a:solidFill>
                  </a:tcPr>
                </a:tc>
                <a:tc>
                  <a:txBody>
                    <a:bodyPr wrap="square"/>
                    <a:lstStyle/>
                    <a:p>
                      <a:r>
                        <a:rPr sz="1280" b="1">
                          <a:solidFill>
                            <a:srgbClr val="B26A00"/>
                          </a:solidFill>
                          <a:latin typeface="Calibri"/>
                        </a:rPr>
                        <a:t>Mixed: depends on length</a:t>
                      </a:r>
                    </a:p>
                  </a:txBody>
                  <a:tcPr marL="91440" marR="91440" marT="18288" marB="18288" anchor="ctr">
                    <a:solidFill>
                      <a:srgbClr val="FFFFFF"/>
                    </a:solidFill>
                  </a:tcPr>
                </a:tc>
              </a:tr>
              <a:tr h="329184">
                <a:tc>
                  <a:txBody>
                    <a:bodyPr wrap="square"/>
                    <a:lstStyle/>
                    <a:p>
                      <a:r>
                        <a:rPr sz="1280" b="1">
                          <a:solidFill>
                            <a:srgbClr val="2E4A66"/>
                          </a:solidFill>
                          <a:latin typeface="Calibri"/>
                        </a:rPr>
                        <a:t>3.1 Validation of queries</a:t>
                      </a:r>
                    </a:p>
                  </a:txBody>
                  <a:tcPr marL="91440" marR="91440" marT="18288" marB="18288" anchor="ctr">
                    <a:solidFill>
                      <a:srgbClr val="F4F7FA"/>
                    </a:solidFill>
                  </a:tcPr>
                </a:tc>
                <a:tc>
                  <a:txBody>
                    <a:bodyPr wrap="square"/>
                    <a:lstStyle/>
                    <a:p>
                      <a:r>
                        <a:rPr sz="1280" b="0">
                          <a:solidFill>
                            <a:srgbClr val="1F2733"/>
                          </a:solidFill>
                          <a:latin typeface="Calibri"/>
                        </a:rPr>
                        <a:t>+61.5 over retry; +2.0 (n.s.) over rules in prompt</a:t>
                      </a:r>
                    </a:p>
                  </a:txBody>
                  <a:tcPr marL="91440" marR="91440" marT="18288" marB="18288" anchor="ctr">
                    <a:solidFill>
                      <a:srgbClr val="F4F7FA"/>
                    </a:solidFill>
                  </a:tcPr>
                </a:tc>
                <a:tc>
                  <a:txBody>
                    <a:bodyPr wrap="square"/>
                    <a:lstStyle/>
                    <a:p>
                      <a:r>
                        <a:rPr sz="1280" b="1">
                          <a:solidFill>
                            <a:srgbClr val="667485"/>
                          </a:solidFill>
                          <a:latin typeface="Calibri"/>
                        </a:rPr>
                        <a:t>No difference in accuracy</a:t>
                      </a:r>
                    </a:p>
                  </a:txBody>
                  <a:tcPr marL="91440" marR="91440" marT="18288" marB="18288" anchor="ctr">
                    <a:solidFill>
                      <a:srgbClr val="F4F7FA"/>
                    </a:solidFill>
                  </a:tcPr>
                </a:tc>
              </a:tr>
              <a:tr h="329184">
                <a:tc>
                  <a:txBody>
                    <a:bodyPr wrap="square"/>
                    <a:lstStyle/>
                    <a:p>
                      <a:r>
                        <a:rPr sz="1280" b="1">
                          <a:solidFill>
                            <a:srgbClr val="2E4A66"/>
                          </a:solidFill>
                          <a:latin typeface="Calibri"/>
                        </a:rPr>
                        <a:t>3.2 Provenance filtering</a:t>
                      </a:r>
                    </a:p>
                  </a:txBody>
                  <a:tcPr marL="91440" marR="91440" marT="18288" marB="18288" anchor="ctr">
                    <a:solidFill>
                      <a:srgbClr val="FFFFFF"/>
                    </a:solidFill>
                  </a:tcPr>
                </a:tc>
                <a:tc>
                  <a:txBody>
                    <a:bodyPr wrap="square"/>
                    <a:lstStyle/>
                    <a:p>
                      <a:r>
                        <a:rPr sz="1280" b="0">
                          <a:solidFill>
                            <a:srgbClr val="1F2733"/>
                          </a:solidFill>
                          <a:latin typeface="Calibri"/>
                        </a:rPr>
                        <a:t>9/10 → 0/10 attacks repeated</a:t>
                      </a:r>
                    </a:p>
                  </a:txBody>
                  <a:tcPr marL="91440" marR="91440" marT="18288" marB="18288" anchor="ctr">
                    <a:solidFill>
                      <a:srgbClr val="FFFFFF"/>
                    </a:solidFill>
                  </a:tcPr>
                </a:tc>
                <a:tc>
                  <a:txBody>
                    <a:bodyPr wrap="square"/>
                    <a:lstStyle/>
                    <a:p>
                      <a:r>
                        <a:rPr sz="1280" b="1">
                          <a:solidFill>
                            <a:srgbClr val="4A7A3F"/>
                          </a:solidFill>
                          <a:latin typeface="Calibri"/>
                        </a:rPr>
                        <a:t>In favour (indicative)</a:t>
                      </a:r>
                    </a:p>
                  </a:txBody>
                  <a:tcPr marL="91440" marR="91440" marT="18288" marB="18288" anchor="ctr">
                    <a:solidFill>
                      <a:srgbClr val="FFFFFF"/>
                    </a:solidFill>
                  </a:tcPr>
                </a:tc>
              </a:tr>
              <a:tr h="329184">
                <a:tc>
                  <a:txBody>
                    <a:bodyPr wrap="square"/>
                    <a:lstStyle/>
                    <a:p>
                      <a:r>
                        <a:rPr sz="1280" b="1">
                          <a:solidFill>
                            <a:srgbClr val="2E4A66"/>
                          </a:solidFill>
                          <a:latin typeface="Calibri"/>
                        </a:rPr>
                        <a:t>3.3 Workflow order</a:t>
                      </a:r>
                    </a:p>
                  </a:txBody>
                  <a:tcPr marL="91440" marR="91440" marT="18288" marB="18288" anchor="ctr">
                    <a:solidFill>
                      <a:srgbClr val="F4F7FA"/>
                    </a:solidFill>
                  </a:tcPr>
                </a:tc>
                <a:tc>
                  <a:txBody>
                    <a:bodyPr wrap="square"/>
                    <a:lstStyle/>
                    <a:p>
                      <a:r>
                        <a:rPr sz="1280" b="0">
                          <a:solidFill>
                            <a:srgbClr val="1F2733"/>
                          </a:solidFill>
                          <a:latin typeface="Calibri"/>
                        </a:rPr>
                        <a:t>19 → 0 out-of-order actions</a:t>
                      </a:r>
                    </a:p>
                  </a:txBody>
                  <a:tcPr marL="91440" marR="91440" marT="18288" marB="18288" anchor="ctr">
                    <a:solidFill>
                      <a:srgbClr val="F4F7FA"/>
                    </a:solidFill>
                  </a:tcPr>
                </a:tc>
                <a:tc>
                  <a:txBody>
                    <a:bodyPr wrap="square"/>
                    <a:lstStyle/>
                    <a:p>
                      <a:r>
                        <a:rPr sz="1280" b="1">
                          <a:solidFill>
                            <a:srgbClr val="4A7A3F"/>
                          </a:solidFill>
                          <a:latin typeface="Calibri"/>
                        </a:rPr>
                        <a:t>In favour (indicative)</a:t>
                      </a:r>
                    </a:p>
                  </a:txBody>
                  <a:tcPr marL="91440" marR="91440" marT="18288" marB="18288" anchor="ctr">
                    <a:solidFill>
                      <a:srgbClr val="F4F7FA"/>
                    </a:solidFill>
                  </a:tcPr>
                </a:tc>
              </a:tr>
              <a:tr h="329184">
                <a:tc>
                  <a:txBody>
                    <a:bodyPr wrap="square"/>
                    <a:lstStyle/>
                    <a:p>
                      <a:r>
                        <a:rPr sz="1280" b="1">
                          <a:solidFill>
                            <a:srgbClr val="2E4A66"/>
                          </a:solidFill>
                          <a:latin typeface="Calibri"/>
                        </a:rPr>
                        <a:t>3.4 Plan graphs</a:t>
                      </a:r>
                    </a:p>
                  </a:txBody>
                  <a:tcPr marL="91440" marR="91440" marT="18288" marB="18288" anchor="ctr">
                    <a:solidFill>
                      <a:srgbClr val="FFFFFF"/>
                    </a:solidFill>
                  </a:tcPr>
                </a:tc>
                <a:tc>
                  <a:txBody>
                    <a:bodyPr wrap="square"/>
                    <a:lstStyle/>
                    <a:p>
                      <a:r>
                        <a:rPr sz="1280" b="0">
                          <a:solidFill>
                            <a:srgbClr val="1F2733"/>
                          </a:solidFill>
                          <a:latin typeface="Calibri"/>
                        </a:rPr>
                        <a:t>1 → 0 of 3,162 versus a prompt rule</a:t>
                      </a:r>
                    </a:p>
                  </a:txBody>
                  <a:tcPr marL="91440" marR="91440" marT="18288" marB="18288" anchor="ctr">
                    <a:solidFill>
                      <a:srgbClr val="FFFFFF"/>
                    </a:solidFill>
                  </a:tcPr>
                </a:tc>
                <a:tc>
                  <a:txBody>
                    <a:bodyPr wrap="square"/>
                    <a:lstStyle/>
                    <a:p>
                      <a:r>
                        <a:rPr sz="1280" b="1">
                          <a:solidFill>
                            <a:srgbClr val="667485"/>
                          </a:solidFill>
                          <a:latin typeface="Calibri"/>
                        </a:rPr>
                        <a:t>No difference measurable</a:t>
                      </a:r>
                    </a:p>
                  </a:txBody>
                  <a:tcPr marL="91440" marR="91440" marT="18288" marB="18288" anchor="ctr">
                    <a:solidFill>
                      <a:srgbClr val="FFFFFF"/>
                    </a:solidFill>
                  </a:tcPr>
                </a:tc>
              </a:tr>
              <a:tr h="329184">
                <a:tc>
                  <a:txBody>
                    <a:bodyPr wrap="square"/>
                    <a:lstStyle/>
                    <a:p>
                      <a:r>
                        <a:rPr sz="1280" b="1">
                          <a:solidFill>
                            <a:srgbClr val="2E4A66"/>
                          </a:solidFill>
                          <a:latin typeface="Calibri"/>
                        </a:rPr>
                        <a:t>4.1 Extraction from text</a:t>
                      </a:r>
                    </a:p>
                  </a:txBody>
                  <a:tcPr marL="91440" marR="91440" marT="18288" marB="18288" anchor="ctr">
                    <a:solidFill>
                      <a:srgbClr val="F4F7FA"/>
                    </a:solidFill>
                  </a:tcPr>
                </a:tc>
                <a:tc>
                  <a:txBody>
                    <a:bodyPr wrap="square"/>
                    <a:lstStyle/>
                    <a:p>
                      <a:r>
                        <a:rPr sz="1280" b="0">
                          <a:solidFill>
                            <a:srgbClr val="1F2733"/>
                          </a:solidFill>
                          <a:latin typeface="Calibri"/>
                        </a:rPr>
                        <a:t>+13 to +67 over vector; 11–24 below curated</a:t>
                      </a:r>
                    </a:p>
                  </a:txBody>
                  <a:tcPr marL="91440" marR="91440" marT="18288" marB="18288" anchor="ctr">
                    <a:solidFill>
                      <a:srgbClr val="F4F7FA"/>
                    </a:solidFill>
                  </a:tcPr>
                </a:tc>
                <a:tc>
                  <a:txBody>
                    <a:bodyPr wrap="square"/>
                    <a:lstStyle/>
                    <a:p>
                      <a:r>
                        <a:rPr sz="1280" b="1">
                          <a:solidFill>
                            <a:srgbClr val="4A7A3F"/>
                          </a:solidFill>
                          <a:latin typeface="Calibri"/>
                        </a:rPr>
                        <a:t>In favour over vector</a:t>
                      </a:r>
                    </a:p>
                  </a:txBody>
                  <a:tcPr marL="91440" marR="91440" marT="18288" marB="18288" anchor="ctr">
                    <a:solidFill>
                      <a:srgbClr val="F4F7FA"/>
                    </a:solidFill>
                  </a:tcPr>
                </a:tc>
              </a:tr>
              <a:tr h="329184">
                <a:tc>
                  <a:txBody>
                    <a:bodyPr wrap="square"/>
                    <a:lstStyle/>
                    <a:p>
                      <a:r>
                        <a:rPr sz="1280" b="1">
                          <a:solidFill>
                            <a:srgbClr val="2E4A66"/>
                          </a:solidFill>
                          <a:latin typeface="Calibri"/>
                        </a:rPr>
                        <a:t>4.2 Resolution and validation</a:t>
                      </a:r>
                    </a:p>
                  </a:txBody>
                  <a:tcPr marL="91440" marR="91440" marT="18288" marB="18288" anchor="ctr">
                    <a:solidFill>
                      <a:srgbClr val="FFFFFF"/>
                    </a:solidFill>
                  </a:tcPr>
                </a:tc>
                <a:tc>
                  <a:txBody>
                    <a:bodyPr wrap="square"/>
                    <a:lstStyle/>
                    <a:p>
                      <a:r>
                        <a:rPr sz="1280" b="0">
                          <a:solidFill>
                            <a:srgbClr val="1F2733"/>
                          </a:solidFill>
                          <a:latin typeface="Calibri"/>
                        </a:rPr>
                        <a:t>45 versus 1,891 calls; 3 of 44 unsupported</a:t>
                      </a:r>
                    </a:p>
                  </a:txBody>
                  <a:tcPr marL="91440" marR="91440" marT="18288" marB="18288" anchor="ctr">
                    <a:solidFill>
                      <a:srgbClr val="FFFFFF"/>
                    </a:solidFill>
                  </a:tcPr>
                </a:tc>
                <a:tc>
                  <a:txBody>
                    <a:bodyPr wrap="square"/>
                    <a:lstStyle/>
                    <a:p>
                      <a:r>
                        <a:rPr sz="1280" b="1">
                          <a:solidFill>
                            <a:srgbClr val="B26A00"/>
                          </a:solidFill>
                          <a:latin typeface="Calibri"/>
                        </a:rPr>
                        <a:t>Mixed: validate support</a:t>
                      </a:r>
                    </a:p>
                  </a:txBody>
                  <a:tcPr marL="91440" marR="91440" marT="18288" marB="18288" anchor="ctr">
                    <a:solidFill>
                      <a:srgbClr val="FFFFFF"/>
                    </a:solidFill>
                  </a:tcPr>
                </a:tc>
              </a:tr>
            </a:tbl>
          </a:graphicData>
        </a:graphic>
      </p:graphicFrame>
      <p:sp>
        <p:nvSpPr>
          <p:cNvPr id="4" name="Text Placeholder 3"/>
          <p:cNvSpPr>
            <a:spLocks noGrp="1"/>
          </p:cNvSpPr>
          <p:nvPr>
            <p:ph type="body" idx="2"/>
          </p:nvPr>
        </p:nvSpPr>
        <p:spPr/>
        <p:txBody>
          <a:bodyPr/>
          <a:lstStyle/>
          <a:p>
            <a:pPr/>
            <a:r>
              <a:rPr b="0" sz="1300"/>
              <a:t>Green: the evidence favours the graph method; grey: no difference from the strongest baseline; amber: the verdict depends on the question type or setting.</a:t>
            </a:r>
          </a:p>
        </p:txBody>
      </p:sp>
      <p:sp>
        <p:nvSpPr>
          <p:cNvPr id="5" name="TextBox 4"/>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01–20 in examples/</a:t>
            </a:r>
          </a:p>
        </p:txBody>
      </p:sp>
    </p:spTree>
  </p:cSld>
  <p:clrMapOvr>
    <a:masterClrMapping/>
  </p:clrMapOvr>
</p:sld>
</file>

<file path=ppt/slides/slide5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Gains and Losses of Graph Methods Across All Experiments</a:t>
            </a:r>
          </a:p>
        </p:txBody>
      </p:sp>
      <p:pic>
        <p:nvPicPr>
          <p:cNvPr id="3" name="Picture 2" descr="forest_plot.png"/>
          <p:cNvPicPr>
            <a:picLocks noChangeAspect="1"/>
          </p:cNvPicPr>
          <p:nvPr/>
        </p:nvPicPr>
        <p:blipFill>
          <a:blip r:embed="rId2"/>
          <a:stretch>
            <a:fillRect/>
          </a:stretch>
        </p:blipFill>
        <p:spPr>
          <a:xfrm>
            <a:off x="7035565" y="1051560"/>
            <a:ext cx="4744924" cy="5120640"/>
          </a:xfrm>
          <a:prstGeom prst="rect">
            <a:avLst/>
          </a:prstGeom>
          <a:ln>
            <a:solidFill>
              <a:srgbClr val="DCE2E8"/>
            </a:solidFill>
          </a:ln>
        </p:spPr>
      </p:pic>
      <p:sp>
        <p:nvSpPr>
          <p:cNvPr id="4" name="TextBox 3"/>
          <p:cNvSpPr txBox="1"/>
          <p:nvPr/>
        </p:nvSpPr>
        <p:spPr>
          <a:xfrm>
            <a:off x="411480" y="1097280"/>
            <a:ext cx="6349765" cy="5029200"/>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Each row is one comparison at scale: the point is the graph method minus its baseline, and the bar is its 95% interval.</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Blue circles are reliable gains for the graph method, red squares reliable losses, grey diamonds intervals that include zero.</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The gains are on structural questions: relational helpdesk questions, MetaQA at two and three hops, compositional and whole-collection questions.</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The losses are on lookups and on local questions answered by global search.</a:t>
            </a:r>
          </a:p>
          <a:p>
            <a:pPr marL="201168" indent="-201168">
              <a:lnSpc>
                <a:spcPct val="100000"/>
              </a:lnSpc>
              <a:spcBef>
                <a:spcPts val="1000"/>
              </a:spcBef>
              <a:buClr>
                <a:srgbClr val="2E4A66"/>
              </a:buClr>
              <a:buSzPct val="55000"/>
              <a:buFont typeface="Wingdings"/>
              <a:buChar char="n"/>
            </a:pPr>
            <a:r>
              <a:rPr b="0" sz="1600">
                <a:solidFill>
                  <a:srgbClr val="1F2733"/>
                </a:solidFill>
                <a:latin typeface="Calibri"/>
              </a:rPr>
              <a:t>Low-cost baselines given the same information (dates, full history, rules in the prompt) bring the differences close to zero.</a:t>
            </a:r>
          </a:p>
        </p:txBody>
      </p:sp>
      <p:sp>
        <p:nvSpPr>
          <p:cNvPr id="5" name="TextBox 4"/>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08 and 11–19 in examples/</a:t>
            </a:r>
          </a:p>
        </p:txBody>
      </p:sp>
    </p:spTree>
  </p:cSld>
  <p:clrMapOvr>
    <a:masterClrMapping/>
  </p:clrMapOvr>
</p:sld>
</file>

<file path=ppt/slides/slide5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Four Principles That Explain When Knowledge Graphs Are Beneficial</a:t>
            </a:r>
          </a:p>
        </p:txBody>
      </p:sp>
      <p:sp>
        <p:nvSpPr>
          <p:cNvPr id="3" name="Rectangle 2"/>
          <p:cNvSpPr/>
          <p:nvPr/>
        </p:nvSpPr>
        <p:spPr>
          <a:xfrm>
            <a:off x="411480" y="1097280"/>
            <a:ext cx="5570204" cy="23774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97280"/>
            <a:ext cx="5570204"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576072" y="1243584"/>
            <a:ext cx="5241020" cy="685800"/>
          </a:xfrm>
          <a:prstGeom prst="rect">
            <a:avLst/>
          </a:prstGeom>
          <a:noFill/>
        </p:spPr>
        <p:txBody>
          <a:bodyPr wrap="square" lIns="0" rIns="0" tIns="0" bIns="0" anchor="t">
            <a:spAutoFit/>
          </a:bodyPr>
          <a:lstStyle/>
          <a:p>
            <a:pPr marL="0" indent="0">
              <a:lnSpc>
                <a:spcPct val="100000"/>
              </a:lnSpc>
              <a:spcBef>
                <a:spcPts val="0"/>
              </a:spcBef>
              <a:buNone/>
            </a:pPr>
            <a:r>
              <a:rPr b="1" sz="1600">
                <a:solidFill>
                  <a:srgbClr val="1F2733"/>
                </a:solidFill>
                <a:latin typeface="Calibri"/>
              </a:rPr>
              <a:t>Principle 1. A graph is beneficial when the answer depends on many records</a:t>
            </a:r>
          </a:p>
        </p:txBody>
      </p:sp>
      <p:sp>
        <p:nvSpPr>
          <p:cNvPr id="6" name="TextBox 5"/>
          <p:cNvSpPr txBox="1"/>
          <p:nvPr/>
        </p:nvSpPr>
        <p:spPr>
          <a:xfrm>
            <a:off x="576072" y="1975104"/>
            <a:ext cx="5241020" cy="14081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The graph method improved accuracy on counting and filtering (+51 points), on questions about a whole collection (+19.8), on compositional chains (+23.8 F1) and on MetaQA questions of two and three hops (+67 and +57).</a:t>
            </a:r>
          </a:p>
          <a:p>
            <a:pPr marL="201168" indent="-201168">
              <a:lnSpc>
                <a:spcPct val="100000"/>
              </a:lnSpc>
              <a:spcBef>
                <a:spcPts val="700"/>
              </a:spcBef>
              <a:buClr>
                <a:srgbClr val="2E4A66"/>
              </a:buClr>
              <a:buSzPct val="55000"/>
              <a:buFont typeface="Wingdings"/>
              <a:buChar char="n"/>
            </a:pPr>
            <a:r>
              <a:rPr b="0" sz="1500">
                <a:solidFill>
                  <a:srgbClr val="1F2733"/>
                </a:solidFill>
                <a:latin typeface="Calibri"/>
              </a:rPr>
              <a:t>The benefit arises when the answer is an aggregate over typed fields that the graph represents explicitly.</a:t>
            </a:r>
          </a:p>
        </p:txBody>
      </p:sp>
      <p:sp>
        <p:nvSpPr>
          <p:cNvPr id="7" name="Rectangle 6"/>
          <p:cNvSpPr/>
          <p:nvPr/>
        </p:nvSpPr>
        <p:spPr>
          <a:xfrm>
            <a:off x="6210284" y="1097280"/>
            <a:ext cx="5570204" cy="23774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8" name="Rectangle 7"/>
          <p:cNvSpPr/>
          <p:nvPr/>
        </p:nvSpPr>
        <p:spPr>
          <a:xfrm>
            <a:off x="6210284" y="1097280"/>
            <a:ext cx="5570204"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9" name="TextBox 8"/>
          <p:cNvSpPr txBox="1"/>
          <p:nvPr/>
        </p:nvSpPr>
        <p:spPr>
          <a:xfrm>
            <a:off x="6374876" y="1243584"/>
            <a:ext cx="5241020" cy="685800"/>
          </a:xfrm>
          <a:prstGeom prst="rect">
            <a:avLst/>
          </a:prstGeom>
          <a:noFill/>
        </p:spPr>
        <p:txBody>
          <a:bodyPr wrap="square" lIns="0" rIns="0" tIns="0" bIns="0" anchor="t">
            <a:spAutoFit/>
          </a:bodyPr>
          <a:lstStyle/>
          <a:p>
            <a:pPr marL="0" indent="0">
              <a:lnSpc>
                <a:spcPct val="100000"/>
              </a:lnSpc>
              <a:spcBef>
                <a:spcPts val="0"/>
              </a:spcBef>
              <a:buNone/>
            </a:pPr>
            <a:r>
              <a:rPr b="1" sz="1600">
                <a:solidFill>
                  <a:srgbClr val="1F2733"/>
                </a:solidFill>
                <a:latin typeface="Calibri"/>
              </a:rPr>
              <a:t>Principle 2. A graph is not beneficial when similarity search already retrieves the evidence</a:t>
            </a:r>
          </a:p>
        </p:txBody>
      </p:sp>
      <p:sp>
        <p:nvSpPr>
          <p:cNvPr id="10" name="TextBox 9"/>
          <p:cNvSpPr txBox="1"/>
          <p:nvPr/>
        </p:nvSpPr>
        <p:spPr>
          <a:xfrm>
            <a:off x="6374876" y="1975104"/>
            <a:ext cx="5241020" cy="14081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The graph method reduced accuracy on lookups (−50), on local questions answered by global search (−30.3) and on the retrieval of single facts (−1.6 to −3.9).</a:t>
            </a:r>
          </a:p>
          <a:p>
            <a:pPr marL="201168" indent="-201168">
              <a:lnSpc>
                <a:spcPct val="100000"/>
              </a:lnSpc>
              <a:spcBef>
                <a:spcPts val="700"/>
              </a:spcBef>
              <a:buClr>
                <a:srgbClr val="2E4A66"/>
              </a:buClr>
              <a:buSzPct val="55000"/>
              <a:buFont typeface="Wingdings"/>
              <a:buChar char="n"/>
            </a:pPr>
            <a:r>
              <a:rPr b="0" sz="1500">
                <a:solidFill>
                  <a:srgbClr val="1F2733"/>
                </a:solidFill>
                <a:latin typeface="Calibri"/>
              </a:rPr>
              <a:t>Extracted facts omit detail (−39 on statements made by the assistant); ranking methods that retain the passages avoid this loss but yield only small gains.</a:t>
            </a:r>
          </a:p>
        </p:txBody>
      </p:sp>
      <p:sp>
        <p:nvSpPr>
          <p:cNvPr id="11" name="Rectangle 10"/>
          <p:cNvSpPr/>
          <p:nvPr/>
        </p:nvSpPr>
        <p:spPr>
          <a:xfrm>
            <a:off x="411480" y="3657600"/>
            <a:ext cx="5570204" cy="23774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2" name="Rectangle 11"/>
          <p:cNvSpPr/>
          <p:nvPr/>
        </p:nvSpPr>
        <p:spPr>
          <a:xfrm>
            <a:off x="411480" y="3657600"/>
            <a:ext cx="5570204"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3" name="TextBox 12"/>
          <p:cNvSpPr txBox="1"/>
          <p:nvPr/>
        </p:nvSpPr>
        <p:spPr>
          <a:xfrm>
            <a:off x="576072" y="3803904"/>
            <a:ext cx="5241020" cy="685800"/>
          </a:xfrm>
          <a:prstGeom prst="rect">
            <a:avLst/>
          </a:prstGeom>
          <a:noFill/>
        </p:spPr>
        <p:txBody>
          <a:bodyPr wrap="square" lIns="0" rIns="0" tIns="0" bIns="0" anchor="t">
            <a:spAutoFit/>
          </a:bodyPr>
          <a:lstStyle/>
          <a:p>
            <a:pPr marL="0" indent="0">
              <a:lnSpc>
                <a:spcPct val="100000"/>
              </a:lnSpc>
              <a:spcBef>
                <a:spcPts val="0"/>
              </a:spcBef>
              <a:buNone/>
            </a:pPr>
            <a:r>
              <a:rPr b="1" sz="1600">
                <a:solidFill>
                  <a:srgbClr val="1F2733"/>
                </a:solidFill>
                <a:latin typeface="Calibri"/>
              </a:rPr>
              <a:t>Principle 3. A low-cost baseline with the same information frequently matches the graph</a:t>
            </a:r>
          </a:p>
        </p:txBody>
      </p:sp>
      <p:sp>
        <p:nvSpPr>
          <p:cNvPr id="14" name="TextBox 13"/>
          <p:cNvSpPr txBox="1"/>
          <p:nvPr/>
        </p:nvSpPr>
        <p:spPr>
          <a:xfrm>
            <a:off x="576072" y="4535424"/>
            <a:ext cx="5241020" cy="14081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Document dates in the prompt matched the temporal graph (−0.2), and the full conversation history outperformed graph memory on LoCoMo (−5.5).</a:t>
            </a:r>
          </a:p>
          <a:p>
            <a:pPr marL="201168" indent="-201168">
              <a:lnSpc>
                <a:spcPct val="100000"/>
              </a:lnSpc>
              <a:spcBef>
                <a:spcPts val="700"/>
              </a:spcBef>
              <a:buClr>
                <a:srgbClr val="2E4A66"/>
              </a:buClr>
              <a:buSzPct val="55000"/>
              <a:buFont typeface="Wingdings"/>
              <a:buChar char="n"/>
            </a:pPr>
            <a:r>
              <a:rPr b="0" sz="1500">
                <a:solidFill>
                  <a:srgbClr val="1F2733"/>
                </a:solidFill>
                <a:latin typeface="Calibri"/>
              </a:rPr>
              <a:t>Rules stated in the prompt recovered all but 2 to 5 points of the +61.5 gain of the ontology checker.</a:t>
            </a:r>
          </a:p>
        </p:txBody>
      </p:sp>
      <p:sp>
        <p:nvSpPr>
          <p:cNvPr id="15" name="Rectangle 14"/>
          <p:cNvSpPr/>
          <p:nvPr/>
        </p:nvSpPr>
        <p:spPr>
          <a:xfrm>
            <a:off x="6210284" y="3657600"/>
            <a:ext cx="5570204" cy="2377440"/>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6" name="Rectangle 15"/>
          <p:cNvSpPr/>
          <p:nvPr/>
        </p:nvSpPr>
        <p:spPr>
          <a:xfrm>
            <a:off x="6210284" y="3657600"/>
            <a:ext cx="5570204"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7" name="TextBox 16"/>
          <p:cNvSpPr txBox="1"/>
          <p:nvPr/>
        </p:nvSpPr>
        <p:spPr>
          <a:xfrm>
            <a:off x="6374876" y="3803904"/>
            <a:ext cx="5241020" cy="685800"/>
          </a:xfrm>
          <a:prstGeom prst="rect">
            <a:avLst/>
          </a:prstGeom>
          <a:noFill/>
        </p:spPr>
        <p:txBody>
          <a:bodyPr wrap="square" lIns="0" rIns="0" tIns="0" bIns="0" anchor="t">
            <a:spAutoFit/>
          </a:bodyPr>
          <a:lstStyle/>
          <a:p>
            <a:pPr marL="0" indent="0">
              <a:lnSpc>
                <a:spcPct val="100000"/>
              </a:lnSpc>
              <a:spcBef>
                <a:spcPts val="0"/>
              </a:spcBef>
              <a:buNone/>
            </a:pPr>
            <a:r>
              <a:rPr b="1" sz="1600">
                <a:solidFill>
                  <a:srgbClr val="1F2733"/>
                </a:solidFill>
                <a:latin typeface="Calibri"/>
              </a:rPr>
              <a:t>Principle 4. Enforcement in code provides a guarantee rather than a large gain in accuracy</a:t>
            </a:r>
          </a:p>
        </p:txBody>
      </p:sp>
      <p:sp>
        <p:nvSpPr>
          <p:cNvPr id="18" name="TextBox 17"/>
          <p:cNvSpPr txBox="1"/>
          <p:nvPr/>
        </p:nvSpPr>
        <p:spPr>
          <a:xfrm>
            <a:off x="6374876" y="4535424"/>
            <a:ext cx="5241020" cy="1408175"/>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500">
                <a:solidFill>
                  <a:srgbClr val="1F2733"/>
                </a:solidFill>
                <a:latin typeface="Calibri"/>
              </a:rPr>
              <a:t>Ontology, provenance, workflow and plan gates reduced the number of violations to zero.</a:t>
            </a:r>
          </a:p>
          <a:p>
            <a:pPr marL="201168" indent="-201168">
              <a:lnSpc>
                <a:spcPct val="100000"/>
              </a:lnSpc>
              <a:spcBef>
                <a:spcPts val="700"/>
              </a:spcBef>
              <a:buClr>
                <a:srgbClr val="2E4A66"/>
              </a:buClr>
              <a:buSzPct val="55000"/>
              <a:buFont typeface="Wingdings"/>
              <a:buChar char="n"/>
            </a:pPr>
            <a:r>
              <a:rPr b="0" sz="1500">
                <a:solidFill>
                  <a:srgbClr val="1F2733"/>
                </a:solidFill>
                <a:latin typeface="Calibri"/>
              </a:rPr>
              <a:t>Their gain in accuracy over a prompt that states the same rules was between 2 and 5 points.</a:t>
            </a:r>
          </a:p>
        </p:txBody>
      </p:sp>
      <p:sp>
        <p:nvSpPr>
          <p:cNvPr id="19" name="TextBox 18"/>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05, 08 and 11–19 in examples/</a:t>
            </a:r>
          </a:p>
        </p:txBody>
      </p:sp>
    </p:spTree>
  </p:cSld>
  <p:clrMapOvr>
    <a:masterClrMapping/>
  </p:clrMapOvr>
</p:sld>
</file>

<file path=ppt/slides/slide5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A Procedure for Deciding Whether to Build a Knowledge Graph</a:t>
            </a:r>
          </a:p>
        </p:txBody>
      </p:sp>
      <p:sp>
        <p:nvSpPr>
          <p:cNvPr id="3" name="Rectangle 2"/>
          <p:cNvSpPr/>
          <p:nvPr/>
        </p:nvSpPr>
        <p:spPr>
          <a:xfrm>
            <a:off x="411480" y="1097280"/>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9728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Oval 4"/>
          <p:cNvSpPr/>
          <p:nvPr/>
        </p:nvSpPr>
        <p:spPr>
          <a:xfrm>
            <a:off x="576072" y="1298448"/>
            <a:ext cx="420624" cy="420624"/>
          </a:xfrm>
          <a:prstGeom prst="ellipse">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u</a:t>
            </a:r>
          </a:p>
        </p:txBody>
      </p:sp>
      <p:sp>
        <p:nvSpPr>
          <p:cNvPr id="6" name="TextBox 5"/>
          <p:cNvSpPr txBox="1"/>
          <p:nvPr/>
        </p:nvSpPr>
        <p:spPr>
          <a:xfrm>
            <a:off x="1124712"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Collect and classify questions</a:t>
            </a:r>
          </a:p>
        </p:txBody>
      </p:sp>
      <p:sp>
        <p:nvSpPr>
          <p:cNvPr id="7" name="TextBox 6"/>
          <p:cNvSpPr txBox="1"/>
          <p:nvPr/>
        </p:nvSpPr>
        <p:spPr>
          <a:xfrm>
            <a:off x="594360" y="1874519"/>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Gather representative questions from real users and place each in the taxonomy: aggregate, chain, whole-collection, time, memory.</a:t>
            </a:r>
          </a:p>
        </p:txBody>
      </p:sp>
      <p:sp>
        <p:nvSpPr>
          <p:cNvPr id="8" name="Rectangle 7"/>
          <p:cNvSpPr/>
          <p:nvPr/>
        </p:nvSpPr>
        <p:spPr>
          <a:xfrm>
            <a:off x="4268205" y="1097280"/>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9" name="Rectangle 8"/>
          <p:cNvSpPr/>
          <p:nvPr/>
        </p:nvSpPr>
        <p:spPr>
          <a:xfrm>
            <a:off x="4268205" y="1097280"/>
            <a:ext cx="3655557"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Oval 9"/>
          <p:cNvSpPr/>
          <p:nvPr/>
        </p:nvSpPr>
        <p:spPr>
          <a:xfrm>
            <a:off x="4432797" y="1298448"/>
            <a:ext cx="420624" cy="420624"/>
          </a:xfrm>
          <a:prstGeom prst="ellipse">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v</a:t>
            </a:r>
          </a:p>
        </p:txBody>
      </p:sp>
      <p:sp>
        <p:nvSpPr>
          <p:cNvPr id="11" name="TextBox 10"/>
          <p:cNvSpPr txBox="1"/>
          <p:nvPr/>
        </p:nvSpPr>
        <p:spPr>
          <a:xfrm>
            <a:off x="4981437"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Build the strongest low-cost baseline</a:t>
            </a:r>
          </a:p>
        </p:txBody>
      </p:sp>
      <p:sp>
        <p:nvSpPr>
          <p:cNvPr id="12" name="TextBox 11"/>
          <p:cNvSpPr txBox="1"/>
          <p:nvPr/>
        </p:nvSpPr>
        <p:spPr>
          <a:xfrm>
            <a:off x="4451085" y="1874519"/>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Tune vector retrieval (k, chunking) and give it the same information in simple form: dates, full history, rules in the prompt.</a:t>
            </a:r>
          </a:p>
        </p:txBody>
      </p:sp>
      <p:sp>
        <p:nvSpPr>
          <p:cNvPr id="13" name="Rectangle 12"/>
          <p:cNvSpPr/>
          <p:nvPr/>
        </p:nvSpPr>
        <p:spPr>
          <a:xfrm>
            <a:off x="8124931" y="1097280"/>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4" name="Rectangle 13"/>
          <p:cNvSpPr/>
          <p:nvPr/>
        </p:nvSpPr>
        <p:spPr>
          <a:xfrm>
            <a:off x="8124931" y="1097280"/>
            <a:ext cx="3655557"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Oval 14"/>
          <p:cNvSpPr/>
          <p:nvPr/>
        </p:nvSpPr>
        <p:spPr>
          <a:xfrm>
            <a:off x="8289523" y="1298448"/>
            <a:ext cx="420624" cy="420624"/>
          </a:xfrm>
          <a:prstGeom prst="ellipse">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w</a:t>
            </a:r>
          </a:p>
        </p:txBody>
      </p:sp>
      <p:sp>
        <p:nvSpPr>
          <p:cNvPr id="16" name="TextBox 15"/>
          <p:cNvSpPr txBox="1"/>
          <p:nvPr/>
        </p:nvSpPr>
        <p:spPr>
          <a:xfrm>
            <a:off x="8838163"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Diagnose the baseline's failures</a:t>
            </a:r>
          </a:p>
        </p:txBody>
      </p:sp>
      <p:sp>
        <p:nvSpPr>
          <p:cNvPr id="17" name="TextBox 16"/>
          <p:cNvSpPr txBox="1"/>
          <p:nvPr/>
        </p:nvSpPr>
        <p:spPr>
          <a:xfrm>
            <a:off x="8307811" y="1874519"/>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Measure how many needed passages it finds and inspect errors: is the evidence missing (structural failure) or present but misread?</a:t>
            </a:r>
          </a:p>
        </p:txBody>
      </p:sp>
      <p:sp>
        <p:nvSpPr>
          <p:cNvPr id="18" name="Rectangle 17"/>
          <p:cNvSpPr/>
          <p:nvPr/>
        </p:nvSpPr>
        <p:spPr>
          <a:xfrm>
            <a:off x="411480" y="3712464"/>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Rectangle 18"/>
          <p:cNvSpPr/>
          <p:nvPr/>
        </p:nvSpPr>
        <p:spPr>
          <a:xfrm>
            <a:off x="411480" y="3712464"/>
            <a:ext cx="365555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0" name="Oval 19"/>
          <p:cNvSpPr/>
          <p:nvPr/>
        </p:nvSpPr>
        <p:spPr>
          <a:xfrm>
            <a:off x="576072" y="3913632"/>
            <a:ext cx="420624" cy="420624"/>
          </a:xfrm>
          <a:prstGeom prst="ellipse">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x</a:t>
            </a:r>
          </a:p>
        </p:txBody>
      </p:sp>
      <p:sp>
        <p:nvSpPr>
          <p:cNvPr id="21" name="TextBox 20"/>
          <p:cNvSpPr txBox="1"/>
          <p:nvPr/>
        </p:nvSpPr>
        <p:spPr>
          <a:xfrm>
            <a:off x="1124712" y="389534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Add a graph only where it can help</a:t>
            </a:r>
          </a:p>
        </p:txBody>
      </p:sp>
      <p:sp>
        <p:nvSpPr>
          <p:cNvPr id="22" name="TextBox 21"/>
          <p:cNvSpPr txBox="1"/>
          <p:nvPr/>
        </p:nvSpPr>
        <p:spPr>
          <a:xfrm>
            <a:off x="594360" y="4489704"/>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Target the tasks with structural failures; check that the source data contains the relations the questions need.</a:t>
            </a:r>
          </a:p>
        </p:txBody>
      </p:sp>
      <p:sp>
        <p:nvSpPr>
          <p:cNvPr id="23" name="Rectangle 22"/>
          <p:cNvSpPr/>
          <p:nvPr/>
        </p:nvSpPr>
        <p:spPr>
          <a:xfrm>
            <a:off x="4268205" y="3712464"/>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4" name="Rectangle 23"/>
          <p:cNvSpPr/>
          <p:nvPr/>
        </p:nvSpPr>
        <p:spPr>
          <a:xfrm>
            <a:off x="4268205" y="3712464"/>
            <a:ext cx="3655557" cy="64008"/>
          </a:xfrm>
          <a:prstGeom prst="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5" name="Oval 24"/>
          <p:cNvSpPr/>
          <p:nvPr/>
        </p:nvSpPr>
        <p:spPr>
          <a:xfrm>
            <a:off x="4432797" y="3913632"/>
            <a:ext cx="420624" cy="420624"/>
          </a:xfrm>
          <a:prstGeom prst="ellipse">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y</a:t>
            </a:r>
          </a:p>
        </p:txBody>
      </p:sp>
      <p:sp>
        <p:nvSpPr>
          <p:cNvPr id="26" name="TextBox 25"/>
          <p:cNvSpPr txBox="1"/>
          <p:nvPr/>
        </p:nvSpPr>
        <p:spPr>
          <a:xfrm>
            <a:off x="4981437" y="389534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Compare fairly</a:t>
            </a:r>
          </a:p>
        </p:txBody>
      </p:sp>
      <p:sp>
        <p:nvSpPr>
          <p:cNvPr id="27" name="TextBox 26"/>
          <p:cNvSpPr txBox="1"/>
          <p:nvPr/>
        </p:nvSpPr>
        <p:spPr>
          <a:xfrm>
            <a:off x="4451085" y="4489704"/>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Evaluate both methods on the same questions with paired 95% intervals, including questions not written from the graph.</a:t>
            </a:r>
          </a:p>
        </p:txBody>
      </p:sp>
      <p:sp>
        <p:nvSpPr>
          <p:cNvPr id="28" name="Rectangle 27"/>
          <p:cNvSpPr/>
          <p:nvPr/>
        </p:nvSpPr>
        <p:spPr>
          <a:xfrm>
            <a:off x="8124931" y="3712464"/>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9" name="Rectangle 28"/>
          <p:cNvSpPr/>
          <p:nvPr/>
        </p:nvSpPr>
        <p:spPr>
          <a:xfrm>
            <a:off x="8124931" y="3712464"/>
            <a:ext cx="3655557" cy="64008"/>
          </a:xfrm>
          <a:prstGeom prst="rect">
            <a:avLst/>
          </a:prstGeom>
          <a:solidFill>
            <a:srgbClr val="6B4A78"/>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30" name="Oval 29"/>
          <p:cNvSpPr/>
          <p:nvPr/>
        </p:nvSpPr>
        <p:spPr>
          <a:xfrm>
            <a:off x="8289523" y="3913632"/>
            <a:ext cx="420624" cy="420624"/>
          </a:xfrm>
          <a:prstGeom prst="ellipse">
            <a:avLst/>
          </a:prstGeom>
          <a:solidFill>
            <a:srgbClr val="6B4A78"/>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z</a:t>
            </a:r>
          </a:p>
        </p:txBody>
      </p:sp>
      <p:sp>
        <p:nvSpPr>
          <p:cNvPr id="31" name="TextBox 30"/>
          <p:cNvSpPr txBox="1"/>
          <p:nvPr/>
        </p:nvSpPr>
        <p:spPr>
          <a:xfrm>
            <a:off x="8838163" y="389534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Report cost and route by type</a:t>
            </a:r>
          </a:p>
        </p:txBody>
      </p:sp>
      <p:sp>
        <p:nvSpPr>
          <p:cNvPr id="32" name="TextBox 31"/>
          <p:cNvSpPr txBox="1"/>
          <p:nvPr/>
        </p:nvSpPr>
        <p:spPr>
          <a:xfrm>
            <a:off x="8307811" y="4489704"/>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Report indexing and per-question cost next to accuracy, and send each question type to the method that performs best on it.</a:t>
            </a:r>
          </a:p>
        </p:txBody>
      </p:sp>
    </p:spTree>
  </p:cSld>
  <p:clrMapOvr>
    <a:masterClrMapping/>
  </p:clrMapOvr>
</p:sld>
</file>

<file path=ppt/slides/slide5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Limitations of the Evidence</a:t>
            </a:r>
          </a:p>
        </p:txBody>
      </p:sp>
      <p:sp>
        <p:nvSpPr>
          <p:cNvPr id="3" name="TextBox 2"/>
          <p:cNvSpPr txBox="1"/>
          <p:nvPr/>
        </p:nvSpPr>
        <p:spPr>
          <a:xfrm>
            <a:off x="411480" y="1097280"/>
            <a:ext cx="5547344" cy="5029200"/>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700">
                <a:solidFill>
                  <a:srgbClr val="1F2733"/>
                </a:solidFill>
                <a:latin typeface="Calibri"/>
              </a:rPr>
              <a:t>The evidence comes from two small, fast models without reasoning; larger or reasoning models may narrow or widen the gaps.</a:t>
            </a:r>
          </a:p>
          <a:p>
            <a:pPr marL="201168" indent="-201168">
              <a:lnSpc>
                <a:spcPct val="100000"/>
              </a:lnSpc>
              <a:spcBef>
                <a:spcPts val="1200"/>
              </a:spcBef>
              <a:buClr>
                <a:srgbClr val="2E4A66"/>
              </a:buClr>
              <a:buSzPct val="55000"/>
              <a:buFont typeface="Wingdings"/>
              <a:buChar char="n"/>
            </a:pPr>
            <a:r>
              <a:rPr b="0" sz="1700">
                <a:solidFill>
                  <a:srgbClr val="1F2733"/>
                </a:solidFill>
                <a:latin typeface="Calibri"/>
              </a:rPr>
              <a:t>Each method was tested in one implementation; a negative result rules out that configuration, not every graph method.</a:t>
            </a:r>
          </a:p>
          <a:p>
            <a:pPr marL="201168" indent="-201168">
              <a:lnSpc>
                <a:spcPct val="100000"/>
              </a:lnSpc>
              <a:spcBef>
                <a:spcPts val="1200"/>
              </a:spcBef>
              <a:buClr>
                <a:srgbClr val="2E4A66"/>
              </a:buClr>
              <a:buSzPct val="55000"/>
              <a:buFont typeface="Wingdings"/>
              <a:buChar char="n"/>
            </a:pPr>
            <a:r>
              <a:rPr b="0" sz="1700">
                <a:solidFill>
                  <a:srgbClr val="1F2733"/>
                </a:solidFill>
                <a:latin typeface="Calibri"/>
              </a:rPr>
              <a:t>Open-ended answers were scored by LLM judges; a second judge confirmed most, but not all, results.</a:t>
            </a:r>
          </a:p>
          <a:p>
            <a:pPr marL="201168" indent="-201168">
              <a:lnSpc>
                <a:spcPct val="100000"/>
              </a:lnSpc>
              <a:spcBef>
                <a:spcPts val="1200"/>
              </a:spcBef>
              <a:buClr>
                <a:srgbClr val="2E4A66"/>
              </a:buClr>
              <a:buSzPct val="55000"/>
              <a:buFont typeface="Wingdings"/>
              <a:buChar char="n"/>
            </a:pPr>
            <a:r>
              <a:rPr b="0" sz="1700">
                <a:solidFill>
                  <a:srgbClr val="1F2733"/>
                </a:solidFill>
                <a:latin typeface="Calibri"/>
              </a:rPr>
              <a:t>The methods received comparable but not identical amounts of context.</a:t>
            </a:r>
          </a:p>
        </p:txBody>
      </p:sp>
      <p:sp>
        <p:nvSpPr>
          <p:cNvPr id="4" name="TextBox 3"/>
          <p:cNvSpPr txBox="1"/>
          <p:nvPr/>
        </p:nvSpPr>
        <p:spPr>
          <a:xfrm>
            <a:off x="6233144" y="1097280"/>
            <a:ext cx="5547344" cy="5029200"/>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700">
                <a:solidFill>
                  <a:srgbClr val="1F2733"/>
                </a:solidFill>
                <a:latin typeface="Calibri"/>
              </a:rPr>
              <a:t>Benchmark design can favour one method: MetaQA contains only graph facts, and InjecAgent's fixed attacks rarely succeed against current models.</a:t>
            </a:r>
          </a:p>
          <a:p>
            <a:pPr marL="201168" indent="-201168">
              <a:lnSpc>
                <a:spcPct val="100000"/>
              </a:lnSpc>
              <a:spcBef>
                <a:spcPts val="1200"/>
              </a:spcBef>
              <a:buClr>
                <a:srgbClr val="2E4A66"/>
              </a:buClr>
              <a:buSzPct val="55000"/>
              <a:buFont typeface="Wingdings"/>
              <a:buChar char="n"/>
            </a:pPr>
            <a:r>
              <a:rPr b="0" sz="1700">
                <a:solidFill>
                  <a:srgbClr val="1F2733"/>
                </a:solidFill>
                <a:latin typeface="Calibri"/>
              </a:rPr>
              <a:t>Questions generated from a graph favour the graph; questions written from text favour retrieval.</a:t>
            </a:r>
          </a:p>
          <a:p>
            <a:pPr marL="201168" indent="-201168">
              <a:lnSpc>
                <a:spcPct val="100000"/>
              </a:lnSpc>
              <a:spcBef>
                <a:spcPts val="1200"/>
              </a:spcBef>
              <a:buClr>
                <a:srgbClr val="2E4A66"/>
              </a:buClr>
              <a:buSzPct val="55000"/>
              <a:buFont typeface="Wingdings"/>
              <a:buChar char="n"/>
            </a:pPr>
            <a:r>
              <a:rPr b="0" sz="1700">
                <a:solidFill>
                  <a:srgbClr val="1F2733"/>
                </a:solidFill>
                <a:latin typeface="Calibri"/>
              </a:rPr>
              <a:t>The provenance and workflow guardrails were tested on 10 questions and 5 runs only.</a:t>
            </a:r>
          </a:p>
          <a:p>
            <a:pPr marL="201168" indent="-201168">
              <a:lnSpc>
                <a:spcPct val="100000"/>
              </a:lnSpc>
              <a:spcBef>
                <a:spcPts val="1200"/>
              </a:spcBef>
              <a:buClr>
                <a:srgbClr val="2E4A66"/>
              </a:buClr>
              <a:buSzPct val="55000"/>
              <a:buFont typeface="Wingdings"/>
              <a:buChar char="n"/>
            </a:pPr>
            <a:r>
              <a:rPr b="0" sz="1700">
                <a:solidFill>
                  <a:srgbClr val="1F2733"/>
                </a:solidFill>
                <a:latin typeface="Calibri"/>
              </a:rPr>
              <a:t>Each configuration was run once, and 3 of 28 headline differences are borderline after a correction for multiple comparisons.</a:t>
            </a:r>
          </a:p>
        </p:txBody>
      </p:sp>
    </p:spTree>
  </p:cSld>
  <p:clrMapOvr>
    <a:masterClrMapping/>
  </p:clrMapOvr>
</p:sld>
</file>

<file path=ppt/slides/slide5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Conclusions on the Use of Knowledge Graphs in AI Agents</a:t>
            </a:r>
          </a:p>
        </p:txBody>
      </p:sp>
      <p:sp>
        <p:nvSpPr>
          <p:cNvPr id="3" name="Rectangle 2"/>
          <p:cNvSpPr/>
          <p:nvPr/>
        </p:nvSpPr>
        <p:spPr>
          <a:xfrm>
            <a:off x="411480" y="1097280"/>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4" name="Rectangle 3"/>
          <p:cNvSpPr/>
          <p:nvPr/>
        </p:nvSpPr>
        <p:spPr>
          <a:xfrm>
            <a:off x="411480" y="1097280"/>
            <a:ext cx="3655557" cy="64008"/>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Oval 4"/>
          <p:cNvSpPr/>
          <p:nvPr/>
        </p:nvSpPr>
        <p:spPr>
          <a:xfrm>
            <a:off x="576072" y="1298448"/>
            <a:ext cx="420624" cy="420624"/>
          </a:xfrm>
          <a:prstGeom prst="ellipse">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u</a:t>
            </a:r>
          </a:p>
        </p:txBody>
      </p:sp>
      <p:sp>
        <p:nvSpPr>
          <p:cNvPr id="6" name="TextBox 5"/>
          <p:cNvSpPr txBox="1"/>
          <p:nvPr/>
        </p:nvSpPr>
        <p:spPr>
          <a:xfrm>
            <a:off x="1124712"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Retrieval and reasoning</a:t>
            </a:r>
          </a:p>
        </p:txBody>
      </p:sp>
      <p:sp>
        <p:nvSpPr>
          <p:cNvPr id="7" name="TextBox 6"/>
          <p:cNvSpPr txBox="1"/>
          <p:nvPr/>
        </p:nvSpPr>
        <p:spPr>
          <a:xfrm>
            <a:off x="594360" y="1874519"/>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Graphs give large, reliable gains when the answer depends on structure: aggregates over typed records, chains through other entities, the scope of a whole collection.</a:t>
            </a:r>
          </a:p>
        </p:txBody>
      </p:sp>
      <p:sp>
        <p:nvSpPr>
          <p:cNvPr id="8" name="Rectangle 7"/>
          <p:cNvSpPr/>
          <p:nvPr/>
        </p:nvSpPr>
        <p:spPr>
          <a:xfrm>
            <a:off x="4268205" y="1097280"/>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9" name="Rectangle 8"/>
          <p:cNvSpPr/>
          <p:nvPr/>
        </p:nvSpPr>
        <p:spPr>
          <a:xfrm>
            <a:off x="4268205" y="1097280"/>
            <a:ext cx="3655557" cy="64008"/>
          </a:xfrm>
          <a:prstGeom prst="rect">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0" name="Oval 9"/>
          <p:cNvSpPr/>
          <p:nvPr/>
        </p:nvSpPr>
        <p:spPr>
          <a:xfrm>
            <a:off x="4432797" y="1298448"/>
            <a:ext cx="420624" cy="420624"/>
          </a:xfrm>
          <a:prstGeom prst="ellipse">
            <a:avLst/>
          </a:prstGeom>
          <a:solidFill>
            <a:srgbClr val="C8102E"/>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v</a:t>
            </a:r>
          </a:p>
        </p:txBody>
      </p:sp>
      <p:sp>
        <p:nvSpPr>
          <p:cNvPr id="11" name="TextBox 10"/>
          <p:cNvSpPr txBox="1"/>
          <p:nvPr/>
        </p:nvSpPr>
        <p:spPr>
          <a:xfrm>
            <a:off x="4981437"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Lookups and local questions</a:t>
            </a:r>
          </a:p>
        </p:txBody>
      </p:sp>
      <p:sp>
        <p:nvSpPr>
          <p:cNvPr id="12" name="TextBox 11"/>
          <p:cNvSpPr txBox="1"/>
          <p:nvPr/>
        </p:nvSpPr>
        <p:spPr>
          <a:xfrm>
            <a:off x="4451085" y="1874519"/>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They do not improve, and often hurt, lookups, local and narrative questions, and tasks where strong vector retrieval already finds the evidence.</a:t>
            </a:r>
          </a:p>
        </p:txBody>
      </p:sp>
      <p:sp>
        <p:nvSpPr>
          <p:cNvPr id="13" name="Rectangle 12"/>
          <p:cNvSpPr/>
          <p:nvPr/>
        </p:nvSpPr>
        <p:spPr>
          <a:xfrm>
            <a:off x="8124931" y="1097280"/>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4" name="Rectangle 13"/>
          <p:cNvSpPr/>
          <p:nvPr/>
        </p:nvSpPr>
        <p:spPr>
          <a:xfrm>
            <a:off x="8124931" y="1097280"/>
            <a:ext cx="3655557" cy="64008"/>
          </a:xfrm>
          <a:prstGeom prst="rect">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5" name="Oval 14"/>
          <p:cNvSpPr/>
          <p:nvPr/>
        </p:nvSpPr>
        <p:spPr>
          <a:xfrm>
            <a:off x="8289523" y="1298448"/>
            <a:ext cx="420624" cy="420624"/>
          </a:xfrm>
          <a:prstGeom prst="ellipse">
            <a:avLst/>
          </a:prstGeom>
          <a:solidFill>
            <a:srgbClr val="2E7C82"/>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w</a:t>
            </a:r>
          </a:p>
        </p:txBody>
      </p:sp>
      <p:sp>
        <p:nvSpPr>
          <p:cNvPr id="16" name="TextBox 15"/>
          <p:cNvSpPr txBox="1"/>
          <p:nvPr/>
        </p:nvSpPr>
        <p:spPr>
          <a:xfrm>
            <a:off x="8838163" y="1280160"/>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Memory and time</a:t>
            </a:r>
          </a:p>
        </p:txBody>
      </p:sp>
      <p:sp>
        <p:nvSpPr>
          <p:cNvPr id="17" name="TextBox 16"/>
          <p:cNvSpPr txBox="1"/>
          <p:nvPr/>
        </p:nvSpPr>
        <p:spPr>
          <a:xfrm>
            <a:off x="8307811" y="1874519"/>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Document dates match a temporal graph for current values; graph memory is preferable only for very long histories.</a:t>
            </a:r>
          </a:p>
        </p:txBody>
      </p:sp>
      <p:sp>
        <p:nvSpPr>
          <p:cNvPr id="18" name="Rectangle 17"/>
          <p:cNvSpPr/>
          <p:nvPr/>
        </p:nvSpPr>
        <p:spPr>
          <a:xfrm>
            <a:off x="411480" y="3712464"/>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19" name="Rectangle 18"/>
          <p:cNvSpPr/>
          <p:nvPr/>
        </p:nvSpPr>
        <p:spPr>
          <a:xfrm>
            <a:off x="411480" y="3712464"/>
            <a:ext cx="3655557" cy="64008"/>
          </a:xfrm>
          <a:prstGeom prst="rect">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0" name="Oval 19"/>
          <p:cNvSpPr/>
          <p:nvPr/>
        </p:nvSpPr>
        <p:spPr>
          <a:xfrm>
            <a:off x="576072" y="3913632"/>
            <a:ext cx="420624" cy="420624"/>
          </a:xfrm>
          <a:prstGeom prst="ellipse">
            <a:avLst/>
          </a:prstGeom>
          <a:solidFill>
            <a:srgbClr val="B26A00"/>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x</a:t>
            </a:r>
          </a:p>
        </p:txBody>
      </p:sp>
      <p:sp>
        <p:nvSpPr>
          <p:cNvPr id="21" name="TextBox 20"/>
          <p:cNvSpPr txBox="1"/>
          <p:nvPr/>
        </p:nvSpPr>
        <p:spPr>
          <a:xfrm>
            <a:off x="1124712" y="389534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Governance and control</a:t>
            </a:r>
          </a:p>
        </p:txBody>
      </p:sp>
      <p:sp>
        <p:nvSpPr>
          <p:cNvPr id="22" name="TextBox 21"/>
          <p:cNvSpPr txBox="1"/>
          <p:nvPr/>
        </p:nvSpPr>
        <p:spPr>
          <a:xfrm>
            <a:off x="594360" y="4489704"/>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Rules enforced in code turn residual violations into zero; most of the accuracy gain is the information that the rules carry.</a:t>
            </a:r>
          </a:p>
        </p:txBody>
      </p:sp>
      <p:sp>
        <p:nvSpPr>
          <p:cNvPr id="23" name="Rectangle 22"/>
          <p:cNvSpPr/>
          <p:nvPr/>
        </p:nvSpPr>
        <p:spPr>
          <a:xfrm>
            <a:off x="4268205" y="3712464"/>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4" name="Rectangle 23"/>
          <p:cNvSpPr/>
          <p:nvPr/>
        </p:nvSpPr>
        <p:spPr>
          <a:xfrm>
            <a:off x="4268205" y="3712464"/>
            <a:ext cx="3655557" cy="64008"/>
          </a:xfrm>
          <a:prstGeom prst="rect">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5" name="Oval 24"/>
          <p:cNvSpPr/>
          <p:nvPr/>
        </p:nvSpPr>
        <p:spPr>
          <a:xfrm>
            <a:off x="4432797" y="3913632"/>
            <a:ext cx="420624" cy="420624"/>
          </a:xfrm>
          <a:prstGeom prst="ellipse">
            <a:avLst/>
          </a:prstGeom>
          <a:solidFill>
            <a:srgbClr val="4A7A3F"/>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y</a:t>
            </a:r>
          </a:p>
        </p:txBody>
      </p:sp>
      <p:sp>
        <p:nvSpPr>
          <p:cNvPr id="26" name="TextBox 25"/>
          <p:cNvSpPr txBox="1"/>
          <p:nvPr/>
        </p:nvSpPr>
        <p:spPr>
          <a:xfrm>
            <a:off x="4981437" y="389534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Construction</a:t>
            </a:r>
          </a:p>
        </p:txBody>
      </p:sp>
      <p:sp>
        <p:nvSpPr>
          <p:cNvPr id="27" name="TextBox 26"/>
          <p:cNvSpPr txBox="1"/>
          <p:nvPr/>
        </p:nvSpPr>
        <p:spPr>
          <a:xfrm>
            <a:off x="4451085" y="4489704"/>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An LLM-extracted graph keeps most of a curated graph's advantage if the text states the relations; resolution and validation determine its quality.</a:t>
            </a:r>
          </a:p>
        </p:txBody>
      </p:sp>
      <p:sp>
        <p:nvSpPr>
          <p:cNvPr id="28" name="Rectangle 27"/>
          <p:cNvSpPr/>
          <p:nvPr/>
        </p:nvSpPr>
        <p:spPr>
          <a:xfrm>
            <a:off x="8124931" y="3712464"/>
            <a:ext cx="3655557" cy="2414016"/>
          </a:xfrm>
          <a:prstGeom prst="rect">
            <a:avLst/>
          </a:prstGeom>
          <a:solidFill>
            <a:srgbClr val="F4F7FA"/>
          </a:solidFill>
          <a:ln w="9525">
            <a:solidFill>
              <a:srgbClr val="DCE2E8"/>
            </a:solid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29" name="Rectangle 28"/>
          <p:cNvSpPr/>
          <p:nvPr/>
        </p:nvSpPr>
        <p:spPr>
          <a:xfrm>
            <a:off x="8124931" y="3712464"/>
            <a:ext cx="3655557" cy="64008"/>
          </a:xfrm>
          <a:prstGeom prst="rect">
            <a:avLst/>
          </a:prstGeom>
          <a:solidFill>
            <a:srgbClr val="6B4A78"/>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30" name="Oval 29"/>
          <p:cNvSpPr/>
          <p:nvPr/>
        </p:nvSpPr>
        <p:spPr>
          <a:xfrm>
            <a:off x="8289523" y="3913632"/>
            <a:ext cx="420624" cy="420624"/>
          </a:xfrm>
          <a:prstGeom prst="ellipse">
            <a:avLst/>
          </a:prstGeom>
          <a:solidFill>
            <a:srgbClr val="6B4A78"/>
          </a:solidFill>
          <a:ln>
            <a:noFill/>
          </a:ln>
          <a:effectLst/>
        </p:spPr>
        <p:style>
          <a:lnRef idx="1">
            <a:schemeClr val="accent1"/>
          </a:lnRef>
          <a:fillRef idx="3">
            <a:schemeClr val="accent1"/>
          </a:fillRef>
          <a:effectRef idx="2">
            <a:schemeClr val="accent1"/>
          </a:effectRef>
          <a:fontRef idx="minor">
            <a:schemeClr val="lt1"/>
          </a:fontRef>
        </p:style>
        <p:txBody>
          <a:bodyPr rtlCol="0" anchor="ctr" wrap="none" lIns="0" rIns="0" tIns="0" bIns="0"/>
          <a:lstStyle/>
          <a:p>
            <a:pPr algn="ctr"/>
            <a:r>
              <a:rPr sz="1722">
                <a:solidFill>
                  <a:srgbClr val="FFFFFF"/>
                </a:solidFill>
                <a:latin typeface="Wingdings 2"/>
              </a:rPr>
              <a:t>z</a:t>
            </a:r>
          </a:p>
        </p:txBody>
      </p:sp>
      <p:sp>
        <p:nvSpPr>
          <p:cNvPr id="31" name="TextBox 30"/>
          <p:cNvSpPr txBox="1"/>
          <p:nvPr/>
        </p:nvSpPr>
        <p:spPr>
          <a:xfrm>
            <a:off x="8838163" y="3895344"/>
            <a:ext cx="2786877" cy="502920"/>
          </a:xfrm>
          <a:prstGeom prst="rect">
            <a:avLst/>
          </a:prstGeom>
          <a:noFill/>
        </p:spPr>
        <p:txBody>
          <a:bodyPr wrap="square" lIns="0" rIns="0" tIns="0" bIns="0" anchor="ctr">
            <a:spAutoFit/>
          </a:bodyPr>
          <a:lstStyle/>
          <a:p>
            <a:pPr marL="0" indent="0">
              <a:lnSpc>
                <a:spcPct val="100000"/>
              </a:lnSpc>
              <a:spcBef>
                <a:spcPts val="0"/>
              </a:spcBef>
              <a:buNone/>
            </a:pPr>
            <a:r>
              <a:rPr b="1" sz="1700">
                <a:solidFill>
                  <a:srgbClr val="1F2733"/>
                </a:solidFill>
                <a:latin typeface="Calibri"/>
              </a:rPr>
              <a:t>Evaluation</a:t>
            </a:r>
          </a:p>
        </p:txBody>
      </p:sp>
      <p:sp>
        <p:nvSpPr>
          <p:cNvPr id="32" name="TextBox 31"/>
          <p:cNvSpPr txBox="1"/>
          <p:nvPr/>
        </p:nvSpPr>
        <p:spPr>
          <a:xfrm>
            <a:off x="8307811" y="4489704"/>
            <a:ext cx="3289797" cy="1545336"/>
          </a:xfrm>
          <a:prstGeom prst="rect">
            <a:avLst/>
          </a:prstGeom>
          <a:noFill/>
        </p:spPr>
        <p:txBody>
          <a:bodyPr wrap="square" lIns="0" rIns="0" tIns="0" bIns="0" anchor="t">
            <a:spAutoFit/>
          </a:bodyPr>
          <a:lstStyle/>
          <a:p>
            <a:pPr marL="0" indent="0">
              <a:lnSpc>
                <a:spcPct val="100000"/>
              </a:lnSpc>
              <a:spcBef>
                <a:spcPts val="0"/>
              </a:spcBef>
              <a:buNone/>
            </a:pPr>
            <a:r>
              <a:rPr b="0" sz="1600">
                <a:solidFill>
                  <a:srgbClr val="1F2733"/>
                </a:solidFill>
                <a:latin typeface="Calibri"/>
              </a:rPr>
              <a:t>Evaluate each task against the strongest low-cost baseline, report cost next to accuracy, and route each question to the method that performs best on it.</a:t>
            </a:r>
          </a:p>
        </p:txBody>
      </p:sp>
      <p:sp>
        <p:nvSpPr>
          <p:cNvPr id="33" name="TextBox 32"/>
          <p:cNvSpPr txBox="1"/>
          <p:nvPr/>
        </p:nvSpPr>
        <p:spPr>
          <a:xfrm>
            <a:off x="411480" y="6382512"/>
            <a:ext cx="6035040" cy="256032"/>
          </a:xfrm>
          <a:prstGeom prst="rect">
            <a:avLst/>
          </a:prstGeom>
          <a:noFill/>
        </p:spPr>
        <p:txBody>
          <a:bodyPr wrap="square" lIns="0" rIns="0" tIns="0" bIns="0" anchor="t">
            <a:spAutoFit/>
          </a:bodyPr>
          <a:lstStyle/>
          <a:p>
            <a:pPr algn="l"/>
            <a:r>
              <a:rPr sz="930" b="0" i="0">
                <a:solidFill>
                  <a:srgbClr val="667485"/>
                </a:solidFill>
                <a:latin typeface="Calibri"/>
              </a:rPr>
              <a:t>Source: notebooks 01–19 in examples/</a:t>
            </a:r>
          </a:p>
        </p:txBody>
      </p:sp>
    </p:spTree>
  </p:cSld>
  <p:clrMapOvr>
    <a:masterClrMapping/>
  </p:clrMapOvr>
</p:sld>
</file>

<file path=ppt/slides/slide5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2400"/>
              <a:t>Key References and Resources for Further Study</a:t>
            </a:r>
          </a:p>
        </p:txBody>
      </p:sp>
      <p:sp>
        <p:nvSpPr>
          <p:cNvPr id="3" name="TextBox 2"/>
          <p:cNvSpPr txBox="1"/>
          <p:nvPr/>
        </p:nvSpPr>
        <p:spPr>
          <a:xfrm>
            <a:off x="411480" y="1097280"/>
            <a:ext cx="11369009" cy="4206240"/>
          </a:xfrm>
          <a:prstGeom prst="rect">
            <a:avLst/>
          </a:prstGeom>
          <a:noFill/>
        </p:spPr>
        <p:txBody>
          <a:bodyPr wrap="square" lIns="0" rIns="0" tIns="0" bIns="0" anchor="t">
            <a:spAutoFit/>
          </a:bodyPr>
          <a:lstStyle/>
          <a:p>
            <a:pPr marL="201168" indent="-201168">
              <a:lnSpc>
                <a:spcPct val="100000"/>
              </a:lnSpc>
              <a:spcBef>
                <a:spcPts val="0"/>
              </a:spcBef>
              <a:buClr>
                <a:srgbClr val="2E4A66"/>
              </a:buClr>
              <a:buSzPct val="55000"/>
              <a:buFont typeface="Wingdings"/>
              <a:buChar char="n"/>
            </a:pPr>
            <a:r>
              <a:rPr b="0" sz="1600">
                <a:solidFill>
                  <a:srgbClr val="1F2733"/>
                </a:solidFill>
                <a:latin typeface="Calibri"/>
              </a:rPr>
              <a:t>Hogan et al. Knowledge Graphs. ACM Computing Surveys, 2021.</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Pan et al. Unifying Large Language Models and Knowledge Graphs: A Roadmap. IEEE TKDE, 2024.</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Yao et al. ReAct: Synergizing Reasoning and Acting in Language Models. ICLR 2023.</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Sun et al. Think-on-Graph: Deep and Responsible Reasoning of LLMs on Knowledge Graphs. ICLR 2024.</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Edge et al. From Local to Global: A Graph RAG Approach to Query-Focused Summarization. 2024.</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Gutiérrez et al. HippoRAG. NeurIPS 2024; From RAG to Memory (HippoRAG 2). ICML 2025.</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Xiang et al. When to Use Graphs in RAG (GraphRAG-Bench). ICLR 2026.</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Rasmussen et al. Zep: A Temporal Knowledge Graph Architecture for Agent Memory. 2025.</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Allemang and Sequeda. Increasing the LLM Accuracy for Question Answering: Ontologies to the Rescue! 2024.</a:t>
            </a:r>
          </a:p>
          <a:p>
            <a:pPr marL="201168" indent="-201168">
              <a:lnSpc>
                <a:spcPct val="100000"/>
              </a:lnSpc>
              <a:spcBef>
                <a:spcPts val="700"/>
              </a:spcBef>
              <a:buClr>
                <a:srgbClr val="2E4A66"/>
              </a:buClr>
              <a:buSzPct val="55000"/>
              <a:buFont typeface="Wingdings"/>
              <a:buChar char="n"/>
            </a:pPr>
            <a:r>
              <a:rPr b="0" sz="1600">
                <a:solidFill>
                  <a:srgbClr val="1F2733"/>
                </a:solidFill>
                <a:latin typeface="Calibri"/>
              </a:rPr>
              <a:t>Debenedetti et al. AgentDojo (NeurIPS 2024) and CaMeL (2025): defending agents against prompt injection.</a:t>
            </a:r>
          </a:p>
        </p:txBody>
      </p:sp>
      <p:sp>
        <p:nvSpPr>
          <p:cNvPr id="4" name="Rectangle 3"/>
          <p:cNvSpPr/>
          <p:nvPr/>
        </p:nvSpPr>
        <p:spPr>
          <a:xfrm>
            <a:off x="411480" y="5468112"/>
            <a:ext cx="11369009" cy="713232"/>
          </a:xfrm>
          <a:prstGeom prst="rect">
            <a:avLst/>
          </a:prstGeom>
          <a:solidFill>
            <a:srgbClr val="2E4A66"/>
          </a:solidFill>
          <a:ln>
            <a:noFill/>
          </a:ln>
          <a:effectLst/>
        </p:spPr>
        <p:style>
          <a:lnRef idx="1">
            <a:schemeClr val="accent1"/>
          </a:lnRef>
          <a:fillRef idx="3">
            <a:schemeClr val="accent1"/>
          </a:fillRef>
          <a:effectRef idx="2">
            <a:schemeClr val="accent1"/>
          </a:effectRef>
          <a:fontRef idx="minor">
            <a:schemeClr val="lt1"/>
          </a:fontRef>
        </p:style>
        <p:txBody>
          <a:bodyPr rtlCol="0" anchor="ctr" wrap="square" lIns="54864" rIns="54864" tIns="18288" bIns="18288"/>
          <a:lstStyle/>
          <a:p>
            <a:pPr algn="ctr"/>
            <a:r>
              <a:rPr sz="1280" b="0">
                <a:solidFill>
                  <a:srgbClr val="1F2733"/>
                </a:solidFill>
                <a:latin typeface="Calibri"/>
              </a:rPr>
              <a:t/>
            </a:r>
          </a:p>
        </p:txBody>
      </p:sp>
      <p:sp>
        <p:nvSpPr>
          <p:cNvPr id="5" name="TextBox 4"/>
          <p:cNvSpPr txBox="1"/>
          <p:nvPr/>
        </p:nvSpPr>
        <p:spPr>
          <a:xfrm>
            <a:off x="612648" y="5468112"/>
            <a:ext cx="10966673" cy="713232"/>
          </a:xfrm>
          <a:prstGeom prst="rect">
            <a:avLst/>
          </a:prstGeom>
          <a:noFill/>
        </p:spPr>
        <p:txBody>
          <a:bodyPr wrap="square" lIns="0" rIns="0" tIns="0" bIns="0" anchor="ctr">
            <a:spAutoFit/>
          </a:bodyPr>
          <a:lstStyle/>
          <a:p>
            <a:pPr marL="0" indent="0">
              <a:lnSpc>
                <a:spcPct val="100000"/>
              </a:lnSpc>
              <a:spcBef>
                <a:spcPts val="0"/>
              </a:spcBef>
              <a:buNone/>
            </a:pPr>
            <a:r>
              <a:rPr b="0" sz="1600">
                <a:solidFill>
                  <a:srgbClr val="FFFFFF"/>
                </a:solidFill>
                <a:latin typeface="Calibri"/>
              </a:rPr>
              <a:t>The notebooks, data download script and companion report “Where Do Knowledge Graphs Help LLM Agents?” are at github.com/trajanov/graphs-for-llm-agents.</a:t>
            </a:r>
          </a:p>
        </p:txBody>
      </p:sp>
    </p:spTree>
  </p:cSld>
  <p:clrMapOvr>
    <a:masterClrMapping/>
  </p:clrMapOvr>
</p:sld>
</file>

<file path=ppt/theme/theme1.xml><?xml version="1.0" encoding="utf-8"?>
<a:theme xmlns:a="http://schemas.openxmlformats.org/drawingml/2006/main" name="FINKI">
  <a:themeElements>
    <a:clrScheme name="FINKI Vezilka">
      <a:dk1>
        <a:srgbClr val="1F2733"/>
      </a:dk1>
      <a:lt1>
        <a:srgbClr val="FFFFFF"/>
      </a:lt1>
      <a:dk2>
        <a:srgbClr val="1C3247"/>
      </a:dk2>
      <a:lt2>
        <a:srgbClr val="F4F7FA"/>
      </a:lt2>
      <a:accent1>
        <a:srgbClr val="2E4A66"/>
      </a:accent1>
      <a:accent2>
        <a:srgbClr val="C8102E"/>
      </a:accent2>
      <a:accent3>
        <a:srgbClr val="D58937"/>
      </a:accent3>
      <a:accent4>
        <a:srgbClr val="4E7899"/>
      </a:accent4>
      <a:accent5>
        <a:srgbClr val="7A1418"/>
      </a:accent5>
      <a:accent6>
        <a:srgbClr val="F3C380"/>
      </a:accent6>
      <a:hlink>
        <a:srgbClr val="4E7899"/>
      </a:hlink>
      <a:folHlink>
        <a:srgbClr val="6B4A78"/>
      </a:folHlink>
    </a:clrScheme>
    <a:fontScheme name="FINKI">
      <a:majorFont>
        <a:latin typeface="Calibri"/>
        <a:ea typeface=""/>
        <a:cs typeface=""/>
      </a:majorFont>
      <a:minorFont>
        <a:latin typeface="Calibri"/>
        <a:ea typeface=""/>
        <a:cs typeface=""/>
      </a:minorFont>
    </a:fontScheme>
    <a:fmtScheme name="FINKI">
      <a:fillStyleLst>
        <a:solidFill>
          <a:schemeClr val="phClr"/>
        </a:solidFill>
        <a:gradFill rotWithShape="1">
          <a:gsLst>
            <a:gs pos="0">
              <a:schemeClr val="phClr">
                <a:lumMod val="110000"/>
                <a:satMod val="105000"/>
              </a:schemeClr>
            </a:gs>
            <a:gs pos="100000">
              <a:schemeClr val="phClr">
                <a:lumMod val="90000"/>
                <a:satMod val="103000"/>
              </a:schemeClr>
            </a:gs>
          </a:gsLst>
          <a:lin ang="5400000" scaled="0"/>
        </a:gradFill>
        <a:gradFill rotWithShape="1">
          <a:gsLst>
            <a:gs pos="0">
              <a:schemeClr val="phClr">
                <a:lumMod val="110000"/>
                <a:satMod val="105000"/>
              </a:schemeClr>
            </a:gs>
            <a:gs pos="100000">
              <a:schemeClr val="phClr">
                <a:lumMod val="90000"/>
                <a:satMod val="103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16000"/>
              </a:srgbClr>
            </a:outerShdw>
          </a:effectLst>
        </a:effectStyle>
      </a:effectStyleLst>
      <a:bgFillStyleLst>
        <a:solidFill>
          <a:schemeClr val="phClr"/>
        </a:solidFill>
        <a:solidFill>
          <a:schemeClr val="phClr"/>
        </a:solidFill>
        <a:gradFill rotWithShape="1">
          <a:gsLst>
            <a:gs pos="0">
              <a:schemeClr val="phClr">
                <a:lumMod val="110000"/>
                <a:satMod val="105000"/>
              </a:schemeClr>
            </a:gs>
            <a:gs pos="100000">
              <a:schemeClr val="phClr">
                <a:lumMod val="90000"/>
                <a:satMod val="103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Application>Microsoft Macintosh PowerPoint</Application>
  <Slides>0</Slides>
  <Company>Ss. Cyril and Methodius University in Skopje</Company>
</Properties>
</file>

<file path=docProps/core.xml><?xml version="1.0" encoding="utf-8"?>
<cp:coreProperties xmlns:cp="http://schemas.openxmlformats.org/package/2006/metadata/core-properties" xmlns:dc="http://purl.org/dc/elements/1.1/" xmlns:dcterms="http://purl.org/dc/terms/" xmlns:xsi="http://www.w3.org/2001/XMLSchema-instance">
  <dc:title>FINKI Presentation Template</dc:title>
  <dc:creator>FCSE / FINKI</dc:creator>
  <cp:lastModifiedBy>FCSE / FINKI</cp:lastModifiedBy>
</cp:coreProperties>
</file>