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2"/>
  </p:notesMasterIdLst>
  <p:sldIdLst>
    <p:sldId id="491" r:id="rId2"/>
    <p:sldId id="492" r:id="rId3"/>
    <p:sldId id="500" r:id="rId4"/>
    <p:sldId id="472" r:id="rId5"/>
    <p:sldId id="502" r:id="rId6"/>
    <p:sldId id="473" r:id="rId7"/>
    <p:sldId id="259" r:id="rId8"/>
    <p:sldId id="260" r:id="rId9"/>
    <p:sldId id="261" r:id="rId10"/>
    <p:sldId id="465" r:id="rId11"/>
    <p:sldId id="466" r:id="rId12"/>
    <p:sldId id="393" r:id="rId13"/>
    <p:sldId id="409" r:id="rId14"/>
    <p:sldId id="394" r:id="rId15"/>
    <p:sldId id="395" r:id="rId16"/>
    <p:sldId id="396" r:id="rId17"/>
    <p:sldId id="487" r:id="rId18"/>
    <p:sldId id="398" r:id="rId19"/>
    <p:sldId id="400" r:id="rId20"/>
    <p:sldId id="504" r:id="rId21"/>
    <p:sldId id="404" r:id="rId22"/>
    <p:sldId id="330" r:id="rId23"/>
    <p:sldId id="336" r:id="rId24"/>
    <p:sldId id="412" r:id="rId25"/>
    <p:sldId id="489" r:id="rId26"/>
    <p:sldId id="408" r:id="rId27"/>
    <p:sldId id="485" r:id="rId28"/>
    <p:sldId id="463" r:id="rId29"/>
    <p:sldId id="501" r:id="rId30"/>
    <p:sldId id="503" r:id="rId31"/>
    <p:sldId id="486" r:id="rId32"/>
    <p:sldId id="397" r:id="rId33"/>
    <p:sldId id="508" r:id="rId34"/>
    <p:sldId id="475" r:id="rId35"/>
    <p:sldId id="490" r:id="rId36"/>
    <p:sldId id="482" r:id="rId37"/>
    <p:sldId id="467" r:id="rId38"/>
    <p:sldId id="468" r:id="rId39"/>
    <p:sldId id="411" r:id="rId40"/>
    <p:sldId id="403" r:id="rId41"/>
    <p:sldId id="488" r:id="rId42"/>
    <p:sldId id="471" r:id="rId43"/>
    <p:sldId id="357" r:id="rId44"/>
    <p:sldId id="414" r:id="rId45"/>
    <p:sldId id="480" r:id="rId46"/>
    <p:sldId id="483" r:id="rId47"/>
    <p:sldId id="476" r:id="rId48"/>
    <p:sldId id="477" r:id="rId49"/>
    <p:sldId id="478" r:id="rId50"/>
    <p:sldId id="47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061"/>
    <p:restoredTop sz="94624"/>
  </p:normalViewPr>
  <p:slideViewPr>
    <p:cSldViewPr snapToGrid="0">
      <p:cViewPr varScale="1">
        <p:scale>
          <a:sx n="96" d="100"/>
          <a:sy n="96" d="100"/>
        </p:scale>
        <p:origin x="184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5260D-AA7C-8C4F-B482-B4FDD45C0810}" type="datetimeFigureOut">
              <a:rPr lang="en-US" smtClean="0"/>
              <a:t>10/21/26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D3B5D-D93B-A846-961D-83AB4751A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71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9D3B5D-D93B-A846-961D-83AB4751A07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425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C2CB9-D932-FB04-0A7E-4BFA1E2CC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9A75AA-D656-BEE4-E3CB-50B7BAEFAF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990EF6-6436-1895-8F6A-773A5E7F7A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14BAB2-6966-1C51-A9C4-09E84440A0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B37201-7BF1-4701-9773-01E727C90C3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68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7FE17-DC66-4A10-0651-B0F560A1D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84AE22-DA33-C36D-5616-C89822CBF7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CA5006-863F-8144-BCC1-2CB30C9869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AF344-39F9-DACA-3A51-E55EE275EA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B37201-7BF1-4701-9773-01E727C90C3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849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A22E7-54BB-542B-3B2B-B12A801A0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8155D7-8FB1-FEA3-EB19-3FC9FC8AB0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C7D38-2C8B-B401-60F3-EB26D99AA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02078-3F6A-DB40-81FC-8FA65F364989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815CA-C9DF-804E-6025-62A8D092D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EE612-BAD8-4C6F-1784-EDC18DD83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916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020BF-DEBF-8AB4-89E3-338788FEC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F7A55-0F2C-EE85-A496-AEA8F471B5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2D42F-E2E8-7D8B-A963-B2F2FA18E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C5F8D-AB71-5147-B648-328A90DA12FC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3E415-EDB5-E524-E5AA-826E95801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40FB2-F3B8-3324-C6AB-AC6C25055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974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B4AD6-4E1A-5656-BBA4-F450A9FD9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376D7-06A9-1753-7F15-57A049171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AE22E-697E-8683-0EF6-A78B21BEB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16E8-FECB-FD42-92A7-3F6F0C99E313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3BC72-73EF-9AE2-3FFE-784507325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93D5B-7B49-9A63-1709-637168905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06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E894C-F046-DF84-B49F-C2E5E8D37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71653-6C9A-93EB-1EB3-4C50EAF241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6F495-439D-B5CC-C8B9-F4654F403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874C7-195A-96DF-418C-0DB8041DF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3B299-94BF-4C45-A64A-1ABB36A6AC48}" type="datetime1">
              <a:rPr lang="en-US" smtClean="0"/>
              <a:t>10/21/26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ABA6B-3086-D139-84E7-7449B0B73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5DA6B-8E1B-2739-236B-DD82E42E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9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85CAE-E9B1-C42C-EBDA-4BC966B13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178325-9787-AC17-6F82-CD4D3E21D2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E230F-9EAC-8D33-6FCD-56A4D80E90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1B50BD-9580-AD75-D228-CEEB75156E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235F2C-4567-4BA3-9454-725B5D0683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65FFDF-3A2F-78CD-44AD-0539C2E85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6B4C-A6BD-0F43-A602-CD15AE3AB78E}" type="datetime1">
              <a:rPr lang="en-US" smtClean="0"/>
              <a:t>10/21/26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C24FF0-88CA-4D44-24FD-D207F194F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D3FD32-FDDA-6716-C0DA-4F98514D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1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3DE48-4701-CEE0-93B2-4EB3A23A4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88CB7B-071B-F80B-0402-AFE8F13C9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511D-66C6-C748-A354-5C816E4091C4}" type="datetime1">
              <a:rPr lang="en-US" smtClean="0"/>
              <a:t>10/21/26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4DB6C6-9B13-9ED4-0DE5-5C47204AD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DD4940-9653-C800-A94F-EE336D5C9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776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8608A1-59A9-0C10-71B8-1295AEFC8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ACBE-C161-3D41-A90F-07FDB1E237A1}" type="datetime1">
              <a:rPr lang="en-US" smtClean="0"/>
              <a:t>10/21/26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B0E094-6332-19CC-5454-A93453077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8E7BDD-D00D-730F-6029-2E1ED3A8D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298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A78DC-D9EF-002C-9835-3A966AE5B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40EB2-09D1-36EC-BD1A-D8860DD90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6E03D-8B36-9EF5-0B50-C22398B48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7B24C-66B1-A13A-40C2-21BFCB2CB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95297-6D5C-314C-B55E-23FE14373506}" type="datetime1">
              <a:rPr lang="en-US" smtClean="0"/>
              <a:t>10/21/26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9E3853-ECBE-8B91-8128-2D57A92F7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A53730-C0D3-CBA1-3A28-B71F29887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8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B7AAA-3145-FD79-8320-F8AF4BF2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FF0060-D124-EABB-4E4A-C0F0CC56A4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B5E447-5E30-1F96-A25B-50FDBFA57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23D57-DD19-3169-4906-B44308CD5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5C2DF-6F36-BE41-B1A0-FB30716E97D9}" type="datetime1">
              <a:rPr lang="en-US" smtClean="0"/>
              <a:t>10/21/26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D2335-25E1-B242-C2B6-CDF6A9134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BE43ED-7A7A-1F07-0209-F66260038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0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E891C-6DA7-91F5-B54B-7A8BEEA79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6B0539-6D02-C23D-661F-0E7D86336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0326D-0122-D091-EECB-3E085365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D48DD-C600-E646-9D0B-1FE197EE60C9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F0B79-A61E-8E2A-3BE0-501FFF46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A5D48-6A32-CBCC-E8FC-3D8A2E658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15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36F696-5AD7-E2E5-1F1B-8D694D63E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E4359-0267-486B-36EE-ABC7F5FC24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628DE-88F9-2AAE-5B70-EB55BC59D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7035E-4AC4-1943-9BAA-19CC78E7DA87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B1809-0DE2-8ACD-5591-C5DD90CD2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80A4E-FE82-B326-357F-8F6E5870B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132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74FF72-F87C-5FDF-0D54-1911CA200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EF4994-5116-EA05-46C1-4892B4B5E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FB5D3-E436-8C10-26ED-578B135BC0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DFE5F-63ED-2040-A8C6-BE09ADAAA6F4}" type="datetime1">
              <a:rPr lang="en-US" smtClean="0"/>
              <a:t>10/21/26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FA2B6-9F2A-505B-5D52-3B702D199A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48B7E-B656-1C81-E31C-D15343912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3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s://journals.aps.org/prl/abstract/10.1103/kw5g-d73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community.wolfram.com/groups/-/m/t/790989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go.caltech.edu/LA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oportal.org/other-space-activities/ligo#background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abs/2411.15506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ource-separation.github.io/tutorial/data/introduction.html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ource-separation.github.io/tutorial/data/introduction.html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media" Target="../media/media2.mp4"/><Relationship Id="rId7" Type="http://schemas.openxmlformats.org/officeDocument/2006/relationships/image" Target="../media/image4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media" Target="../media/media4.mp4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53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4.mp4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media" Target="../media/media6.mp4"/><Relationship Id="rId7" Type="http://schemas.openxmlformats.org/officeDocument/2006/relationships/image" Target="../media/image55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54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6.mp4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gif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hyperlink" Target="https://github.com/gwastro/pycbc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05351-66A7-02C8-B818-7F8493FF92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75667"/>
            <a:ext cx="9144000" cy="1504284"/>
          </a:xfrm>
        </p:spPr>
        <p:txBody>
          <a:bodyPr/>
          <a:lstStyle/>
          <a:p>
            <a:r>
              <a:rPr lang="en-US" dirty="0" err="1">
                <a:solidFill>
                  <a:schemeClr val="bg1"/>
                </a:solidFill>
              </a:rPr>
              <a:t>DeepExtractor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B5D71-D408-38D8-8EDC-C1458B4BF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742" y="2305013"/>
            <a:ext cx="7478516" cy="19199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Model-Agnostic Signal and Glitch Reconstruction for Gravitational-Wave Astronomy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Tom Dooney · </a:t>
            </a:r>
            <a:r>
              <a:rPr lang="en-US" sz="1800" dirty="0" err="1">
                <a:solidFill>
                  <a:schemeClr val="bg1"/>
                </a:solidFill>
              </a:rPr>
              <a:t>SMASHing</a:t>
            </a:r>
            <a:r>
              <a:rPr lang="en-US" sz="1800" dirty="0">
                <a:solidFill>
                  <a:schemeClr val="bg1"/>
                </a:solidFill>
              </a:rPr>
              <a:t> Workshop · 22 October 2026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61328-1B7C-469A-8625-96BF5180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9A2D4C-423B-73E3-0E3A-A7F45469E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0" y="102935"/>
            <a:ext cx="1449845" cy="5913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0EB4A2-65E8-5D22-099E-B7AB866B67A3}"/>
              </a:ext>
            </a:extLst>
          </p:cNvPr>
          <p:cNvSpPr/>
          <p:nvPr/>
        </p:nvSpPr>
        <p:spPr>
          <a:xfrm>
            <a:off x="1449845" y="102491"/>
            <a:ext cx="682732" cy="5922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CCB9D9-980B-7A95-F9A4-1A773FF001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4055"/>
          <a:stretch>
            <a:fillRect/>
          </a:stretch>
        </p:blipFill>
        <p:spPr>
          <a:xfrm>
            <a:off x="4267200" y="4224933"/>
            <a:ext cx="3657600" cy="2057400"/>
          </a:xfrm>
          <a:prstGeom prst="rect">
            <a:avLst/>
          </a:prstGeom>
        </p:spPr>
      </p:pic>
      <p:pic>
        <p:nvPicPr>
          <p:cNvPr id="11" name="Picture 10" descr="Double whammy of gravitational waves sparks black hole speculation">
            <a:extLst>
              <a:ext uri="{FF2B5EF4-FFF2-40B4-BE49-F238E27FC236}">
                <a16:creationId xmlns:a16="http://schemas.microsoft.com/office/drawing/2014/main" id="{3794D2D3-3F70-F7DE-EFE2-58A911BB1E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145886" y="-42296"/>
            <a:ext cx="2046114" cy="164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5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2B8C1-EDBB-7952-191A-B05E4597E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C3D19-B0AA-FB81-1E8F-5B0A46D4C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What</a:t>
            </a:r>
            <a:r>
              <a:rPr lang="nl-NL" dirty="0"/>
              <a:t> are </a:t>
            </a:r>
            <a:r>
              <a:rPr lang="nl-NL" dirty="0" err="1"/>
              <a:t>Gravitational</a:t>
            </a:r>
            <a:r>
              <a:rPr lang="nl-NL" dirty="0"/>
              <a:t> Waves (</a:t>
            </a:r>
            <a:r>
              <a:rPr lang="nl-NL" dirty="0" err="1"/>
              <a:t>GWs</a:t>
            </a:r>
            <a:r>
              <a:rPr lang="nl-NL" dirty="0"/>
              <a:t>)?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12ECF-A640-7B9D-3097-40C883E5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5ECD5-4A69-1A92-C053-DDD50019F1C3}"/>
              </a:ext>
            </a:extLst>
          </p:cNvPr>
          <p:cNvSpPr txBox="1"/>
          <p:nvPr/>
        </p:nvSpPr>
        <p:spPr>
          <a:xfrm>
            <a:off x="7272132" y="5309961"/>
            <a:ext cx="36077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1D time-domain </a:t>
            </a:r>
            <a:r>
              <a:rPr lang="nl-NL" dirty="0" err="1"/>
              <a:t>representation</a:t>
            </a:r>
            <a:r>
              <a:rPr lang="nl-NL" dirty="0"/>
              <a:t> of a </a:t>
            </a:r>
            <a:r>
              <a:rPr lang="nl-NL" dirty="0" err="1"/>
              <a:t>binary</a:t>
            </a:r>
            <a:r>
              <a:rPr lang="nl-NL" dirty="0"/>
              <a:t> black hole </a:t>
            </a:r>
            <a:r>
              <a:rPr lang="nl-NL" dirty="0" err="1"/>
              <a:t>merger</a:t>
            </a:r>
            <a:r>
              <a:rPr lang="nl-NL" dirty="0"/>
              <a:t>.</a:t>
            </a:r>
          </a:p>
          <a:p>
            <a:pPr algn="ctr"/>
            <a:r>
              <a:rPr lang="en-US" sz="1600" i="1" dirty="0">
                <a:hlinkClick r:id="rId2"/>
              </a:rPr>
              <a:t>Abbott et al. (2016), PRL</a:t>
            </a:r>
            <a:endParaRPr lang="nl-NL" sz="1600" b="1" i="1" dirty="0"/>
          </a:p>
        </p:txBody>
      </p:sp>
      <p:pic>
        <p:nvPicPr>
          <p:cNvPr id="6" name="Picture 5" descr="A blue spiral with grids&#10;&#10;AI-generated content may be incorrect.">
            <a:extLst>
              <a:ext uri="{FF2B5EF4-FFF2-40B4-BE49-F238E27FC236}">
                <a16:creationId xmlns:a16="http://schemas.microsoft.com/office/drawing/2014/main" id="{927FFE65-F0CD-C30B-805B-0794FF5670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44" y="2204684"/>
            <a:ext cx="4960211" cy="27901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DB41EC-B925-4D16-8A2E-7A5E0DE49892}"/>
              </a:ext>
            </a:extLst>
          </p:cNvPr>
          <p:cNvSpPr txBox="1"/>
          <p:nvPr/>
        </p:nvSpPr>
        <p:spPr>
          <a:xfrm>
            <a:off x="1052624" y="5309961"/>
            <a:ext cx="382905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2D </a:t>
            </a:r>
            <a:r>
              <a:rPr lang="nl-NL" dirty="0" err="1"/>
              <a:t>simulation</a:t>
            </a:r>
            <a:r>
              <a:rPr lang="nl-NL" dirty="0"/>
              <a:t> of </a:t>
            </a:r>
            <a:r>
              <a:rPr lang="nl-NL" dirty="0" err="1"/>
              <a:t>binary</a:t>
            </a:r>
            <a:r>
              <a:rPr lang="nl-NL" dirty="0"/>
              <a:t> black holes </a:t>
            </a:r>
            <a:r>
              <a:rPr lang="nl-NL" dirty="0" err="1"/>
              <a:t>emitting</a:t>
            </a:r>
            <a:r>
              <a:rPr lang="nl-NL" dirty="0"/>
              <a:t> </a:t>
            </a:r>
            <a:r>
              <a:rPr lang="nl-NL" dirty="0" err="1"/>
              <a:t>gravitational</a:t>
            </a:r>
            <a:r>
              <a:rPr lang="nl-NL" dirty="0"/>
              <a:t> waves.</a:t>
            </a:r>
          </a:p>
          <a:p>
            <a:pPr algn="ctr"/>
            <a:r>
              <a:rPr lang="en-US" sz="1600" i="1" dirty="0">
                <a:hlinkClick r:id="rId4"/>
              </a:rPr>
              <a:t>Wolfram Community</a:t>
            </a:r>
            <a:endParaRPr lang="nl-NL" sz="1600" i="1" dirty="0"/>
          </a:p>
        </p:txBody>
      </p:sp>
      <p:pic>
        <p:nvPicPr>
          <p:cNvPr id="8" name="Picture 2" descr="GW250114: Testing Hawking's Area Law and the Kerr Nature of Black Holes |  Phys. Rev. Lett.">
            <a:extLst>
              <a:ext uri="{FF2B5EF4-FFF2-40B4-BE49-F238E27FC236}">
                <a16:creationId xmlns:a16="http://schemas.microsoft.com/office/drawing/2014/main" id="{3D924F4D-2C9F-C803-EC6E-6A70392FC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738" y="2447615"/>
            <a:ext cx="46085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5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4380D-C1B6-B58D-B81D-A70D0756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BCEAD-DCC3-C316-BC4F-3896FC3A4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How detectors ‘</a:t>
            </a:r>
            <a:r>
              <a:rPr lang="nl-NL" dirty="0" err="1"/>
              <a:t>hear</a:t>
            </a:r>
            <a:r>
              <a:rPr lang="nl-NL" dirty="0"/>
              <a:t>’ </a:t>
            </a:r>
            <a:r>
              <a:rPr lang="nl-NL" dirty="0" err="1"/>
              <a:t>Gravitational</a:t>
            </a:r>
            <a:r>
              <a:rPr lang="nl-NL" dirty="0"/>
              <a:t> Waves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5254A-F5B2-BCEB-637F-1DEC70E25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</a:t>
            </a:fld>
            <a:endParaRPr lang="en-US"/>
          </a:p>
        </p:txBody>
      </p:sp>
      <p:pic>
        <p:nvPicPr>
          <p:cNvPr id="3" name="Picture 2" descr="A diagram of a black hole&#10;&#10;AI-generated content may be incorrect.">
            <a:extLst>
              <a:ext uri="{FF2B5EF4-FFF2-40B4-BE49-F238E27FC236}">
                <a16:creationId xmlns:a16="http://schemas.microsoft.com/office/drawing/2014/main" id="{E3053AC7-889A-98BC-B904-34042D1F4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68" y="2379940"/>
            <a:ext cx="4642177" cy="34955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30DE19-0394-8481-656F-FAFCFAA3D049}"/>
              </a:ext>
            </a:extLst>
          </p:cNvPr>
          <p:cNvSpPr txBox="1"/>
          <p:nvPr/>
        </p:nvSpPr>
        <p:spPr>
          <a:xfrm>
            <a:off x="7411730" y="5216026"/>
            <a:ext cx="382905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LIGO Livingston, Louisiana</a:t>
            </a:r>
          </a:p>
          <a:p>
            <a:pPr algn="ctr"/>
            <a:r>
              <a:rPr lang="nl-NL" sz="1600" i="1" dirty="0">
                <a:hlinkClick r:id="rId3"/>
              </a:rPr>
              <a:t>LIGO Caltech</a:t>
            </a:r>
            <a:endParaRPr lang="nl-NL" sz="1600" i="1" dirty="0"/>
          </a:p>
        </p:txBody>
      </p:sp>
      <p:pic>
        <p:nvPicPr>
          <p:cNvPr id="10" name="Picture 4" descr="LIGO | Livingston">
            <a:extLst>
              <a:ext uri="{FF2B5EF4-FFF2-40B4-BE49-F238E27FC236}">
                <a16:creationId xmlns:a16="http://schemas.microsoft.com/office/drawing/2014/main" id="{F336D18D-22A3-6F3C-6924-A99965D70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36" y="2446719"/>
            <a:ext cx="5200038" cy="248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576E04-D674-5A8A-3769-11E4C8E39E1C}"/>
              </a:ext>
            </a:extLst>
          </p:cNvPr>
          <p:cNvSpPr txBox="1"/>
          <p:nvPr/>
        </p:nvSpPr>
        <p:spPr>
          <a:xfrm>
            <a:off x="1516595" y="6123543"/>
            <a:ext cx="299139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A </a:t>
            </a:r>
            <a:r>
              <a:rPr lang="nl-NL" dirty="0" err="1"/>
              <a:t>schematic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LIGO</a:t>
            </a:r>
          </a:p>
          <a:p>
            <a:pPr algn="ctr"/>
            <a:r>
              <a:rPr lang="en-US" sz="1600" i="1" dirty="0">
                <a:hlinkClick r:id="rId5"/>
              </a:rPr>
              <a:t>ESA Earth Online Portal</a:t>
            </a:r>
            <a:endParaRPr lang="nl-NL" sz="1600" i="1" dirty="0"/>
          </a:p>
        </p:txBody>
      </p:sp>
    </p:spTree>
    <p:extLst>
      <p:ext uri="{BB962C8B-B14F-4D97-AF65-F5344CB8AC3E}">
        <p14:creationId xmlns:p14="http://schemas.microsoft.com/office/powerpoint/2010/main" val="2673186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2B8C1-EDBB-7952-191A-B05E4597E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C3D19-B0AA-FB81-1E8F-5B0A46D4C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GW Data </a:t>
            </a:r>
            <a:r>
              <a:rPr lang="nl-NL" dirty="0" err="1"/>
              <a:t>vs</a:t>
            </a:r>
            <a:r>
              <a:rPr lang="nl-NL" dirty="0"/>
              <a:t> Digital Sound Data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12ECF-A640-7B9D-3097-40C883E5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</a:t>
            </a:fld>
            <a:endParaRPr lang="en-US"/>
          </a:p>
        </p:txBody>
      </p:sp>
      <p:sp>
        <p:nvSpPr>
          <p:cNvPr id="3" name="Rectangle: Rounded Corners 14">
            <a:extLst>
              <a:ext uri="{FF2B5EF4-FFF2-40B4-BE49-F238E27FC236}">
                <a16:creationId xmlns:a16="http://schemas.microsoft.com/office/drawing/2014/main" id="{249DDBBF-7FA9-004A-566B-12591FC9ED80}"/>
              </a:ext>
            </a:extLst>
          </p:cNvPr>
          <p:cNvSpPr/>
          <p:nvPr/>
        </p:nvSpPr>
        <p:spPr>
          <a:xfrm>
            <a:off x="2461096" y="5225347"/>
            <a:ext cx="2879387" cy="423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Gravitational</a:t>
            </a:r>
            <a:r>
              <a:rPr lang="nl-NL" dirty="0"/>
              <a:t> Wave </a:t>
            </a:r>
            <a:r>
              <a:rPr lang="nl-NL" dirty="0" err="1"/>
              <a:t>Chirp</a:t>
            </a:r>
            <a:endParaRPr lang="nl-NL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4359722-20ED-BC24-AD3F-F98196A84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99" y="2254483"/>
            <a:ext cx="9075401" cy="258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2">
            <a:extLst>
              <a:ext uri="{FF2B5EF4-FFF2-40B4-BE49-F238E27FC236}">
                <a16:creationId xmlns:a16="http://schemas.microsoft.com/office/drawing/2014/main" id="{480388DF-DEE7-9F2D-A737-2398B2F6F9ED}"/>
              </a:ext>
            </a:extLst>
          </p:cNvPr>
          <p:cNvSpPr/>
          <p:nvPr/>
        </p:nvSpPr>
        <p:spPr>
          <a:xfrm>
            <a:off x="7204952" y="5225346"/>
            <a:ext cx="2879387" cy="423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A Bird </a:t>
            </a:r>
            <a:r>
              <a:rPr lang="nl-NL" dirty="0" err="1"/>
              <a:t>Chirp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45048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7ED1D-6E4F-4D93-657D-5243C5D31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71DB1-BA42-70C0-8F3C-A6734CE74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GW Data is </a:t>
            </a:r>
            <a:r>
              <a:rPr lang="nl-NL" dirty="0" err="1"/>
              <a:t>noisy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6882D-3B0E-2798-610F-603937FD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BD676F9C-8300-28E2-5D24-B2983B5BA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809" y="2322289"/>
            <a:ext cx="4769954" cy="282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83D38D83-0DD0-7A0F-9F62-B55F50E63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9"/>
            <a:ext cx="4091872" cy="282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14">
            <a:extLst>
              <a:ext uri="{FF2B5EF4-FFF2-40B4-BE49-F238E27FC236}">
                <a16:creationId xmlns:a16="http://schemas.microsoft.com/office/drawing/2014/main" id="{756DD4D5-B73E-8D68-B523-FCD1F3ECA1A3}"/>
              </a:ext>
            </a:extLst>
          </p:cNvPr>
          <p:cNvSpPr/>
          <p:nvPr/>
        </p:nvSpPr>
        <p:spPr>
          <a:xfrm>
            <a:off x="4963160" y="5402897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 detector data</a:t>
            </a:r>
          </a:p>
          <a:p>
            <a:pPr algn="ctr"/>
            <a:r>
              <a:rPr lang="nl-NL" dirty="0"/>
              <a:t>(</a:t>
            </a:r>
            <a:r>
              <a:rPr lang="nl-NL" dirty="0" err="1"/>
              <a:t>Noise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)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AE77385-A475-ADFB-751A-9D21C6359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8"/>
            <a:ext cx="4084982" cy="282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CD0B8276-56F2-9D27-2E16-20D63CEDA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919" y="2319258"/>
            <a:ext cx="4769951" cy="282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896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55C9A-EFA2-ACD6-30D5-31DC70FA1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5BE57-1A23-509E-5A6C-6CCF79A26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Gravitational</a:t>
            </a:r>
            <a:r>
              <a:rPr lang="nl-NL" dirty="0"/>
              <a:t> Wave in Time-</a:t>
            </a:r>
            <a:r>
              <a:rPr lang="nl-NL" dirty="0" err="1"/>
              <a:t>Frequency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4511D-FD43-39F1-3F4F-C5224A783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0704CF33-9A07-5117-F304-AEF352A30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809" y="2322289"/>
            <a:ext cx="4769954" cy="282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567BE77-F636-B783-E5C6-F537FC6BA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9"/>
            <a:ext cx="4091872" cy="282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14">
            <a:extLst>
              <a:ext uri="{FF2B5EF4-FFF2-40B4-BE49-F238E27FC236}">
                <a16:creationId xmlns:a16="http://schemas.microsoft.com/office/drawing/2014/main" id="{28A83D59-A29B-DFA8-2193-85B65BF3649E}"/>
              </a:ext>
            </a:extLst>
          </p:cNvPr>
          <p:cNvSpPr/>
          <p:nvPr/>
        </p:nvSpPr>
        <p:spPr>
          <a:xfrm>
            <a:off x="4963160" y="5402897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 detector data</a:t>
            </a:r>
          </a:p>
          <a:p>
            <a:pPr algn="ctr"/>
            <a:r>
              <a:rPr lang="nl-NL" dirty="0"/>
              <a:t>(</a:t>
            </a:r>
            <a:r>
              <a:rPr lang="nl-NL" dirty="0" err="1"/>
              <a:t>Noise+Signal</a:t>
            </a:r>
            <a:r>
              <a:rPr lang="nl-N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3407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788C-6A75-9F62-AA08-BB20D62B2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Glitches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Matrix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5119E-6506-04D9-290B-4B88158B1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7</a:t>
            </a:fld>
            <a:endParaRPr lang="en-US"/>
          </a:p>
        </p:txBody>
      </p:sp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id="{831AE894-EBDA-7D17-9B61-85D324DAFEE7}"/>
              </a:ext>
            </a:extLst>
          </p:cNvPr>
          <p:cNvSpPr/>
          <p:nvPr/>
        </p:nvSpPr>
        <p:spPr>
          <a:xfrm>
            <a:off x="4789651" y="5027874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Signal</a:t>
            </a:r>
            <a:r>
              <a:rPr lang="nl-NL" dirty="0"/>
              <a:t>+ </a:t>
            </a:r>
            <a:r>
              <a:rPr lang="nl-NL" dirty="0" err="1"/>
              <a:t>Glitch</a:t>
            </a:r>
            <a:endParaRPr lang="nl-NL" dirty="0"/>
          </a:p>
        </p:txBody>
      </p:sp>
      <p:sp>
        <p:nvSpPr>
          <p:cNvPr id="6" name="Rectangle: Rounded Corners 7">
            <a:extLst>
              <a:ext uri="{FF2B5EF4-FFF2-40B4-BE49-F238E27FC236}">
                <a16:creationId xmlns:a16="http://schemas.microsoft.com/office/drawing/2014/main" id="{B5B97DA9-BB27-AC07-AEF3-788D062648B0}"/>
              </a:ext>
            </a:extLst>
          </p:cNvPr>
          <p:cNvSpPr/>
          <p:nvPr/>
        </p:nvSpPr>
        <p:spPr>
          <a:xfrm>
            <a:off x="866353" y="5027874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Glitch</a:t>
            </a:r>
            <a:endParaRPr lang="nl-NL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20C10FA-ACDD-1522-6179-A89BD811A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6" y="2215588"/>
            <a:ext cx="4102807" cy="242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98B8E44E-DC6F-5066-AEA5-7E1A22B4B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916" y="2183518"/>
            <a:ext cx="4128043" cy="244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0512A807-D399-7EC1-9469-250658B6F4EA}"/>
              </a:ext>
            </a:extLst>
          </p:cNvPr>
          <p:cNvSpPr/>
          <p:nvPr/>
        </p:nvSpPr>
        <p:spPr>
          <a:xfrm>
            <a:off x="8892455" y="5018160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GW170817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34A025-79C0-46B6-C26A-E94A28919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3098" y="2177854"/>
            <a:ext cx="4003666" cy="250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2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622D-EDF6-814C-47A7-09517ED20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LIGO-Virgo </a:t>
            </a:r>
            <a:r>
              <a:rPr lang="nl-NL" dirty="0" err="1"/>
              <a:t>Glitches</a:t>
            </a:r>
            <a:r>
              <a:rPr lang="nl-NL" dirty="0"/>
              <a:t> (</a:t>
            </a:r>
            <a:r>
              <a:rPr lang="nl-NL" dirty="0" err="1"/>
              <a:t>Gravity</a:t>
            </a:r>
            <a:r>
              <a:rPr lang="nl-NL" dirty="0"/>
              <a:t> </a:t>
            </a:r>
            <a:r>
              <a:rPr lang="nl-NL" dirty="0" err="1"/>
              <a:t>Spy</a:t>
            </a:r>
            <a:r>
              <a:rPr lang="nl-NL" dirty="0"/>
              <a:t>)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6CCA2-C6B9-1ED5-786E-7F85531C4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01FA72-C8F4-B3E9-F7D1-12221D146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41" y="1788745"/>
            <a:ext cx="8365117" cy="493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71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50224-8528-EF54-885A-989151F09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6ED57-CF94-4C62-E45F-D167D010A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So</a:t>
            </a:r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23703-5F94-B657-8DFE-B3AF3208B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625" y="1825624"/>
            <a:ext cx="5888421" cy="4530725"/>
          </a:xfrm>
        </p:spPr>
        <p:txBody>
          <a:bodyPr>
            <a:normAutofit/>
          </a:bodyPr>
          <a:lstStyle/>
          <a:p>
            <a:pPr marL="457200">
              <a:buClr>
                <a:srgbClr val="000000"/>
              </a:buClr>
              <a:buFont typeface="Arial"/>
              <a:buNone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Glitches hinder GW data analysis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Arial"/>
              <a:buChar char="○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Increase false positives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Arial"/>
              <a:buChar char="○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Bias Parameter Estimation</a:t>
            </a:r>
          </a:p>
          <a:p>
            <a:pPr marL="146050">
              <a:buClr>
                <a:srgbClr val="595959"/>
              </a:buClr>
              <a:buSzPts val="1300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en-US" sz="1600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BayesWave</a:t>
            </a: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can mitigate them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Effective for some glitch classes but costly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Approximately 1 CPU hour to model one glitch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We aim to build a fast glitch reconstruction framework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Mock Data Challenges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Pipeline validation</a:t>
            </a: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Other applications: glitch mitigation and searches</a:t>
            </a:r>
          </a:p>
          <a:p>
            <a:pPr marL="457200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8310F-20A9-8BE3-475A-874ADAD0C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01C6D3-03EC-3DCE-6FF7-19DDEE27F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7429" y="2658061"/>
            <a:ext cx="5704946" cy="1541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F2C450-F52A-8660-61D8-4EBBD83FCF51}"/>
              </a:ext>
            </a:extLst>
          </p:cNvPr>
          <p:cNvSpPr txBox="1"/>
          <p:nvPr/>
        </p:nvSpPr>
        <p:spPr>
          <a:xfrm>
            <a:off x="6882689" y="4355145"/>
            <a:ext cx="49572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 err="1"/>
              <a:t>Glitch</a:t>
            </a:r>
            <a:r>
              <a:rPr lang="nl-NL" dirty="0"/>
              <a:t> bias in parameter </a:t>
            </a:r>
            <a:r>
              <a:rPr lang="nl-NL" dirty="0" err="1"/>
              <a:t>estimation</a:t>
            </a:r>
            <a:r>
              <a:rPr lang="nl-NL" dirty="0"/>
              <a:t> (</a:t>
            </a:r>
            <a:r>
              <a:rPr lang="nl-NL" dirty="0">
                <a:hlinkClick r:id="rId3"/>
              </a:rPr>
              <a:t>10.1103/l6tp-ykxp</a:t>
            </a:r>
            <a:r>
              <a:rPr lang="nl-N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7344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FD507-1D8D-A13C-C163-8063EEE5F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30979-9A99-6CFF-14B3-48E5ABCE9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Goal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3791D-FBEB-325A-9475-C8845ECFD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149" y="2137044"/>
            <a:ext cx="4414604" cy="4530725"/>
          </a:xfrm>
        </p:spPr>
        <p:txBody>
          <a:bodyPr>
            <a:normAutofit/>
          </a:bodyPr>
          <a:lstStyle/>
          <a:p>
            <a:r>
              <a:rPr lang="en-US" sz="1600" dirty="0"/>
              <a:t>Fast and accurate approach for time-domain reconstruction</a:t>
            </a:r>
          </a:p>
          <a:p>
            <a:endParaRPr lang="en-US" sz="1600" dirty="0"/>
          </a:p>
          <a:p>
            <a:r>
              <a:rPr lang="en-US" sz="1600" dirty="0"/>
              <a:t>Reconstruct any power excess above Gaussian background</a:t>
            </a:r>
          </a:p>
          <a:p>
            <a:endParaRPr lang="en-US" sz="1600" dirty="0"/>
          </a:p>
          <a:p>
            <a:r>
              <a:rPr lang="en-US" sz="1600" dirty="0"/>
              <a:t>Agnostic of source and morphology</a:t>
            </a:r>
          </a:p>
          <a:p>
            <a:endParaRPr lang="en-US" sz="1600" dirty="0"/>
          </a:p>
          <a:p>
            <a:r>
              <a:rPr lang="en-US" sz="1600" dirty="0"/>
              <a:t>Compete with </a:t>
            </a:r>
            <a:r>
              <a:rPr lang="en-US" sz="1600" dirty="0" err="1"/>
              <a:t>BayesWave</a:t>
            </a:r>
            <a:r>
              <a:rPr lang="en-US" sz="1600" dirty="0"/>
              <a:t> accuracy and reduce inference time</a:t>
            </a:r>
          </a:p>
          <a:p>
            <a:pPr marL="0" indent="0">
              <a:buNone/>
            </a:pPr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nl-NL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A33EEE-8BF7-AFA9-1B29-E89A76BB1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EE0150-7927-6AB3-56B8-22797FFFF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2960" y="696154"/>
            <a:ext cx="2758362" cy="17756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11FCE5-9A8A-4DD5-2400-A13A1326C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771" y="696154"/>
            <a:ext cx="2799080" cy="1775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5E4D27-5F8F-5EC6-F8AA-BE3EB6B0B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961" y="2683197"/>
            <a:ext cx="2770518" cy="1775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33A617-43FE-19AD-3E08-7819BFF430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9771" y="2664817"/>
            <a:ext cx="2799080" cy="1841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5B1E86-0F5F-9ED0-71D6-B91D3F8144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5117" y="4666292"/>
            <a:ext cx="2773552" cy="1793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5F70A8-7290-15A7-F1BA-C37D97F56D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7752" y="4699630"/>
            <a:ext cx="2791099" cy="1793245"/>
          </a:xfrm>
          <a:prstGeom prst="rect">
            <a:avLst/>
          </a:prstGeom>
        </p:spPr>
      </p:pic>
      <p:sp>
        <p:nvSpPr>
          <p:cNvPr id="13" name="Arrow: Right 21">
            <a:extLst>
              <a:ext uri="{FF2B5EF4-FFF2-40B4-BE49-F238E27FC236}">
                <a16:creationId xmlns:a16="http://schemas.microsoft.com/office/drawing/2014/main" id="{A5081F06-6D61-60AB-D053-4C4DAD72644F}"/>
              </a:ext>
            </a:extLst>
          </p:cNvPr>
          <p:cNvSpPr/>
          <p:nvPr/>
        </p:nvSpPr>
        <p:spPr>
          <a:xfrm>
            <a:off x="8118126" y="3429000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4" name="Arrow: Right 23">
            <a:extLst>
              <a:ext uri="{FF2B5EF4-FFF2-40B4-BE49-F238E27FC236}">
                <a16:creationId xmlns:a16="http://schemas.microsoft.com/office/drawing/2014/main" id="{6DE24380-5B97-7FAF-4BB0-598B83925CD5}"/>
              </a:ext>
            </a:extLst>
          </p:cNvPr>
          <p:cNvSpPr/>
          <p:nvPr/>
        </p:nvSpPr>
        <p:spPr>
          <a:xfrm>
            <a:off x="8105968" y="1510383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Arrow: Right 24">
            <a:extLst>
              <a:ext uri="{FF2B5EF4-FFF2-40B4-BE49-F238E27FC236}">
                <a16:creationId xmlns:a16="http://schemas.microsoft.com/office/drawing/2014/main" id="{92FC9210-FDE9-FCFA-593A-6DA2E91659E4}"/>
              </a:ext>
            </a:extLst>
          </p:cNvPr>
          <p:cNvSpPr/>
          <p:nvPr/>
        </p:nvSpPr>
        <p:spPr>
          <a:xfrm>
            <a:off x="8118126" y="5370787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78734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F825E-2288-0DC8-7EFA-D037D3918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6C46-D39A-6AEC-83BF-BE5717772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48" y="227085"/>
            <a:ext cx="11234609" cy="1325563"/>
          </a:xfrm>
        </p:spPr>
        <p:txBody>
          <a:bodyPr/>
          <a:lstStyle/>
          <a:p>
            <a:r>
              <a:rPr lang="nl-NL" dirty="0"/>
              <a:t>LIGO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reconstructions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DeepExtractor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EE5E75-9460-6983-C532-2C2BDF8AE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11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E4B7C81-D8A6-B5A6-BDEF-AE5ED7C94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85" y="1409089"/>
            <a:ext cx="8410631" cy="5448911"/>
          </a:xfrm>
          <a:prstGeom prst="rect">
            <a:avLst/>
          </a:prstGeom>
        </p:spPr>
      </p:pic>
      <p:sp>
        <p:nvSpPr>
          <p:cNvPr id="17" name="Rectangle: Rounded Corners 7">
            <a:extLst>
              <a:ext uri="{FF2B5EF4-FFF2-40B4-BE49-F238E27FC236}">
                <a16:creationId xmlns:a16="http://schemas.microsoft.com/office/drawing/2014/main" id="{74BD66AE-F7FD-5C08-1A7A-57BF48E70BF1}"/>
              </a:ext>
            </a:extLst>
          </p:cNvPr>
          <p:cNvSpPr/>
          <p:nvPr/>
        </p:nvSpPr>
        <p:spPr>
          <a:xfrm>
            <a:off x="1435964" y="2224502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>
                <a:solidFill>
                  <a:schemeClr val="tx1"/>
                </a:solidFill>
              </a:rPr>
              <a:t>Input</a:t>
            </a:r>
            <a:endParaRPr lang="nl-NL" sz="2000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8">
            <a:extLst>
              <a:ext uri="{FF2B5EF4-FFF2-40B4-BE49-F238E27FC236}">
                <a16:creationId xmlns:a16="http://schemas.microsoft.com/office/drawing/2014/main" id="{51AC6874-1E09-581A-DDA4-9D67429DC0FF}"/>
              </a:ext>
            </a:extLst>
          </p:cNvPr>
          <p:cNvSpPr/>
          <p:nvPr/>
        </p:nvSpPr>
        <p:spPr>
          <a:xfrm>
            <a:off x="1230064" y="3889754"/>
            <a:ext cx="11905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 err="1">
                <a:solidFill>
                  <a:schemeClr val="tx1"/>
                </a:solidFill>
              </a:rPr>
              <a:t>Subtracted</a:t>
            </a:r>
            <a:endParaRPr lang="nl-NL" sz="2000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9">
            <a:extLst>
              <a:ext uri="{FF2B5EF4-FFF2-40B4-BE49-F238E27FC236}">
                <a16:creationId xmlns:a16="http://schemas.microsoft.com/office/drawing/2014/main" id="{E766C986-6067-F25A-62C6-67CB32F0D4B7}"/>
              </a:ext>
            </a:extLst>
          </p:cNvPr>
          <p:cNvSpPr/>
          <p:nvPr/>
        </p:nvSpPr>
        <p:spPr>
          <a:xfrm>
            <a:off x="838200" y="5555006"/>
            <a:ext cx="1582366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 err="1">
                <a:solidFill>
                  <a:schemeClr val="tx1"/>
                </a:solidFill>
              </a:rPr>
              <a:t>Reconstruction</a:t>
            </a:r>
            <a:endParaRPr lang="nl-N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44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D4709-732D-E830-B0D7-F590CCD5F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700B9-6CAF-1A02-860F-6A7EB2A37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/>
          <a:lstStyle/>
          <a:p>
            <a:r>
              <a:rPr lang="nl-NL" dirty="0" err="1"/>
              <a:t>Borrowing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music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5B1F161-F544-D86E-4AF2-A53E6D6976A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050" name="Picture 2" descr="Introduction — Open-Source Tools &amp; Data for Music Source Separation">
            <a:extLst>
              <a:ext uri="{FF2B5EF4-FFF2-40B4-BE49-F238E27FC236}">
                <a16:creationId xmlns:a16="http://schemas.microsoft.com/office/drawing/2014/main" id="{07AA344F-4678-66CB-78B5-9A1B8BD89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27517"/>
            <a:ext cx="8769797" cy="369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kstvak 35">
            <a:extLst>
              <a:ext uri="{FF2B5EF4-FFF2-40B4-BE49-F238E27FC236}">
                <a16:creationId xmlns:a16="http://schemas.microsoft.com/office/drawing/2014/main" id="{5CB1DE4A-1C0E-A326-1D32-86ACEB91FC26}"/>
              </a:ext>
            </a:extLst>
          </p:cNvPr>
          <p:cNvSpPr txBox="1"/>
          <p:nvPr/>
        </p:nvSpPr>
        <p:spPr>
          <a:xfrm>
            <a:off x="2743200" y="6123543"/>
            <a:ext cx="6363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Music source separation model</a:t>
            </a:r>
          </a:p>
          <a:p>
            <a:pPr algn="ctr">
              <a:defRPr/>
            </a:pPr>
            <a:r>
              <a:rPr lang="en-US" sz="1600" i="1" dirty="0"/>
              <a:t>Source: </a:t>
            </a:r>
            <a:r>
              <a:rPr lang="en-US" sz="1600" i="1" dirty="0">
                <a:hlinkClick r:id="rId3"/>
              </a:rPr>
              <a:t>Source Separation Tutorial</a:t>
            </a:r>
            <a:endParaRPr lang="nl-NL" sz="1600" i="1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E" sz="24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F63EEA-B93A-8F53-CE14-3CB7D0558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44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7D282-8A7D-9694-8520-EAD66407E7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8E8A2-7B00-A09D-9B04-E5120DBEC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/>
          <a:lstStyle/>
          <a:p>
            <a:r>
              <a:rPr lang="nl-NL" dirty="0" err="1"/>
              <a:t>Borrowing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music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0B4262D-EB90-A75E-E921-500DACF6AFD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050" name="Picture 2" descr="Introduction — Open-Source Tools &amp; Data for Music Source Separation">
            <a:extLst>
              <a:ext uri="{FF2B5EF4-FFF2-40B4-BE49-F238E27FC236}">
                <a16:creationId xmlns:a16="http://schemas.microsoft.com/office/drawing/2014/main" id="{AB293A76-04FE-C99F-9F2D-C783CF0FE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27517"/>
            <a:ext cx="8769797" cy="369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D31345A-6D04-F935-2F61-9CCB69ACC032}"/>
              </a:ext>
            </a:extLst>
          </p:cNvPr>
          <p:cNvSpPr/>
          <p:nvPr/>
        </p:nvSpPr>
        <p:spPr>
          <a:xfrm>
            <a:off x="6024880" y="4673600"/>
            <a:ext cx="4116517" cy="690880"/>
          </a:xfrm>
          <a:prstGeom prst="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ekstvak 35">
            <a:extLst>
              <a:ext uri="{FF2B5EF4-FFF2-40B4-BE49-F238E27FC236}">
                <a16:creationId xmlns:a16="http://schemas.microsoft.com/office/drawing/2014/main" id="{5FECD911-38DA-99F7-A468-5DCF893AACDB}"/>
              </a:ext>
            </a:extLst>
          </p:cNvPr>
          <p:cNvSpPr txBox="1"/>
          <p:nvPr/>
        </p:nvSpPr>
        <p:spPr>
          <a:xfrm>
            <a:off x="2743200" y="6123543"/>
            <a:ext cx="6363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Music source separation model</a:t>
            </a:r>
          </a:p>
          <a:p>
            <a:pPr algn="ctr">
              <a:defRPr/>
            </a:pPr>
            <a:r>
              <a:rPr lang="en-US" sz="1600" i="1" dirty="0"/>
              <a:t>Source: </a:t>
            </a:r>
            <a:r>
              <a:rPr lang="en-US" sz="1600" i="1" dirty="0">
                <a:hlinkClick r:id="rId3"/>
              </a:rPr>
              <a:t>Source Separation Tutorial</a:t>
            </a:r>
            <a:endParaRPr lang="nl-NL" sz="1600" i="1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E" sz="24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F9B7FE-EF4C-6EF1-38BD-DFF970676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06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7B1472-FA8B-DB85-9AD9-8EE526C0F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C0DCD-20E3-8AA9-2306-9CDB73F9F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81" y="365125"/>
            <a:ext cx="10515600" cy="1325563"/>
          </a:xfrm>
        </p:spPr>
        <p:txBody>
          <a:bodyPr/>
          <a:lstStyle/>
          <a:p>
            <a:r>
              <a:rPr lang="nl-NL" dirty="0" err="1"/>
              <a:t>DeepExtractor</a:t>
            </a:r>
            <a:r>
              <a:rPr lang="nl-NL" dirty="0"/>
              <a:t> Framework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E183EDA-F8B9-AEFD-B8E8-80DFFFBA014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86532B5-3565-442E-090E-42451E260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1" y="2218205"/>
            <a:ext cx="11537004" cy="40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36A63C8-311F-B952-E239-2EE2AB4B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838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CA14-0436-9247-4081-8367D564F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484EE-22DF-ED7E-F087-DE5E56F31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720" y="182562"/>
            <a:ext cx="1105408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How do we </a:t>
            </a:r>
            <a:r>
              <a:rPr lang="nl-NL" sz="4000" dirty="0" err="1"/>
              <a:t>capture</a:t>
            </a:r>
            <a:r>
              <a:rPr lang="nl-NL" sz="4000" dirty="0"/>
              <a:t> </a:t>
            </a:r>
            <a:r>
              <a:rPr lang="nl-NL" sz="4000" dirty="0" err="1"/>
              <a:t>all</a:t>
            </a:r>
            <a:r>
              <a:rPr lang="nl-NL" sz="4000" dirty="0"/>
              <a:t> </a:t>
            </a:r>
            <a:r>
              <a:rPr lang="nl-NL" sz="4000" dirty="0" err="1"/>
              <a:t>Gravity</a:t>
            </a:r>
            <a:r>
              <a:rPr lang="nl-NL" sz="4000" dirty="0"/>
              <a:t> </a:t>
            </a:r>
            <a:r>
              <a:rPr lang="nl-NL" sz="4000" dirty="0" err="1"/>
              <a:t>Spy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r>
              <a:rPr lang="nl-NL" sz="4000" dirty="0"/>
              <a:t>?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A5616B4-CE11-C57F-FF00-44945239A25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0EC5DF-EB50-B26A-FE92-6E060C6D9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834" y="1542748"/>
            <a:ext cx="8346332" cy="4921653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751A8A-78EC-B16B-AFEE-FFBBD83F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881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7F7E7-93AA-4D4F-0E7A-ED7FFC4AC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90B2-8AB1-93B0-0E23-12E1A76B4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We </a:t>
            </a:r>
            <a:r>
              <a:rPr lang="nl-NL" sz="4000" dirty="0" err="1"/>
              <a:t>use</a:t>
            </a:r>
            <a:r>
              <a:rPr lang="nl-NL" sz="4000" dirty="0"/>
              <a:t> proxy </a:t>
            </a:r>
            <a:r>
              <a:rPr lang="nl-NL" sz="4000" dirty="0" err="1"/>
              <a:t>glitches</a:t>
            </a:r>
            <a:r>
              <a:rPr lang="nl-NL" sz="4000" dirty="0"/>
              <a:t>…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BD5623D-996A-D032-58AB-B1D34E23A9C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Google Shape;166;p32">
            <a:extLst>
              <a:ext uri="{FF2B5EF4-FFF2-40B4-BE49-F238E27FC236}">
                <a16:creationId xmlns:a16="http://schemas.microsoft.com/office/drawing/2014/main" id="{22B52FE5-3CAA-39F2-CB8F-9B9E056EF5E3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914965" y="1899340"/>
            <a:ext cx="8905435" cy="406951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1277B3-05D0-AE06-303D-A745E6CE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16</a:t>
            </a:fld>
            <a:endParaRPr lang="en-US"/>
          </a:p>
        </p:txBody>
      </p:sp>
      <p:sp>
        <p:nvSpPr>
          <p:cNvPr id="26" name="Rectangle: Rounded Corners 27">
            <a:extLst>
              <a:ext uri="{FF2B5EF4-FFF2-40B4-BE49-F238E27FC236}">
                <a16:creationId xmlns:a16="http://schemas.microsoft.com/office/drawing/2014/main" id="{C076C7CA-6B1C-2D0E-A48E-C4D228355FFA}"/>
              </a:ext>
            </a:extLst>
          </p:cNvPr>
          <p:cNvSpPr/>
          <p:nvPr/>
        </p:nvSpPr>
        <p:spPr>
          <a:xfrm>
            <a:off x="804248" y="2751802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FBB9F38-61D5-0740-10AD-02D2577183AD}"/>
              </a:ext>
            </a:extLst>
          </p:cNvPr>
          <p:cNvSpPr/>
          <p:nvPr/>
        </p:nvSpPr>
        <p:spPr>
          <a:xfrm>
            <a:off x="804248" y="4287548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969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2ABF8-A88F-D73F-D83F-6B92AFDD5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4F1A2-22A8-5972-F93C-D4B5F5E30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We </a:t>
            </a:r>
            <a:r>
              <a:rPr lang="nl-NL" sz="4000" dirty="0" err="1"/>
              <a:t>use</a:t>
            </a:r>
            <a:r>
              <a:rPr lang="nl-NL" sz="4000" dirty="0"/>
              <a:t> proxy </a:t>
            </a:r>
            <a:r>
              <a:rPr lang="nl-NL" sz="4000" dirty="0" err="1"/>
              <a:t>glitches</a:t>
            </a:r>
            <a:r>
              <a:rPr lang="nl-NL" sz="4000" dirty="0"/>
              <a:t>…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A1DDDB1-9983-1113-2411-EC3F011C395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348BF2-CF1A-263C-80CB-79490ED5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17</a:t>
            </a:fld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E533E15B-6237-8644-C985-E2C68B0AB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155813"/>
            <a:ext cx="6581978" cy="128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F0F8C8-6D01-096D-002E-38547F837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561" y="3240282"/>
            <a:ext cx="1662629" cy="12097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FFD2C5E-F87B-481C-C993-42C351C6BF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4569" y="3240282"/>
            <a:ext cx="1662629" cy="1232747"/>
          </a:xfrm>
          <a:prstGeom prst="rect">
            <a:avLst/>
          </a:prstGeom>
        </p:spPr>
      </p:pic>
      <p:sp>
        <p:nvSpPr>
          <p:cNvPr id="22" name="Rectangle: Rounded Corners 26">
            <a:extLst>
              <a:ext uri="{FF2B5EF4-FFF2-40B4-BE49-F238E27FC236}">
                <a16:creationId xmlns:a16="http://schemas.microsoft.com/office/drawing/2014/main" id="{4BD7DBD2-6E86-E777-8671-3F5FAF2BF655}"/>
              </a:ext>
            </a:extLst>
          </p:cNvPr>
          <p:cNvSpPr/>
          <p:nvPr/>
        </p:nvSpPr>
        <p:spPr>
          <a:xfrm>
            <a:off x="8100583" y="2563091"/>
            <a:ext cx="768584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Rectangle: Rounded Corners 27">
            <a:extLst>
              <a:ext uri="{FF2B5EF4-FFF2-40B4-BE49-F238E27FC236}">
                <a16:creationId xmlns:a16="http://schemas.microsoft.com/office/drawing/2014/main" id="{AD0D9B94-609D-C55A-B814-85D9E386C2EA}"/>
              </a:ext>
            </a:extLst>
          </p:cNvPr>
          <p:cNvSpPr/>
          <p:nvPr/>
        </p:nvSpPr>
        <p:spPr>
          <a:xfrm>
            <a:off x="10671591" y="2563091"/>
            <a:ext cx="768584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1E57F66C-C0CB-47F8-0FFD-148AD9DD24DD}"/>
              </a:ext>
            </a:extLst>
          </p:cNvPr>
          <p:cNvSpPr/>
          <p:nvPr/>
        </p:nvSpPr>
        <p:spPr>
          <a:xfrm>
            <a:off x="6994653" y="3710248"/>
            <a:ext cx="551033" cy="13491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41C5C4D1-B87D-9520-698F-C996EA88DF14}"/>
              </a:ext>
            </a:extLst>
          </p:cNvPr>
          <p:cNvSpPr/>
          <p:nvPr/>
        </p:nvSpPr>
        <p:spPr>
          <a:xfrm>
            <a:off x="9485627" y="3710248"/>
            <a:ext cx="551033" cy="13491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6">
            <a:extLst>
              <a:ext uri="{FF2B5EF4-FFF2-40B4-BE49-F238E27FC236}">
                <a16:creationId xmlns:a16="http://schemas.microsoft.com/office/drawing/2014/main" id="{36089CA9-73FB-6B80-68B3-20C86AB0A8BF}"/>
              </a:ext>
            </a:extLst>
          </p:cNvPr>
          <p:cNvSpPr/>
          <p:nvPr/>
        </p:nvSpPr>
        <p:spPr>
          <a:xfrm>
            <a:off x="2888078" y="2577227"/>
            <a:ext cx="1415422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Basis 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468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202E7-9319-BE5A-3EF3-F59471BEF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E012-93C0-CFA9-7689-25C9425C6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U-Net Architecture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A2FC68-2C48-8C74-549F-9C57FE487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1EDF-7FA4-46EB-81E8-D2285F564667}" type="slidenum">
              <a:rPr lang="nl-NL" smtClean="0"/>
              <a:t>18</a:t>
            </a:fld>
            <a:endParaRPr lang="nl-NL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BAA8F1A-A8E2-FB2A-A934-A8C3048CB42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132BB8-51C0-9E04-F38A-9F3807753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049" y="1735675"/>
            <a:ext cx="1823325" cy="13266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DA89D5-A58D-9757-36AD-C93AA6A6D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89" y="2103436"/>
            <a:ext cx="1787812" cy="1325564"/>
          </a:xfrm>
          <a:prstGeom prst="rect">
            <a:avLst/>
          </a:prstGeom>
        </p:spPr>
      </p:pic>
      <p:pic>
        <p:nvPicPr>
          <p:cNvPr id="9" name="Google Shape;222;p38">
            <a:extLst>
              <a:ext uri="{FF2B5EF4-FFF2-40B4-BE49-F238E27FC236}">
                <a16:creationId xmlns:a16="http://schemas.microsoft.com/office/drawing/2014/main" id="{7E52652C-B245-FB88-9F57-B70C7F6557F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0851" y="1871504"/>
            <a:ext cx="4626320" cy="42063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2AF69C63-0DB6-5B5B-CF60-27AA9ADF18A9}"/>
              </a:ext>
            </a:extLst>
          </p:cNvPr>
          <p:cNvSpPr/>
          <p:nvPr/>
        </p:nvSpPr>
        <p:spPr>
          <a:xfrm>
            <a:off x="2949600" y="2598729"/>
            <a:ext cx="633741" cy="2893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/>
              <a:t>STFT</a:t>
            </a:r>
            <a:endParaRPr lang="nl-NL" dirty="0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DEFDDECE-14AF-429D-645F-704B6259EF7F}"/>
              </a:ext>
            </a:extLst>
          </p:cNvPr>
          <p:cNvSpPr/>
          <p:nvPr/>
        </p:nvSpPr>
        <p:spPr>
          <a:xfrm>
            <a:off x="8157171" y="2225241"/>
            <a:ext cx="633741" cy="2893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err="1"/>
              <a:t>iSTFT</a:t>
            </a:r>
            <a:endParaRPr lang="nl-NL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ABA89F1-E413-6771-AF80-C07537F2D5B5}"/>
              </a:ext>
            </a:extLst>
          </p:cNvPr>
          <p:cNvSpPr/>
          <p:nvPr/>
        </p:nvSpPr>
        <p:spPr>
          <a:xfrm>
            <a:off x="6721982" y="2325021"/>
            <a:ext cx="599126" cy="334978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D246266-31E2-C027-05C9-239F87BA0D48}"/>
              </a:ext>
            </a:extLst>
          </p:cNvPr>
          <p:cNvSpPr/>
          <p:nvPr/>
        </p:nvSpPr>
        <p:spPr>
          <a:xfrm>
            <a:off x="4384679" y="2766218"/>
            <a:ext cx="599126" cy="334978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8A2695-0E66-4067-4C4E-9E5BA69AFF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6892" y="3929859"/>
            <a:ext cx="3342672" cy="2089170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717AE4FA-89A6-1691-EBA4-AB2A55D3B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26" y="4156225"/>
            <a:ext cx="2743200" cy="20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5">
            <a:extLst>
              <a:ext uri="{FF2B5EF4-FFF2-40B4-BE49-F238E27FC236}">
                <a16:creationId xmlns:a16="http://schemas.microsoft.com/office/drawing/2014/main" id="{71982C89-F72A-0702-D180-81D83875460F}"/>
              </a:ext>
            </a:extLst>
          </p:cNvPr>
          <p:cNvSpPr txBox="1"/>
          <p:nvPr/>
        </p:nvSpPr>
        <p:spPr>
          <a:xfrm>
            <a:off x="-94374" y="6321332"/>
            <a:ext cx="4143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MSE train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and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validation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loss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</a:t>
            </a:r>
            <a:endParaRPr kumimoji="0" lang="en-IE" sz="16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4" name="Tekstvak 35">
            <a:extLst>
              <a:ext uri="{FF2B5EF4-FFF2-40B4-BE49-F238E27FC236}">
                <a16:creationId xmlns:a16="http://schemas.microsoft.com/office/drawing/2014/main" id="{904FA4D6-A2BA-0DBB-EA94-B50D1A7C4978}"/>
              </a:ext>
            </a:extLst>
          </p:cNvPr>
          <p:cNvSpPr txBox="1"/>
          <p:nvPr/>
        </p:nvSpPr>
        <p:spPr>
          <a:xfrm>
            <a:off x="8048263" y="6066608"/>
            <a:ext cx="4143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reconstruction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over training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epochs</a:t>
            </a:r>
            <a:endParaRPr kumimoji="0" lang="en-IE" sz="16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4616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D9DCB-161E-FAB2-A211-1E9D01ABF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048B7B-49CF-DFC4-DF7B-07C85287054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8C26990-8072-F790-F57F-07C26F8612AF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Comparison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BayesWave</a:t>
            </a:r>
            <a:r>
              <a:rPr lang="nl-NL" sz="4000" dirty="0"/>
              <a:t> – Mismatch performance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49778-65E9-6C80-1AB1-C201330D7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FB13D0-AC17-F9DC-1296-CCF1CC72F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09" y="2177764"/>
            <a:ext cx="10895194" cy="3050159"/>
          </a:xfrm>
          <a:prstGeom prst="rect">
            <a:avLst/>
          </a:prstGeom>
        </p:spPr>
      </p:pic>
      <p:sp>
        <p:nvSpPr>
          <p:cNvPr id="8" name="Google Shape;192;p35">
            <a:extLst>
              <a:ext uri="{FF2B5EF4-FFF2-40B4-BE49-F238E27FC236}">
                <a16:creationId xmlns:a16="http://schemas.microsoft.com/office/drawing/2014/main" id="{4C2C82AC-30E8-4A96-1B27-200BA32A50FF}"/>
              </a:ext>
            </a:extLst>
          </p:cNvPr>
          <p:cNvSpPr txBox="1"/>
          <p:nvPr/>
        </p:nvSpPr>
        <p:spPr>
          <a:xfrm>
            <a:off x="594306" y="5475577"/>
            <a:ext cx="10704100" cy="436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Example reconstructions with </a:t>
            </a:r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BayesWave</a:t>
            </a: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and </a:t>
            </a:r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DeepExtractor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1765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9458F-C276-4CDE-39DB-A32677F0F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152DF0C-2D53-B630-574A-43B851DFA38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Google Shape;192;p35">
            <a:extLst>
              <a:ext uri="{FF2B5EF4-FFF2-40B4-BE49-F238E27FC236}">
                <a16:creationId xmlns:a16="http://schemas.microsoft.com/office/drawing/2014/main" id="{4C2283C9-61CB-6C79-6A3D-484D60026D8B}"/>
              </a:ext>
            </a:extLst>
          </p:cNvPr>
          <p:cNvSpPr txBox="1"/>
          <p:nvPr/>
        </p:nvSpPr>
        <p:spPr>
          <a:xfrm>
            <a:off x="904456" y="6320633"/>
            <a:ext cx="10704100" cy="436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Mismatch between injected and reconstructed samples (30 samples per class)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8877AF-9A0F-7745-4328-08BABF92F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491" y="1563871"/>
            <a:ext cx="6581018" cy="4756762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B23661A-FD0A-098F-C3FA-87D664DDFC11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Comparison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BayesWave</a:t>
            </a:r>
            <a:r>
              <a:rPr lang="nl-NL" sz="4000" dirty="0"/>
              <a:t> – Mismatch performance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857E41-E303-E920-5A90-6A756826C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20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E3413B-3D81-AEF1-042A-DBCC26515918}"/>
              </a:ext>
            </a:extLst>
          </p:cNvPr>
          <p:cNvSpPr txBox="1"/>
          <p:nvPr/>
        </p:nvSpPr>
        <p:spPr>
          <a:xfrm>
            <a:off x="0" y="5121887"/>
            <a:ext cx="28054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6050">
              <a:buClr>
                <a:schemeClr val="dk2"/>
              </a:buClr>
              <a:buSzPts val="1300"/>
            </a:pPr>
            <a:r>
              <a:rPr lang="en-US" sz="1800" b="1" dirty="0" err="1">
                <a:solidFill>
                  <a:schemeClr val="dk2"/>
                </a:solidFill>
              </a:rPr>
              <a:t>DeepExtractor</a:t>
            </a:r>
            <a:r>
              <a:rPr lang="en-US" sz="1800" b="1" dirty="0">
                <a:solidFill>
                  <a:schemeClr val="dk2"/>
                </a:solidFill>
              </a:rPr>
              <a:t> reconstructs a 2s sample in 0.1s (CPU)</a:t>
            </a:r>
          </a:p>
        </p:txBody>
      </p:sp>
    </p:spTree>
    <p:extLst>
      <p:ext uri="{BB962C8B-B14F-4D97-AF65-F5344CB8AC3E}">
        <p14:creationId xmlns:p14="http://schemas.microsoft.com/office/powerpoint/2010/main" val="1001863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D3F48-EF4B-4B12-91A6-D81259573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3AD8F-EEA9-2236-D829-FF9F9A703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33" y="72659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Reconstructing</a:t>
            </a:r>
            <a:r>
              <a:rPr lang="nl-NL" sz="4000" dirty="0"/>
              <a:t> </a:t>
            </a:r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during</a:t>
            </a:r>
            <a:r>
              <a:rPr lang="nl-NL" sz="4000" dirty="0"/>
              <a:t> </a:t>
            </a:r>
            <a:r>
              <a:rPr lang="nl-NL" sz="4000" dirty="0" err="1"/>
              <a:t>LIGO’s</a:t>
            </a:r>
            <a:r>
              <a:rPr lang="nl-NL" sz="4000" dirty="0"/>
              <a:t> O3 run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51D99E7-A928-62B1-DA74-B7E96411A09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E05220-4753-6E81-81BC-FBDB0A886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498" y="4055935"/>
            <a:ext cx="8547902" cy="27479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2348A0-6483-1AD5-C038-9EA6CF0B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638" y="1171121"/>
            <a:ext cx="8547904" cy="272457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D5AF34-8749-894B-AD79-E98C6D3A4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1090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8CA9E-B82C-0901-9BA7-EF4A8736A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>
            <a:extLst>
              <a:ext uri="{FF2B5EF4-FFF2-40B4-BE49-F238E27FC236}">
                <a16:creationId xmlns:a16="http://schemas.microsoft.com/office/drawing/2014/main" id="{CDD07F0F-6007-5DE8-EDAB-17C3FFB3D713}"/>
              </a:ext>
            </a:extLst>
          </p:cNvPr>
          <p:cNvSpPr txBox="1"/>
          <p:nvPr/>
        </p:nvSpPr>
        <p:spPr>
          <a:xfrm>
            <a:off x="11119338" y="6581001"/>
            <a:ext cx="1090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200" dirty="0">
                <a:solidFill>
                  <a:schemeClr val="bg2">
                    <a:lumMod val="50000"/>
                  </a:schemeClr>
                </a:solidFill>
              </a:rPr>
              <a:t>07/07/26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A9286F-E45A-A468-C1A1-D086796E7B1F}"/>
              </a:ext>
            </a:extLst>
          </p:cNvPr>
          <p:cNvSpPr txBox="1"/>
          <p:nvPr/>
        </p:nvSpPr>
        <p:spPr>
          <a:xfrm>
            <a:off x="635000" y="254000"/>
            <a:ext cx="10922000" cy="52322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nl-NL" sz="2800" b="1" dirty="0" err="1">
                <a:solidFill>
                  <a:srgbClr val="1B2A3D"/>
                </a:solidFill>
              </a:rPr>
              <a:t>DeepExtrctor</a:t>
            </a:r>
            <a:r>
              <a:rPr lang="nl-NL" sz="2800" b="1" dirty="0">
                <a:solidFill>
                  <a:srgbClr val="1B2A3D"/>
                </a:solidFill>
              </a:rPr>
              <a:t> </a:t>
            </a:r>
            <a:r>
              <a:rPr lang="nl-NL" sz="2800" b="1" dirty="0" err="1">
                <a:solidFill>
                  <a:srgbClr val="1B2A3D"/>
                </a:solidFill>
              </a:rPr>
              <a:t>for</a:t>
            </a:r>
            <a:r>
              <a:rPr lang="nl-NL" sz="2800" b="1" dirty="0">
                <a:solidFill>
                  <a:srgbClr val="1B2A3D"/>
                </a:solidFill>
              </a:rPr>
              <a:t> KM3Net </a:t>
            </a:r>
            <a:r>
              <a:rPr lang="nl-NL" sz="2800" b="1" dirty="0" err="1">
                <a:solidFill>
                  <a:srgbClr val="1B2A3D"/>
                </a:solidFill>
              </a:rPr>
              <a:t>Glitches</a:t>
            </a:r>
            <a:r>
              <a:rPr lang="nl-NL" sz="2800" b="1" dirty="0">
                <a:solidFill>
                  <a:srgbClr val="1B2A3D"/>
                </a:solidFill>
              </a:rPr>
              <a:t>?</a:t>
            </a:r>
            <a:endParaRPr lang="nl-NL" sz="2400" b="1" dirty="0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C930-3A93-EEA2-EC54-06BC13AA43F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425"/>
          <a:stretch>
            <a:fillRect/>
          </a:stretch>
        </p:blipFill>
        <p:spPr>
          <a:xfrm>
            <a:off x="389448" y="721245"/>
            <a:ext cx="10729890" cy="20393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99302C9-FE4A-984A-CAD3-E7101F0088A1}"/>
              </a:ext>
            </a:extLst>
          </p:cNvPr>
          <p:cNvSpPr/>
          <p:nvPr/>
        </p:nvSpPr>
        <p:spPr>
          <a:xfrm>
            <a:off x="922638" y="852418"/>
            <a:ext cx="634313" cy="151576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FF79F0-B169-9F37-13A9-B868559331B7}"/>
              </a:ext>
            </a:extLst>
          </p:cNvPr>
          <p:cNvSpPr txBox="1"/>
          <p:nvPr/>
        </p:nvSpPr>
        <p:spPr>
          <a:xfrm>
            <a:off x="256372" y="2517099"/>
            <a:ext cx="2601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 err="1">
                <a:solidFill>
                  <a:srgbClr val="FF0000"/>
                </a:solidFill>
              </a:rPr>
              <a:t>Can</a:t>
            </a:r>
            <a:r>
              <a:rPr lang="nl-NL" dirty="0">
                <a:solidFill>
                  <a:srgbClr val="FF0000"/>
                </a:solidFill>
              </a:rPr>
              <a:t> we extract </a:t>
            </a:r>
            <a:r>
              <a:rPr lang="nl-NL" dirty="0" err="1">
                <a:solidFill>
                  <a:srgbClr val="FF0000"/>
                </a:solidFill>
              </a:rPr>
              <a:t>dolphin</a:t>
            </a:r>
            <a:r>
              <a:rPr lang="nl-NL" dirty="0">
                <a:solidFill>
                  <a:srgbClr val="FF0000"/>
                </a:solidFill>
              </a:rPr>
              <a:t> clicks?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E4256D-FFB0-4913-688C-76D4B11C7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19" y="4294604"/>
            <a:ext cx="5139480" cy="23075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A3F521-B344-89E6-CB9D-F699499F41D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75793"/>
          <a:stretch>
            <a:fillRect/>
          </a:stretch>
        </p:blipFill>
        <p:spPr>
          <a:xfrm>
            <a:off x="3177126" y="2606622"/>
            <a:ext cx="8328335" cy="138167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CBFFAE2-326A-54FE-093A-89883B905CB1}"/>
              </a:ext>
            </a:extLst>
          </p:cNvPr>
          <p:cNvSpPr/>
          <p:nvPr/>
        </p:nvSpPr>
        <p:spPr>
          <a:xfrm>
            <a:off x="9278005" y="2581628"/>
            <a:ext cx="634313" cy="151576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AB3B97B-F4C2-2E33-25D1-0C9A7C19A345}"/>
              </a:ext>
            </a:extLst>
          </p:cNvPr>
          <p:cNvCxnSpPr/>
          <p:nvPr/>
        </p:nvCxnSpPr>
        <p:spPr>
          <a:xfrm flipH="1">
            <a:off x="5974672" y="4110358"/>
            <a:ext cx="3045041" cy="3462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393D3242-73D4-23AD-0B06-B0779E3F24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945" y="4389082"/>
            <a:ext cx="4573535" cy="228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035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EDE44-8BD5-A095-8345-5BCF5961A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>
            <a:extLst>
              <a:ext uri="{FF2B5EF4-FFF2-40B4-BE49-F238E27FC236}">
                <a16:creationId xmlns:a16="http://schemas.microsoft.com/office/drawing/2014/main" id="{FF0D328B-CE5F-2811-FEFC-CA50DF56C23C}"/>
              </a:ext>
            </a:extLst>
          </p:cNvPr>
          <p:cNvSpPr txBox="1"/>
          <p:nvPr/>
        </p:nvSpPr>
        <p:spPr>
          <a:xfrm>
            <a:off x="11119338" y="6581001"/>
            <a:ext cx="1090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200" dirty="0">
                <a:solidFill>
                  <a:schemeClr val="bg2">
                    <a:lumMod val="50000"/>
                  </a:schemeClr>
                </a:solidFill>
              </a:rPr>
              <a:t>07/07/26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8BEFAD-0B94-1F51-AC32-578D9D675D1B}"/>
              </a:ext>
            </a:extLst>
          </p:cNvPr>
          <p:cNvSpPr txBox="1"/>
          <p:nvPr/>
        </p:nvSpPr>
        <p:spPr>
          <a:xfrm>
            <a:off x="635000" y="254000"/>
            <a:ext cx="10922000" cy="892552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nl-NL" sz="2800" b="1" dirty="0" err="1">
                <a:solidFill>
                  <a:srgbClr val="1B2A3D"/>
                </a:solidFill>
              </a:rPr>
              <a:t>Dolphin</a:t>
            </a:r>
            <a:r>
              <a:rPr lang="nl-NL" sz="2800" b="1" dirty="0">
                <a:solidFill>
                  <a:srgbClr val="1B2A3D"/>
                </a:solidFill>
              </a:rPr>
              <a:t> click (</a:t>
            </a:r>
            <a:r>
              <a:rPr lang="nl-NL" sz="2800" b="1" dirty="0" err="1">
                <a:solidFill>
                  <a:srgbClr val="1B2A3D"/>
                </a:solidFill>
              </a:rPr>
              <a:t>glitch</a:t>
            </a:r>
            <a:r>
              <a:rPr lang="nl-NL" sz="2800" b="1" dirty="0">
                <a:solidFill>
                  <a:srgbClr val="1B2A3D"/>
                </a:solidFill>
              </a:rPr>
              <a:t>) </a:t>
            </a:r>
            <a:r>
              <a:rPr lang="nl-NL" sz="2800" b="1" dirty="0" err="1">
                <a:solidFill>
                  <a:srgbClr val="1B2A3D"/>
                </a:solidFill>
              </a:rPr>
              <a:t>extraction</a:t>
            </a:r>
            <a:r>
              <a:rPr lang="nl-NL" sz="2800" b="1" dirty="0">
                <a:solidFill>
                  <a:srgbClr val="1B2A3D"/>
                </a:solidFill>
              </a:rPr>
              <a:t> (credit: Pelle Poelmens) </a:t>
            </a:r>
          </a:p>
          <a:p>
            <a:pPr algn="l"/>
            <a:endParaRPr lang="nl-NL" sz="2400" b="1" dirty="0">
              <a:solidFill>
                <a:schemeClr val="bg2"/>
              </a:solidFill>
            </a:endParaRPr>
          </a:p>
        </p:txBody>
      </p:sp>
      <p:pic>
        <p:nvPicPr>
          <p:cNvPr id="6" name="clicks_extracted_phase2_10s_playhead">
            <a:hlinkClick r:id="" action="ppaction://media"/>
            <a:extLst>
              <a:ext uri="{FF2B5EF4-FFF2-40B4-BE49-F238E27FC236}">
                <a16:creationId xmlns:a16="http://schemas.microsoft.com/office/drawing/2014/main" id="{1D047B9A-A7EC-B097-589C-E87197D032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64792" y="3723685"/>
            <a:ext cx="8167753" cy="2722584"/>
          </a:xfrm>
          <a:prstGeom prst="rect">
            <a:avLst/>
          </a:prstGeom>
        </p:spPr>
      </p:pic>
      <p:pic>
        <p:nvPicPr>
          <p:cNvPr id="7" name="clicks_raw_10s_playhead">
            <a:hlinkClick r:id="" action="ppaction://media"/>
            <a:extLst>
              <a:ext uri="{FF2B5EF4-FFF2-40B4-BE49-F238E27FC236}">
                <a16:creationId xmlns:a16="http://schemas.microsoft.com/office/drawing/2014/main" id="{55216C46-38F8-5676-04F7-C29288E6DAB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00784" y="922442"/>
            <a:ext cx="8390649" cy="27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4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7E585-FDF9-0C4F-D0F3-CA3038E50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01CB-BA5B-63DC-085B-589FE0694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136" y="72659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/>
              <a:t>  </a:t>
            </a:r>
            <a:r>
              <a:rPr lang="nl-NL" sz="4000" dirty="0" err="1"/>
              <a:t>Separating</a:t>
            </a:r>
            <a:r>
              <a:rPr lang="nl-NL" sz="4000" dirty="0"/>
              <a:t> </a:t>
            </a:r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2A61558-ACF1-FDFB-621E-8F146ACB06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A9FB7-22C5-2CBB-9BC1-9313F1426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001" y="1234799"/>
            <a:ext cx="8499848" cy="27593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865486-7EF2-76C0-E597-386BC67F1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001" y="4033508"/>
            <a:ext cx="8499847" cy="275183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1901F-EAA9-4AB9-EB64-DDC87309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532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A59BB-0F57-AD35-E26C-CD4246E25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A778-A530-8AD5-29AD-A1FB8AB08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87" y="0"/>
            <a:ext cx="11439727" cy="1325563"/>
          </a:xfrm>
        </p:spPr>
        <p:txBody>
          <a:bodyPr>
            <a:normAutofit/>
          </a:bodyPr>
          <a:lstStyle/>
          <a:p>
            <a:r>
              <a:rPr lang="nl-NL" sz="3200" dirty="0"/>
              <a:t>Signal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glitch</a:t>
            </a:r>
            <a:r>
              <a:rPr lang="nl-NL" sz="3200" dirty="0"/>
              <a:t> </a:t>
            </a:r>
            <a:r>
              <a:rPr lang="nl-NL" sz="3200" dirty="0" err="1"/>
              <a:t>separation</a:t>
            </a:r>
            <a:r>
              <a:rPr lang="nl-NL" sz="3200" dirty="0"/>
              <a:t> – </a:t>
            </a:r>
            <a:r>
              <a:rPr lang="nl-NL" sz="3200" dirty="0" err="1"/>
              <a:t>Increasing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number</a:t>
            </a:r>
            <a:r>
              <a:rPr lang="nl-NL" sz="3200" dirty="0"/>
              <a:t> of </a:t>
            </a:r>
            <a:r>
              <a:rPr lang="nl-NL" sz="3200" dirty="0" err="1"/>
              <a:t>instruments</a:t>
            </a:r>
            <a:endParaRPr lang="nl-NL" sz="32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3643A99-5925-C060-702E-CBE05669C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58D6C5-5630-AC5A-C7DE-C8A39801E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249" y="1517938"/>
            <a:ext cx="7819951" cy="502097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5AFD7D2-2D7F-C6BD-9A66-5F1F10CF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46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26892-9811-C0EB-6B4F-9BA140E5A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>
            <a:extLst>
              <a:ext uri="{FF2B5EF4-FFF2-40B4-BE49-F238E27FC236}">
                <a16:creationId xmlns:a16="http://schemas.microsoft.com/office/drawing/2014/main" id="{230EF373-3FF5-DCDD-5725-709579D8D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163" y="1259062"/>
            <a:ext cx="4832523" cy="483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AC373D-BD2D-E245-96AA-7B6B28F09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59" y="103633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Reducing</a:t>
            </a:r>
            <a:r>
              <a:rPr lang="nl-NL" sz="4000" dirty="0"/>
              <a:t> </a:t>
            </a:r>
            <a:r>
              <a:rPr lang="nl-NL" sz="4000" dirty="0" err="1"/>
              <a:t>glitch</a:t>
            </a:r>
            <a:r>
              <a:rPr lang="nl-NL" sz="4000" dirty="0"/>
              <a:t> bias in parameter </a:t>
            </a:r>
            <a:r>
              <a:rPr lang="nl-NL" sz="4000" dirty="0" err="1"/>
              <a:t>estimation</a:t>
            </a:r>
            <a:r>
              <a:rPr lang="nl-NL" sz="4000" dirty="0"/>
              <a:t> 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7D5B7C1-C9B8-8FA8-D897-50C6FB88E7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AF38C-BDA3-5026-807D-93CD94776704}"/>
              </a:ext>
            </a:extLst>
          </p:cNvPr>
          <p:cNvSpPr txBox="1"/>
          <p:nvPr/>
        </p:nvSpPr>
        <p:spPr>
          <a:xfrm>
            <a:off x="1617198" y="6239000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D8A4F4-272C-D068-57C1-DBA5559F55EA}"/>
              </a:ext>
            </a:extLst>
          </p:cNvPr>
          <p:cNvSpPr txBox="1"/>
          <p:nvPr/>
        </p:nvSpPr>
        <p:spPr>
          <a:xfrm>
            <a:off x="8210017" y="6238999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BBDCA44F-39E3-D6E7-4FD1-2B45438A2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40" y="1332523"/>
            <a:ext cx="4832524" cy="483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87DD64-5675-BAD7-3589-312FA8481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105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3C39E-33C1-B3F6-7FA9-AC1F3D7F1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7CDFD4-236A-2FF4-6E10-976096332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613" y="2287288"/>
            <a:ext cx="2188206" cy="21882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A2C219-EA71-ED62-C86A-B647F2F35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383" y="66571"/>
            <a:ext cx="10515600" cy="1325563"/>
          </a:xfrm>
        </p:spPr>
        <p:txBody>
          <a:bodyPr/>
          <a:lstStyle/>
          <a:p>
            <a:r>
              <a:rPr lang="en-US" dirty="0"/>
              <a:t>Summary &amp;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F4871-894D-A55D-B0B8-9CD2EADE1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301" y="1251622"/>
            <a:ext cx="10515600" cy="5156655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nl-NL" sz="1600" dirty="0"/>
              <a:t>Time-domain </a:t>
            </a:r>
            <a:r>
              <a:rPr lang="nl-NL" sz="1600" b="1" dirty="0" err="1"/>
              <a:t>reconstruction</a:t>
            </a:r>
            <a:r>
              <a:rPr lang="nl-NL" sz="1600" dirty="0"/>
              <a:t> of </a:t>
            </a:r>
            <a:r>
              <a:rPr lang="nl-NL" sz="1600" dirty="0" err="1"/>
              <a:t>arbitrary</a:t>
            </a:r>
            <a:r>
              <a:rPr lang="nl-NL" sz="1600" dirty="0"/>
              <a:t> GW </a:t>
            </a:r>
            <a:r>
              <a:rPr lang="nl-NL" sz="1600" dirty="0" err="1"/>
              <a:t>signals</a:t>
            </a:r>
            <a:r>
              <a:rPr lang="nl-NL" sz="1600" dirty="0"/>
              <a:t> </a:t>
            </a:r>
            <a:r>
              <a:rPr lang="nl-NL" sz="1600" dirty="0" err="1"/>
              <a:t>and</a:t>
            </a:r>
            <a:r>
              <a:rPr lang="nl-NL" sz="1600" dirty="0"/>
              <a:t> </a:t>
            </a:r>
            <a:r>
              <a:rPr lang="nl-NL" sz="1600" dirty="0" err="1"/>
              <a:t>glitches</a:t>
            </a:r>
            <a:endParaRPr lang="nl-NL" sz="1600" dirty="0"/>
          </a:p>
          <a:p>
            <a:pPr marL="742950" lvl="1" indent="-285750"/>
            <a:endParaRPr lang="nl-NL" sz="1600" dirty="0"/>
          </a:p>
          <a:p>
            <a:pPr marL="285750" indent="-285750"/>
            <a:r>
              <a:rPr lang="nl-NL" sz="1600" b="1" dirty="0" err="1"/>
              <a:t>Interpolatation</a:t>
            </a:r>
            <a:r>
              <a:rPr lang="nl-NL" sz="1600" dirty="0"/>
              <a:t> </a:t>
            </a:r>
            <a:r>
              <a:rPr lang="nl-NL" sz="1600" dirty="0" err="1"/>
              <a:t>to</a:t>
            </a:r>
            <a:r>
              <a:rPr lang="nl-NL" sz="1600" dirty="0"/>
              <a:t> </a:t>
            </a:r>
            <a:r>
              <a:rPr lang="nl-NL" sz="1600" dirty="0" err="1"/>
              <a:t>unseen</a:t>
            </a:r>
            <a:r>
              <a:rPr lang="nl-NL" sz="1600" dirty="0"/>
              <a:t> classes</a:t>
            </a:r>
          </a:p>
          <a:p>
            <a:pPr marL="742950" lvl="1" indent="-285750"/>
            <a:r>
              <a:rPr lang="nl-NL" sz="1600" dirty="0" err="1"/>
              <a:t>Trained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diverse </a:t>
            </a:r>
            <a:r>
              <a:rPr lang="nl-NL" sz="1600" b="1" dirty="0" err="1"/>
              <a:t>combinations</a:t>
            </a:r>
            <a:r>
              <a:rPr lang="nl-NL" sz="1600" dirty="0"/>
              <a:t> of </a:t>
            </a:r>
            <a:r>
              <a:rPr lang="nl-NL" sz="1600" b="1" dirty="0"/>
              <a:t>proxy </a:t>
            </a:r>
            <a:r>
              <a:rPr lang="nl-NL" sz="1600" b="1" dirty="0" err="1"/>
              <a:t>glitch</a:t>
            </a:r>
            <a:r>
              <a:rPr lang="nl-NL" sz="1600" b="1" dirty="0"/>
              <a:t> </a:t>
            </a:r>
            <a:r>
              <a:rPr lang="nl-NL" sz="1600" dirty="0"/>
              <a:t>classes</a:t>
            </a:r>
          </a:p>
          <a:p>
            <a:pPr marL="742950" lvl="1" indent="-285750"/>
            <a:r>
              <a:rPr lang="nl-NL" sz="1600" b="1" dirty="0" err="1"/>
              <a:t>Residual</a:t>
            </a:r>
            <a:r>
              <a:rPr lang="nl-NL" sz="1600" dirty="0"/>
              <a:t> approach: </a:t>
            </a:r>
            <a:r>
              <a:rPr lang="nl-NL" sz="1600" b="1" dirty="0" err="1"/>
              <a:t>predict</a:t>
            </a:r>
            <a:r>
              <a:rPr lang="nl-NL" sz="1600" dirty="0"/>
              <a:t> </a:t>
            </a:r>
            <a:r>
              <a:rPr lang="nl-NL" sz="1600" dirty="0" err="1"/>
              <a:t>the</a:t>
            </a:r>
            <a:r>
              <a:rPr lang="nl-NL" sz="1600" dirty="0"/>
              <a:t> </a:t>
            </a:r>
            <a:r>
              <a:rPr lang="nl-NL" sz="1600" b="1" dirty="0" err="1"/>
              <a:t>noise</a:t>
            </a:r>
            <a:r>
              <a:rPr lang="nl-NL" sz="1600" dirty="0"/>
              <a:t> </a:t>
            </a:r>
            <a:r>
              <a:rPr lang="nl-NL" sz="1600" dirty="0" err="1"/>
              <a:t>and</a:t>
            </a:r>
            <a:r>
              <a:rPr lang="nl-NL" sz="1600" dirty="0"/>
              <a:t> </a:t>
            </a:r>
            <a:r>
              <a:rPr lang="nl-NL" sz="1600" b="1" dirty="0" err="1"/>
              <a:t>subtract</a:t>
            </a:r>
            <a:r>
              <a:rPr lang="nl-NL" sz="1600" dirty="0"/>
              <a:t> </a:t>
            </a:r>
            <a:r>
              <a:rPr lang="nl-NL" sz="1600" dirty="0" err="1"/>
              <a:t>to</a:t>
            </a:r>
            <a:r>
              <a:rPr lang="nl-NL" sz="1600" dirty="0"/>
              <a:t> </a:t>
            </a:r>
            <a:r>
              <a:rPr lang="nl-NL" sz="1600" dirty="0" err="1"/>
              <a:t>give</a:t>
            </a:r>
            <a:r>
              <a:rPr lang="nl-NL" sz="1600" dirty="0"/>
              <a:t> </a:t>
            </a:r>
            <a:r>
              <a:rPr lang="nl-NL" sz="1600" dirty="0" err="1"/>
              <a:t>glitch</a:t>
            </a:r>
            <a:endParaRPr lang="nl-NL" sz="1600" dirty="0"/>
          </a:p>
          <a:p>
            <a:pPr marL="742950" lvl="1" indent="-285750"/>
            <a:endParaRPr lang="en-US" sz="1600" dirty="0"/>
          </a:p>
          <a:p>
            <a:pPr marL="285750" indent="-285750"/>
            <a:r>
              <a:rPr lang="nl-NL" sz="1600" dirty="0" err="1"/>
              <a:t>Surpass</a:t>
            </a:r>
            <a:r>
              <a:rPr lang="nl-NL" sz="1600" dirty="0"/>
              <a:t> </a:t>
            </a:r>
            <a:r>
              <a:rPr lang="nl-NL" sz="1600" dirty="0" err="1"/>
              <a:t>BayesWave</a:t>
            </a:r>
            <a:r>
              <a:rPr lang="nl-NL" sz="1600" dirty="0"/>
              <a:t> </a:t>
            </a:r>
            <a:r>
              <a:rPr lang="nl-NL" sz="1600" dirty="0" err="1"/>
              <a:t>glitch</a:t>
            </a:r>
            <a:r>
              <a:rPr lang="nl-NL" sz="1600" dirty="0"/>
              <a:t> recovery performance</a:t>
            </a:r>
          </a:p>
          <a:p>
            <a:pPr marL="742950" lvl="1" indent="-285750"/>
            <a:r>
              <a:rPr lang="nl-NL" sz="1600" dirty="0" err="1"/>
              <a:t>Reconstruct</a:t>
            </a:r>
            <a:r>
              <a:rPr lang="nl-NL" sz="1600" dirty="0"/>
              <a:t> 2s of data in 0.1s</a:t>
            </a:r>
          </a:p>
          <a:p>
            <a:pPr marL="742950" lvl="1" indent="-285750"/>
            <a:r>
              <a:rPr lang="nl-NL" sz="1600" b="1" dirty="0"/>
              <a:t>x10,000 </a:t>
            </a:r>
            <a:r>
              <a:rPr lang="nl-NL" sz="1600" b="1" dirty="0" err="1"/>
              <a:t>speedup</a:t>
            </a:r>
            <a:r>
              <a:rPr lang="nl-NL" sz="1600" b="1" dirty="0"/>
              <a:t> </a:t>
            </a:r>
            <a:r>
              <a:rPr lang="nl-NL" sz="1600" dirty="0" err="1"/>
              <a:t>vs</a:t>
            </a:r>
            <a:r>
              <a:rPr lang="nl-NL" sz="1600" b="1" dirty="0"/>
              <a:t> </a:t>
            </a:r>
            <a:r>
              <a:rPr lang="nl-NL" sz="1600" dirty="0" err="1"/>
              <a:t>BayesWave</a:t>
            </a:r>
            <a:endParaRPr lang="nl-NL" sz="1600" dirty="0"/>
          </a:p>
          <a:p>
            <a:pPr marL="457200" lvl="1" indent="0">
              <a:buNone/>
            </a:pPr>
            <a:endParaRPr lang="nl-NL" sz="1600" dirty="0"/>
          </a:p>
          <a:p>
            <a:pPr marL="285750" indent="-285750"/>
            <a:r>
              <a:rPr lang="nl-NL" sz="1600" b="1" dirty="0" err="1"/>
              <a:t>Reduce</a:t>
            </a:r>
            <a:r>
              <a:rPr lang="nl-NL" sz="1600" dirty="0"/>
              <a:t> </a:t>
            </a:r>
            <a:r>
              <a:rPr lang="nl-NL" sz="1600" b="1" dirty="0"/>
              <a:t>bias</a:t>
            </a:r>
            <a:r>
              <a:rPr lang="nl-NL" sz="1600" dirty="0"/>
              <a:t> in </a:t>
            </a:r>
            <a:r>
              <a:rPr lang="nl-NL" sz="1600" b="1" dirty="0"/>
              <a:t>Parameter</a:t>
            </a:r>
            <a:r>
              <a:rPr lang="nl-NL" sz="1600" dirty="0"/>
              <a:t> </a:t>
            </a:r>
            <a:r>
              <a:rPr lang="nl-NL" sz="1600" dirty="0" err="1"/>
              <a:t>Estimation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</a:t>
            </a:r>
            <a:r>
              <a:rPr lang="nl-NL" sz="1600" dirty="0" err="1"/>
              <a:t>signal+glitch</a:t>
            </a:r>
            <a:r>
              <a:rPr lang="nl-NL" sz="1600" dirty="0"/>
              <a:t> </a:t>
            </a:r>
            <a:r>
              <a:rPr lang="nl-NL" sz="1600" dirty="0" err="1"/>
              <a:t>separation</a:t>
            </a:r>
            <a:endParaRPr lang="nl-NL" sz="1600" dirty="0"/>
          </a:p>
          <a:p>
            <a:pPr marL="285750" indent="-285750"/>
            <a:endParaRPr lang="nl-NL" sz="1600" b="1" dirty="0"/>
          </a:p>
          <a:p>
            <a:pPr marL="285750" indent="-285750"/>
            <a:r>
              <a:rPr lang="nl-NL" sz="1600" b="1" dirty="0"/>
              <a:t>Template-free </a:t>
            </a:r>
            <a:r>
              <a:rPr lang="nl-NL" sz="1600" b="1" dirty="0" err="1"/>
              <a:t>and</a:t>
            </a:r>
            <a:r>
              <a:rPr lang="nl-NL" sz="1600" b="1" dirty="0"/>
              <a:t> </a:t>
            </a:r>
            <a:r>
              <a:rPr lang="nl-NL" sz="1600" b="1" dirty="0" err="1"/>
              <a:t>unmodelled</a:t>
            </a:r>
            <a:r>
              <a:rPr lang="nl-NL" sz="1600" b="1" dirty="0"/>
              <a:t> </a:t>
            </a:r>
            <a:r>
              <a:rPr lang="nl-NL" sz="1600" b="1" dirty="0" err="1"/>
              <a:t>searches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</a:t>
            </a:r>
            <a:r>
              <a:rPr lang="nl-NL" sz="1600" dirty="0" err="1"/>
              <a:t>DeepExtractor</a:t>
            </a:r>
            <a:r>
              <a:rPr lang="nl-NL" sz="1600" dirty="0"/>
              <a:t> </a:t>
            </a:r>
            <a:r>
              <a:rPr lang="nl-NL" sz="1600" b="1" dirty="0" err="1"/>
              <a:t>reconstructions</a:t>
            </a:r>
            <a:endParaRPr lang="nl-NL" sz="1600" b="1" dirty="0"/>
          </a:p>
          <a:p>
            <a:pPr marL="0" indent="0">
              <a:buNone/>
            </a:pPr>
            <a:endParaRPr lang="nl-NL" sz="1600" dirty="0"/>
          </a:p>
          <a:p>
            <a:pPr marL="285750" indent="-285750"/>
            <a:r>
              <a:rPr lang="nl-NL" sz="1600" b="1" dirty="0"/>
              <a:t>Package</a:t>
            </a:r>
            <a:r>
              <a:rPr lang="nl-NL" sz="1600" dirty="0"/>
              <a:t> on </a:t>
            </a:r>
            <a:r>
              <a:rPr lang="nl-NL" sz="1600" b="1" dirty="0" err="1"/>
              <a:t>PyPI</a:t>
            </a:r>
            <a:endParaRPr lang="nl-NL" sz="1600" b="1" dirty="0"/>
          </a:p>
          <a:p>
            <a:pPr marL="285750" indent="-285750"/>
            <a:endParaRPr lang="nl-NL" sz="1600" dirty="0"/>
          </a:p>
          <a:p>
            <a:pPr marL="285750" indent="-285750"/>
            <a:r>
              <a:rPr lang="nl-NL" sz="1600" dirty="0"/>
              <a:t>Generic</a:t>
            </a:r>
            <a:r>
              <a:rPr lang="nl-NL" sz="1600" b="1" dirty="0"/>
              <a:t> background</a:t>
            </a:r>
            <a:r>
              <a:rPr lang="nl-NL" sz="1600" dirty="0"/>
              <a:t> </a:t>
            </a:r>
            <a:r>
              <a:rPr lang="nl-NL" sz="1600" dirty="0" err="1"/>
              <a:t>estimation</a:t>
            </a:r>
            <a:r>
              <a:rPr lang="nl-NL" sz="1600" dirty="0"/>
              <a:t>?</a:t>
            </a:r>
          </a:p>
          <a:p>
            <a:pPr marL="742950" lvl="1" indent="-285750"/>
            <a:endParaRPr lang="nl-NL" sz="1600" dirty="0"/>
          </a:p>
          <a:p>
            <a:pPr marL="742950" lvl="1" indent="-285750"/>
            <a:endParaRPr lang="nl-NL" sz="1200" dirty="0"/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581317-92AF-2BE1-0EF1-FDCE134B6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13" y="4603223"/>
            <a:ext cx="2188206" cy="21882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9EC77D-7467-6206-4459-9B8E3EB9F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8102" y="0"/>
            <a:ext cx="2220717" cy="2220717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95457BD0-D7EC-0B9E-3808-6BDD20EBC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27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12138B3-4EF4-8E2C-C951-9A443528B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74155" y="6268208"/>
            <a:ext cx="1449845" cy="59134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C90A93A-1B77-A252-1C24-8A89B6871AD6}"/>
              </a:ext>
            </a:extLst>
          </p:cNvPr>
          <p:cNvSpPr/>
          <p:nvPr/>
        </p:nvSpPr>
        <p:spPr>
          <a:xfrm>
            <a:off x="1524000" y="6267764"/>
            <a:ext cx="682732" cy="59223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107D3-4BB6-592C-1353-E88322864C85}"/>
              </a:ext>
            </a:extLst>
          </p:cNvPr>
          <p:cNvSpPr txBox="1"/>
          <p:nvPr/>
        </p:nvSpPr>
        <p:spPr>
          <a:xfrm>
            <a:off x="6600113" y="5824731"/>
            <a:ext cx="2010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Read the docs!</a:t>
            </a:r>
          </a:p>
        </p:txBody>
      </p:sp>
      <p:cxnSp>
        <p:nvCxnSpPr>
          <p:cNvPr id="21" name="Curved Connector 20">
            <a:extLst>
              <a:ext uri="{FF2B5EF4-FFF2-40B4-BE49-F238E27FC236}">
                <a16:creationId xmlns:a16="http://schemas.microsoft.com/office/drawing/2014/main" id="{F3A1C969-3018-CDF8-5F5E-FC92E97C5A01}"/>
              </a:ext>
            </a:extLst>
          </p:cNvPr>
          <p:cNvCxnSpPr>
            <a:cxnSpLocks/>
            <a:stCxn id="7" idx="2"/>
          </p:cNvCxnSpPr>
          <p:nvPr/>
        </p:nvCxnSpPr>
        <p:spPr>
          <a:xfrm rot="5400000" flipH="1" flipV="1">
            <a:off x="8275381" y="5363678"/>
            <a:ext cx="252693" cy="1592743"/>
          </a:xfrm>
          <a:prstGeom prst="curvedConnector4">
            <a:avLst>
              <a:gd name="adj1" fmla="val -79500"/>
              <a:gd name="adj2" fmla="val 79817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541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012C0-A109-FA21-5172-58968761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DDE89-1A5F-D10C-AFA4-18A39A2F0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Appendix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69664A-5216-7F9A-9A5B-4E7243B0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7707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D159B-DF08-BDBD-4484-995E3AC69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9DA19-CE8D-A87B-6870-F981DB06E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learn from </a:t>
            </a:r>
            <a:r>
              <a:rPr lang="nl-NL" dirty="0" err="1"/>
              <a:t>Gravitational</a:t>
            </a:r>
            <a:r>
              <a:rPr lang="nl-NL" dirty="0"/>
              <a:t> Waves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99E80C-25F1-DD17-D115-D386C1963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29</a:t>
            </a:fld>
            <a:endParaRPr lang="en-US"/>
          </a:p>
        </p:txBody>
      </p:sp>
      <p:sp>
        <p:nvSpPr>
          <p:cNvPr id="5" name="Google Shape;106;p26">
            <a:extLst>
              <a:ext uri="{FF2B5EF4-FFF2-40B4-BE49-F238E27FC236}">
                <a16:creationId xmlns:a16="http://schemas.microsoft.com/office/drawing/2014/main" id="{112C1314-A272-A3F7-B7D5-955074EE9EC7}"/>
              </a:ext>
            </a:extLst>
          </p:cNvPr>
          <p:cNvSpPr txBox="1"/>
          <p:nvPr/>
        </p:nvSpPr>
        <p:spPr>
          <a:xfrm>
            <a:off x="211398" y="2295946"/>
            <a:ext cx="10061066" cy="2918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>
              <a:buClr>
                <a:srgbClr val="595959"/>
              </a:buClr>
              <a:buSzPts val="1300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Rates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and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populations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Tests of General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Relativity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146050">
              <a:buClr>
                <a:srgbClr val="595959"/>
              </a:buClr>
              <a:buSzPts val="1300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Extreme matter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and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multi-messenger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astronomy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Cosmology</a:t>
            </a:r>
            <a:endParaRPr lang="en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 panose="020B0604020202020204" pitchFamily="34" charset="0"/>
              <a:buChar char="•"/>
            </a:pPr>
            <a:endParaRPr lang="en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4110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55C9A-EFA2-ACD6-30D5-31DC70FA1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5BE57-1A23-509E-5A6C-6CCF79A26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The Sound of GW Music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4511D-FD43-39F1-3F4F-C5224A783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30</a:t>
            </a:fld>
            <a:endParaRPr lang="en-US"/>
          </a:p>
        </p:txBody>
      </p:sp>
      <p:sp>
        <p:nvSpPr>
          <p:cNvPr id="5" name="Rectangle: Rounded Corners 14">
            <a:extLst>
              <a:ext uri="{FF2B5EF4-FFF2-40B4-BE49-F238E27FC236}">
                <a16:creationId xmlns:a16="http://schemas.microsoft.com/office/drawing/2014/main" id="{544880BC-1B6B-56A4-5F48-E5F136627AF1}"/>
              </a:ext>
            </a:extLst>
          </p:cNvPr>
          <p:cNvSpPr/>
          <p:nvPr/>
        </p:nvSpPr>
        <p:spPr>
          <a:xfrm>
            <a:off x="2030650" y="5180672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Signal</a:t>
            </a:r>
            <a:endParaRPr lang="nl-NL" dirty="0"/>
          </a:p>
        </p:txBody>
      </p:sp>
      <p:pic>
        <p:nvPicPr>
          <p:cNvPr id="6" name="qscan_with_audio_noisy">
            <a:hlinkClick r:id="" action="ppaction://media"/>
            <a:extLst>
              <a:ext uri="{FF2B5EF4-FFF2-40B4-BE49-F238E27FC236}">
                <a16:creationId xmlns:a16="http://schemas.microsoft.com/office/drawing/2014/main" id="{44D13808-869A-3BCC-B405-08F9F073BFE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1424" y="2121700"/>
            <a:ext cx="4504133" cy="2614600"/>
          </a:xfrm>
          <a:prstGeom prst="rect">
            <a:avLst/>
          </a:prstGeom>
        </p:spPr>
      </p:pic>
      <p:pic>
        <p:nvPicPr>
          <p:cNvPr id="7" name="qscan_with_audio_loud_isolated_final">
            <a:hlinkClick r:id="" action="ppaction://media"/>
            <a:extLst>
              <a:ext uri="{FF2B5EF4-FFF2-40B4-BE49-F238E27FC236}">
                <a16:creationId xmlns:a16="http://schemas.microsoft.com/office/drawing/2014/main" id="{E20ECC71-1FC8-E716-5469-30B40F161FD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60096" y="2121700"/>
            <a:ext cx="4504133" cy="2614600"/>
          </a:xfrm>
          <a:prstGeom prst="rect">
            <a:avLst/>
          </a:prstGeom>
        </p:spPr>
      </p:pic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FD060442-14E8-32AC-041F-E17A68C68A64}"/>
              </a:ext>
            </a:extLst>
          </p:cNvPr>
          <p:cNvSpPr/>
          <p:nvPr/>
        </p:nvSpPr>
        <p:spPr>
          <a:xfrm>
            <a:off x="8079322" y="5180672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Isolated</a:t>
            </a:r>
            <a:r>
              <a:rPr lang="nl-NL" dirty="0"/>
              <a:t> </a:t>
            </a:r>
            <a:r>
              <a:rPr lang="nl-NL" dirty="0" err="1"/>
              <a:t>Signal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227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2D9D1-CAD6-DC87-B0E8-FF60D8450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50C95-22D3-4F90-D6A6-F03A55A9A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DeepExtractor</a:t>
            </a:r>
            <a:r>
              <a:rPr lang="nl-NL" dirty="0"/>
              <a:t> Applications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0B99B-9A35-D4B0-9C87-332876C50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148" y="2318562"/>
            <a:ext cx="10197847" cy="4861272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nl-NL" sz="2400" dirty="0"/>
              <a:t>Model-</a:t>
            </a:r>
            <a:r>
              <a:rPr lang="nl-NL" sz="2400" dirty="0" err="1"/>
              <a:t>Agnostic</a:t>
            </a:r>
            <a:r>
              <a:rPr lang="nl-NL" sz="2400" dirty="0"/>
              <a:t> Signal/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Reconstruction</a:t>
            </a:r>
            <a:endParaRPr lang="nl-NL" sz="2400" dirty="0"/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  <a:p>
            <a:pPr marL="342900" indent="-342900">
              <a:buFont typeface="+mj-lt"/>
              <a:buAutoNum type="arabicPeriod"/>
            </a:pPr>
            <a:r>
              <a:rPr lang="nl-NL" sz="2400" dirty="0"/>
              <a:t>Signal + 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Separation</a:t>
            </a:r>
            <a:r>
              <a:rPr lang="nl-NL" sz="2400" dirty="0"/>
              <a:t> (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Mitigation</a:t>
            </a:r>
            <a:r>
              <a:rPr lang="nl-NL" sz="2400" dirty="0"/>
              <a:t>)</a:t>
            </a:r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  <a:p>
            <a:pPr marL="342900" indent="-342900">
              <a:buFont typeface="+mj-lt"/>
              <a:buAutoNum type="arabicPeriod"/>
            </a:pPr>
            <a:r>
              <a:rPr lang="nl-NL" sz="2400" dirty="0"/>
              <a:t>Template Free </a:t>
            </a:r>
            <a:r>
              <a:rPr lang="nl-NL" sz="2400" dirty="0" err="1"/>
              <a:t>Searches</a:t>
            </a:r>
            <a:endParaRPr lang="nl-NL" sz="2400" dirty="0"/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6137EE-7A0D-CF2E-C6A8-00F692F8D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698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B0C23-BAE1-F8B8-472D-4A1279222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CC5F330-08DD-F335-D6BB-A4AA4E5A0C1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1D65171-56CC-3464-81F6-E4545EC7CEB5}"/>
              </a:ext>
            </a:extLst>
          </p:cNvPr>
          <p:cNvSpPr txBox="1">
            <a:spLocks/>
          </p:cNvSpPr>
          <p:nvPr/>
        </p:nvSpPr>
        <p:spPr>
          <a:xfrm>
            <a:off x="266166" y="2197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Synthetic</a:t>
            </a: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 Training Data </a:t>
            </a:r>
            <a:r>
              <a:rPr kumimoji="0" lang="nl-NL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Generation</a:t>
            </a:r>
            <a:endParaRPr kumimoji="0" lang="nl-NL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 Display" panose="02110004020202020204"/>
              <a:ea typeface="+mj-ea"/>
              <a:cs typeface="+mj-cs"/>
            </a:endParaRP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0641E827-DEAD-7CF0-7DF9-FF5684DF6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94" y="1400013"/>
            <a:ext cx="7475145" cy="145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B02CD04-607F-8B9E-6B21-DECE93B3A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539" y="2970927"/>
            <a:ext cx="2222890" cy="16174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BA4236-1144-7541-ED7B-923618D01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1539" y="5060288"/>
            <a:ext cx="2222890" cy="1648150"/>
          </a:xfrm>
          <a:prstGeom prst="rect">
            <a:avLst/>
          </a:prstGeom>
        </p:spPr>
      </p:pic>
      <p:sp>
        <p:nvSpPr>
          <p:cNvPr id="25" name="Arrow: Bent 24">
            <a:extLst>
              <a:ext uri="{FF2B5EF4-FFF2-40B4-BE49-F238E27FC236}">
                <a16:creationId xmlns:a16="http://schemas.microsoft.com/office/drawing/2014/main" id="{34B9F92D-8CA0-B300-A6C5-4F058855D625}"/>
              </a:ext>
            </a:extLst>
          </p:cNvPr>
          <p:cNvSpPr/>
          <p:nvPr/>
        </p:nvSpPr>
        <p:spPr>
          <a:xfrm rot="5400000">
            <a:off x="9563230" y="1861803"/>
            <a:ext cx="879878" cy="1112066"/>
          </a:xfrm>
          <a:prstGeom prst="bentArrow">
            <a:avLst>
              <a:gd name="adj1" fmla="val 15109"/>
              <a:gd name="adj2" fmla="val 14196"/>
              <a:gd name="adj3" fmla="val 15739"/>
              <a:gd name="adj4" fmla="val 1494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6C6C2243-38E1-FA89-CEAA-89E39927535F}"/>
              </a:ext>
            </a:extLst>
          </p:cNvPr>
          <p:cNvSpPr/>
          <p:nvPr/>
        </p:nvSpPr>
        <p:spPr>
          <a:xfrm>
            <a:off x="10332866" y="4695163"/>
            <a:ext cx="226336" cy="36512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FCBA0CC-8924-CBD0-A236-881C79ED01F3}"/>
              </a:ext>
            </a:extLst>
          </p:cNvPr>
          <p:cNvSpPr/>
          <p:nvPr/>
        </p:nvSpPr>
        <p:spPr>
          <a:xfrm>
            <a:off x="8621760" y="3572841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72EE27F-2933-C4C2-1D77-A7DF07F426D0}"/>
              </a:ext>
            </a:extLst>
          </p:cNvPr>
          <p:cNvSpPr/>
          <p:nvPr/>
        </p:nvSpPr>
        <p:spPr>
          <a:xfrm>
            <a:off x="8621761" y="5708779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9" name="Google Shape;174;p33">
            <a:extLst>
              <a:ext uri="{FF2B5EF4-FFF2-40B4-BE49-F238E27FC236}">
                <a16:creationId xmlns:a16="http://schemas.microsoft.com/office/drawing/2014/main" id="{B5D3C189-EE53-B6F2-2391-6122E2E63199}"/>
              </a:ext>
            </a:extLst>
          </p:cNvPr>
          <p:cNvSpPr txBox="1"/>
          <p:nvPr/>
        </p:nvSpPr>
        <p:spPr>
          <a:xfrm>
            <a:off x="118291" y="3127480"/>
            <a:ext cx="7475145" cy="2581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We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create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 diverse dataset </a:t>
            </a:r>
            <a:r>
              <a:rPr lang="nl-NL" sz="1600" dirty="0" err="1">
                <a:solidFill>
                  <a:srgbClr val="0E2841"/>
                </a:solidFill>
                <a:latin typeface="Aptos" panose="02110004020202020204"/>
              </a:rPr>
              <a:t>using</a:t>
            </a:r>
            <a:r>
              <a:rPr lang="nl-NL" sz="1600" dirty="0">
                <a:solidFill>
                  <a:srgbClr val="0E2841"/>
                </a:solidFill>
                <a:latin typeface="Aptos" panose="02110004020202020204"/>
              </a:rPr>
              <a:t> basis </a:t>
            </a:r>
            <a:r>
              <a:rPr lang="nl-NL" sz="1600" dirty="0" err="1">
                <a:solidFill>
                  <a:srgbClr val="0E2841"/>
                </a:solidFill>
                <a:latin typeface="Aptos" panose="02110004020202020204"/>
              </a:rPr>
              <a:t>waveforms</a:t>
            </a:r>
            <a:r>
              <a:rPr lang="nl-NL" sz="1600" dirty="0">
                <a:solidFill>
                  <a:srgbClr val="0E2841"/>
                </a:solidFill>
                <a:latin typeface="Aptos" panose="02110004020202020204"/>
              </a:rPr>
              <a:t> - 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signals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and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Accumulate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2-second background samples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outside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of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Omicron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triggers</a:t>
            </a: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lang="nl-NL" sz="1600" dirty="0">
              <a:solidFill>
                <a:srgbClr val="0E2841"/>
              </a:solidFill>
              <a:latin typeface="Aptos" panose="02110004020202020204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Inject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(multiple) 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each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background sample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randomly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do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this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250,000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times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Learning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DeepExtractor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always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predict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background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noise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in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presence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of these 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can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generalize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real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460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None/>
              <a:tabLst/>
              <a:defRPr/>
            </a:pPr>
            <a:endParaRPr kumimoji="0" lang="nl-NL" sz="1600" b="1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460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None/>
              <a:tabLst/>
              <a:defRPr/>
            </a:pPr>
            <a:endParaRPr kumimoji="0" lang="nl-NL" sz="1600" b="1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327CFF-5DA0-26C5-FD7E-BEA68DC4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578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19E60-6F80-7E98-1225-67C6B673E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1C73A-11F2-4767-ACCD-561338FE3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136" y="257154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Listening</a:t>
            </a:r>
            <a:r>
              <a:rPr lang="nl-NL" sz="4000" dirty="0"/>
              <a:t> </a:t>
            </a:r>
            <a:r>
              <a:rPr lang="nl-NL" sz="4000" dirty="0" err="1"/>
              <a:t>to</a:t>
            </a:r>
            <a:r>
              <a:rPr lang="nl-NL" sz="4000" dirty="0"/>
              <a:t> </a:t>
            </a:r>
            <a:r>
              <a:rPr lang="nl-NL" sz="4000" dirty="0" err="1"/>
              <a:t>Isolated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C1C3695-E91A-4E4F-0DA7-63AEECDE4D1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qscan_with_audio_Whistle (1)">
            <a:hlinkClick r:id="" action="ppaction://media"/>
            <a:extLst>
              <a:ext uri="{FF2B5EF4-FFF2-40B4-BE49-F238E27FC236}">
                <a16:creationId xmlns:a16="http://schemas.microsoft.com/office/drawing/2014/main" id="{2606291F-6BF7-44A2-74D5-83F1D995C0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20807" y="1780567"/>
            <a:ext cx="5669542" cy="3296866"/>
          </a:xfrm>
          <a:prstGeom prst="rect">
            <a:avLst/>
          </a:prstGeom>
        </p:spPr>
      </p:pic>
      <p:pic>
        <p:nvPicPr>
          <p:cNvPr id="5" name="qscan_with_audio_Koi_Fish (8)">
            <a:hlinkClick r:id="" action="ppaction://media"/>
            <a:extLst>
              <a:ext uri="{FF2B5EF4-FFF2-40B4-BE49-F238E27FC236}">
                <a16:creationId xmlns:a16="http://schemas.microsoft.com/office/drawing/2014/main" id="{ED558873-5BDE-3463-A8BF-6C176A9F964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7503" y="1780567"/>
            <a:ext cx="5669542" cy="3296866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856DA-8B79-EDD5-A352-3EB8CD40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76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05F5C-CD1F-E571-F831-374953316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983DB4A-610F-3874-C626-7EF9FA332E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0EB26-492D-9839-D1F5-2AE1AD21F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34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C62268-B613-1DC4-D21D-08513EA48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44" y="1831755"/>
            <a:ext cx="11435542" cy="3559302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829C62E-E56B-64BE-F51D-F01B1986D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306104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NL" sz="4000" dirty="0" err="1"/>
              <a:t>Results</a:t>
            </a:r>
            <a:r>
              <a:rPr lang="nl-NL" sz="4000" dirty="0"/>
              <a:t> – </a:t>
            </a:r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experiments</a:t>
            </a:r>
            <a:endParaRPr lang="nl-NL" sz="4000" dirty="0"/>
          </a:p>
        </p:txBody>
      </p:sp>
      <p:sp>
        <p:nvSpPr>
          <p:cNvPr id="15" name="Google Shape;231;p39">
            <a:extLst>
              <a:ext uri="{FF2B5EF4-FFF2-40B4-BE49-F238E27FC236}">
                <a16:creationId xmlns:a16="http://schemas.microsoft.com/office/drawing/2014/main" id="{131D1A3E-DA6D-E8A7-F0A1-8A12EE0BE8FB}"/>
              </a:ext>
            </a:extLst>
          </p:cNvPr>
          <p:cNvSpPr txBox="1"/>
          <p:nvPr/>
        </p:nvSpPr>
        <p:spPr>
          <a:xfrm>
            <a:off x="310816" y="5591145"/>
            <a:ext cx="3527681" cy="3472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</a:pPr>
            <a:r>
              <a:rPr lang="nl-NL" sz="1200" b="1" dirty="0" err="1">
                <a:solidFill>
                  <a:schemeClr val="dk2"/>
                </a:solidFill>
              </a:rPr>
              <a:t>Main</a:t>
            </a:r>
            <a:r>
              <a:rPr lang="nl-NL" sz="1200" b="1" dirty="0">
                <a:solidFill>
                  <a:schemeClr val="dk2"/>
                </a:solidFill>
              </a:rPr>
              <a:t> </a:t>
            </a:r>
            <a:r>
              <a:rPr lang="nl-NL" sz="1200" b="1" dirty="0" err="1">
                <a:solidFill>
                  <a:schemeClr val="dk2"/>
                </a:solidFill>
              </a:rPr>
              <a:t>Findings</a:t>
            </a:r>
            <a:endParaRPr lang="nl-NL" sz="1200" b="1" dirty="0">
              <a:solidFill>
                <a:schemeClr val="dk2"/>
              </a:solidFill>
            </a:endParaRPr>
          </a:p>
          <a:p>
            <a:pPr marL="14605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</a:pPr>
            <a:endParaRPr lang="nl-NL" sz="1200" b="1" dirty="0">
              <a:solidFill>
                <a:schemeClr val="dk2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r>
              <a:rPr lang="nl-NL" sz="1200" dirty="0">
                <a:solidFill>
                  <a:schemeClr val="dk2"/>
                </a:solidFill>
              </a:rPr>
              <a:t>2D model on high </a:t>
            </a:r>
            <a:r>
              <a:rPr lang="nl-NL" sz="1200" dirty="0" err="1">
                <a:solidFill>
                  <a:schemeClr val="dk2"/>
                </a:solidFill>
              </a:rPr>
              <a:t>resolution</a:t>
            </a:r>
            <a:r>
              <a:rPr lang="nl-NL" sz="1200" dirty="0">
                <a:solidFill>
                  <a:schemeClr val="dk2"/>
                </a:solidFill>
              </a:rPr>
              <a:t> STFT is best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endParaRPr lang="nl-NL" sz="1200" dirty="0">
              <a:solidFill>
                <a:schemeClr val="dk2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r>
              <a:rPr lang="nl-NL" sz="1200" dirty="0" err="1">
                <a:solidFill>
                  <a:schemeClr val="dk2"/>
                </a:solidFill>
              </a:rPr>
              <a:t>Reconstruct</a:t>
            </a:r>
            <a:r>
              <a:rPr lang="nl-NL" sz="1200" dirty="0">
                <a:solidFill>
                  <a:schemeClr val="dk2"/>
                </a:solidFill>
              </a:rPr>
              <a:t> a sample ≈ 0.1s (CPU)</a:t>
            </a:r>
          </a:p>
        </p:txBody>
      </p:sp>
      <p:sp>
        <p:nvSpPr>
          <p:cNvPr id="16" name="Google Shape;192;p35">
            <a:extLst>
              <a:ext uri="{FF2B5EF4-FFF2-40B4-BE49-F238E27FC236}">
                <a16:creationId xmlns:a16="http://schemas.microsoft.com/office/drawing/2014/main" id="{D25D7259-D7D9-5E3A-D1A2-2529FE3A293C}"/>
              </a:ext>
            </a:extLst>
          </p:cNvPr>
          <p:cNvSpPr txBox="1"/>
          <p:nvPr/>
        </p:nvSpPr>
        <p:spPr>
          <a:xfrm>
            <a:off x="2169668" y="5275982"/>
            <a:ext cx="8318927" cy="35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i="1" dirty="0">
                <a:solidFill>
                  <a:schemeClr val="dk2"/>
                </a:solidFill>
              </a:rPr>
              <a:t>Median mismatch (%) between injected and extracted glitches over 512 samples from each class. Bounds represent 1</a:t>
            </a:r>
            <a:r>
              <a:rPr lang="el-GR" sz="1600" i="1" dirty="0">
                <a:solidFill>
                  <a:schemeClr val="dk2"/>
                </a:solidFill>
              </a:rPr>
              <a:t>σ</a:t>
            </a:r>
            <a:r>
              <a:rPr lang="nl-NL" sz="1600" i="1" dirty="0">
                <a:solidFill>
                  <a:schemeClr val="dk2"/>
                </a:solidFill>
              </a:rPr>
              <a:t> </a:t>
            </a:r>
            <a:r>
              <a:rPr lang="nl-NL" sz="1600" i="1" dirty="0" err="1">
                <a:solidFill>
                  <a:schemeClr val="dk2"/>
                </a:solidFill>
              </a:rPr>
              <a:t>confidence</a:t>
            </a:r>
            <a:r>
              <a:rPr lang="nl-NL" sz="1600" i="1" dirty="0">
                <a:solidFill>
                  <a:schemeClr val="dk2"/>
                </a:solidFill>
              </a:rPr>
              <a:t> interval.</a:t>
            </a:r>
            <a:endParaRPr sz="1600" dirty="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592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66112-298D-ED7B-3AB8-F20CA7DA4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58A550-9007-67A6-A954-0A7597D2895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A83ADFC-2C75-F272-9516-781CE9FD2E34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Uncertainty</a:t>
            </a:r>
            <a:r>
              <a:rPr lang="nl-NL" sz="4000" dirty="0"/>
              <a:t> </a:t>
            </a:r>
            <a:r>
              <a:rPr lang="nl-NL" sz="4000" dirty="0" err="1"/>
              <a:t>Quantification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Dropout</a:t>
            </a:r>
            <a:endParaRPr lang="nl-NL" sz="4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83EF38-9B73-59A2-B74C-386AE246A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024BF1-3E04-E06D-F1A0-18640F6C8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164" y="4024428"/>
            <a:ext cx="7772400" cy="28263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25DE78-5847-13A1-9FBE-AD278584A4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164" y="1198101"/>
            <a:ext cx="7772400" cy="282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57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84772-827D-C848-6E8A-044A87EAD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930FB-0FDF-4E9A-B325-67DB17852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Detecting</a:t>
            </a:r>
            <a:r>
              <a:rPr lang="nl-NL" sz="4000" dirty="0"/>
              <a:t> GW231123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197B238-E00C-5EA4-F27E-61F34FFB9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7A337-C94D-31B9-25B5-734730B3C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363" y="1473365"/>
            <a:ext cx="9002523" cy="47310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F2E36-5C32-C99C-CFF4-2C83E25D8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29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56C66-A3D7-954A-2737-DCEA139FF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FD0EA3C-6DE7-21B5-EE86-85EF88786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NL" sz="4000" dirty="0">
                <a:solidFill>
                  <a:schemeClr val="dk1"/>
                </a:solidFill>
              </a:rPr>
              <a:t>Transfer </a:t>
            </a:r>
            <a:r>
              <a:rPr lang="nl-NL" sz="4000" dirty="0" err="1">
                <a:solidFill>
                  <a:schemeClr val="dk1"/>
                </a:solidFill>
              </a:rPr>
              <a:t>learning</a:t>
            </a:r>
            <a:r>
              <a:rPr lang="nl-NL" sz="4000" dirty="0">
                <a:solidFill>
                  <a:schemeClr val="dk1"/>
                </a:solidFill>
              </a:rPr>
              <a:t> </a:t>
            </a:r>
            <a:r>
              <a:rPr lang="nl-NL" sz="4000" dirty="0" err="1">
                <a:solidFill>
                  <a:schemeClr val="dk1"/>
                </a:solidFill>
              </a:rPr>
              <a:t>with</a:t>
            </a:r>
            <a:r>
              <a:rPr lang="nl-NL" sz="4000" dirty="0">
                <a:solidFill>
                  <a:schemeClr val="dk1"/>
                </a:solidFill>
              </a:rPr>
              <a:t> real </a:t>
            </a:r>
            <a:r>
              <a:rPr lang="nl-NL" sz="4000" dirty="0" err="1">
                <a:solidFill>
                  <a:schemeClr val="dk1"/>
                </a:solidFill>
              </a:rPr>
              <a:t>backgrounds</a:t>
            </a:r>
            <a:endParaRPr lang="nl-NL" sz="4000" dirty="0">
              <a:solidFill>
                <a:schemeClr val="dk1"/>
              </a:solidFill>
            </a:endParaRPr>
          </a:p>
        </p:txBody>
      </p:sp>
      <p:sp>
        <p:nvSpPr>
          <p:cNvPr id="6" name="Google Shape;398;p57">
            <a:extLst>
              <a:ext uri="{FF2B5EF4-FFF2-40B4-BE49-F238E27FC236}">
                <a16:creationId xmlns:a16="http://schemas.microsoft.com/office/drawing/2014/main" id="{4C75E3EA-BF33-737A-3F37-DB4D4517A670}"/>
              </a:ext>
            </a:extLst>
          </p:cNvPr>
          <p:cNvSpPr txBox="1"/>
          <p:nvPr/>
        </p:nvSpPr>
        <p:spPr>
          <a:xfrm>
            <a:off x="371272" y="1704364"/>
            <a:ext cx="7909800" cy="220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dk2"/>
                </a:solidFill>
              </a:rPr>
              <a:t>We accumulate real LIGO backgrounds </a:t>
            </a:r>
            <a:r>
              <a:rPr lang="pt-BR" sz="1300" dirty="0">
                <a:solidFill>
                  <a:schemeClr val="dk2"/>
                </a:solidFill>
              </a:rPr>
              <a:t>(H1, L1, O3a, O3b)</a:t>
            </a:r>
            <a:endParaRPr lang="en-US" sz="1300" dirty="0">
              <a:solidFill>
                <a:schemeClr val="dk2"/>
              </a:solidFill>
            </a:endParaRP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At least 2s outside of Omicron/signal triggers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45,000 samples of 2s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Analytical glitch injections (as before)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Transfer learn our pretrained (simulated) model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Further training phase with real backgrounds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Additional knowledge about real background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</p:txBody>
      </p:sp>
      <p:sp>
        <p:nvSpPr>
          <p:cNvPr id="7" name="Google Shape;126;p28">
            <a:extLst>
              <a:ext uri="{FF2B5EF4-FFF2-40B4-BE49-F238E27FC236}">
                <a16:creationId xmlns:a16="http://schemas.microsoft.com/office/drawing/2014/main" id="{34A629E1-837A-8964-6EC0-0B807F9E0317}"/>
              </a:ext>
            </a:extLst>
          </p:cNvPr>
          <p:cNvSpPr/>
          <p:nvPr/>
        </p:nvSpPr>
        <p:spPr>
          <a:xfrm>
            <a:off x="4326172" y="4888260"/>
            <a:ext cx="2251650" cy="1316976"/>
          </a:xfrm>
          <a:prstGeom prst="roundRect">
            <a:avLst>
              <a:gd name="adj" fmla="val 16667"/>
            </a:avLst>
          </a:prstGeom>
          <a:solidFill>
            <a:srgbClr val="59595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Pre-Trained DeepExtractor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8" name="Google Shape;126;p28">
            <a:extLst>
              <a:ext uri="{FF2B5EF4-FFF2-40B4-BE49-F238E27FC236}">
                <a16:creationId xmlns:a16="http://schemas.microsoft.com/office/drawing/2014/main" id="{45EF34B4-AD68-9E16-0D7F-BBA8FF29299E}"/>
              </a:ext>
            </a:extLst>
          </p:cNvPr>
          <p:cNvSpPr/>
          <p:nvPr/>
        </p:nvSpPr>
        <p:spPr>
          <a:xfrm>
            <a:off x="9790535" y="4888260"/>
            <a:ext cx="2251650" cy="1316976"/>
          </a:xfrm>
          <a:prstGeom prst="roundRect">
            <a:avLst>
              <a:gd name="adj" fmla="val 16667"/>
            </a:avLst>
          </a:prstGeom>
          <a:solidFill>
            <a:srgbClr val="59595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Fine-tuned DeepExtractor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9" name="Arrow: Right 14">
            <a:extLst>
              <a:ext uri="{FF2B5EF4-FFF2-40B4-BE49-F238E27FC236}">
                <a16:creationId xmlns:a16="http://schemas.microsoft.com/office/drawing/2014/main" id="{BF80AE57-10B4-FC32-608A-A3DEDED099B1}"/>
              </a:ext>
            </a:extLst>
          </p:cNvPr>
          <p:cNvSpPr/>
          <p:nvPr/>
        </p:nvSpPr>
        <p:spPr>
          <a:xfrm>
            <a:off x="6954217" y="5382679"/>
            <a:ext cx="2459924" cy="3281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/>
              <a:t>Transfer </a:t>
            </a:r>
            <a:r>
              <a:rPr lang="nl-NL" sz="1100" dirty="0" err="1"/>
              <a:t>learning</a:t>
            </a:r>
            <a:endParaRPr lang="nl-NL" dirty="0"/>
          </a:p>
        </p:txBody>
      </p:sp>
      <p:sp>
        <p:nvSpPr>
          <p:cNvPr id="10" name="Arrow: Down 15">
            <a:extLst>
              <a:ext uri="{FF2B5EF4-FFF2-40B4-BE49-F238E27FC236}">
                <a16:creationId xmlns:a16="http://schemas.microsoft.com/office/drawing/2014/main" id="{D566A380-2BBD-36D8-5827-5697BFEB347F}"/>
              </a:ext>
            </a:extLst>
          </p:cNvPr>
          <p:cNvSpPr/>
          <p:nvPr/>
        </p:nvSpPr>
        <p:spPr>
          <a:xfrm>
            <a:off x="8054827" y="4775688"/>
            <a:ext cx="258703" cy="6069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tangle: Rounded Corners 16">
            <a:extLst>
              <a:ext uri="{FF2B5EF4-FFF2-40B4-BE49-F238E27FC236}">
                <a16:creationId xmlns:a16="http://schemas.microsoft.com/office/drawing/2014/main" id="{34CAF512-F6CB-4E02-CCCB-1AE5C2CA301C}"/>
              </a:ext>
            </a:extLst>
          </p:cNvPr>
          <p:cNvSpPr/>
          <p:nvPr/>
        </p:nvSpPr>
        <p:spPr>
          <a:xfrm>
            <a:off x="7383151" y="4308124"/>
            <a:ext cx="1588130" cy="33959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 err="1">
                <a:solidFill>
                  <a:schemeClr val="tx1"/>
                </a:solidFill>
              </a:rPr>
              <a:t>Additional</a:t>
            </a:r>
            <a:r>
              <a:rPr lang="nl-NL" sz="1200" dirty="0">
                <a:solidFill>
                  <a:schemeClr val="tx1"/>
                </a:solidFill>
              </a:rPr>
              <a:t> Knowledge (PSD)</a:t>
            </a:r>
            <a:endParaRPr lang="nl-NL" sz="1600" dirty="0">
              <a:solidFill>
                <a:schemeClr val="tx1"/>
              </a:solidFill>
            </a:endParaRPr>
          </a:p>
        </p:txBody>
      </p:sp>
      <p:pic>
        <p:nvPicPr>
          <p:cNvPr id="12" name="Picture 11" descr="A graph showing a number of waves&#10;&#10;Description automatically generated with medium confidence">
            <a:extLst>
              <a:ext uri="{FF2B5EF4-FFF2-40B4-BE49-F238E27FC236}">
                <a16:creationId xmlns:a16="http://schemas.microsoft.com/office/drawing/2014/main" id="{3CC41944-CD21-5067-42A0-55988E253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79" y="4074944"/>
            <a:ext cx="2767172" cy="1660303"/>
          </a:xfrm>
          <a:prstGeom prst="rect">
            <a:avLst/>
          </a:prstGeom>
        </p:spPr>
      </p:pic>
      <p:pic>
        <p:nvPicPr>
          <p:cNvPr id="13" name="Picture 12" descr="A graph of a sound wave&#10;&#10;Description automatically generated">
            <a:extLst>
              <a:ext uri="{FF2B5EF4-FFF2-40B4-BE49-F238E27FC236}">
                <a16:creationId xmlns:a16="http://schemas.microsoft.com/office/drawing/2014/main" id="{B75CF39F-E3C7-18B5-6CFA-798030493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745" y="2200314"/>
            <a:ext cx="3090942" cy="185456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8FFBC8-2044-8A84-FBDC-3977B0433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95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A79CEC-D4C4-B474-1205-B9BEF3016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ED40F-959D-9E82-225B-32881B948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7543" y="2683845"/>
            <a:ext cx="3685523" cy="27231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B4C8D7-EA12-5F3B-C844-B0EDEB603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403" y="4196710"/>
            <a:ext cx="3195078" cy="2420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C2E203-0A3C-1F86-2BDA-DCD8B69C7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5403" y="1450963"/>
            <a:ext cx="3195078" cy="2403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C8F04A-9F4C-2D13-4689-3D4D27734E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09" y="2978113"/>
            <a:ext cx="3142129" cy="23920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9E4A32A-3DE4-A387-1D9A-DFA855B45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</a:rPr>
              <a:t>Improvements from Transfer Learning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C9603B-6D49-EC9A-2135-56A6818DA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4069" y="1450963"/>
            <a:ext cx="1633051" cy="102183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F44AFE6-4F43-713B-A819-8F19DC2E9103}"/>
              </a:ext>
            </a:extLst>
          </p:cNvPr>
          <p:cNvSpPr/>
          <p:nvPr/>
        </p:nvSpPr>
        <p:spPr>
          <a:xfrm>
            <a:off x="3173648" y="1487843"/>
            <a:ext cx="186771" cy="6731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8C2C97-C14E-A497-11A7-43036F080D6F}"/>
              </a:ext>
            </a:extLst>
          </p:cNvPr>
          <p:cNvCxnSpPr>
            <a:cxnSpLocks/>
          </p:cNvCxnSpPr>
          <p:nvPr/>
        </p:nvCxnSpPr>
        <p:spPr>
          <a:xfrm>
            <a:off x="3360419" y="1690688"/>
            <a:ext cx="1600687" cy="1733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2B3A7A9-BBD7-58B7-FE16-26A9652E3C88}"/>
              </a:ext>
            </a:extLst>
          </p:cNvPr>
          <p:cNvCxnSpPr>
            <a:cxnSpLocks/>
          </p:cNvCxnSpPr>
          <p:nvPr/>
        </p:nvCxnSpPr>
        <p:spPr>
          <a:xfrm flipV="1">
            <a:off x="3022037" y="2683845"/>
            <a:ext cx="1526030" cy="13645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637770E-6067-C3F1-F68C-0F336DDD17D5}"/>
              </a:ext>
            </a:extLst>
          </p:cNvPr>
          <p:cNvCxnSpPr>
            <a:cxnSpLocks/>
          </p:cNvCxnSpPr>
          <p:nvPr/>
        </p:nvCxnSpPr>
        <p:spPr>
          <a:xfrm>
            <a:off x="3022037" y="4048404"/>
            <a:ext cx="1543366" cy="13217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8EC4408-F265-CA87-AD21-16E8BC5E6DE1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7760481" y="2652590"/>
            <a:ext cx="1139479" cy="13981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C73DC13-68AD-F7EA-D8D1-D49291442C27}"/>
              </a:ext>
            </a:extLst>
          </p:cNvPr>
          <p:cNvCxnSpPr>
            <a:cxnSpLocks/>
            <a:stCxn id="6" idx="3"/>
          </p:cNvCxnSpPr>
          <p:nvPr/>
        </p:nvCxnSpPr>
        <p:spPr>
          <a:xfrm flipV="1">
            <a:off x="7760481" y="4050699"/>
            <a:ext cx="1139479" cy="13563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: Rounded Corners 34">
            <a:extLst>
              <a:ext uri="{FF2B5EF4-FFF2-40B4-BE49-F238E27FC236}">
                <a16:creationId xmlns:a16="http://schemas.microsoft.com/office/drawing/2014/main" id="{7722ECAE-0BFA-9825-899E-E32589742C7A}"/>
              </a:ext>
            </a:extLst>
          </p:cNvPr>
          <p:cNvSpPr/>
          <p:nvPr/>
        </p:nvSpPr>
        <p:spPr>
          <a:xfrm>
            <a:off x="3304982" y="3185379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>
                <a:solidFill>
                  <a:schemeClr val="tx1"/>
                </a:solidFill>
              </a:rPr>
              <a:t>No Transfer Learning</a:t>
            </a:r>
            <a:endParaRPr lang="nl-NL" sz="1050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35">
            <a:extLst>
              <a:ext uri="{FF2B5EF4-FFF2-40B4-BE49-F238E27FC236}">
                <a16:creationId xmlns:a16="http://schemas.microsoft.com/office/drawing/2014/main" id="{09AA7665-A65D-E613-B64A-3B6F38C2E053}"/>
              </a:ext>
            </a:extLst>
          </p:cNvPr>
          <p:cNvSpPr/>
          <p:nvPr/>
        </p:nvSpPr>
        <p:spPr>
          <a:xfrm>
            <a:off x="3304982" y="4433107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err="1">
                <a:solidFill>
                  <a:schemeClr val="tx1"/>
                </a:solidFill>
              </a:rPr>
              <a:t>With</a:t>
            </a:r>
            <a:r>
              <a:rPr lang="nl-NL" sz="900" dirty="0">
                <a:solidFill>
                  <a:schemeClr val="tx1"/>
                </a:solidFill>
              </a:rPr>
              <a:t> Transfer Learning</a:t>
            </a:r>
            <a:endParaRPr lang="nl-NL" sz="1050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361FD5-04CA-0D07-96CB-B73F25A70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4375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95608-89F6-DF8A-E82D-C7500EAD0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62A0953-7735-795D-6CE2-05373F963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0" y="263525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Clustering </a:t>
            </a:r>
            <a:r>
              <a:rPr lang="nl-NL" sz="4000" dirty="0" err="1"/>
              <a:t>Glitch</a:t>
            </a:r>
            <a:r>
              <a:rPr lang="nl-NL" sz="4000" dirty="0"/>
              <a:t> </a:t>
            </a:r>
            <a:r>
              <a:rPr lang="nl-NL" sz="4000" dirty="0" err="1"/>
              <a:t>Reconstructions</a:t>
            </a:r>
            <a:endParaRPr lang="nl-NL" sz="4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7305EE6-55BE-6F6D-9624-EB9C65F74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613" y="1831939"/>
            <a:ext cx="9009332" cy="426406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A7B880-4EA6-A2B7-910E-BF3368E71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3711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45476-1021-9333-BB6B-3D4270A80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F1231-B725-1E18-4070-437A40246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33" y="18256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Gravity</a:t>
            </a:r>
            <a:r>
              <a:rPr lang="nl-NL" sz="4000" dirty="0"/>
              <a:t> </a:t>
            </a:r>
            <a:r>
              <a:rPr lang="nl-NL" sz="4000" dirty="0" err="1"/>
              <a:t>Spy</a:t>
            </a:r>
            <a:r>
              <a:rPr lang="nl-NL" sz="4000" dirty="0"/>
              <a:t> </a:t>
            </a:r>
            <a:r>
              <a:rPr lang="nl-NL" sz="4000" dirty="0" err="1"/>
              <a:t>Classification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D42A415-D13A-49F3-F528-FD889980180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8" name="Google Shape;398;p57">
            <a:extLst>
              <a:ext uri="{FF2B5EF4-FFF2-40B4-BE49-F238E27FC236}">
                <a16:creationId xmlns:a16="http://schemas.microsoft.com/office/drawing/2014/main" id="{7928AD6F-787B-F055-E3F5-F7157B729074}"/>
              </a:ext>
            </a:extLst>
          </p:cNvPr>
          <p:cNvSpPr txBox="1"/>
          <p:nvPr/>
        </p:nvSpPr>
        <p:spPr>
          <a:xfrm>
            <a:off x="7293429" y="633868"/>
            <a:ext cx="4051727" cy="8742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>
              <a:buClr>
                <a:schemeClr val="dk2"/>
              </a:buClr>
              <a:buSzPts val="1300"/>
            </a:pPr>
            <a:endParaRPr lang="nl-NL" sz="1600" b="1" dirty="0">
              <a:solidFill>
                <a:schemeClr val="dk2"/>
              </a:solidFill>
            </a:endParaRPr>
          </a:p>
          <a:p>
            <a:pPr marL="146050">
              <a:buClr>
                <a:schemeClr val="dk2"/>
              </a:buClr>
              <a:buSzPts val="1300"/>
            </a:pPr>
            <a:r>
              <a:rPr lang="nl-NL" sz="1600" b="1" dirty="0">
                <a:solidFill>
                  <a:schemeClr val="dk2"/>
                </a:solidFill>
              </a:rPr>
              <a:t>90% of </a:t>
            </a:r>
            <a:r>
              <a:rPr lang="nl-NL" sz="1600" b="1" dirty="0" err="1">
                <a:solidFill>
                  <a:schemeClr val="dk2"/>
                </a:solidFill>
              </a:rPr>
              <a:t>reconstructions</a:t>
            </a:r>
            <a:r>
              <a:rPr lang="nl-NL" sz="1600" b="1" dirty="0">
                <a:solidFill>
                  <a:schemeClr val="dk2"/>
                </a:solidFill>
              </a:rPr>
              <a:t> are </a:t>
            </a:r>
            <a:r>
              <a:rPr lang="nl-NL" sz="1600" b="1" dirty="0" err="1">
                <a:solidFill>
                  <a:schemeClr val="dk2"/>
                </a:solidFill>
              </a:rPr>
              <a:t>classified</a:t>
            </a:r>
            <a:r>
              <a:rPr lang="nl-NL" sz="1600" b="1" dirty="0">
                <a:solidFill>
                  <a:schemeClr val="dk2"/>
                </a:solidFill>
              </a:rPr>
              <a:t> </a:t>
            </a:r>
            <a:r>
              <a:rPr lang="nl-NL" sz="1600" b="1" dirty="0" err="1">
                <a:solidFill>
                  <a:schemeClr val="dk2"/>
                </a:solidFill>
              </a:rPr>
              <a:t>with</a:t>
            </a:r>
            <a:r>
              <a:rPr lang="nl-NL" sz="1600" b="1" dirty="0">
                <a:solidFill>
                  <a:schemeClr val="dk2"/>
                </a:solidFill>
              </a:rPr>
              <a:t> correct label</a:t>
            </a:r>
            <a:endParaRPr lang="pt-BR" sz="1600" b="1" dirty="0">
              <a:solidFill>
                <a:schemeClr val="dk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EE38A9E-DDD9-D3A7-4759-6C2D5B352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89" y="1690687"/>
            <a:ext cx="11903821" cy="4977961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A187F60-D594-28A2-3725-69EF1EED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2404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79305-3461-37B9-EC24-9E6EDFA9F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42866-9C8A-5A51-12F2-B6EDB3D1F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87" y="0"/>
            <a:ext cx="11439727" cy="1325563"/>
          </a:xfrm>
        </p:spPr>
        <p:txBody>
          <a:bodyPr>
            <a:normAutofit/>
          </a:bodyPr>
          <a:lstStyle/>
          <a:p>
            <a:r>
              <a:rPr lang="nl-NL" sz="3200" dirty="0"/>
              <a:t>Signal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glitch</a:t>
            </a:r>
            <a:r>
              <a:rPr lang="nl-NL" sz="3200" dirty="0"/>
              <a:t> </a:t>
            </a:r>
            <a:r>
              <a:rPr lang="nl-NL" sz="3200" dirty="0" err="1"/>
              <a:t>separation</a:t>
            </a:r>
            <a:r>
              <a:rPr lang="nl-NL" sz="3200" dirty="0"/>
              <a:t> – </a:t>
            </a:r>
            <a:r>
              <a:rPr lang="nl-NL" sz="3200" dirty="0" err="1"/>
              <a:t>Increasing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number</a:t>
            </a:r>
            <a:r>
              <a:rPr lang="nl-NL" sz="3200" dirty="0"/>
              <a:t> of </a:t>
            </a:r>
            <a:r>
              <a:rPr lang="nl-NL" sz="3200" dirty="0" err="1"/>
              <a:t>instruments</a:t>
            </a:r>
            <a:endParaRPr lang="nl-NL" sz="32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8CE4ECD-1C7C-CDE8-0CDF-1B40F4A45C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D58057-AE37-00C3-22D9-2F7D86AF6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556" y="1188079"/>
            <a:ext cx="7819951" cy="502097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C59C1A1-48D4-EE5C-47F0-246BB2D9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62B01-1851-670C-CE51-D3BAA4467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9448" y="1546646"/>
            <a:ext cx="4084432" cy="17679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E36EEF-6290-4AE9-DE27-65F26BB675F1}"/>
              </a:ext>
            </a:extLst>
          </p:cNvPr>
          <p:cNvSpPr txBox="1"/>
          <p:nvPr/>
        </p:nvSpPr>
        <p:spPr>
          <a:xfrm>
            <a:off x="8335233" y="3325731"/>
            <a:ext cx="3388596" cy="372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Signal parameter space.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AA2482-C6A5-E71E-E89A-FECAA5AAA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339" y="4275060"/>
            <a:ext cx="4219661" cy="145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46C4D1-55BE-E611-352B-213C225C6D12}"/>
              </a:ext>
            </a:extLst>
          </p:cNvPr>
          <p:cNvSpPr txBox="1"/>
          <p:nvPr/>
        </p:nvSpPr>
        <p:spPr>
          <a:xfrm>
            <a:off x="7819952" y="5827432"/>
            <a:ext cx="4372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 training sample for </a:t>
            </a:r>
            <a:r>
              <a:rPr lang="en-US" dirty="0" err="1"/>
              <a:t>DeepExtractor</a:t>
            </a:r>
            <a:r>
              <a:rPr lang="en-US" dirty="0"/>
              <a:t> </a:t>
            </a:r>
            <a:r>
              <a:rPr lang="en-US" dirty="0" err="1"/>
              <a:t>signal+glitch</a:t>
            </a:r>
            <a:r>
              <a:rPr lang="en-US" dirty="0"/>
              <a:t> separation. We accumulate 1.2M samples.</a:t>
            </a:r>
          </a:p>
        </p:txBody>
      </p:sp>
    </p:spTree>
    <p:extLst>
      <p:ext uri="{BB962C8B-B14F-4D97-AF65-F5344CB8AC3E}">
        <p14:creationId xmlns:p14="http://schemas.microsoft.com/office/powerpoint/2010/main" val="34046890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C5605-EA41-8599-EF2A-CF9A6C0C3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E4502-695B-E858-7F18-A28406579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68377"/>
            <a:ext cx="10515600" cy="1325563"/>
          </a:xfrm>
        </p:spPr>
        <p:txBody>
          <a:bodyPr/>
          <a:lstStyle/>
          <a:p>
            <a:r>
              <a:rPr lang="nl-NL" dirty="0" err="1"/>
              <a:t>Signal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separation</a:t>
            </a:r>
            <a:endParaRPr lang="nl-N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92D67B-5BEB-F392-56A9-425A2D2D060C}"/>
              </a:ext>
            </a:extLst>
          </p:cNvPr>
          <p:cNvSpPr txBox="1"/>
          <p:nvPr/>
        </p:nvSpPr>
        <p:spPr>
          <a:xfrm>
            <a:off x="2999216" y="5596517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1FB60C-409B-5051-A1AB-A06D1CAE676B}"/>
              </a:ext>
            </a:extLst>
          </p:cNvPr>
          <p:cNvSpPr txBox="1"/>
          <p:nvPr/>
        </p:nvSpPr>
        <p:spPr>
          <a:xfrm>
            <a:off x="8642467" y="55965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9B8298-9196-143D-A1F7-4B01D544D515}"/>
              </a:ext>
            </a:extLst>
          </p:cNvPr>
          <p:cNvSpPr/>
          <p:nvPr/>
        </p:nvSpPr>
        <p:spPr>
          <a:xfrm>
            <a:off x="1986500" y="1571106"/>
            <a:ext cx="5031614" cy="440574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8924C1-D536-F84F-A655-C451FBB4EE6C}"/>
              </a:ext>
            </a:extLst>
          </p:cNvPr>
          <p:cNvSpPr/>
          <p:nvPr/>
        </p:nvSpPr>
        <p:spPr>
          <a:xfrm>
            <a:off x="7134363" y="1571106"/>
            <a:ext cx="5031614" cy="4405744"/>
          </a:xfrm>
          <a:prstGeom prst="rect">
            <a:avLst/>
          </a:prstGeom>
          <a:noFill/>
          <a:ln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95A365E-6CD0-9E27-0CA5-C7BA63F49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749" y="2045615"/>
            <a:ext cx="4758349" cy="337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F28C2038-5669-6A10-D55E-08FBB5F26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95" y="2100106"/>
            <a:ext cx="4758349" cy="337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ECDA8F-847D-8C85-2026-7990A60A893E}"/>
              </a:ext>
            </a:extLst>
          </p:cNvPr>
          <p:cNvSpPr txBox="1"/>
          <p:nvPr/>
        </p:nvSpPr>
        <p:spPr>
          <a:xfrm>
            <a:off x="-88549" y="3478358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Signal</a:t>
            </a:r>
            <a:r>
              <a:rPr lang="nl-NL" sz="1400" b="1" dirty="0"/>
              <a:t> </a:t>
            </a:r>
            <a:r>
              <a:rPr lang="nl-NL" sz="1400" b="1" dirty="0" err="1"/>
              <a:t>Reconstruction</a:t>
            </a:r>
            <a:endParaRPr lang="nl-NL" sz="14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D97D66-EA92-9BA9-75D3-4931509FE119}"/>
              </a:ext>
            </a:extLst>
          </p:cNvPr>
          <p:cNvSpPr txBox="1"/>
          <p:nvPr/>
        </p:nvSpPr>
        <p:spPr>
          <a:xfrm>
            <a:off x="-88549" y="2430634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/>
              <a:t>Input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C662F2-D652-DCAA-680B-D10193F90027}"/>
              </a:ext>
            </a:extLst>
          </p:cNvPr>
          <p:cNvSpPr txBox="1"/>
          <p:nvPr/>
        </p:nvSpPr>
        <p:spPr>
          <a:xfrm>
            <a:off x="-88549" y="4650031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Reconstruction</a:t>
            </a:r>
            <a:endParaRPr lang="nl-NL" sz="1400" b="1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D96652-43F1-50F4-FC48-2156F9889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741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386B5-F588-B3F9-A9D2-AB2F24DA8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3FB32-98DB-76A7-78CC-AA23E807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68377"/>
            <a:ext cx="10515600" cy="1325563"/>
          </a:xfrm>
        </p:spPr>
        <p:txBody>
          <a:bodyPr/>
          <a:lstStyle/>
          <a:p>
            <a:r>
              <a:rPr lang="nl-NL" dirty="0" err="1"/>
              <a:t>Signal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separation</a:t>
            </a:r>
            <a:endParaRPr lang="nl-N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085466-F441-118B-437E-7BFC048185C2}"/>
              </a:ext>
            </a:extLst>
          </p:cNvPr>
          <p:cNvSpPr txBox="1"/>
          <p:nvPr/>
        </p:nvSpPr>
        <p:spPr>
          <a:xfrm>
            <a:off x="2999216" y="5596517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4A868E-BAB3-0E1D-78D6-EB5AC317406B}"/>
              </a:ext>
            </a:extLst>
          </p:cNvPr>
          <p:cNvSpPr txBox="1"/>
          <p:nvPr/>
        </p:nvSpPr>
        <p:spPr>
          <a:xfrm>
            <a:off x="8642467" y="55965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306AE3-1E96-DA2B-80BC-F446E469DD1A}"/>
              </a:ext>
            </a:extLst>
          </p:cNvPr>
          <p:cNvSpPr txBox="1"/>
          <p:nvPr/>
        </p:nvSpPr>
        <p:spPr>
          <a:xfrm>
            <a:off x="-124691" y="3478358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After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Injection</a:t>
            </a:r>
            <a:endParaRPr lang="nl-NL" sz="1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BA3458-340B-74A3-AB5D-038DDFCC54EE}"/>
              </a:ext>
            </a:extLst>
          </p:cNvPr>
          <p:cNvSpPr txBox="1"/>
          <p:nvPr/>
        </p:nvSpPr>
        <p:spPr>
          <a:xfrm>
            <a:off x="-124691" y="2430634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Before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Injection</a:t>
            </a:r>
            <a:endParaRPr lang="nl-NL" sz="1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3200CC-BCA4-A988-47D4-C84F4B4FC925}"/>
              </a:ext>
            </a:extLst>
          </p:cNvPr>
          <p:cNvSpPr txBox="1"/>
          <p:nvPr/>
        </p:nvSpPr>
        <p:spPr>
          <a:xfrm>
            <a:off x="-124691" y="4650031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After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Removal</a:t>
            </a:r>
            <a:endParaRPr lang="nl-NL" sz="1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15C479-24C4-CE56-66A8-54AF46B89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058" y="1706563"/>
            <a:ext cx="4745249" cy="39503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73CE8A-233F-E484-9F6E-EAA6DC550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431" y="1706563"/>
            <a:ext cx="4745249" cy="395031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7096B0-7B51-4A86-E3EB-DE6569F550B2}"/>
              </a:ext>
            </a:extLst>
          </p:cNvPr>
          <p:cNvSpPr/>
          <p:nvPr/>
        </p:nvSpPr>
        <p:spPr>
          <a:xfrm>
            <a:off x="1986500" y="1571106"/>
            <a:ext cx="5031614" cy="440574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A985082-8DB8-EA62-E888-EBD20DB24647}"/>
              </a:ext>
            </a:extLst>
          </p:cNvPr>
          <p:cNvSpPr/>
          <p:nvPr/>
        </p:nvSpPr>
        <p:spPr>
          <a:xfrm>
            <a:off x="7134363" y="1571106"/>
            <a:ext cx="5031614" cy="4405744"/>
          </a:xfrm>
          <a:prstGeom prst="rect">
            <a:avLst/>
          </a:prstGeom>
          <a:noFill/>
          <a:ln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9F10EA-FDF7-ABC4-2077-B0FB1DAB3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8561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B8E01-22C9-598B-A18B-ED80CE3D8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01E49-CAEB-B9E1-53D6-25836FD73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DeepExtractor</a:t>
            </a:r>
            <a:r>
              <a:rPr lang="nl-NL" sz="4000" dirty="0"/>
              <a:t> </a:t>
            </a:r>
            <a:r>
              <a:rPr lang="nl-NL" sz="4000" dirty="0" err="1"/>
              <a:t>for</a:t>
            </a:r>
            <a:r>
              <a:rPr lang="nl-NL" sz="4000" dirty="0"/>
              <a:t> a template-free search </a:t>
            </a:r>
            <a:r>
              <a:rPr lang="nl-NL" sz="4000" dirty="0" err="1"/>
              <a:t>statistic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301BA73-643C-791A-5F10-52D2B979799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1AC7511-0F62-3202-7FF8-8A547AF71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6" y="1334457"/>
            <a:ext cx="1223399" cy="89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75D2D9B-F24D-C326-FE66-B5FAEA75C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145" y="1290103"/>
            <a:ext cx="3549368" cy="10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A4FEF28-5F3A-F60B-0710-AA419E535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07" y="3722131"/>
            <a:ext cx="4199433" cy="99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FF6AC9E-74A5-83D1-035C-A08B7736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60" y="2248985"/>
            <a:ext cx="5613872" cy="144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5080DC-DEF5-3145-5F7D-3FC0500600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833" y="5577902"/>
            <a:ext cx="4717661" cy="9061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20C2C5-9F61-8158-91CD-1C72199BB4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5817504"/>
            <a:ext cx="4717661" cy="6665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7D07F0-AD28-9AC0-B3EC-46BDB2EC66C2}"/>
              </a:ext>
            </a:extLst>
          </p:cNvPr>
          <p:cNvSpPr txBox="1"/>
          <p:nvPr/>
        </p:nvSpPr>
        <p:spPr>
          <a:xfrm>
            <a:off x="9467771" y="53279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b="1" dirty="0" err="1"/>
              <a:t>Our</a:t>
            </a:r>
            <a:r>
              <a:rPr lang="nl-NL" b="1" dirty="0"/>
              <a:t> </a:t>
            </a:r>
            <a:r>
              <a:rPr lang="nl-NL" b="1" dirty="0" err="1"/>
              <a:t>statistic</a:t>
            </a:r>
            <a:endParaRPr lang="nl-NL" b="1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FD9CC26-1B7E-A4CC-10F3-0B2AB9B50249}"/>
              </a:ext>
            </a:extLst>
          </p:cNvPr>
          <p:cNvCxnSpPr>
            <a:stCxn id="6" idx="1"/>
            <a:endCxn id="5" idx="0"/>
          </p:cNvCxnSpPr>
          <p:nvPr/>
        </p:nvCxnSpPr>
        <p:spPr>
          <a:xfrm flipH="1">
            <a:off x="8454831" y="5518083"/>
            <a:ext cx="1012940" cy="2994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276AEA1-A4F7-CAE3-6EE7-E7D729EB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44</a:t>
            </a:fld>
            <a:endParaRPr lang="en-US"/>
          </a:p>
        </p:txBody>
      </p:sp>
      <p:pic>
        <p:nvPicPr>
          <p:cNvPr id="8" name="Picture 7" descr="Gravitational-wave Data Analysis: Matched Filtering GW151226 ...">
            <a:extLst>
              <a:ext uri="{FF2B5EF4-FFF2-40B4-BE49-F238E27FC236}">
                <a16:creationId xmlns:a16="http://schemas.microsoft.com/office/drawing/2014/main" id="{A252CFD6-843E-FAAD-2595-6874BB98BD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3032" y="1040496"/>
            <a:ext cx="6228968" cy="35037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590F77-7767-68F1-CF1F-40D57E172F3A}"/>
              </a:ext>
            </a:extLst>
          </p:cNvPr>
          <p:cNvSpPr txBox="1"/>
          <p:nvPr/>
        </p:nvSpPr>
        <p:spPr>
          <a:xfrm>
            <a:off x="6728437" y="4528347"/>
            <a:ext cx="496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Matched filtering example.</a:t>
            </a:r>
          </a:p>
          <a:p>
            <a:r>
              <a:rPr lang="en-US" i="1" dirty="0"/>
              <a:t>Image credit: </a:t>
            </a:r>
            <a:r>
              <a:rPr lang="en-US" i="1" dirty="0">
                <a:hlinkClick r:id="rId9"/>
              </a:rPr>
              <a:t>https://github.com/gwastro/pycbc</a:t>
            </a:r>
            <a:r>
              <a:rPr lang="en-US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97636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EBB21-2347-75CA-53DD-9C6D99C56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7700C-C31C-0687-245B-39E6A0129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Example</a:t>
            </a:r>
            <a:r>
              <a:rPr lang="nl-NL" sz="4000" dirty="0"/>
              <a:t> of </a:t>
            </a:r>
            <a:r>
              <a:rPr lang="nl-NL" sz="4000" dirty="0" err="1"/>
              <a:t>the</a:t>
            </a:r>
            <a:r>
              <a:rPr lang="nl-NL" sz="4000" dirty="0"/>
              <a:t> Search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EB94437-11FD-7974-191E-394AC1CC88C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92CE9-3ABA-7844-CBF5-0195BC55F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833937"/>
            <a:ext cx="7772400" cy="41045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45BE23-D3F7-3298-F762-7D5D34415D6A}"/>
              </a:ext>
            </a:extLst>
          </p:cNvPr>
          <p:cNvSpPr txBox="1"/>
          <p:nvPr/>
        </p:nvSpPr>
        <p:spPr>
          <a:xfrm>
            <a:off x="3254399" y="6030991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Simulated example of 60s of data.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CC39A-FFBB-C3A1-808C-28272C37D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45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11E343-74BA-5AA7-548E-A83BD3F63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15" y="3402277"/>
            <a:ext cx="1794067" cy="253489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250BDCB-BF07-6DC8-91F6-DC8E2B2B3273}"/>
              </a:ext>
            </a:extLst>
          </p:cNvPr>
          <p:cNvCxnSpPr>
            <a:cxnSpLocks/>
          </p:cNvCxnSpPr>
          <p:nvPr/>
        </p:nvCxnSpPr>
        <p:spPr>
          <a:xfrm flipV="1">
            <a:off x="1378527" y="2885704"/>
            <a:ext cx="831273" cy="5165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5AAC7F2-1A45-3A70-8DA0-57A556C13640}"/>
              </a:ext>
            </a:extLst>
          </p:cNvPr>
          <p:cNvCxnSpPr>
            <a:cxnSpLocks/>
          </p:cNvCxnSpPr>
          <p:nvPr/>
        </p:nvCxnSpPr>
        <p:spPr>
          <a:xfrm>
            <a:off x="1403267" y="3814030"/>
            <a:ext cx="698665" cy="6400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5F80D92-4F46-1963-CE7D-FF42FB7B297A}"/>
              </a:ext>
            </a:extLst>
          </p:cNvPr>
          <p:cNvSpPr txBox="1"/>
          <p:nvPr/>
        </p:nvSpPr>
        <p:spPr>
          <a:xfrm>
            <a:off x="410142" y="2589993"/>
            <a:ext cx="1547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LIGO Hanford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5A3AA4-F8D4-4B86-CCD7-947352330EB4}"/>
              </a:ext>
            </a:extLst>
          </p:cNvPr>
          <p:cNvSpPr txBox="1"/>
          <p:nvPr/>
        </p:nvSpPr>
        <p:spPr>
          <a:xfrm>
            <a:off x="252248" y="4485703"/>
            <a:ext cx="1743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LIGO Livingston</a:t>
            </a:r>
          </a:p>
        </p:txBody>
      </p:sp>
    </p:spTree>
    <p:extLst>
      <p:ext uri="{BB962C8B-B14F-4D97-AF65-F5344CB8AC3E}">
        <p14:creationId xmlns:p14="http://schemas.microsoft.com/office/powerpoint/2010/main" val="39941647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B64CD-9885-5C4B-8029-01F96FC57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C52B9-FE9B-3D2F-425B-C39A80CA3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89"/>
            <a:ext cx="9795637" cy="110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/>
              <a:t>Simulated Example of the Search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C0A385-B8FE-43D4-A06F-B594EC608305}"/>
              </a:ext>
            </a:extLst>
          </p:cNvPr>
          <p:cNvSpPr txBox="1"/>
          <p:nvPr/>
        </p:nvSpPr>
        <p:spPr>
          <a:xfrm>
            <a:off x="1188803" y="1642523"/>
            <a:ext cx="9805015" cy="780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400" dirty="0"/>
              <a:t>Three population subsets: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24845-B746-A8E6-5FCD-C3A72F04C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2" y="3430889"/>
            <a:ext cx="4969565" cy="28699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4F7DCE-E290-1CEF-BC15-507CBBA1E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650" y="3508323"/>
            <a:ext cx="6999350" cy="29222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8F6799-A731-DC65-3698-54AE0A194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572" y="2003519"/>
            <a:ext cx="6454665" cy="935925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9600E-655A-7DCB-7546-05F87F88C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1D77F56-37CA-3441-9ECF-910195DC251C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46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0EE1BA-BEBB-1A1E-271F-C14A3250EBC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685913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48D5C-CBA3-35CB-0A73-0A6B8115A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71ABF-C7F6-1858-B99F-4BBB6501F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r>
              <a:rPr lang="nl-NL" sz="4000" dirty="0"/>
              <a:t> in </a:t>
            </a:r>
            <a:r>
              <a:rPr lang="nl-NL" sz="4000" dirty="0" err="1"/>
              <a:t>the</a:t>
            </a:r>
            <a:r>
              <a:rPr lang="nl-NL" sz="4000" dirty="0"/>
              <a:t> Search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36451D3-A347-F2C4-F3B6-DE7765BDFDB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B4BBA-1ACF-0A26-87AC-95B48F8B47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799" y="4329413"/>
            <a:ext cx="7772400" cy="1747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DAFAC5-D9D7-DB82-2118-25D13762E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1775153"/>
            <a:ext cx="7772400" cy="17300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E33932-2E3B-4A71-0C7D-EDC3B7B17978}"/>
              </a:ext>
            </a:extLst>
          </p:cNvPr>
          <p:cNvSpPr txBox="1"/>
          <p:nvPr/>
        </p:nvSpPr>
        <p:spPr>
          <a:xfrm>
            <a:off x="3113723" y="3505200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DeepExtractor</a:t>
            </a:r>
            <a:r>
              <a:rPr lang="en-US" dirty="0"/>
              <a:t> signal reconstruction.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F118C5-02CD-02E5-248E-1491ADB16193}"/>
              </a:ext>
            </a:extLst>
          </p:cNvPr>
          <p:cNvSpPr txBox="1"/>
          <p:nvPr/>
        </p:nvSpPr>
        <p:spPr>
          <a:xfrm>
            <a:off x="2989835" y="6162877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DeepExtractor</a:t>
            </a:r>
            <a:r>
              <a:rPr lang="en-US" dirty="0"/>
              <a:t> glitch reconstruction.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6FC5D4A-95B8-86E3-7602-2C3E2125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4049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B9062-3436-299D-3AF5-5D326DBCC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A7DCC-8BAE-FDFF-B176-107306FC3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/>
              <a:t>Mismatch Performance </a:t>
            </a:r>
            <a:r>
              <a:rPr lang="nl-NL" sz="4000" dirty="0" err="1"/>
              <a:t>vs</a:t>
            </a:r>
            <a:r>
              <a:rPr lang="nl-NL" sz="4000" dirty="0"/>
              <a:t> SNR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FEA94D8-9AEC-A574-CF72-CAE0D2C3FEB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286732-991B-8787-1314-2B4B30E3F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488" y="1946367"/>
            <a:ext cx="10403487" cy="3214702"/>
          </a:xfrm>
          <a:prstGeom prst="rect">
            <a:avLst/>
          </a:prstGeom>
        </p:spPr>
      </p:pic>
      <p:sp>
        <p:nvSpPr>
          <p:cNvPr id="6" name="Rectangle: Rounded Corners 14">
            <a:extLst>
              <a:ext uri="{FF2B5EF4-FFF2-40B4-BE49-F238E27FC236}">
                <a16:creationId xmlns:a16="http://schemas.microsoft.com/office/drawing/2014/main" id="{10B452F0-77A7-0DBE-8C35-B22E30914307}"/>
              </a:ext>
            </a:extLst>
          </p:cNvPr>
          <p:cNvSpPr/>
          <p:nvPr/>
        </p:nvSpPr>
        <p:spPr>
          <a:xfrm>
            <a:off x="2383970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Signals</a:t>
            </a:r>
            <a:endParaRPr lang="nl-NL" dirty="0"/>
          </a:p>
        </p:txBody>
      </p:sp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33093B34-8719-B3C8-939F-444BF3446FA5}"/>
              </a:ext>
            </a:extLst>
          </p:cNvPr>
          <p:cNvSpPr/>
          <p:nvPr/>
        </p:nvSpPr>
        <p:spPr>
          <a:xfrm>
            <a:off x="8425541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Glitches</a:t>
            </a:r>
            <a:endParaRPr lang="nl-NL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2E7524-91BD-8404-61EA-56FE8B539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9052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91A1F2-C04C-DCC0-5996-12CF4F6C7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252A7-E5C8-49F6-75EF-AC3D01F86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Weighted</a:t>
            </a:r>
            <a:r>
              <a:rPr lang="nl-NL" sz="4000" dirty="0"/>
              <a:t> </a:t>
            </a:r>
            <a:r>
              <a:rPr lang="nl-NL" sz="4000" dirty="0" err="1"/>
              <a:t>Detection</a:t>
            </a:r>
            <a:r>
              <a:rPr lang="nl-NL" sz="4000" dirty="0"/>
              <a:t> </a:t>
            </a:r>
            <a:r>
              <a:rPr lang="nl-NL" sz="4000" dirty="0" err="1"/>
              <a:t>Statistic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232A2B5-1D5F-9ED4-54A9-8EA0F89FBB1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6" name="Rectangle: Rounded Corners 14">
            <a:extLst>
              <a:ext uri="{FF2B5EF4-FFF2-40B4-BE49-F238E27FC236}">
                <a16:creationId xmlns:a16="http://schemas.microsoft.com/office/drawing/2014/main" id="{C32E3136-F1B5-061A-A93B-639863381CDC}"/>
              </a:ext>
            </a:extLst>
          </p:cNvPr>
          <p:cNvSpPr/>
          <p:nvPr/>
        </p:nvSpPr>
        <p:spPr>
          <a:xfrm>
            <a:off x="2536370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Signals</a:t>
            </a:r>
            <a:endParaRPr lang="nl-NL" dirty="0"/>
          </a:p>
        </p:txBody>
      </p:sp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32DA1DD6-EE2A-A662-CF3D-4988ADB66661}"/>
              </a:ext>
            </a:extLst>
          </p:cNvPr>
          <p:cNvSpPr/>
          <p:nvPr/>
        </p:nvSpPr>
        <p:spPr>
          <a:xfrm>
            <a:off x="8011884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Glitches</a:t>
            </a:r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D94E7-0F09-FFD7-A63B-DBF33DB6D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248" y="1672378"/>
            <a:ext cx="10157504" cy="351324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41116-994D-E5F1-74FC-730E88183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196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B4A07-56BB-CD7E-EC70-314B57742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70D75-54AF-2A28-B16E-4C1429E1B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Weighted</a:t>
            </a:r>
            <a:r>
              <a:rPr lang="nl-NL" sz="4000" dirty="0"/>
              <a:t> </a:t>
            </a:r>
            <a:r>
              <a:rPr lang="nl-NL" sz="4000" dirty="0" err="1"/>
              <a:t>Detection</a:t>
            </a:r>
            <a:r>
              <a:rPr lang="nl-NL" sz="4000" dirty="0"/>
              <a:t> </a:t>
            </a:r>
            <a:r>
              <a:rPr lang="nl-NL" sz="4000" dirty="0" err="1"/>
              <a:t>Statistic</a:t>
            </a:r>
            <a:r>
              <a:rPr lang="nl-NL" sz="4000" dirty="0"/>
              <a:t> </a:t>
            </a:r>
            <a:r>
              <a:rPr lang="nl-NL" sz="4000" dirty="0" err="1"/>
              <a:t>for</a:t>
            </a:r>
            <a:r>
              <a:rPr lang="nl-NL" sz="4000" dirty="0"/>
              <a:t> </a:t>
            </a:r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Example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611DEC4-4207-91E2-1B39-A59474B490F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EF61D-F2A6-AA50-26E9-CFD97842B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331" y="1809381"/>
            <a:ext cx="7772400" cy="398738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9B9986-0CAB-0227-694B-CD9D3F2CB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50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4D24F1-D283-9D88-9888-62AE5524762F}"/>
                  </a:ext>
                </a:extLst>
              </p:cNvPr>
              <p:cNvSpPr txBox="1"/>
              <p:nvPr/>
            </p:nvSpPr>
            <p:spPr>
              <a:xfrm>
                <a:off x="1467966" y="5846575"/>
                <a:ext cx="59645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Statistic for 10,000 samples of each class i.e. background, blip glitches (SNR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dirty="0"/>
                  <a:t> [1, 30]), signal.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4D24F1-D283-9D88-9888-62AE552476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966" y="5846575"/>
                <a:ext cx="5964551" cy="646331"/>
              </a:xfrm>
              <a:prstGeom prst="rect">
                <a:avLst/>
              </a:prstGeom>
              <a:blipFill>
                <a:blip r:embed="rId3"/>
                <a:stretch>
                  <a:fillRect l="-212" t="-3846" r="-212" b="-13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1545AD34-1073-3695-FFE0-06225D3FA5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669" y="2559050"/>
            <a:ext cx="3302000" cy="1739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E01986-EFAF-86F5-5403-8E6A871ED934}"/>
              </a:ext>
            </a:extLst>
          </p:cNvPr>
          <p:cNvSpPr txBox="1"/>
          <p:nvPr/>
        </p:nvSpPr>
        <p:spPr>
          <a:xfrm>
            <a:off x="8331955" y="4360983"/>
            <a:ext cx="3532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Signal parameters.</a:t>
            </a:r>
          </a:p>
        </p:txBody>
      </p:sp>
    </p:spTree>
    <p:extLst>
      <p:ext uri="{BB962C8B-B14F-4D97-AF65-F5344CB8AC3E}">
        <p14:creationId xmlns:p14="http://schemas.microsoft.com/office/powerpoint/2010/main" val="3111025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16649</TotalTime>
  <Words>964</Words>
  <Application>Microsoft Macintosh PowerPoint</Application>
  <PresentationFormat>Widescreen</PresentationFormat>
  <Paragraphs>267</Paragraphs>
  <Slides>50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Apple Chancery</vt:lpstr>
      <vt:lpstr>Aptos</vt:lpstr>
      <vt:lpstr>Aptos Display</vt:lpstr>
      <vt:lpstr>Arial</vt:lpstr>
      <vt:lpstr>Cambria Math</vt:lpstr>
      <vt:lpstr>Courier New</vt:lpstr>
      <vt:lpstr>Office Theme</vt:lpstr>
      <vt:lpstr>DeepExtractor</vt:lpstr>
      <vt:lpstr>What are Gravitational Waves (GWs)?</vt:lpstr>
      <vt:lpstr>How detectors ‘hear’ Gravitational Waves</vt:lpstr>
      <vt:lpstr>GW Data vs Digital Sound Data</vt:lpstr>
      <vt:lpstr>GW Data is noisy</vt:lpstr>
      <vt:lpstr>Gravitational Wave in Time-Frequency</vt:lpstr>
      <vt:lpstr>Glitches in the Matrix</vt:lpstr>
      <vt:lpstr>LIGO-Virgo Glitches (Gravity Spy)</vt:lpstr>
      <vt:lpstr>So What?</vt:lpstr>
      <vt:lpstr>Goal</vt:lpstr>
      <vt:lpstr>LIGO glitch reconstructions with DeepExtractor</vt:lpstr>
      <vt:lpstr>Borrowing from the music industry</vt:lpstr>
      <vt:lpstr>Borrowing from the music industry</vt:lpstr>
      <vt:lpstr>DeepExtractor Framework</vt:lpstr>
      <vt:lpstr>How do we capture all Gravity Spy glitches?</vt:lpstr>
      <vt:lpstr>We use proxy glitches…</vt:lpstr>
      <vt:lpstr>We use proxy glitches…</vt:lpstr>
      <vt:lpstr>U-Net Architecture</vt:lpstr>
      <vt:lpstr>PowerPoint Presentation</vt:lpstr>
      <vt:lpstr>PowerPoint Presentation</vt:lpstr>
      <vt:lpstr>Reconstructing Signals during LIGO’s O3 run</vt:lpstr>
      <vt:lpstr>PowerPoint Presentation</vt:lpstr>
      <vt:lpstr>PowerPoint Presentation</vt:lpstr>
      <vt:lpstr>  Separating signals and glitches</vt:lpstr>
      <vt:lpstr>Signal and glitch separation – Increasing the number of instruments</vt:lpstr>
      <vt:lpstr>Reducing glitch bias in parameter estimation </vt:lpstr>
      <vt:lpstr>Summary &amp; Questions</vt:lpstr>
      <vt:lpstr>Appendix</vt:lpstr>
      <vt:lpstr>What we learn from Gravitational Waves</vt:lpstr>
      <vt:lpstr>The Sound of GW Music</vt:lpstr>
      <vt:lpstr>DeepExtractor Applications</vt:lpstr>
      <vt:lpstr>PowerPoint Presentation</vt:lpstr>
      <vt:lpstr>Listening to Isolated Glitches</vt:lpstr>
      <vt:lpstr>Results – Simulated experiments</vt:lpstr>
      <vt:lpstr>PowerPoint Presentation</vt:lpstr>
      <vt:lpstr>Detecting GW231123</vt:lpstr>
      <vt:lpstr>Transfer learning with real backgrounds</vt:lpstr>
      <vt:lpstr>Improvements from Transfer Learning</vt:lpstr>
      <vt:lpstr>Clustering Glitch Reconstructions</vt:lpstr>
      <vt:lpstr>Gravity Spy Classification</vt:lpstr>
      <vt:lpstr>Signal and glitch separation – Increasing the number of instruments</vt:lpstr>
      <vt:lpstr>Signal and glitch separation</vt:lpstr>
      <vt:lpstr>Signal and glitch separation</vt:lpstr>
      <vt:lpstr>DeepExtractor for a template-free search statistic</vt:lpstr>
      <vt:lpstr>Simulated Example of the Search</vt:lpstr>
      <vt:lpstr>Simulated Example of the Search</vt:lpstr>
      <vt:lpstr>Signals and Glitches in the Search</vt:lpstr>
      <vt:lpstr>Mismatch Performance vs SNR</vt:lpstr>
      <vt:lpstr>Weighted Detection Statistic</vt:lpstr>
      <vt:lpstr>Weighted Detection Statistic for Simulated Example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Dooney, T. (Tom)</dc:creator>
  <cp:lastModifiedBy>Dooney, T. (Tom)</cp:lastModifiedBy>
  <cp:revision>142</cp:revision>
  <dcterms:created xsi:type="dcterms:W3CDTF">2026-03-09T10:46:28Z</dcterms:created>
  <dcterms:modified xsi:type="dcterms:W3CDTF">2026-10-22T09:20:30Z</dcterms:modified>
</cp:coreProperties>
</file>